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6.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7.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 id="2147483663" r:id="rId2"/>
    <p:sldMasterId id="2147483666" r:id="rId3"/>
    <p:sldMasterId id="2147483669" r:id="rId4"/>
    <p:sldMasterId id="2147483671" r:id="rId5"/>
    <p:sldMasterId id="2147483674" r:id="rId6"/>
    <p:sldMasterId id="2147483677" r:id="rId7"/>
    <p:sldMasterId id="2147483680" r:id="rId8"/>
  </p:sldMasterIdLst>
  <p:notesMasterIdLst>
    <p:notesMasterId r:id="rId31"/>
  </p:notesMasterIdLst>
  <p:sldIdLst>
    <p:sldId id="256" r:id="rId9"/>
    <p:sldId id="257" r:id="rId10"/>
    <p:sldId id="437" r:id="rId11"/>
    <p:sldId id="421" r:id="rId12"/>
    <p:sldId id="423" r:id="rId13"/>
    <p:sldId id="438" r:id="rId14"/>
    <p:sldId id="439" r:id="rId15"/>
    <p:sldId id="424" r:id="rId16"/>
    <p:sldId id="425" r:id="rId17"/>
    <p:sldId id="440" r:id="rId18"/>
    <p:sldId id="441" r:id="rId19"/>
    <p:sldId id="426" r:id="rId20"/>
    <p:sldId id="427" r:id="rId21"/>
    <p:sldId id="420" r:id="rId22"/>
    <p:sldId id="429" r:id="rId23"/>
    <p:sldId id="442" r:id="rId24"/>
    <p:sldId id="443" r:id="rId25"/>
    <p:sldId id="447" r:id="rId26"/>
    <p:sldId id="444" r:id="rId27"/>
    <p:sldId id="445" r:id="rId28"/>
    <p:sldId id="446" r:id="rId29"/>
    <p:sldId id="419" r:id="rId30"/>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Styl pośredni 1 — Ak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60"/>
  </p:normalViewPr>
  <p:slideViewPr>
    <p:cSldViewPr>
      <p:cViewPr>
        <p:scale>
          <a:sx n="70" d="100"/>
          <a:sy n="70" d="100"/>
        </p:scale>
        <p:origin x="-1326" y="-3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35CFA8-5A57-4785-B0C5-FA903B641DAE}" type="datetimeFigureOut">
              <a:rPr lang="pl-PL" smtClean="0"/>
              <a:pPr/>
              <a:t>2016-08-23</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915AC2-54D4-47FA-8394-6FFC1358DC2F}" type="slidenum">
              <a:rPr lang="pl-PL" smtClean="0"/>
              <a:pPr/>
              <a:t>‹#›</a:t>
            </a:fld>
            <a:endParaRPr lang="pl-PL"/>
          </a:p>
        </p:txBody>
      </p:sp>
    </p:spTree>
    <p:extLst>
      <p:ext uri="{BB962C8B-B14F-4D97-AF65-F5344CB8AC3E}">
        <p14:creationId xmlns:p14="http://schemas.microsoft.com/office/powerpoint/2010/main" val="1159180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2</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12</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13</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14</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15</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16</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17</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18</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19</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20</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21</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3</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4</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5</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6</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8</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9</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10</a:t>
            </a:fld>
            <a:endParaRPr lang="pl-PL"/>
          </a:p>
        </p:txBody>
      </p:sp>
    </p:spTree>
    <p:extLst>
      <p:ext uri="{BB962C8B-B14F-4D97-AF65-F5344CB8AC3E}">
        <p14:creationId xmlns:p14="http://schemas.microsoft.com/office/powerpoint/2010/main" val="2117703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915AC2-54D4-47FA-8394-6FFC1358DC2F}" type="slidenum">
              <a:rPr lang="pl-PL" smtClean="0"/>
              <a:pPr/>
              <a:t>11</a:t>
            </a:fld>
            <a:endParaRPr lang="pl-PL"/>
          </a:p>
        </p:txBody>
      </p:sp>
    </p:spTree>
    <p:extLst>
      <p:ext uri="{BB962C8B-B14F-4D97-AF65-F5344CB8AC3E}">
        <p14:creationId xmlns:p14="http://schemas.microsoft.com/office/powerpoint/2010/main" val="2117703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ajd tytułowy">
    <p:spTree>
      <p:nvGrpSpPr>
        <p:cNvPr id="1" name=""/>
        <p:cNvGrpSpPr/>
        <p:nvPr/>
      </p:nvGrpSpPr>
      <p:grpSpPr>
        <a:xfrm>
          <a:off x="0" y="0"/>
          <a:ext cx="0" cy="0"/>
          <a:chOff x="0" y="0"/>
          <a:chExt cx="0" cy="0"/>
        </a:xfrm>
      </p:grpSpPr>
      <p:sp>
        <p:nvSpPr>
          <p:cNvPr id="6" name="Symbol zastępczy zawartości 5"/>
          <p:cNvSpPr>
            <a:spLocks noGrp="1"/>
          </p:cNvSpPr>
          <p:nvPr>
            <p:ph sz="quarter" idx="10"/>
          </p:nvPr>
        </p:nvSpPr>
        <p:spPr>
          <a:xfrm>
            <a:off x="539750" y="1773238"/>
            <a:ext cx="8064500" cy="4824412"/>
          </a:xfrm>
          <a:prstGeom prst="rect">
            <a:avLst/>
          </a:prstGeom>
        </p:spPr>
        <p:txBody>
          <a:bodyPr/>
          <a:lstStyle>
            <a:lvl1pPr>
              <a:defRPr>
                <a:solidFill>
                  <a:schemeClr val="bg1"/>
                </a:solidFill>
                <a:latin typeface="Calibri Light" panose="020F0302020204030204" pitchFamily="34" charset="0"/>
              </a:defRPr>
            </a:lvl1pPr>
            <a:lvl2pPr>
              <a:defRPr>
                <a:solidFill>
                  <a:schemeClr val="bg1"/>
                </a:solidFill>
                <a:latin typeface="Calibri Light" panose="020F0302020204030204" pitchFamily="34" charset="0"/>
              </a:defRPr>
            </a:lvl2pPr>
            <a:lvl3pPr>
              <a:defRPr>
                <a:solidFill>
                  <a:schemeClr val="bg1"/>
                </a:solidFill>
                <a:latin typeface="Calibri Light" panose="020F0302020204030204" pitchFamily="34" charset="0"/>
              </a:defRPr>
            </a:lvl3pPr>
            <a:lvl4pPr>
              <a:defRPr>
                <a:solidFill>
                  <a:schemeClr val="bg1"/>
                </a:solidFill>
                <a:latin typeface="Calibri Light" panose="020F0302020204030204" pitchFamily="34" charset="0"/>
              </a:defRPr>
            </a:lvl4pPr>
            <a:lvl5pPr>
              <a:defRPr>
                <a:solidFill>
                  <a:schemeClr val="bg1"/>
                </a:solidFill>
                <a:latin typeface="Calibri Light" panose="020F0302020204030204" pitchFamily="34" charset="0"/>
              </a:defRPr>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Tree>
    <p:extLst>
      <p:ext uri="{BB962C8B-B14F-4D97-AF65-F5344CB8AC3E}">
        <p14:creationId xmlns:p14="http://schemas.microsoft.com/office/powerpoint/2010/main" val="2622296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a:xfrm>
            <a:off x="457200" y="1700808"/>
            <a:ext cx="8229600" cy="504056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782454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567437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a:xfrm>
            <a:off x="457200" y="1700808"/>
            <a:ext cx="8229600" cy="504056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782454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567437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a:xfrm>
            <a:off x="457200" y="1700808"/>
            <a:ext cx="8229600" cy="504056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782454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567437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a:xfrm>
            <a:off x="457200" y="6356350"/>
            <a:ext cx="2133600" cy="365125"/>
          </a:xfrm>
          <a:prstGeom prst="rect">
            <a:avLst/>
          </a:prstGeom>
        </p:spPr>
        <p:txBody>
          <a:bodyPr/>
          <a:lstStyle/>
          <a:p>
            <a:fld id="{29ABD7CB-F5DF-4154-BBB0-F8807910232E}" type="datetimeFigureOut">
              <a:rPr lang="pl-PL" smtClean="0"/>
              <a:pPr/>
              <a:t>2016-08-23</a:t>
            </a:fld>
            <a:endParaRPr lang="pl-PL"/>
          </a:p>
        </p:txBody>
      </p:sp>
      <p:sp>
        <p:nvSpPr>
          <p:cNvPr id="5" name="Symbol zastępczy stopki 4"/>
          <p:cNvSpPr>
            <a:spLocks noGrp="1"/>
          </p:cNvSpPr>
          <p:nvPr>
            <p:ph type="ftr" sz="quarter" idx="11"/>
          </p:nvPr>
        </p:nvSpPr>
        <p:spPr>
          <a:xfrm>
            <a:off x="3124200" y="6356350"/>
            <a:ext cx="2895600" cy="365125"/>
          </a:xfrm>
          <a:prstGeom prst="rect">
            <a:avLst/>
          </a:prstGeom>
        </p:spPr>
        <p:txBody>
          <a:bodyPr/>
          <a:lstStyle/>
          <a:p>
            <a:endParaRPr lang="pl-PL"/>
          </a:p>
        </p:txBody>
      </p:sp>
      <p:sp>
        <p:nvSpPr>
          <p:cNvPr id="6" name="Symbol zastępczy numeru slajdu 5"/>
          <p:cNvSpPr>
            <a:spLocks noGrp="1"/>
          </p:cNvSpPr>
          <p:nvPr>
            <p:ph type="sldNum" sz="quarter" idx="12"/>
          </p:nvPr>
        </p:nvSpPr>
        <p:spPr>
          <a:xfrm>
            <a:off x="6553200" y="6356350"/>
            <a:ext cx="2133600" cy="365125"/>
          </a:xfrm>
          <a:prstGeom prst="rect">
            <a:avLst/>
          </a:prstGeom>
        </p:spPr>
        <p:txBody>
          <a:bodyPr/>
          <a:lstStyle/>
          <a:p>
            <a:fld id="{097CBD1A-0931-4AE7-8427-35521C0519C1}" type="slidenum">
              <a:rPr lang="pl-PL" smtClean="0"/>
              <a:pPr/>
              <a:t>‹#›</a:t>
            </a:fld>
            <a:endParaRPr lang="pl-PL"/>
          </a:p>
        </p:txBody>
      </p:sp>
    </p:spTree>
    <p:extLst>
      <p:ext uri="{BB962C8B-B14F-4D97-AF65-F5344CB8AC3E}">
        <p14:creationId xmlns:p14="http://schemas.microsoft.com/office/powerpoint/2010/main" val="3761977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a:xfrm>
            <a:off x="457200" y="1700808"/>
            <a:ext cx="8229600" cy="504056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782454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567437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a:xfrm>
            <a:off x="457200" y="1700808"/>
            <a:ext cx="8229600" cy="504056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782454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567437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ajd tytułowy">
    <p:spTree>
      <p:nvGrpSpPr>
        <p:cNvPr id="1" name=""/>
        <p:cNvGrpSpPr/>
        <p:nvPr/>
      </p:nvGrpSpPr>
      <p:grpSpPr>
        <a:xfrm>
          <a:off x="0" y="0"/>
          <a:ext cx="0" cy="0"/>
          <a:chOff x="0" y="0"/>
          <a:chExt cx="0" cy="0"/>
        </a:xfrm>
      </p:grpSpPr>
      <p:sp>
        <p:nvSpPr>
          <p:cNvPr id="6" name="Symbol zastępczy zawartości 5"/>
          <p:cNvSpPr>
            <a:spLocks noGrp="1"/>
          </p:cNvSpPr>
          <p:nvPr>
            <p:ph sz="quarter" idx="10"/>
          </p:nvPr>
        </p:nvSpPr>
        <p:spPr>
          <a:xfrm>
            <a:off x="539750" y="1773238"/>
            <a:ext cx="8064500" cy="4824412"/>
          </a:xfrm>
          <a:prstGeom prst="rect">
            <a:avLst/>
          </a:prstGeom>
        </p:spPr>
        <p:txBody>
          <a:bodyPr/>
          <a:lstStyle>
            <a:lvl1pPr>
              <a:defRPr>
                <a:solidFill>
                  <a:schemeClr val="bg1"/>
                </a:solidFill>
                <a:latin typeface="Calibri Light" panose="020F0302020204030204" pitchFamily="34" charset="0"/>
              </a:defRPr>
            </a:lvl1pPr>
            <a:lvl2pPr>
              <a:defRPr>
                <a:solidFill>
                  <a:schemeClr val="bg1"/>
                </a:solidFill>
                <a:latin typeface="Calibri Light" panose="020F0302020204030204" pitchFamily="34" charset="0"/>
              </a:defRPr>
            </a:lvl2pPr>
            <a:lvl3pPr>
              <a:defRPr>
                <a:solidFill>
                  <a:schemeClr val="bg1"/>
                </a:solidFill>
                <a:latin typeface="Calibri Light" panose="020F0302020204030204" pitchFamily="34" charset="0"/>
              </a:defRPr>
            </a:lvl3pPr>
            <a:lvl4pPr>
              <a:defRPr>
                <a:solidFill>
                  <a:schemeClr val="bg1"/>
                </a:solidFill>
                <a:latin typeface="Calibri Light" panose="020F0302020204030204" pitchFamily="34" charset="0"/>
              </a:defRPr>
            </a:lvl4pPr>
            <a:lvl5pPr>
              <a:defRPr>
                <a:solidFill>
                  <a:schemeClr val="bg1"/>
                </a:solidFill>
                <a:latin typeface="Calibri Light" panose="020F0302020204030204" pitchFamily="34" charset="0"/>
              </a:defRPr>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Tree>
    <p:extLst>
      <p:ext uri="{BB962C8B-B14F-4D97-AF65-F5344CB8AC3E}">
        <p14:creationId xmlns:p14="http://schemas.microsoft.com/office/powerpoint/2010/main" val="2622296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a:xfrm>
            <a:off x="457200" y="1700808"/>
            <a:ext cx="8229600" cy="504056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782454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514116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567437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7.xml"/><Relationship Id="rId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descr="C:\Users\Anita\Desktop\WN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0" y="3300413"/>
            <a:ext cx="914400" cy="2555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Anita\Desktop\WNE.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31743" b="42928"/>
          <a:stretch/>
        </p:blipFill>
        <p:spPr bwMode="auto">
          <a:xfrm>
            <a:off x="281354" y="404664"/>
            <a:ext cx="4290646" cy="815082"/>
          </a:xfrm>
          <a:prstGeom prst="rect">
            <a:avLst/>
          </a:prstGeom>
          <a:noFill/>
          <a:extLst>
            <a:ext uri="{909E8E84-426E-40DD-AFC4-6F175D3DCCD1}">
              <a14:hiddenFill xmlns:a14="http://schemas.microsoft.com/office/drawing/2010/main">
                <a:solidFill>
                  <a:srgbClr val="FFFFFF"/>
                </a:solidFill>
              </a14:hiddenFill>
            </a:ext>
          </a:extLst>
        </p:spPr>
      </p:pic>
      <p:sp>
        <p:nvSpPr>
          <p:cNvPr id="9" name="Prostokąt 8"/>
          <p:cNvSpPr/>
          <p:nvPr/>
        </p:nvSpPr>
        <p:spPr>
          <a:xfrm>
            <a:off x="0" y="1484784"/>
            <a:ext cx="9144000" cy="5373216"/>
          </a:xfrm>
          <a:prstGeom prst="rect">
            <a:avLst/>
          </a:prstGeom>
          <a:solidFill>
            <a:srgbClr val="912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Symbol zastępczy tytułu 1"/>
          <p:cNvSpPr>
            <a:spLocks noGrp="1"/>
          </p:cNvSpPr>
          <p:nvPr>
            <p:ph type="title"/>
          </p:nvPr>
        </p:nvSpPr>
        <p:spPr>
          <a:xfrm>
            <a:off x="421196" y="3300413"/>
            <a:ext cx="8229600" cy="1143000"/>
          </a:xfrm>
          <a:prstGeom prst="rect">
            <a:avLst/>
          </a:prstGeom>
        </p:spPr>
        <p:txBody>
          <a:bodyPr vert="horz" lIns="91440" tIns="45720" rIns="91440" bIns="45720" rtlCol="0" anchor="ctr">
            <a:normAutofit/>
          </a:bodyPr>
          <a:lstStyle/>
          <a:p>
            <a:r>
              <a:rPr lang="pl-PL" dirty="0" smtClean="0"/>
              <a:t>Kliknij, aby edytować styl</a:t>
            </a:r>
            <a:endParaRPr lang="pl-PL" dirty="0"/>
          </a:p>
        </p:txBody>
      </p:sp>
    </p:spTree>
    <p:extLst>
      <p:ext uri="{BB962C8B-B14F-4D97-AF65-F5344CB8AC3E}">
        <p14:creationId xmlns:p14="http://schemas.microsoft.com/office/powerpoint/2010/main" val="2222183906"/>
      </p:ext>
    </p:extLst>
  </p:cSld>
  <p:clrMap bg1="lt1" tx1="dk1" bg2="lt2" tx2="dk2" accent1="accent1" accent2="accent2" accent3="accent3" accent4="accent4" accent5="accent5" accent6="accent6" hlink="hlink" folHlink="folHlink"/>
  <p:sldLayoutIdLst>
    <p:sldLayoutId id="2147483661" r:id="rId1"/>
    <p:sldLayoutId id="2147483662"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5400" kern="1200">
          <a:solidFill>
            <a:schemeClr val="bg1"/>
          </a:solidFill>
          <a:latin typeface="Calibri Light" panose="020F03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Prostokąt 6"/>
          <p:cNvSpPr/>
          <p:nvPr/>
        </p:nvSpPr>
        <p:spPr>
          <a:xfrm>
            <a:off x="-36512" y="0"/>
            <a:ext cx="1583883" cy="1583883"/>
          </a:xfrm>
          <a:prstGeom prst="rect">
            <a:avLst/>
          </a:prstGeom>
          <a:solidFill>
            <a:srgbClr val="DC8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dtytuł 2"/>
          <p:cNvSpPr txBox="1">
            <a:spLocks/>
          </p:cNvSpPr>
          <p:nvPr/>
        </p:nvSpPr>
        <p:spPr>
          <a:xfrm>
            <a:off x="1371600" y="1916832"/>
            <a:ext cx="6400800" cy="372196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l-PL" smtClean="0">
                <a:solidFill>
                  <a:schemeClr val="tx1">
                    <a:lumMod val="50000"/>
                    <a:lumOff val="50000"/>
                  </a:schemeClr>
                </a:solidFill>
              </a:rPr>
              <a:t>Tekst prezentacji</a:t>
            </a:r>
            <a:endParaRPr lang="pl-PL" dirty="0">
              <a:solidFill>
                <a:schemeClr val="tx1">
                  <a:lumMod val="50000"/>
                  <a:lumOff val="50000"/>
                </a:schemeClr>
              </a:solidFill>
            </a:endParaRPr>
          </a:p>
        </p:txBody>
      </p:sp>
      <p:pic>
        <p:nvPicPr>
          <p:cNvPr id="9" name="Picture 3" descr="C:\Users\Anita\Desktop\WNE.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Layer>
                </a14:imgProps>
              </a:ext>
              <a:ext uri="{28A0092B-C50C-407E-A947-70E740481C1C}">
                <a14:useLocalDpi xmlns:a14="http://schemas.microsoft.com/office/drawing/2010/main" val="0"/>
              </a:ext>
            </a:extLst>
          </a:blip>
          <a:srcRect t="31743" r="76789" b="41966"/>
          <a:stretch/>
        </p:blipFill>
        <p:spPr bwMode="auto">
          <a:xfrm>
            <a:off x="0" y="204119"/>
            <a:ext cx="1466193" cy="1245580"/>
          </a:xfrm>
          <a:prstGeom prst="rect">
            <a:avLst/>
          </a:prstGeom>
          <a:noFill/>
          <a:extLst>
            <a:ext uri="{909E8E84-426E-40DD-AFC4-6F175D3DCCD1}">
              <a14:hiddenFill xmlns:a14="http://schemas.microsoft.com/office/drawing/2010/main">
                <a:solidFill>
                  <a:srgbClr val="FFFFFF"/>
                </a:solidFill>
              </a14:hiddenFill>
            </a:ext>
          </a:extLst>
        </p:spPr>
      </p:pic>
      <p:sp>
        <p:nvSpPr>
          <p:cNvPr id="10" name="Prostokąt 9"/>
          <p:cNvSpPr/>
          <p:nvPr/>
        </p:nvSpPr>
        <p:spPr>
          <a:xfrm>
            <a:off x="-36512" y="1700808"/>
            <a:ext cx="9180512" cy="5157192"/>
          </a:xfrm>
          <a:prstGeom prst="rect">
            <a:avLst/>
          </a:prstGeom>
          <a:solidFill>
            <a:srgbClr val="FB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Tytuł 1"/>
          <p:cNvSpPr txBox="1">
            <a:spLocks/>
          </p:cNvSpPr>
          <p:nvPr/>
        </p:nvSpPr>
        <p:spPr>
          <a:xfrm>
            <a:off x="1619672" y="0"/>
            <a:ext cx="7524328" cy="1583883"/>
          </a:xfrm>
          <a:prstGeom prst="rect">
            <a:avLst/>
          </a:prstGeom>
          <a:solidFill>
            <a:srgbClr val="912B3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40000" algn="l">
              <a:spcBef>
                <a:spcPts val="0"/>
              </a:spcBef>
            </a:pPr>
            <a:endParaRPr lang="pl-PL" sz="6000" dirty="0">
              <a:solidFill>
                <a:schemeClr val="bg1"/>
              </a:solidFill>
              <a:latin typeface="Calibri Light" panose="020F0302020204030204" pitchFamily="34" charset="0"/>
              <a:ea typeface="Gulim" panose="020B0600000101010101" pitchFamily="34" charset="-127"/>
            </a:endParaRPr>
          </a:p>
        </p:txBody>
      </p:sp>
      <p:sp>
        <p:nvSpPr>
          <p:cNvPr id="2" name="Symbol zastępczy tytułu 1"/>
          <p:cNvSpPr>
            <a:spLocks noGrp="1"/>
          </p:cNvSpPr>
          <p:nvPr>
            <p:ph type="title"/>
          </p:nvPr>
        </p:nvSpPr>
        <p:spPr>
          <a:xfrm>
            <a:off x="1835696" y="220441"/>
            <a:ext cx="6635080" cy="1143000"/>
          </a:xfrm>
          <a:prstGeom prst="rect">
            <a:avLst/>
          </a:prstGeom>
        </p:spPr>
        <p:txBody>
          <a:bodyPr vert="horz" lIns="91440" tIns="45720" rIns="91440" bIns="45720" rtlCol="0" anchor="ctr">
            <a:normAutofit/>
          </a:bodyPr>
          <a:lstStyle/>
          <a:p>
            <a:r>
              <a:rPr lang="pl-PL" dirty="0" smtClean="0"/>
              <a:t>Kliknij, aby edytować styl</a:t>
            </a:r>
            <a:endParaRPr lang="pl-PL" dirty="0"/>
          </a:p>
        </p:txBody>
      </p:sp>
      <p:pic>
        <p:nvPicPr>
          <p:cNvPr id="12" name="Picture 3" descr="C:\Users\Anita\Desktop\WNE.jpg"/>
          <p:cNvPicPr>
            <a:picLocks noChangeAspect="1" noChangeArrowheads="1"/>
          </p:cNvPicPr>
          <p:nvPr/>
        </p:nvPicPr>
        <p:blipFill rotWithShape="1">
          <a:blip r:embed="rId6"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Effect>
                      <a14:sharpenSoften amount="62000"/>
                    </a14:imgEffect>
                    <a14:imgEffect>
                      <a14:colorTemperature colorTemp="1500"/>
                    </a14:imgEffect>
                    <a14:imgEffect>
                      <a14:saturation sat="0"/>
                    </a14:imgEffect>
                    <a14:imgEffect>
                      <a14:brightnessContrast bright="41000" contrast="40000"/>
                    </a14:imgEffect>
                  </a14:imgLayer>
                </a14:imgProps>
              </a:ext>
              <a:ext uri="{28A0092B-C50C-407E-A947-70E740481C1C}">
                <a14:useLocalDpi xmlns:a14="http://schemas.microsoft.com/office/drawing/2010/main" val="0"/>
              </a:ext>
            </a:extLst>
          </a:blip>
          <a:srcRect t="31743" r="76789" b="41966"/>
          <a:stretch/>
        </p:blipFill>
        <p:spPr bwMode="auto">
          <a:xfrm>
            <a:off x="2123728" y="1164444"/>
            <a:ext cx="7920880" cy="6729052"/>
          </a:xfrm>
          <a:prstGeom prst="rect">
            <a:avLst/>
          </a:prstGeom>
          <a:noFill/>
          <a:extLst>
            <a:ext uri="{909E8E84-426E-40DD-AFC4-6F175D3DCCD1}">
              <a14:hiddenFill xmlns:a14="http://schemas.microsoft.com/office/drawing/2010/main">
                <a:solidFill>
                  <a:srgbClr val="FFFFFF"/>
                </a:solidFill>
              </a14:hiddenFill>
            </a:ext>
          </a:extLst>
        </p:spPr>
      </p:pic>
      <p:sp>
        <p:nvSpPr>
          <p:cNvPr id="3" name="Symbol zastępczy tekstu 2"/>
          <p:cNvSpPr>
            <a:spLocks noGrp="1"/>
          </p:cNvSpPr>
          <p:nvPr>
            <p:ph type="body" idx="1"/>
          </p:nvPr>
        </p:nvSpPr>
        <p:spPr>
          <a:xfrm>
            <a:off x="457200" y="1700808"/>
            <a:ext cx="8229600" cy="504056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665065264"/>
      </p:ext>
    </p:extLst>
  </p:cSld>
  <p:clrMap bg1="lt1" tx1="dk1" bg2="lt2" tx2="dk2" accent1="accent1" accent2="accent2" accent3="accent3" accent4="accent4" accent5="accent5" accent6="accent6" hlink="hlink" folHlink="folHlink"/>
  <p:sldLayoutIdLst>
    <p:sldLayoutId id="2147483664" r:id="rId1"/>
    <p:sldLayoutId id="2147483665"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800" kern="1200">
          <a:solidFill>
            <a:schemeClr val="bg1"/>
          </a:solidFill>
          <a:latin typeface="Calibri Light" panose="020F03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441414"/>
          </a:solidFill>
          <a:latin typeface="Calibri Light" panose="020F03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441414"/>
          </a:solidFill>
          <a:latin typeface="Calibri Light" panose="020F03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441414"/>
          </a:solidFill>
          <a:latin typeface="Calibri Light" panose="020F03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Prostokąt 6"/>
          <p:cNvSpPr/>
          <p:nvPr/>
        </p:nvSpPr>
        <p:spPr>
          <a:xfrm>
            <a:off x="-36512" y="0"/>
            <a:ext cx="1583883" cy="1583883"/>
          </a:xfrm>
          <a:prstGeom prst="rect">
            <a:avLst/>
          </a:prstGeom>
          <a:solidFill>
            <a:srgbClr val="DC8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dtytuł 2"/>
          <p:cNvSpPr txBox="1">
            <a:spLocks/>
          </p:cNvSpPr>
          <p:nvPr/>
        </p:nvSpPr>
        <p:spPr>
          <a:xfrm>
            <a:off x="1371600" y="1916832"/>
            <a:ext cx="6400800" cy="372196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l-PL" smtClean="0">
                <a:solidFill>
                  <a:schemeClr val="tx1">
                    <a:lumMod val="50000"/>
                    <a:lumOff val="50000"/>
                  </a:schemeClr>
                </a:solidFill>
              </a:rPr>
              <a:t>Tekst prezentacji</a:t>
            </a:r>
            <a:endParaRPr lang="pl-PL" dirty="0">
              <a:solidFill>
                <a:schemeClr val="tx1">
                  <a:lumMod val="50000"/>
                  <a:lumOff val="50000"/>
                </a:schemeClr>
              </a:solidFill>
            </a:endParaRPr>
          </a:p>
        </p:txBody>
      </p:sp>
      <p:pic>
        <p:nvPicPr>
          <p:cNvPr id="9" name="Picture 3" descr="C:\Users\Anita\Desktop\WNE.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Layer>
                </a14:imgProps>
              </a:ext>
              <a:ext uri="{28A0092B-C50C-407E-A947-70E740481C1C}">
                <a14:useLocalDpi xmlns:a14="http://schemas.microsoft.com/office/drawing/2010/main" val="0"/>
              </a:ext>
            </a:extLst>
          </a:blip>
          <a:srcRect t="31743" r="76789" b="41966"/>
          <a:stretch/>
        </p:blipFill>
        <p:spPr bwMode="auto">
          <a:xfrm>
            <a:off x="0" y="204119"/>
            <a:ext cx="1466193" cy="1245580"/>
          </a:xfrm>
          <a:prstGeom prst="rect">
            <a:avLst/>
          </a:prstGeom>
          <a:noFill/>
          <a:extLst>
            <a:ext uri="{909E8E84-426E-40DD-AFC4-6F175D3DCCD1}">
              <a14:hiddenFill xmlns:a14="http://schemas.microsoft.com/office/drawing/2010/main">
                <a:solidFill>
                  <a:srgbClr val="FFFFFF"/>
                </a:solidFill>
              </a14:hiddenFill>
            </a:ext>
          </a:extLst>
        </p:spPr>
      </p:pic>
      <p:sp>
        <p:nvSpPr>
          <p:cNvPr id="10" name="Prostokąt 9"/>
          <p:cNvSpPr/>
          <p:nvPr/>
        </p:nvSpPr>
        <p:spPr>
          <a:xfrm>
            <a:off x="-36512" y="1700808"/>
            <a:ext cx="9180512" cy="5157192"/>
          </a:xfrm>
          <a:prstGeom prst="rect">
            <a:avLst/>
          </a:prstGeom>
          <a:solidFill>
            <a:srgbClr val="FB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Tytuł 1"/>
          <p:cNvSpPr txBox="1">
            <a:spLocks/>
          </p:cNvSpPr>
          <p:nvPr/>
        </p:nvSpPr>
        <p:spPr>
          <a:xfrm>
            <a:off x="1619672" y="0"/>
            <a:ext cx="7524328" cy="1583883"/>
          </a:xfrm>
          <a:prstGeom prst="rect">
            <a:avLst/>
          </a:prstGeom>
          <a:solidFill>
            <a:srgbClr val="912B3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40000" algn="l">
              <a:spcBef>
                <a:spcPts val="0"/>
              </a:spcBef>
            </a:pPr>
            <a:endParaRPr lang="pl-PL" sz="6000" dirty="0">
              <a:solidFill>
                <a:schemeClr val="bg1"/>
              </a:solidFill>
              <a:latin typeface="Calibri Light" panose="020F0302020204030204" pitchFamily="34" charset="0"/>
              <a:ea typeface="Gulim" panose="020B0600000101010101" pitchFamily="34" charset="-127"/>
            </a:endParaRPr>
          </a:p>
        </p:txBody>
      </p:sp>
      <p:sp>
        <p:nvSpPr>
          <p:cNvPr id="2" name="Symbol zastępczy tytułu 1"/>
          <p:cNvSpPr>
            <a:spLocks noGrp="1"/>
          </p:cNvSpPr>
          <p:nvPr>
            <p:ph type="title"/>
          </p:nvPr>
        </p:nvSpPr>
        <p:spPr>
          <a:xfrm>
            <a:off x="1835696" y="220441"/>
            <a:ext cx="6635080" cy="1143000"/>
          </a:xfrm>
          <a:prstGeom prst="rect">
            <a:avLst/>
          </a:prstGeom>
        </p:spPr>
        <p:txBody>
          <a:bodyPr vert="horz" lIns="91440" tIns="45720" rIns="91440" bIns="45720" rtlCol="0" anchor="ctr">
            <a:normAutofit/>
          </a:bodyPr>
          <a:lstStyle/>
          <a:p>
            <a:r>
              <a:rPr lang="pl-PL" dirty="0" smtClean="0"/>
              <a:t>Kliknij, aby edytować styl</a:t>
            </a:r>
            <a:endParaRPr lang="pl-PL" dirty="0"/>
          </a:p>
        </p:txBody>
      </p:sp>
      <p:pic>
        <p:nvPicPr>
          <p:cNvPr id="12" name="Picture 3" descr="C:\Users\Anita\Desktop\WNE.jpg"/>
          <p:cNvPicPr>
            <a:picLocks noChangeAspect="1" noChangeArrowheads="1"/>
          </p:cNvPicPr>
          <p:nvPr/>
        </p:nvPicPr>
        <p:blipFill rotWithShape="1">
          <a:blip r:embed="rId6"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Effect>
                      <a14:sharpenSoften amount="62000"/>
                    </a14:imgEffect>
                    <a14:imgEffect>
                      <a14:colorTemperature colorTemp="1500"/>
                    </a14:imgEffect>
                    <a14:imgEffect>
                      <a14:saturation sat="0"/>
                    </a14:imgEffect>
                    <a14:imgEffect>
                      <a14:brightnessContrast bright="41000" contrast="40000"/>
                    </a14:imgEffect>
                  </a14:imgLayer>
                </a14:imgProps>
              </a:ext>
              <a:ext uri="{28A0092B-C50C-407E-A947-70E740481C1C}">
                <a14:useLocalDpi xmlns:a14="http://schemas.microsoft.com/office/drawing/2010/main" val="0"/>
              </a:ext>
            </a:extLst>
          </a:blip>
          <a:srcRect t="31743" r="76789" b="41966"/>
          <a:stretch/>
        </p:blipFill>
        <p:spPr bwMode="auto">
          <a:xfrm>
            <a:off x="2123728" y="1164444"/>
            <a:ext cx="7920880" cy="6729052"/>
          </a:xfrm>
          <a:prstGeom prst="rect">
            <a:avLst/>
          </a:prstGeom>
          <a:noFill/>
          <a:extLst>
            <a:ext uri="{909E8E84-426E-40DD-AFC4-6F175D3DCCD1}">
              <a14:hiddenFill xmlns:a14="http://schemas.microsoft.com/office/drawing/2010/main">
                <a:solidFill>
                  <a:srgbClr val="FFFFFF"/>
                </a:solidFill>
              </a14:hiddenFill>
            </a:ext>
          </a:extLst>
        </p:spPr>
      </p:pic>
      <p:sp>
        <p:nvSpPr>
          <p:cNvPr id="3" name="Symbol zastępczy tekstu 2"/>
          <p:cNvSpPr>
            <a:spLocks noGrp="1"/>
          </p:cNvSpPr>
          <p:nvPr>
            <p:ph type="body" idx="1"/>
          </p:nvPr>
        </p:nvSpPr>
        <p:spPr>
          <a:xfrm>
            <a:off x="457200" y="1700808"/>
            <a:ext cx="8229600" cy="504056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665065264"/>
      </p:ext>
    </p:extLst>
  </p:cSld>
  <p:clrMap bg1="lt1" tx1="dk1" bg2="lt2" tx2="dk2" accent1="accent1" accent2="accent2" accent3="accent3" accent4="accent4" accent5="accent5" accent6="accent6" hlink="hlink" folHlink="folHlink"/>
  <p:sldLayoutIdLst>
    <p:sldLayoutId id="2147483667" r:id="rId1"/>
    <p:sldLayoutId id="2147483668"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800" kern="1200">
          <a:solidFill>
            <a:schemeClr val="bg1"/>
          </a:solidFill>
          <a:latin typeface="Calibri Light" panose="020F03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441414"/>
          </a:solidFill>
          <a:latin typeface="Calibri Light" panose="020F03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441414"/>
          </a:solidFill>
          <a:latin typeface="Calibri Light" panose="020F03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441414"/>
          </a:solidFill>
          <a:latin typeface="Calibri Light" panose="020F03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descr="C:\Users\Anita\Desktop\W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4800" y="3300413"/>
            <a:ext cx="914400" cy="2555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Anita\Desktop\WNE.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1743" b="42928"/>
          <a:stretch/>
        </p:blipFill>
        <p:spPr bwMode="auto">
          <a:xfrm>
            <a:off x="281354" y="404664"/>
            <a:ext cx="4290646" cy="815082"/>
          </a:xfrm>
          <a:prstGeom prst="rect">
            <a:avLst/>
          </a:prstGeom>
          <a:noFill/>
          <a:extLst>
            <a:ext uri="{909E8E84-426E-40DD-AFC4-6F175D3DCCD1}">
              <a14:hiddenFill xmlns:a14="http://schemas.microsoft.com/office/drawing/2010/main">
                <a:solidFill>
                  <a:srgbClr val="FFFFFF"/>
                </a:solidFill>
              </a14:hiddenFill>
            </a:ext>
          </a:extLst>
        </p:spPr>
      </p:pic>
      <p:sp>
        <p:nvSpPr>
          <p:cNvPr id="9" name="Prostokąt 8"/>
          <p:cNvSpPr/>
          <p:nvPr/>
        </p:nvSpPr>
        <p:spPr>
          <a:xfrm>
            <a:off x="0" y="1484784"/>
            <a:ext cx="9144000" cy="5373216"/>
          </a:xfrm>
          <a:prstGeom prst="rect">
            <a:avLst/>
          </a:prstGeom>
          <a:solidFill>
            <a:srgbClr val="912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Symbol zastępczy tytułu 1"/>
          <p:cNvSpPr>
            <a:spLocks noGrp="1"/>
          </p:cNvSpPr>
          <p:nvPr>
            <p:ph type="title"/>
          </p:nvPr>
        </p:nvSpPr>
        <p:spPr>
          <a:xfrm>
            <a:off x="421196" y="3300413"/>
            <a:ext cx="8229600" cy="1143000"/>
          </a:xfrm>
          <a:prstGeom prst="rect">
            <a:avLst/>
          </a:prstGeom>
        </p:spPr>
        <p:txBody>
          <a:bodyPr vert="horz" lIns="91440" tIns="45720" rIns="91440" bIns="45720" rtlCol="0" anchor="ctr">
            <a:normAutofit/>
          </a:bodyPr>
          <a:lstStyle/>
          <a:p>
            <a:r>
              <a:rPr lang="pl-PL" dirty="0" smtClean="0"/>
              <a:t>Kliknij, aby edytować styl</a:t>
            </a:r>
            <a:endParaRPr lang="pl-PL" dirty="0"/>
          </a:p>
        </p:txBody>
      </p:sp>
    </p:spTree>
    <p:extLst>
      <p:ext uri="{BB962C8B-B14F-4D97-AF65-F5344CB8AC3E}">
        <p14:creationId xmlns:p14="http://schemas.microsoft.com/office/powerpoint/2010/main" val="2222183906"/>
      </p:ext>
    </p:extLst>
  </p:cSld>
  <p:clrMap bg1="lt1" tx1="dk1" bg2="lt2" tx2="dk2" accent1="accent1" accent2="accent2" accent3="accent3" accent4="accent4" accent5="accent5" accent6="accent6" hlink="hlink" folHlink="folHlink"/>
  <p:sldLayoutIdLst>
    <p:sldLayoutId id="2147483670" r:id="rId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5400" kern="1200">
          <a:solidFill>
            <a:schemeClr val="bg1"/>
          </a:solidFill>
          <a:latin typeface="Calibri Light" panose="020F03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Prostokąt 6"/>
          <p:cNvSpPr/>
          <p:nvPr/>
        </p:nvSpPr>
        <p:spPr>
          <a:xfrm>
            <a:off x="-36512" y="0"/>
            <a:ext cx="1583883" cy="1583883"/>
          </a:xfrm>
          <a:prstGeom prst="rect">
            <a:avLst/>
          </a:prstGeom>
          <a:solidFill>
            <a:srgbClr val="DC8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dtytuł 2"/>
          <p:cNvSpPr txBox="1">
            <a:spLocks/>
          </p:cNvSpPr>
          <p:nvPr/>
        </p:nvSpPr>
        <p:spPr>
          <a:xfrm>
            <a:off x="1371600" y="1916832"/>
            <a:ext cx="6400800" cy="372196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l-PL" smtClean="0">
                <a:solidFill>
                  <a:schemeClr val="tx1">
                    <a:lumMod val="50000"/>
                    <a:lumOff val="50000"/>
                  </a:schemeClr>
                </a:solidFill>
              </a:rPr>
              <a:t>Tekst prezentacji</a:t>
            </a:r>
            <a:endParaRPr lang="pl-PL" dirty="0">
              <a:solidFill>
                <a:schemeClr val="tx1">
                  <a:lumMod val="50000"/>
                  <a:lumOff val="50000"/>
                </a:schemeClr>
              </a:solidFill>
            </a:endParaRPr>
          </a:p>
        </p:txBody>
      </p:sp>
      <p:pic>
        <p:nvPicPr>
          <p:cNvPr id="9" name="Picture 3" descr="C:\Users\Anita\Desktop\WNE.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Layer>
                </a14:imgProps>
              </a:ext>
              <a:ext uri="{28A0092B-C50C-407E-A947-70E740481C1C}">
                <a14:useLocalDpi xmlns:a14="http://schemas.microsoft.com/office/drawing/2010/main" val="0"/>
              </a:ext>
            </a:extLst>
          </a:blip>
          <a:srcRect t="31743" r="76789" b="41966"/>
          <a:stretch/>
        </p:blipFill>
        <p:spPr bwMode="auto">
          <a:xfrm>
            <a:off x="0" y="204119"/>
            <a:ext cx="1466193" cy="1245580"/>
          </a:xfrm>
          <a:prstGeom prst="rect">
            <a:avLst/>
          </a:prstGeom>
          <a:noFill/>
          <a:extLst>
            <a:ext uri="{909E8E84-426E-40DD-AFC4-6F175D3DCCD1}">
              <a14:hiddenFill xmlns:a14="http://schemas.microsoft.com/office/drawing/2010/main">
                <a:solidFill>
                  <a:srgbClr val="FFFFFF"/>
                </a:solidFill>
              </a14:hiddenFill>
            </a:ext>
          </a:extLst>
        </p:spPr>
      </p:pic>
      <p:sp>
        <p:nvSpPr>
          <p:cNvPr id="10" name="Prostokąt 9"/>
          <p:cNvSpPr/>
          <p:nvPr/>
        </p:nvSpPr>
        <p:spPr>
          <a:xfrm>
            <a:off x="-36512" y="1700808"/>
            <a:ext cx="9180512" cy="5157192"/>
          </a:xfrm>
          <a:prstGeom prst="rect">
            <a:avLst/>
          </a:prstGeom>
          <a:solidFill>
            <a:srgbClr val="FB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Tytuł 1"/>
          <p:cNvSpPr txBox="1">
            <a:spLocks/>
          </p:cNvSpPr>
          <p:nvPr/>
        </p:nvSpPr>
        <p:spPr>
          <a:xfrm>
            <a:off x="1619672" y="0"/>
            <a:ext cx="7524328" cy="1583883"/>
          </a:xfrm>
          <a:prstGeom prst="rect">
            <a:avLst/>
          </a:prstGeom>
          <a:solidFill>
            <a:srgbClr val="912B3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40000" algn="l">
              <a:spcBef>
                <a:spcPts val="0"/>
              </a:spcBef>
            </a:pPr>
            <a:endParaRPr lang="pl-PL" sz="6000" dirty="0">
              <a:solidFill>
                <a:schemeClr val="bg1"/>
              </a:solidFill>
              <a:latin typeface="Calibri Light" panose="020F0302020204030204" pitchFamily="34" charset="0"/>
              <a:ea typeface="Gulim" panose="020B0600000101010101" pitchFamily="34" charset="-127"/>
            </a:endParaRPr>
          </a:p>
        </p:txBody>
      </p:sp>
      <p:sp>
        <p:nvSpPr>
          <p:cNvPr id="2" name="Symbol zastępczy tytułu 1"/>
          <p:cNvSpPr>
            <a:spLocks noGrp="1"/>
          </p:cNvSpPr>
          <p:nvPr>
            <p:ph type="title"/>
          </p:nvPr>
        </p:nvSpPr>
        <p:spPr>
          <a:xfrm>
            <a:off x="1835696" y="220441"/>
            <a:ext cx="6635080" cy="1143000"/>
          </a:xfrm>
          <a:prstGeom prst="rect">
            <a:avLst/>
          </a:prstGeom>
        </p:spPr>
        <p:txBody>
          <a:bodyPr vert="horz" lIns="91440" tIns="45720" rIns="91440" bIns="45720" rtlCol="0" anchor="ctr">
            <a:normAutofit/>
          </a:bodyPr>
          <a:lstStyle/>
          <a:p>
            <a:r>
              <a:rPr lang="pl-PL" dirty="0" smtClean="0"/>
              <a:t>Kliknij, aby edytować styl</a:t>
            </a:r>
            <a:endParaRPr lang="pl-PL" dirty="0"/>
          </a:p>
        </p:txBody>
      </p:sp>
      <p:pic>
        <p:nvPicPr>
          <p:cNvPr id="12" name="Picture 3" descr="C:\Users\Anita\Desktop\WNE.jpg"/>
          <p:cNvPicPr>
            <a:picLocks noChangeAspect="1" noChangeArrowheads="1"/>
          </p:cNvPicPr>
          <p:nvPr/>
        </p:nvPicPr>
        <p:blipFill rotWithShape="1">
          <a:blip r:embed="rId6"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Effect>
                      <a14:sharpenSoften amount="62000"/>
                    </a14:imgEffect>
                    <a14:imgEffect>
                      <a14:colorTemperature colorTemp="1500"/>
                    </a14:imgEffect>
                    <a14:imgEffect>
                      <a14:saturation sat="0"/>
                    </a14:imgEffect>
                    <a14:imgEffect>
                      <a14:brightnessContrast bright="41000" contrast="40000"/>
                    </a14:imgEffect>
                  </a14:imgLayer>
                </a14:imgProps>
              </a:ext>
              <a:ext uri="{28A0092B-C50C-407E-A947-70E740481C1C}">
                <a14:useLocalDpi xmlns:a14="http://schemas.microsoft.com/office/drawing/2010/main" val="0"/>
              </a:ext>
            </a:extLst>
          </a:blip>
          <a:srcRect t="31743" r="76789" b="41966"/>
          <a:stretch/>
        </p:blipFill>
        <p:spPr bwMode="auto">
          <a:xfrm>
            <a:off x="2123728" y="1164444"/>
            <a:ext cx="7920880" cy="6729052"/>
          </a:xfrm>
          <a:prstGeom prst="rect">
            <a:avLst/>
          </a:prstGeom>
          <a:noFill/>
          <a:extLst>
            <a:ext uri="{909E8E84-426E-40DD-AFC4-6F175D3DCCD1}">
              <a14:hiddenFill xmlns:a14="http://schemas.microsoft.com/office/drawing/2010/main">
                <a:solidFill>
                  <a:srgbClr val="FFFFFF"/>
                </a:solidFill>
              </a14:hiddenFill>
            </a:ext>
          </a:extLst>
        </p:spPr>
      </p:pic>
      <p:sp>
        <p:nvSpPr>
          <p:cNvPr id="3" name="Symbol zastępczy tekstu 2"/>
          <p:cNvSpPr>
            <a:spLocks noGrp="1"/>
          </p:cNvSpPr>
          <p:nvPr>
            <p:ph type="body" idx="1"/>
          </p:nvPr>
        </p:nvSpPr>
        <p:spPr>
          <a:xfrm>
            <a:off x="457200" y="1700808"/>
            <a:ext cx="8229600" cy="504056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665065264"/>
      </p:ext>
    </p:extLst>
  </p:cSld>
  <p:clrMap bg1="lt1" tx1="dk1" bg2="lt2" tx2="dk2" accent1="accent1" accent2="accent2" accent3="accent3" accent4="accent4" accent5="accent5" accent6="accent6" hlink="hlink" folHlink="folHlink"/>
  <p:sldLayoutIdLst>
    <p:sldLayoutId id="2147483672" r:id="rId1"/>
    <p:sldLayoutId id="2147483673"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800" kern="1200">
          <a:solidFill>
            <a:schemeClr val="bg1"/>
          </a:solidFill>
          <a:latin typeface="Calibri Light" panose="020F03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441414"/>
          </a:solidFill>
          <a:latin typeface="Calibri Light" panose="020F03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441414"/>
          </a:solidFill>
          <a:latin typeface="Calibri Light" panose="020F03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441414"/>
          </a:solidFill>
          <a:latin typeface="Calibri Light" panose="020F03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Prostokąt 6"/>
          <p:cNvSpPr/>
          <p:nvPr/>
        </p:nvSpPr>
        <p:spPr>
          <a:xfrm>
            <a:off x="-36512" y="0"/>
            <a:ext cx="1583883" cy="1583883"/>
          </a:xfrm>
          <a:prstGeom prst="rect">
            <a:avLst/>
          </a:prstGeom>
          <a:solidFill>
            <a:srgbClr val="DC8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dtytuł 2"/>
          <p:cNvSpPr txBox="1">
            <a:spLocks/>
          </p:cNvSpPr>
          <p:nvPr/>
        </p:nvSpPr>
        <p:spPr>
          <a:xfrm>
            <a:off x="1371600" y="1916832"/>
            <a:ext cx="6400800" cy="372196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l-PL" smtClean="0">
                <a:solidFill>
                  <a:schemeClr val="tx1">
                    <a:lumMod val="50000"/>
                    <a:lumOff val="50000"/>
                  </a:schemeClr>
                </a:solidFill>
              </a:rPr>
              <a:t>Tekst prezentacji</a:t>
            </a:r>
            <a:endParaRPr lang="pl-PL" dirty="0">
              <a:solidFill>
                <a:schemeClr val="tx1">
                  <a:lumMod val="50000"/>
                  <a:lumOff val="50000"/>
                </a:schemeClr>
              </a:solidFill>
            </a:endParaRPr>
          </a:p>
        </p:txBody>
      </p:sp>
      <p:pic>
        <p:nvPicPr>
          <p:cNvPr id="9" name="Picture 3" descr="C:\Users\Anita\Desktop\WNE.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Layer>
                </a14:imgProps>
              </a:ext>
              <a:ext uri="{28A0092B-C50C-407E-A947-70E740481C1C}">
                <a14:useLocalDpi xmlns:a14="http://schemas.microsoft.com/office/drawing/2010/main" val="0"/>
              </a:ext>
            </a:extLst>
          </a:blip>
          <a:srcRect t="31743" r="76789" b="41966"/>
          <a:stretch/>
        </p:blipFill>
        <p:spPr bwMode="auto">
          <a:xfrm>
            <a:off x="0" y="204119"/>
            <a:ext cx="1466193" cy="1245580"/>
          </a:xfrm>
          <a:prstGeom prst="rect">
            <a:avLst/>
          </a:prstGeom>
          <a:noFill/>
          <a:extLst>
            <a:ext uri="{909E8E84-426E-40DD-AFC4-6F175D3DCCD1}">
              <a14:hiddenFill xmlns:a14="http://schemas.microsoft.com/office/drawing/2010/main">
                <a:solidFill>
                  <a:srgbClr val="FFFFFF"/>
                </a:solidFill>
              </a14:hiddenFill>
            </a:ext>
          </a:extLst>
        </p:spPr>
      </p:pic>
      <p:sp>
        <p:nvSpPr>
          <p:cNvPr id="10" name="Prostokąt 9"/>
          <p:cNvSpPr/>
          <p:nvPr/>
        </p:nvSpPr>
        <p:spPr>
          <a:xfrm>
            <a:off x="-36512" y="1700808"/>
            <a:ext cx="9180512" cy="5157192"/>
          </a:xfrm>
          <a:prstGeom prst="rect">
            <a:avLst/>
          </a:prstGeom>
          <a:solidFill>
            <a:srgbClr val="FB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Tytuł 1"/>
          <p:cNvSpPr txBox="1">
            <a:spLocks/>
          </p:cNvSpPr>
          <p:nvPr/>
        </p:nvSpPr>
        <p:spPr>
          <a:xfrm>
            <a:off x="1619672" y="0"/>
            <a:ext cx="7524328" cy="1583883"/>
          </a:xfrm>
          <a:prstGeom prst="rect">
            <a:avLst/>
          </a:prstGeom>
          <a:solidFill>
            <a:srgbClr val="912B3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40000" algn="l">
              <a:spcBef>
                <a:spcPts val="0"/>
              </a:spcBef>
            </a:pPr>
            <a:endParaRPr lang="pl-PL" sz="6000" dirty="0">
              <a:solidFill>
                <a:schemeClr val="bg1"/>
              </a:solidFill>
              <a:latin typeface="Calibri Light" panose="020F0302020204030204" pitchFamily="34" charset="0"/>
              <a:ea typeface="Gulim" panose="020B0600000101010101" pitchFamily="34" charset="-127"/>
            </a:endParaRPr>
          </a:p>
        </p:txBody>
      </p:sp>
      <p:sp>
        <p:nvSpPr>
          <p:cNvPr id="2" name="Symbol zastępczy tytułu 1"/>
          <p:cNvSpPr>
            <a:spLocks noGrp="1"/>
          </p:cNvSpPr>
          <p:nvPr>
            <p:ph type="title"/>
          </p:nvPr>
        </p:nvSpPr>
        <p:spPr>
          <a:xfrm>
            <a:off x="1835696" y="220441"/>
            <a:ext cx="6635080" cy="1143000"/>
          </a:xfrm>
          <a:prstGeom prst="rect">
            <a:avLst/>
          </a:prstGeom>
        </p:spPr>
        <p:txBody>
          <a:bodyPr vert="horz" lIns="91440" tIns="45720" rIns="91440" bIns="45720" rtlCol="0" anchor="ctr">
            <a:normAutofit/>
          </a:bodyPr>
          <a:lstStyle/>
          <a:p>
            <a:r>
              <a:rPr lang="pl-PL" dirty="0" smtClean="0"/>
              <a:t>Kliknij, aby edytować styl</a:t>
            </a:r>
            <a:endParaRPr lang="pl-PL" dirty="0"/>
          </a:p>
        </p:txBody>
      </p:sp>
      <p:pic>
        <p:nvPicPr>
          <p:cNvPr id="12" name="Picture 3" descr="C:\Users\Anita\Desktop\WNE.jpg"/>
          <p:cNvPicPr>
            <a:picLocks noChangeAspect="1" noChangeArrowheads="1"/>
          </p:cNvPicPr>
          <p:nvPr/>
        </p:nvPicPr>
        <p:blipFill rotWithShape="1">
          <a:blip r:embed="rId6"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Effect>
                      <a14:sharpenSoften amount="62000"/>
                    </a14:imgEffect>
                    <a14:imgEffect>
                      <a14:colorTemperature colorTemp="1500"/>
                    </a14:imgEffect>
                    <a14:imgEffect>
                      <a14:saturation sat="0"/>
                    </a14:imgEffect>
                    <a14:imgEffect>
                      <a14:brightnessContrast bright="41000" contrast="40000"/>
                    </a14:imgEffect>
                  </a14:imgLayer>
                </a14:imgProps>
              </a:ext>
              <a:ext uri="{28A0092B-C50C-407E-A947-70E740481C1C}">
                <a14:useLocalDpi xmlns:a14="http://schemas.microsoft.com/office/drawing/2010/main" val="0"/>
              </a:ext>
            </a:extLst>
          </a:blip>
          <a:srcRect t="31743" r="76789" b="41966"/>
          <a:stretch/>
        </p:blipFill>
        <p:spPr bwMode="auto">
          <a:xfrm>
            <a:off x="2123728" y="1164444"/>
            <a:ext cx="7920880" cy="6729052"/>
          </a:xfrm>
          <a:prstGeom prst="rect">
            <a:avLst/>
          </a:prstGeom>
          <a:noFill/>
          <a:extLst>
            <a:ext uri="{909E8E84-426E-40DD-AFC4-6F175D3DCCD1}">
              <a14:hiddenFill xmlns:a14="http://schemas.microsoft.com/office/drawing/2010/main">
                <a:solidFill>
                  <a:srgbClr val="FFFFFF"/>
                </a:solidFill>
              </a14:hiddenFill>
            </a:ext>
          </a:extLst>
        </p:spPr>
      </p:pic>
      <p:sp>
        <p:nvSpPr>
          <p:cNvPr id="3" name="Symbol zastępczy tekstu 2"/>
          <p:cNvSpPr>
            <a:spLocks noGrp="1"/>
          </p:cNvSpPr>
          <p:nvPr>
            <p:ph type="body" idx="1"/>
          </p:nvPr>
        </p:nvSpPr>
        <p:spPr>
          <a:xfrm>
            <a:off x="457200" y="1700808"/>
            <a:ext cx="8229600" cy="504056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665065264"/>
      </p:ext>
    </p:extLst>
  </p:cSld>
  <p:clrMap bg1="lt1" tx1="dk1" bg2="lt2" tx2="dk2" accent1="accent1" accent2="accent2" accent3="accent3" accent4="accent4" accent5="accent5" accent6="accent6" hlink="hlink" folHlink="folHlink"/>
  <p:sldLayoutIdLst>
    <p:sldLayoutId id="2147483675" r:id="rId1"/>
    <p:sldLayoutId id="2147483676"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800" kern="1200">
          <a:solidFill>
            <a:schemeClr val="bg1"/>
          </a:solidFill>
          <a:latin typeface="Calibri Light" panose="020F03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441414"/>
          </a:solidFill>
          <a:latin typeface="Calibri Light" panose="020F03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441414"/>
          </a:solidFill>
          <a:latin typeface="Calibri Light" panose="020F03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441414"/>
          </a:solidFill>
          <a:latin typeface="Calibri Light" panose="020F03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Prostokąt 6"/>
          <p:cNvSpPr/>
          <p:nvPr/>
        </p:nvSpPr>
        <p:spPr>
          <a:xfrm>
            <a:off x="-36512" y="0"/>
            <a:ext cx="1583883" cy="1583883"/>
          </a:xfrm>
          <a:prstGeom prst="rect">
            <a:avLst/>
          </a:prstGeom>
          <a:solidFill>
            <a:srgbClr val="DC8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dtytuł 2"/>
          <p:cNvSpPr txBox="1">
            <a:spLocks/>
          </p:cNvSpPr>
          <p:nvPr/>
        </p:nvSpPr>
        <p:spPr>
          <a:xfrm>
            <a:off x="1371600" y="1916832"/>
            <a:ext cx="6400800" cy="372196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l-PL" smtClean="0">
                <a:solidFill>
                  <a:schemeClr val="tx1">
                    <a:lumMod val="50000"/>
                    <a:lumOff val="50000"/>
                  </a:schemeClr>
                </a:solidFill>
              </a:rPr>
              <a:t>Tekst prezentacji</a:t>
            </a:r>
            <a:endParaRPr lang="pl-PL" dirty="0">
              <a:solidFill>
                <a:schemeClr val="tx1">
                  <a:lumMod val="50000"/>
                  <a:lumOff val="50000"/>
                </a:schemeClr>
              </a:solidFill>
            </a:endParaRPr>
          </a:p>
        </p:txBody>
      </p:sp>
      <p:pic>
        <p:nvPicPr>
          <p:cNvPr id="9" name="Picture 3" descr="C:\Users\Anita\Desktop\WNE.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Layer>
                </a14:imgProps>
              </a:ext>
              <a:ext uri="{28A0092B-C50C-407E-A947-70E740481C1C}">
                <a14:useLocalDpi xmlns:a14="http://schemas.microsoft.com/office/drawing/2010/main" val="0"/>
              </a:ext>
            </a:extLst>
          </a:blip>
          <a:srcRect t="31743" r="76789" b="41966"/>
          <a:stretch/>
        </p:blipFill>
        <p:spPr bwMode="auto">
          <a:xfrm>
            <a:off x="0" y="204119"/>
            <a:ext cx="1466193" cy="1245580"/>
          </a:xfrm>
          <a:prstGeom prst="rect">
            <a:avLst/>
          </a:prstGeom>
          <a:noFill/>
          <a:extLst>
            <a:ext uri="{909E8E84-426E-40DD-AFC4-6F175D3DCCD1}">
              <a14:hiddenFill xmlns:a14="http://schemas.microsoft.com/office/drawing/2010/main">
                <a:solidFill>
                  <a:srgbClr val="FFFFFF"/>
                </a:solidFill>
              </a14:hiddenFill>
            </a:ext>
          </a:extLst>
        </p:spPr>
      </p:pic>
      <p:sp>
        <p:nvSpPr>
          <p:cNvPr id="10" name="Prostokąt 9"/>
          <p:cNvSpPr/>
          <p:nvPr/>
        </p:nvSpPr>
        <p:spPr>
          <a:xfrm>
            <a:off x="-36512" y="1700808"/>
            <a:ext cx="9180512" cy="5157192"/>
          </a:xfrm>
          <a:prstGeom prst="rect">
            <a:avLst/>
          </a:prstGeom>
          <a:solidFill>
            <a:srgbClr val="FB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Tytuł 1"/>
          <p:cNvSpPr txBox="1">
            <a:spLocks/>
          </p:cNvSpPr>
          <p:nvPr/>
        </p:nvSpPr>
        <p:spPr>
          <a:xfrm>
            <a:off x="1619672" y="0"/>
            <a:ext cx="7524328" cy="1583883"/>
          </a:xfrm>
          <a:prstGeom prst="rect">
            <a:avLst/>
          </a:prstGeom>
          <a:solidFill>
            <a:srgbClr val="912B3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40000" algn="l">
              <a:spcBef>
                <a:spcPts val="0"/>
              </a:spcBef>
            </a:pPr>
            <a:endParaRPr lang="pl-PL" sz="6000" dirty="0">
              <a:solidFill>
                <a:schemeClr val="bg1"/>
              </a:solidFill>
              <a:latin typeface="Calibri Light" panose="020F0302020204030204" pitchFamily="34" charset="0"/>
              <a:ea typeface="Gulim" panose="020B0600000101010101" pitchFamily="34" charset="-127"/>
            </a:endParaRPr>
          </a:p>
        </p:txBody>
      </p:sp>
      <p:sp>
        <p:nvSpPr>
          <p:cNvPr id="2" name="Symbol zastępczy tytułu 1"/>
          <p:cNvSpPr>
            <a:spLocks noGrp="1"/>
          </p:cNvSpPr>
          <p:nvPr>
            <p:ph type="title"/>
          </p:nvPr>
        </p:nvSpPr>
        <p:spPr>
          <a:xfrm>
            <a:off x="1835696" y="220441"/>
            <a:ext cx="6635080" cy="1143000"/>
          </a:xfrm>
          <a:prstGeom prst="rect">
            <a:avLst/>
          </a:prstGeom>
        </p:spPr>
        <p:txBody>
          <a:bodyPr vert="horz" lIns="91440" tIns="45720" rIns="91440" bIns="45720" rtlCol="0" anchor="ctr">
            <a:normAutofit/>
          </a:bodyPr>
          <a:lstStyle/>
          <a:p>
            <a:r>
              <a:rPr lang="pl-PL" dirty="0" smtClean="0"/>
              <a:t>Kliknij, aby edytować styl</a:t>
            </a:r>
            <a:endParaRPr lang="pl-PL" dirty="0"/>
          </a:p>
        </p:txBody>
      </p:sp>
      <p:pic>
        <p:nvPicPr>
          <p:cNvPr id="12" name="Picture 3" descr="C:\Users\Anita\Desktop\WNE.jpg"/>
          <p:cNvPicPr>
            <a:picLocks noChangeAspect="1" noChangeArrowheads="1"/>
          </p:cNvPicPr>
          <p:nvPr/>
        </p:nvPicPr>
        <p:blipFill rotWithShape="1">
          <a:blip r:embed="rId6"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Effect>
                      <a14:sharpenSoften amount="62000"/>
                    </a14:imgEffect>
                    <a14:imgEffect>
                      <a14:colorTemperature colorTemp="1500"/>
                    </a14:imgEffect>
                    <a14:imgEffect>
                      <a14:saturation sat="0"/>
                    </a14:imgEffect>
                    <a14:imgEffect>
                      <a14:brightnessContrast bright="41000" contrast="40000"/>
                    </a14:imgEffect>
                  </a14:imgLayer>
                </a14:imgProps>
              </a:ext>
              <a:ext uri="{28A0092B-C50C-407E-A947-70E740481C1C}">
                <a14:useLocalDpi xmlns:a14="http://schemas.microsoft.com/office/drawing/2010/main" val="0"/>
              </a:ext>
            </a:extLst>
          </a:blip>
          <a:srcRect t="31743" r="76789" b="41966"/>
          <a:stretch/>
        </p:blipFill>
        <p:spPr bwMode="auto">
          <a:xfrm>
            <a:off x="2123728" y="1164444"/>
            <a:ext cx="7920880" cy="6729052"/>
          </a:xfrm>
          <a:prstGeom prst="rect">
            <a:avLst/>
          </a:prstGeom>
          <a:noFill/>
          <a:extLst>
            <a:ext uri="{909E8E84-426E-40DD-AFC4-6F175D3DCCD1}">
              <a14:hiddenFill xmlns:a14="http://schemas.microsoft.com/office/drawing/2010/main">
                <a:solidFill>
                  <a:srgbClr val="FFFFFF"/>
                </a:solidFill>
              </a14:hiddenFill>
            </a:ext>
          </a:extLst>
        </p:spPr>
      </p:pic>
      <p:sp>
        <p:nvSpPr>
          <p:cNvPr id="3" name="Symbol zastępczy tekstu 2"/>
          <p:cNvSpPr>
            <a:spLocks noGrp="1"/>
          </p:cNvSpPr>
          <p:nvPr>
            <p:ph type="body" idx="1"/>
          </p:nvPr>
        </p:nvSpPr>
        <p:spPr>
          <a:xfrm>
            <a:off x="457200" y="1700808"/>
            <a:ext cx="8229600" cy="504056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665065264"/>
      </p:ext>
    </p:extLst>
  </p:cSld>
  <p:clrMap bg1="lt1" tx1="dk1" bg2="lt2" tx2="dk2" accent1="accent1" accent2="accent2" accent3="accent3" accent4="accent4" accent5="accent5" accent6="accent6" hlink="hlink" folHlink="folHlink"/>
  <p:sldLayoutIdLst>
    <p:sldLayoutId id="2147483678" r:id="rId1"/>
    <p:sldLayoutId id="2147483679"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800" kern="1200">
          <a:solidFill>
            <a:schemeClr val="bg1"/>
          </a:solidFill>
          <a:latin typeface="Calibri Light" panose="020F03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441414"/>
          </a:solidFill>
          <a:latin typeface="Calibri Light" panose="020F03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441414"/>
          </a:solidFill>
          <a:latin typeface="Calibri Light" panose="020F03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441414"/>
          </a:solidFill>
          <a:latin typeface="Calibri Light" panose="020F03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Prostokąt 6"/>
          <p:cNvSpPr/>
          <p:nvPr/>
        </p:nvSpPr>
        <p:spPr>
          <a:xfrm>
            <a:off x="-36512" y="0"/>
            <a:ext cx="1583883" cy="1583883"/>
          </a:xfrm>
          <a:prstGeom prst="rect">
            <a:avLst/>
          </a:prstGeom>
          <a:solidFill>
            <a:srgbClr val="DC8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Podtytuł 2"/>
          <p:cNvSpPr txBox="1">
            <a:spLocks/>
          </p:cNvSpPr>
          <p:nvPr/>
        </p:nvSpPr>
        <p:spPr>
          <a:xfrm>
            <a:off x="1371600" y="1916832"/>
            <a:ext cx="6400800" cy="372196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l-PL" smtClean="0">
                <a:solidFill>
                  <a:schemeClr val="tx1">
                    <a:lumMod val="50000"/>
                    <a:lumOff val="50000"/>
                  </a:schemeClr>
                </a:solidFill>
              </a:rPr>
              <a:t>Tekst prezentacji</a:t>
            </a:r>
            <a:endParaRPr lang="pl-PL" dirty="0">
              <a:solidFill>
                <a:schemeClr val="tx1">
                  <a:lumMod val="50000"/>
                  <a:lumOff val="50000"/>
                </a:schemeClr>
              </a:solidFill>
            </a:endParaRPr>
          </a:p>
        </p:txBody>
      </p:sp>
      <p:pic>
        <p:nvPicPr>
          <p:cNvPr id="9" name="Picture 3" descr="C:\Users\Anita\Desktop\WNE.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Layer>
                </a14:imgProps>
              </a:ext>
              <a:ext uri="{28A0092B-C50C-407E-A947-70E740481C1C}">
                <a14:useLocalDpi xmlns:a14="http://schemas.microsoft.com/office/drawing/2010/main" val="0"/>
              </a:ext>
            </a:extLst>
          </a:blip>
          <a:srcRect t="31743" r="76789" b="41966"/>
          <a:stretch/>
        </p:blipFill>
        <p:spPr bwMode="auto">
          <a:xfrm>
            <a:off x="0" y="204119"/>
            <a:ext cx="1466193" cy="1245580"/>
          </a:xfrm>
          <a:prstGeom prst="rect">
            <a:avLst/>
          </a:prstGeom>
          <a:noFill/>
          <a:extLst>
            <a:ext uri="{909E8E84-426E-40DD-AFC4-6F175D3DCCD1}">
              <a14:hiddenFill xmlns:a14="http://schemas.microsoft.com/office/drawing/2010/main">
                <a:solidFill>
                  <a:srgbClr val="FFFFFF"/>
                </a:solidFill>
              </a14:hiddenFill>
            </a:ext>
          </a:extLst>
        </p:spPr>
      </p:pic>
      <p:sp>
        <p:nvSpPr>
          <p:cNvPr id="10" name="Prostokąt 9"/>
          <p:cNvSpPr/>
          <p:nvPr/>
        </p:nvSpPr>
        <p:spPr>
          <a:xfrm>
            <a:off x="-36512" y="1700808"/>
            <a:ext cx="9180512" cy="5157192"/>
          </a:xfrm>
          <a:prstGeom prst="rect">
            <a:avLst/>
          </a:prstGeom>
          <a:solidFill>
            <a:srgbClr val="FB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Tytuł 1"/>
          <p:cNvSpPr txBox="1">
            <a:spLocks/>
          </p:cNvSpPr>
          <p:nvPr/>
        </p:nvSpPr>
        <p:spPr>
          <a:xfrm>
            <a:off x="1619672" y="0"/>
            <a:ext cx="7524328" cy="1583883"/>
          </a:xfrm>
          <a:prstGeom prst="rect">
            <a:avLst/>
          </a:prstGeom>
          <a:solidFill>
            <a:srgbClr val="912B3F"/>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40000" algn="l">
              <a:spcBef>
                <a:spcPts val="0"/>
              </a:spcBef>
            </a:pPr>
            <a:endParaRPr lang="pl-PL" sz="6000" dirty="0">
              <a:solidFill>
                <a:schemeClr val="bg1"/>
              </a:solidFill>
              <a:latin typeface="Calibri Light" panose="020F0302020204030204" pitchFamily="34" charset="0"/>
              <a:ea typeface="Gulim" panose="020B0600000101010101" pitchFamily="34" charset="-127"/>
            </a:endParaRPr>
          </a:p>
        </p:txBody>
      </p:sp>
      <p:sp>
        <p:nvSpPr>
          <p:cNvPr id="2" name="Symbol zastępczy tytułu 1"/>
          <p:cNvSpPr>
            <a:spLocks noGrp="1"/>
          </p:cNvSpPr>
          <p:nvPr>
            <p:ph type="title"/>
          </p:nvPr>
        </p:nvSpPr>
        <p:spPr>
          <a:xfrm>
            <a:off x="1835696" y="220441"/>
            <a:ext cx="6635080" cy="1143000"/>
          </a:xfrm>
          <a:prstGeom prst="rect">
            <a:avLst/>
          </a:prstGeom>
        </p:spPr>
        <p:txBody>
          <a:bodyPr vert="horz" lIns="91440" tIns="45720" rIns="91440" bIns="45720" rtlCol="0" anchor="ctr">
            <a:normAutofit/>
          </a:bodyPr>
          <a:lstStyle/>
          <a:p>
            <a:r>
              <a:rPr lang="pl-PL" dirty="0" smtClean="0"/>
              <a:t>Kliknij, aby edytować styl</a:t>
            </a:r>
            <a:endParaRPr lang="pl-PL" dirty="0"/>
          </a:p>
        </p:txBody>
      </p:sp>
      <p:pic>
        <p:nvPicPr>
          <p:cNvPr id="12" name="Picture 3" descr="C:\Users\Anita\Desktop\WNE.jpg"/>
          <p:cNvPicPr>
            <a:picLocks noChangeAspect="1" noChangeArrowheads="1"/>
          </p:cNvPicPr>
          <p:nvPr/>
        </p:nvPicPr>
        <p:blipFill rotWithShape="1">
          <a:blip r:embed="rId6" cstate="print">
            <a:extLst>
              <a:ext uri="{BEBA8EAE-BF5A-486C-A8C5-ECC9F3942E4B}">
                <a14:imgProps xmlns:a14="http://schemas.microsoft.com/office/drawing/2010/main">
                  <a14:imgLayer r:embed="rId5">
                    <a14:imgEffect>
                      <a14:backgroundRemoval t="34372" b="55405" l="2321" r="20890">
                        <a14:foregroundMark x1="18359" y1="38411" x2="18359" y2="38411"/>
                        <a14:foregroundMark x1="17578" y1="44792" x2="17578" y2="44792"/>
                        <a14:foregroundMark x1="18066" y1="50391" x2="18066" y2="50391"/>
                        <a14:backgroundMark x1="5078" y1="41016" x2="5078" y2="41016"/>
                      </a14:backgroundRemoval>
                    </a14:imgEffect>
                    <a14:imgEffect>
                      <a14:sharpenSoften amount="62000"/>
                    </a14:imgEffect>
                    <a14:imgEffect>
                      <a14:colorTemperature colorTemp="1500"/>
                    </a14:imgEffect>
                    <a14:imgEffect>
                      <a14:saturation sat="0"/>
                    </a14:imgEffect>
                    <a14:imgEffect>
                      <a14:brightnessContrast bright="41000" contrast="40000"/>
                    </a14:imgEffect>
                  </a14:imgLayer>
                </a14:imgProps>
              </a:ext>
              <a:ext uri="{28A0092B-C50C-407E-A947-70E740481C1C}">
                <a14:useLocalDpi xmlns:a14="http://schemas.microsoft.com/office/drawing/2010/main" val="0"/>
              </a:ext>
            </a:extLst>
          </a:blip>
          <a:srcRect t="31743" r="76789" b="41966"/>
          <a:stretch/>
        </p:blipFill>
        <p:spPr bwMode="auto">
          <a:xfrm>
            <a:off x="2123728" y="1164444"/>
            <a:ext cx="7920880" cy="6729052"/>
          </a:xfrm>
          <a:prstGeom prst="rect">
            <a:avLst/>
          </a:prstGeom>
          <a:noFill/>
          <a:extLst>
            <a:ext uri="{909E8E84-426E-40DD-AFC4-6F175D3DCCD1}">
              <a14:hiddenFill xmlns:a14="http://schemas.microsoft.com/office/drawing/2010/main">
                <a:solidFill>
                  <a:srgbClr val="FFFFFF"/>
                </a:solidFill>
              </a14:hiddenFill>
            </a:ext>
          </a:extLst>
        </p:spPr>
      </p:pic>
      <p:sp>
        <p:nvSpPr>
          <p:cNvPr id="3" name="Symbol zastępczy tekstu 2"/>
          <p:cNvSpPr>
            <a:spLocks noGrp="1"/>
          </p:cNvSpPr>
          <p:nvPr>
            <p:ph type="body" idx="1"/>
          </p:nvPr>
        </p:nvSpPr>
        <p:spPr>
          <a:xfrm>
            <a:off x="457200" y="1700808"/>
            <a:ext cx="8229600" cy="5040560"/>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Tree>
    <p:extLst>
      <p:ext uri="{BB962C8B-B14F-4D97-AF65-F5344CB8AC3E}">
        <p14:creationId xmlns:p14="http://schemas.microsoft.com/office/powerpoint/2010/main" val="665065264"/>
      </p:ext>
    </p:extLst>
  </p:cSld>
  <p:clrMap bg1="lt1" tx1="dk1" bg2="lt2" tx2="dk2" accent1="accent1" accent2="accent2" accent3="accent3" accent4="accent4" accent5="accent5" accent6="accent6" hlink="hlink" folHlink="folHlink"/>
  <p:sldLayoutIdLst>
    <p:sldLayoutId id="2147483681" r:id="rId1"/>
    <p:sldLayoutId id="2147483682"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800" kern="1200">
          <a:solidFill>
            <a:schemeClr val="bg1"/>
          </a:solidFill>
          <a:latin typeface="Calibri Light" panose="020F03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441414"/>
          </a:solidFill>
          <a:latin typeface="Calibri Light" panose="020F03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441414"/>
          </a:solidFill>
          <a:latin typeface="Calibri Light" panose="020F03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441414"/>
          </a:solidFill>
          <a:latin typeface="Calibri Light" panose="020F03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441414"/>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ncn.gov.p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kkopczewska@wne.uw.edu.p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p:cNvSpPr>
            <a:spLocks noGrp="1"/>
          </p:cNvSpPr>
          <p:nvPr>
            <p:ph type="ctrTitle"/>
          </p:nvPr>
        </p:nvSpPr>
        <p:spPr>
          <a:xfrm>
            <a:off x="352712" y="2852936"/>
            <a:ext cx="8712968" cy="3126209"/>
          </a:xfrm>
        </p:spPr>
        <p:txBody>
          <a:bodyPr>
            <a:noAutofit/>
          </a:bodyPr>
          <a:lstStyle/>
          <a:p>
            <a:pPr algn="r"/>
            <a:r>
              <a:rPr lang="en-US" sz="4000" dirty="0"/>
              <a:t>Specialization, concentration and agglomeration measurement: </a:t>
            </a:r>
            <a:r>
              <a:rPr lang="pl-PL" sz="4000" dirty="0" smtClean="0"/>
              <a:t/>
            </a:r>
            <a:br>
              <a:rPr lang="pl-PL" sz="4000" dirty="0" smtClean="0"/>
            </a:br>
            <a:r>
              <a:rPr lang="en-US" sz="4000" dirty="0" smtClean="0"/>
              <a:t>distance-based </a:t>
            </a:r>
            <a:r>
              <a:rPr lang="en-US" sz="4000" dirty="0"/>
              <a:t>vs. cluster based</a:t>
            </a:r>
            <a:r>
              <a:rPr lang="pl-PL" sz="3600" dirty="0"/>
              <a:t/>
            </a:r>
            <a:br>
              <a:rPr lang="pl-PL" sz="3600" dirty="0"/>
            </a:br>
            <a:r>
              <a:rPr lang="pl-PL" sz="3600" dirty="0" smtClean="0"/>
              <a:t/>
            </a:r>
            <a:br>
              <a:rPr lang="pl-PL" sz="3600" dirty="0" smtClean="0"/>
            </a:br>
            <a:r>
              <a:rPr lang="pl-PL" sz="2800" dirty="0" smtClean="0"/>
              <a:t>Katarzyna </a:t>
            </a:r>
            <a:r>
              <a:rPr lang="pl-PL" sz="2800" dirty="0" err="1" smtClean="0"/>
              <a:t>Kopczewska</a:t>
            </a:r>
            <a:r>
              <a:rPr lang="pl-PL" sz="2800" dirty="0" smtClean="0"/>
              <a:t/>
            </a:r>
            <a:br>
              <a:rPr lang="pl-PL" sz="2800" dirty="0" smtClean="0"/>
            </a:br>
            <a:r>
              <a:rPr lang="pl-PL" sz="2800" dirty="0" err="1" smtClean="0"/>
              <a:t>Faculty</a:t>
            </a:r>
            <a:r>
              <a:rPr lang="pl-PL" sz="2800" dirty="0" smtClean="0"/>
              <a:t> of </a:t>
            </a:r>
            <a:r>
              <a:rPr lang="pl-PL" sz="2800" dirty="0" err="1" smtClean="0"/>
              <a:t>Economic</a:t>
            </a:r>
            <a:r>
              <a:rPr lang="pl-PL" sz="2800" dirty="0" smtClean="0"/>
              <a:t> </a:t>
            </a:r>
            <a:r>
              <a:rPr lang="pl-PL" sz="2800" dirty="0" err="1" smtClean="0"/>
              <a:t>Sciences</a:t>
            </a:r>
            <a:r>
              <a:rPr lang="pl-PL" sz="2800" dirty="0" smtClean="0"/>
              <a:t>, University of </a:t>
            </a:r>
            <a:r>
              <a:rPr lang="pl-PL" sz="2800" dirty="0" err="1" smtClean="0"/>
              <a:t>Warsaw</a:t>
            </a:r>
            <a:r>
              <a:rPr lang="pl-PL" sz="2800" dirty="0" smtClean="0"/>
              <a:t/>
            </a:r>
            <a:br>
              <a:rPr lang="pl-PL" sz="2800" dirty="0" smtClean="0"/>
            </a:br>
            <a:r>
              <a:rPr lang="pl-PL" sz="2800" dirty="0" smtClean="0"/>
              <a:t/>
            </a:r>
            <a:br>
              <a:rPr lang="pl-PL" sz="2800" dirty="0" smtClean="0"/>
            </a:br>
            <a:r>
              <a:rPr lang="en-US" sz="2000" dirty="0" smtClean="0"/>
              <a:t>The </a:t>
            </a:r>
            <a:r>
              <a:rPr lang="en-US" sz="2000" dirty="0"/>
              <a:t>paper is financed by the Polish National Science Centre </a:t>
            </a:r>
            <a:r>
              <a:rPr lang="en-US" sz="2000" u="sng" dirty="0">
                <a:hlinkClick r:id="rId2"/>
              </a:rPr>
              <a:t>www.ncn.gov.pl</a:t>
            </a:r>
            <a:r>
              <a:rPr lang="en-US" sz="2000" dirty="0"/>
              <a:t> as the research project in OPUS 6 call, contract No. </a:t>
            </a:r>
            <a:r>
              <a:rPr lang="en-US" sz="2000" dirty="0" smtClean="0"/>
              <a:t>UMO-2013/11/B/HS4/01098</a:t>
            </a:r>
            <a:r>
              <a:rPr lang="pl-PL" sz="2000" dirty="0"/>
              <a:t/>
            </a:r>
            <a:br>
              <a:rPr lang="pl-PL" sz="2000" dirty="0"/>
            </a:br>
            <a:r>
              <a:rPr lang="pl-PL" sz="3600" b="1" dirty="0"/>
              <a:t> </a:t>
            </a:r>
            <a:r>
              <a:rPr lang="pl-PL" sz="3600" dirty="0"/>
              <a:t/>
            </a:r>
            <a:br>
              <a:rPr lang="pl-PL" sz="3600" dirty="0"/>
            </a:br>
            <a:r>
              <a:rPr lang="en-US" sz="3600" dirty="0"/>
              <a:t> </a:t>
            </a:r>
            <a:r>
              <a:rPr lang="pl-PL" sz="3600" dirty="0"/>
              <a:t/>
            </a:r>
            <a:br>
              <a:rPr lang="pl-PL" sz="3600" dirty="0"/>
            </a:br>
            <a:endParaRPr lang="pl-PL" sz="1400" dirty="0"/>
          </a:p>
        </p:txBody>
      </p:sp>
      <p:sp>
        <p:nvSpPr>
          <p:cNvPr id="2" name="AutoShape 2" descr="Znalezione obrazy dla zapytania uniwersytet ekonomiczny w katowicac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3" name="AutoShape 10" descr="Znalezione obrazy dla zapytania U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1036" name="Picture 12" descr="http://www.uw.edu.pl/wp-content/themes/uw/library/img/logo-p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3031" y="168228"/>
            <a:ext cx="2772649" cy="1078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964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err="1" smtClean="0"/>
              <a:t>Results</a:t>
            </a:r>
            <a:r>
              <a:rPr lang="pl-PL" sz="2800" b="1" dirty="0" smtClean="0"/>
              <a:t>: </a:t>
            </a:r>
            <a:br>
              <a:rPr lang="pl-PL" sz="2800" b="1" dirty="0" smtClean="0"/>
            </a:br>
            <a:r>
              <a:rPr lang="pl-PL" sz="2800" b="1" dirty="0" err="1" smtClean="0"/>
              <a:t>Geographical</a:t>
            </a:r>
            <a:r>
              <a:rPr lang="en-US" sz="2800" b="1" dirty="0" smtClean="0"/>
              <a:t> </a:t>
            </a:r>
            <a:r>
              <a:rPr lang="en-US" sz="2800" b="1" dirty="0"/>
              <a:t>concentration indicators </a:t>
            </a:r>
            <a:r>
              <a:rPr lang="pl-PL" sz="2800" b="1" dirty="0" smtClean="0"/>
              <a:t/>
            </a:r>
            <a:br>
              <a:rPr lang="pl-PL" sz="2800" b="1" dirty="0" smtClean="0"/>
            </a:br>
            <a:r>
              <a:rPr lang="en-US" sz="2800" b="1" dirty="0" smtClean="0"/>
              <a:t>for </a:t>
            </a:r>
            <a:r>
              <a:rPr lang="en-US" sz="2800" b="1" dirty="0"/>
              <a:t>example data</a:t>
            </a:r>
            <a:endParaRPr lang="pl-PL" sz="2800" b="1" dirty="0"/>
          </a:p>
        </p:txBody>
      </p:sp>
      <p:pic>
        <p:nvPicPr>
          <p:cNvPr id="5" name="Obraz 4"/>
          <p:cNvPicPr/>
          <p:nvPr/>
        </p:nvPicPr>
        <p:blipFill>
          <a:blip r:embed="rId3"/>
          <a:stretch>
            <a:fillRect/>
          </a:stretch>
        </p:blipFill>
        <p:spPr>
          <a:xfrm>
            <a:off x="-13184" y="1700808"/>
            <a:ext cx="4355976" cy="4824536"/>
          </a:xfrm>
          <a:prstGeom prst="rect">
            <a:avLst/>
          </a:prstGeom>
        </p:spPr>
      </p:pic>
      <p:pic>
        <p:nvPicPr>
          <p:cNvPr id="6" name="Obraz 5"/>
          <p:cNvPicPr/>
          <p:nvPr/>
        </p:nvPicPr>
        <p:blipFill>
          <a:blip r:embed="rId4"/>
          <a:stretch>
            <a:fillRect/>
          </a:stretch>
        </p:blipFill>
        <p:spPr>
          <a:xfrm>
            <a:off x="4342792" y="1700808"/>
            <a:ext cx="4788024" cy="4885524"/>
          </a:xfrm>
          <a:prstGeom prst="rect">
            <a:avLst/>
          </a:prstGeom>
        </p:spPr>
      </p:pic>
      <p:sp>
        <p:nvSpPr>
          <p:cNvPr id="7" name="pole tekstowe 6"/>
          <p:cNvSpPr txBox="1"/>
          <p:nvPr/>
        </p:nvSpPr>
        <p:spPr>
          <a:xfrm>
            <a:off x="539552" y="6453336"/>
            <a:ext cx="7776864" cy="369332"/>
          </a:xfrm>
          <a:prstGeom prst="rect">
            <a:avLst/>
          </a:prstGeom>
          <a:noFill/>
        </p:spPr>
        <p:txBody>
          <a:bodyPr wrap="square" rtlCol="0">
            <a:spAutoFit/>
          </a:bodyPr>
          <a:lstStyle/>
          <a:p>
            <a:r>
              <a:rPr lang="pl-PL" dirty="0" err="1" smtClean="0"/>
              <a:t>Correlations</a:t>
            </a:r>
            <a:r>
              <a:rPr lang="pl-PL" dirty="0" smtClean="0"/>
              <a:t> and </a:t>
            </a:r>
            <a:r>
              <a:rPr lang="pl-PL" dirty="0" err="1" smtClean="0"/>
              <a:t>common</a:t>
            </a:r>
            <a:r>
              <a:rPr lang="pl-PL" dirty="0" smtClean="0"/>
              <a:t> </a:t>
            </a:r>
            <a:r>
              <a:rPr lang="pl-PL" dirty="0" err="1" smtClean="0"/>
              <a:t>trends</a:t>
            </a:r>
            <a:r>
              <a:rPr lang="pl-PL" dirty="0" smtClean="0"/>
              <a:t> </a:t>
            </a:r>
            <a:r>
              <a:rPr lang="pl-PL" dirty="0" err="1" smtClean="0"/>
              <a:t>are</a:t>
            </a:r>
            <a:r>
              <a:rPr lang="pl-PL" dirty="0" smtClean="0"/>
              <a:t> </a:t>
            </a:r>
            <a:r>
              <a:rPr lang="pl-PL" dirty="0" err="1" smtClean="0"/>
              <a:t>visible</a:t>
            </a:r>
            <a:r>
              <a:rPr lang="pl-PL" dirty="0" smtClean="0"/>
              <a:t>, but </a:t>
            </a:r>
            <a:r>
              <a:rPr lang="pl-PL" dirty="0" err="1" smtClean="0"/>
              <a:t>sample</a:t>
            </a:r>
            <a:r>
              <a:rPr lang="pl-PL" dirty="0" smtClean="0"/>
              <a:t> </a:t>
            </a:r>
            <a:r>
              <a:rPr lang="pl-PL" dirty="0" err="1" smtClean="0"/>
              <a:t>is</a:t>
            </a:r>
            <a:r>
              <a:rPr lang="pl-PL" dirty="0" smtClean="0"/>
              <a:t> </a:t>
            </a:r>
            <a:r>
              <a:rPr lang="pl-PL" dirty="0" err="1" smtClean="0"/>
              <a:t>too</a:t>
            </a:r>
            <a:r>
              <a:rPr lang="pl-PL" dirty="0" smtClean="0"/>
              <a:t> small to </a:t>
            </a:r>
            <a:r>
              <a:rPr lang="pl-PL" dirty="0" err="1" smtClean="0"/>
              <a:t>conclude</a:t>
            </a:r>
            <a:endParaRPr lang="pl-PL" dirty="0"/>
          </a:p>
        </p:txBody>
      </p:sp>
    </p:spTree>
    <p:extLst>
      <p:ext uri="{BB962C8B-B14F-4D97-AF65-F5344CB8AC3E}">
        <p14:creationId xmlns:p14="http://schemas.microsoft.com/office/powerpoint/2010/main" val="2483189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err="1"/>
              <a:t>Let’s</a:t>
            </a:r>
            <a:r>
              <a:rPr lang="pl-PL" sz="2800" b="1" dirty="0"/>
              <a:t> </a:t>
            </a:r>
            <a:r>
              <a:rPr lang="pl-PL" sz="2800" b="1" dirty="0" err="1"/>
              <a:t>repeat</a:t>
            </a:r>
            <a:r>
              <a:rPr lang="pl-PL" sz="2800" b="1" dirty="0"/>
              <a:t> the </a:t>
            </a:r>
            <a:r>
              <a:rPr lang="pl-PL" sz="2800" b="1" dirty="0" err="1"/>
              <a:t>analysis</a:t>
            </a:r>
            <a:r>
              <a:rPr lang="pl-PL" sz="2800" b="1" dirty="0"/>
              <a:t> on real data (1)</a:t>
            </a:r>
          </a:p>
        </p:txBody>
      </p:sp>
      <p:sp>
        <p:nvSpPr>
          <p:cNvPr id="2" name="Prostokąt 1"/>
          <p:cNvSpPr/>
          <p:nvPr/>
        </p:nvSpPr>
        <p:spPr>
          <a:xfrm>
            <a:off x="107504" y="1772816"/>
            <a:ext cx="8928992" cy="923330"/>
          </a:xfrm>
          <a:prstGeom prst="rect">
            <a:avLst/>
          </a:prstGeom>
        </p:spPr>
        <p:txBody>
          <a:bodyPr wrap="square">
            <a:spAutoFit/>
          </a:bodyPr>
          <a:lstStyle/>
          <a:p>
            <a:r>
              <a:rPr lang="pl-PL" dirty="0" err="1"/>
              <a:t>Let’s</a:t>
            </a:r>
            <a:r>
              <a:rPr lang="pl-PL" dirty="0"/>
              <a:t> </a:t>
            </a:r>
            <a:r>
              <a:rPr lang="pl-PL" dirty="0" err="1"/>
              <a:t>take</a:t>
            </a:r>
            <a:r>
              <a:rPr lang="pl-PL" dirty="0"/>
              <a:t> real data – real point </a:t>
            </a:r>
            <a:r>
              <a:rPr lang="pl-PL" dirty="0" err="1"/>
              <a:t>locations</a:t>
            </a:r>
            <a:r>
              <a:rPr lang="pl-PL" dirty="0"/>
              <a:t> of business for macro-</a:t>
            </a:r>
            <a:r>
              <a:rPr lang="pl-PL" dirty="0" err="1"/>
              <a:t>regional</a:t>
            </a:r>
            <a:r>
              <a:rPr lang="pl-PL" dirty="0"/>
              <a:t> </a:t>
            </a:r>
            <a:r>
              <a:rPr lang="pl-PL" dirty="0" err="1"/>
              <a:t>economies</a:t>
            </a:r>
            <a:r>
              <a:rPr lang="pl-PL" dirty="0"/>
              <a:t> </a:t>
            </a:r>
            <a:r>
              <a:rPr lang="pl-PL" dirty="0">
                <a:sym typeface="Wingdings" panose="05000000000000000000" pitchFamily="2" charset="2"/>
              </a:rPr>
              <a:t> </a:t>
            </a:r>
            <a:r>
              <a:rPr lang="pl-PL" dirty="0" smtClean="0">
                <a:sym typeface="Wingdings" panose="05000000000000000000" pitchFamily="2" charset="2"/>
              </a:rPr>
              <a:t>for NTS2 regions and </a:t>
            </a:r>
            <a:r>
              <a:rPr lang="pl-PL" dirty="0" err="1" smtClean="0">
                <a:sym typeface="Wingdings" panose="05000000000000000000" pitchFamily="2" charset="2"/>
              </a:rPr>
              <a:t>their</a:t>
            </a:r>
            <a:r>
              <a:rPr lang="pl-PL" dirty="0" smtClean="0">
                <a:sym typeface="Wingdings" panose="05000000000000000000" pitchFamily="2" charset="2"/>
              </a:rPr>
              <a:t> NTS3 </a:t>
            </a:r>
            <a:r>
              <a:rPr lang="pl-PL" dirty="0" err="1" smtClean="0">
                <a:sym typeface="Wingdings" panose="05000000000000000000" pitchFamily="2" charset="2"/>
              </a:rPr>
              <a:t>subregions</a:t>
            </a:r>
            <a:endParaRPr lang="pl-PL" dirty="0" smtClean="0">
              <a:sym typeface="Wingdings" panose="05000000000000000000" pitchFamily="2" charset="2"/>
            </a:endParaRPr>
          </a:p>
          <a:p>
            <a:endParaRPr lang="pl-PL" dirty="0"/>
          </a:p>
        </p:txBody>
      </p:sp>
      <p:pic>
        <p:nvPicPr>
          <p:cNvPr id="8" name="Obraz 7"/>
          <p:cNvPicPr/>
          <p:nvPr/>
        </p:nvPicPr>
        <p:blipFill>
          <a:blip r:embed="rId3"/>
          <a:stretch>
            <a:fillRect/>
          </a:stretch>
        </p:blipFill>
        <p:spPr>
          <a:xfrm>
            <a:off x="89314" y="2780929"/>
            <a:ext cx="3042525" cy="3039233"/>
          </a:xfrm>
          <a:prstGeom prst="rect">
            <a:avLst/>
          </a:prstGeom>
        </p:spPr>
      </p:pic>
      <p:pic>
        <p:nvPicPr>
          <p:cNvPr id="9" name="Obraz 8"/>
          <p:cNvPicPr/>
          <p:nvPr/>
        </p:nvPicPr>
        <p:blipFill>
          <a:blip r:embed="rId4"/>
          <a:stretch>
            <a:fillRect/>
          </a:stretch>
        </p:blipFill>
        <p:spPr>
          <a:xfrm>
            <a:off x="2843808" y="2780929"/>
            <a:ext cx="2880320" cy="3039233"/>
          </a:xfrm>
          <a:prstGeom prst="rect">
            <a:avLst/>
          </a:prstGeom>
        </p:spPr>
      </p:pic>
      <p:pic>
        <p:nvPicPr>
          <p:cNvPr id="10" name="Obraz 9"/>
          <p:cNvPicPr/>
          <p:nvPr/>
        </p:nvPicPr>
        <p:blipFill>
          <a:blip r:embed="rId5"/>
          <a:stretch>
            <a:fillRect/>
          </a:stretch>
        </p:blipFill>
        <p:spPr>
          <a:xfrm>
            <a:off x="5609868" y="2780929"/>
            <a:ext cx="2994580" cy="3039234"/>
          </a:xfrm>
          <a:prstGeom prst="rect">
            <a:avLst/>
          </a:prstGeom>
        </p:spPr>
      </p:pic>
    </p:spTree>
    <p:extLst>
      <p:ext uri="{BB962C8B-B14F-4D97-AF65-F5344CB8AC3E}">
        <p14:creationId xmlns:p14="http://schemas.microsoft.com/office/powerpoint/2010/main" val="2838737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err="1" smtClean="0"/>
              <a:t>Let’s</a:t>
            </a:r>
            <a:r>
              <a:rPr lang="pl-PL" sz="2800" b="1" dirty="0" smtClean="0"/>
              <a:t> </a:t>
            </a:r>
            <a:r>
              <a:rPr lang="pl-PL" sz="2800" b="1" dirty="0" err="1" smtClean="0"/>
              <a:t>repeat</a:t>
            </a:r>
            <a:r>
              <a:rPr lang="pl-PL" sz="2800" b="1" dirty="0" smtClean="0"/>
              <a:t> the </a:t>
            </a:r>
            <a:r>
              <a:rPr lang="pl-PL" sz="2800" b="1" dirty="0" err="1" smtClean="0"/>
              <a:t>analysis</a:t>
            </a:r>
            <a:r>
              <a:rPr lang="pl-PL" sz="2800" b="1" dirty="0" smtClean="0"/>
              <a:t> on real data (2)</a:t>
            </a:r>
            <a:endParaRPr lang="pl-PL" sz="2800" b="1" dirty="0"/>
          </a:p>
        </p:txBody>
      </p:sp>
      <p:sp>
        <p:nvSpPr>
          <p:cNvPr id="2" name="pole tekstowe 1"/>
          <p:cNvSpPr txBox="1"/>
          <p:nvPr/>
        </p:nvSpPr>
        <p:spPr>
          <a:xfrm>
            <a:off x="114400" y="1628800"/>
            <a:ext cx="8712968" cy="923330"/>
          </a:xfrm>
          <a:prstGeom prst="rect">
            <a:avLst/>
          </a:prstGeom>
          <a:noFill/>
        </p:spPr>
        <p:txBody>
          <a:bodyPr wrap="square" rtlCol="0">
            <a:spAutoFit/>
          </a:bodyPr>
          <a:lstStyle/>
          <a:p>
            <a:r>
              <a:rPr lang="pl-PL" dirty="0" err="1" smtClean="0"/>
              <a:t>Let’s</a:t>
            </a:r>
            <a:r>
              <a:rPr lang="pl-PL" dirty="0" smtClean="0"/>
              <a:t> </a:t>
            </a:r>
            <a:r>
              <a:rPr lang="pl-PL" dirty="0" err="1" smtClean="0"/>
              <a:t>take</a:t>
            </a:r>
            <a:r>
              <a:rPr lang="pl-PL" dirty="0" smtClean="0"/>
              <a:t> real data – real point </a:t>
            </a:r>
            <a:r>
              <a:rPr lang="pl-PL" dirty="0" err="1" smtClean="0"/>
              <a:t>locations</a:t>
            </a:r>
            <a:r>
              <a:rPr lang="pl-PL" dirty="0" smtClean="0"/>
              <a:t> of business for macro-</a:t>
            </a:r>
            <a:r>
              <a:rPr lang="pl-PL" dirty="0" err="1" smtClean="0"/>
              <a:t>regional</a:t>
            </a:r>
            <a:r>
              <a:rPr lang="pl-PL" dirty="0" smtClean="0"/>
              <a:t> </a:t>
            </a:r>
            <a:r>
              <a:rPr lang="pl-PL" dirty="0" err="1" smtClean="0"/>
              <a:t>economies</a:t>
            </a:r>
            <a:r>
              <a:rPr lang="pl-PL" dirty="0" smtClean="0"/>
              <a:t> </a:t>
            </a:r>
            <a:r>
              <a:rPr lang="pl-PL" dirty="0" smtClean="0">
                <a:sym typeface="Wingdings" panose="05000000000000000000" pitchFamily="2" charset="2"/>
              </a:rPr>
              <a:t> </a:t>
            </a:r>
            <a:r>
              <a:rPr lang="pl-PL" dirty="0" err="1" smtClean="0">
                <a:sym typeface="Wingdings" panose="05000000000000000000" pitchFamily="2" charset="2"/>
              </a:rPr>
              <a:t>aggregate</a:t>
            </a:r>
            <a:r>
              <a:rPr lang="pl-PL" dirty="0" smtClean="0">
                <a:sym typeface="Wingdings" panose="05000000000000000000" pitchFamily="2" charset="2"/>
              </a:rPr>
              <a:t> </a:t>
            </a:r>
            <a:r>
              <a:rPr lang="pl-PL" dirty="0" err="1" smtClean="0">
                <a:sym typeface="Wingdings" panose="05000000000000000000" pitchFamily="2" charset="2"/>
              </a:rPr>
              <a:t>them</a:t>
            </a:r>
            <a:r>
              <a:rPr lang="pl-PL" dirty="0" smtClean="0">
                <a:sym typeface="Wingdings" panose="05000000000000000000" pitchFamily="2" charset="2"/>
              </a:rPr>
              <a:t> by regions and </a:t>
            </a:r>
            <a:r>
              <a:rPr lang="pl-PL" dirty="0" err="1" smtClean="0">
                <a:sym typeface="Wingdings" panose="05000000000000000000" pitchFamily="2" charset="2"/>
              </a:rPr>
              <a:t>sectors</a:t>
            </a:r>
            <a:r>
              <a:rPr lang="pl-PL" dirty="0" smtClean="0">
                <a:sym typeface="Wingdings" panose="05000000000000000000" pitchFamily="2" charset="2"/>
              </a:rPr>
              <a:t> and </a:t>
            </a:r>
            <a:r>
              <a:rPr lang="pl-PL" dirty="0" err="1" smtClean="0">
                <a:sym typeface="Wingdings" panose="05000000000000000000" pitchFamily="2" charset="2"/>
              </a:rPr>
              <a:t>count</a:t>
            </a:r>
            <a:r>
              <a:rPr lang="pl-PL" dirty="0" smtClean="0">
                <a:sym typeface="Wingdings" panose="05000000000000000000" pitchFamily="2" charset="2"/>
              </a:rPr>
              <a:t> </a:t>
            </a:r>
            <a:r>
              <a:rPr lang="pl-PL" dirty="0" err="1" smtClean="0">
                <a:sym typeface="Wingdings" panose="05000000000000000000" pitchFamily="2" charset="2"/>
              </a:rPr>
              <a:t>employment</a:t>
            </a:r>
            <a:endParaRPr lang="pl-PL" dirty="0"/>
          </a:p>
          <a:p>
            <a:endParaRPr lang="pl-PL" dirty="0"/>
          </a:p>
        </p:txBody>
      </p:sp>
      <p:graphicFrame>
        <p:nvGraphicFramePr>
          <p:cNvPr id="3" name="Tabela 2"/>
          <p:cNvGraphicFramePr>
            <a:graphicFrameLocks noGrp="1"/>
          </p:cNvGraphicFramePr>
          <p:nvPr>
            <p:extLst>
              <p:ext uri="{D42A27DB-BD31-4B8C-83A1-F6EECF244321}">
                <p14:modId xmlns:p14="http://schemas.microsoft.com/office/powerpoint/2010/main" val="70014709"/>
              </p:ext>
            </p:extLst>
          </p:nvPr>
        </p:nvGraphicFramePr>
        <p:xfrm>
          <a:off x="114399" y="2276872"/>
          <a:ext cx="8922096" cy="4432217"/>
        </p:xfrm>
        <a:graphic>
          <a:graphicData uri="http://schemas.openxmlformats.org/drawingml/2006/table">
            <a:tbl>
              <a:tblPr firstRow="1" firstCol="1" bandRow="1">
                <a:tableStyleId>{5C22544A-7EE6-4342-B048-85BDC9FD1C3A}</a:tableStyleId>
              </a:tblPr>
              <a:tblGrid>
                <a:gridCol w="1217241"/>
                <a:gridCol w="1169806"/>
                <a:gridCol w="1088333"/>
                <a:gridCol w="1089343"/>
                <a:gridCol w="1089343"/>
                <a:gridCol w="1089343"/>
                <a:gridCol w="1226310"/>
                <a:gridCol w="952377"/>
              </a:tblGrid>
              <a:tr h="195772">
                <a:tc>
                  <a:txBody>
                    <a:bodyPr/>
                    <a:lstStyle/>
                    <a:p>
                      <a:pPr algn="ctr">
                        <a:lnSpc>
                          <a:spcPct val="115000"/>
                        </a:lnSpc>
                        <a:spcAft>
                          <a:spcPts val="0"/>
                        </a:spcAft>
                      </a:pPr>
                      <a:r>
                        <a:rPr lang="en-US" sz="1400" dirty="0">
                          <a:effectLst/>
                        </a:rPr>
                        <a:t> </a:t>
                      </a:r>
                      <a:endParaRPr lang="pl-PL" sz="1400" dirty="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en-US" sz="1400">
                          <a:effectLst/>
                        </a:rPr>
                        <a:t> </a:t>
                      </a:r>
                      <a:endParaRPr lang="pl-PL" sz="1400">
                        <a:effectLst/>
                        <a:latin typeface="Times New Roman"/>
                        <a:ea typeface="Calibri"/>
                        <a:cs typeface="Times New Roman"/>
                      </a:endParaRPr>
                    </a:p>
                  </a:txBody>
                  <a:tcPr marL="44450" marR="44450" marT="0" marB="0" anchor="ctr"/>
                </a:tc>
                <a:tc gridSpan="5">
                  <a:txBody>
                    <a:bodyPr/>
                    <a:lstStyle/>
                    <a:p>
                      <a:pPr algn="ctr">
                        <a:lnSpc>
                          <a:spcPct val="115000"/>
                        </a:lnSpc>
                        <a:spcAft>
                          <a:spcPts val="0"/>
                        </a:spcAft>
                      </a:pPr>
                      <a:r>
                        <a:rPr lang="pl-PL" sz="1400">
                          <a:effectLst/>
                        </a:rPr>
                        <a:t>Grups of employment</a:t>
                      </a:r>
                      <a:endParaRPr lang="pl-PL" sz="1400">
                        <a:effectLst/>
                        <a:latin typeface="Times New Roman"/>
                        <a:ea typeface="Calibri"/>
                        <a:cs typeface="Times New Roman"/>
                      </a:endParaRPr>
                    </a:p>
                  </a:txBody>
                  <a:tcPr marL="44450" marR="44450" marT="0" marB="0" anchor="ct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a:txBody>
                    <a:bodyPr/>
                    <a:lstStyle/>
                    <a:p>
                      <a:pPr algn="ctr">
                        <a:lnSpc>
                          <a:spcPct val="115000"/>
                        </a:lnSpc>
                        <a:spcAft>
                          <a:spcPts val="0"/>
                        </a:spcAft>
                      </a:pPr>
                      <a:r>
                        <a:rPr lang="pl-PL" sz="1400">
                          <a:effectLst/>
                        </a:rPr>
                        <a:t> </a:t>
                      </a:r>
                      <a:endParaRPr lang="pl-PL" sz="1400">
                        <a:effectLst/>
                        <a:latin typeface="Times New Roman"/>
                        <a:ea typeface="Calibri"/>
                        <a:cs typeface="Times New Roman"/>
                      </a:endParaRPr>
                    </a:p>
                  </a:txBody>
                  <a:tcPr marL="44450" marR="44450" marT="0" marB="0" anchor="ctr"/>
                </a:tc>
              </a:tr>
              <a:tr h="783087">
                <a:tc>
                  <a:txBody>
                    <a:bodyPr/>
                    <a:lstStyle/>
                    <a:p>
                      <a:pPr algn="ctr">
                        <a:lnSpc>
                          <a:spcPct val="115000"/>
                        </a:lnSpc>
                        <a:spcAft>
                          <a:spcPts val="0"/>
                        </a:spcAft>
                      </a:pPr>
                      <a:r>
                        <a:rPr lang="pl-PL" sz="1400" dirty="0" err="1" smtClean="0">
                          <a:effectLst/>
                        </a:rPr>
                        <a:t>Section</a:t>
                      </a:r>
                      <a:endParaRPr lang="pl-PL" sz="1400" dirty="0" smtClean="0">
                        <a:effectLst/>
                      </a:endParaRPr>
                    </a:p>
                    <a:p>
                      <a:pPr algn="ctr">
                        <a:lnSpc>
                          <a:spcPct val="115000"/>
                        </a:lnSpc>
                        <a:spcAft>
                          <a:spcPts val="0"/>
                        </a:spcAft>
                      </a:pPr>
                      <a:r>
                        <a:rPr lang="pl-PL" sz="1400" dirty="0" smtClean="0">
                          <a:effectLst/>
                          <a:latin typeface="Times New Roman"/>
                          <a:ea typeface="Calibri"/>
                          <a:cs typeface="Times New Roman"/>
                        </a:rPr>
                        <a:t>(from A</a:t>
                      </a:r>
                      <a:r>
                        <a:rPr lang="pl-PL" sz="1400" baseline="0" dirty="0" smtClean="0">
                          <a:effectLst/>
                          <a:latin typeface="Times New Roman"/>
                          <a:ea typeface="Calibri"/>
                          <a:cs typeface="Times New Roman"/>
                        </a:rPr>
                        <a:t> to S)</a:t>
                      </a:r>
                      <a:endParaRPr lang="pl-PL" sz="1400" dirty="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NTS2 Region</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en-US" sz="1400" dirty="0">
                          <a:effectLst/>
                        </a:rPr>
                        <a:t>1</a:t>
                      </a:r>
                      <a:endParaRPr lang="pl-PL" sz="1400" dirty="0">
                        <a:effectLst/>
                      </a:endParaRPr>
                    </a:p>
                    <a:p>
                      <a:pPr algn="ctr">
                        <a:lnSpc>
                          <a:spcPct val="115000"/>
                        </a:lnSpc>
                        <a:spcAft>
                          <a:spcPts val="0"/>
                        </a:spcAft>
                      </a:pPr>
                      <a:r>
                        <a:rPr lang="en-US" sz="1400" dirty="0">
                          <a:effectLst/>
                        </a:rPr>
                        <a:t>Small firms up to 5 people</a:t>
                      </a:r>
                      <a:endParaRPr lang="pl-PL" sz="1400" dirty="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en-US" sz="1400">
                          <a:effectLst/>
                        </a:rPr>
                        <a:t>2</a:t>
                      </a:r>
                      <a:endParaRPr lang="pl-PL" sz="1400">
                        <a:effectLst/>
                      </a:endParaRPr>
                    </a:p>
                    <a:p>
                      <a:pPr algn="ctr">
                        <a:lnSpc>
                          <a:spcPct val="115000"/>
                        </a:lnSpc>
                        <a:spcAft>
                          <a:spcPts val="0"/>
                        </a:spcAft>
                      </a:pPr>
                      <a:r>
                        <a:rPr lang="en-US" sz="1400">
                          <a:effectLst/>
                        </a:rPr>
                        <a:t>Middle firms up to 30 people</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en-US" sz="1400">
                          <a:effectLst/>
                        </a:rPr>
                        <a:t>3</a:t>
                      </a:r>
                      <a:endParaRPr lang="pl-PL" sz="1400">
                        <a:effectLst/>
                      </a:endParaRPr>
                    </a:p>
                    <a:p>
                      <a:pPr algn="ctr">
                        <a:lnSpc>
                          <a:spcPct val="115000"/>
                        </a:lnSpc>
                        <a:spcAft>
                          <a:spcPts val="0"/>
                        </a:spcAft>
                      </a:pPr>
                      <a:r>
                        <a:rPr lang="en-US" sz="1400">
                          <a:effectLst/>
                        </a:rPr>
                        <a:t>Middle-big firms up to 150 people</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en-US" sz="1400">
                          <a:effectLst/>
                        </a:rPr>
                        <a:t>4</a:t>
                      </a:r>
                      <a:endParaRPr lang="pl-PL" sz="1400">
                        <a:effectLst/>
                      </a:endParaRPr>
                    </a:p>
                    <a:p>
                      <a:pPr algn="ctr">
                        <a:lnSpc>
                          <a:spcPct val="115000"/>
                        </a:lnSpc>
                        <a:spcAft>
                          <a:spcPts val="0"/>
                        </a:spcAft>
                      </a:pPr>
                      <a:r>
                        <a:rPr lang="en-US" sz="1400">
                          <a:effectLst/>
                        </a:rPr>
                        <a:t>Big firms up to 600 people</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en-US" sz="1400">
                          <a:effectLst/>
                        </a:rPr>
                        <a:t>5</a:t>
                      </a:r>
                      <a:endParaRPr lang="pl-PL" sz="1400">
                        <a:effectLst/>
                      </a:endParaRPr>
                    </a:p>
                    <a:p>
                      <a:pPr algn="ctr">
                        <a:lnSpc>
                          <a:spcPct val="115000"/>
                        </a:lnSpc>
                        <a:spcAft>
                          <a:spcPts val="0"/>
                        </a:spcAft>
                      </a:pPr>
                      <a:r>
                        <a:rPr lang="en-US" sz="1400">
                          <a:effectLst/>
                        </a:rPr>
                        <a:t>Very big firms up to 1500 people</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Total number</a:t>
                      </a:r>
                      <a:endParaRPr lang="pl-PL" sz="1400">
                        <a:effectLst/>
                        <a:latin typeface="Times New Roman"/>
                        <a:ea typeface="Calibri"/>
                        <a:cs typeface="Times New Roman"/>
                      </a:endParaRPr>
                    </a:p>
                  </a:txBody>
                  <a:tcPr marL="44450" marR="44450" marT="0" marB="0" anchor="ctr"/>
                </a:tc>
              </a:tr>
              <a:tr h="587315">
                <a:tc>
                  <a:txBody>
                    <a:bodyPr/>
                    <a:lstStyle/>
                    <a:p>
                      <a:pPr algn="ctr">
                        <a:lnSpc>
                          <a:spcPct val="115000"/>
                        </a:lnSpc>
                        <a:spcAft>
                          <a:spcPts val="0"/>
                        </a:spcAft>
                      </a:pPr>
                      <a:r>
                        <a:rPr lang="pl-PL" sz="1400">
                          <a:effectLst/>
                        </a:rPr>
                        <a:t>A</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Wielkopolskie</a:t>
                      </a:r>
                    </a:p>
                    <a:p>
                      <a:pPr algn="ctr">
                        <a:lnSpc>
                          <a:spcPct val="115000"/>
                        </a:lnSpc>
                        <a:spcAft>
                          <a:spcPts val="0"/>
                        </a:spcAft>
                      </a:pPr>
                      <a:r>
                        <a:rPr lang="pl-PL" sz="1400">
                          <a:effectLst/>
                        </a:rPr>
                        <a:t>Śląskie</a:t>
                      </a:r>
                    </a:p>
                    <a:p>
                      <a:pPr algn="ctr">
                        <a:lnSpc>
                          <a:spcPct val="115000"/>
                        </a:lnSpc>
                        <a:spcAft>
                          <a:spcPts val="0"/>
                        </a:spcAft>
                      </a:pPr>
                      <a:r>
                        <a:rPr lang="pl-PL" sz="1400">
                          <a:effectLst/>
                        </a:rPr>
                        <a:t>Lubelskie</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134 992</a:t>
                      </a:r>
                    </a:p>
                    <a:p>
                      <a:pPr algn="ctr">
                        <a:lnSpc>
                          <a:spcPct val="115000"/>
                        </a:lnSpc>
                        <a:spcAft>
                          <a:spcPts val="0"/>
                        </a:spcAft>
                      </a:pPr>
                      <a:r>
                        <a:rPr lang="pl-PL" sz="1400">
                          <a:effectLst/>
                        </a:rPr>
                        <a:t>62 495</a:t>
                      </a:r>
                    </a:p>
                    <a:p>
                      <a:pPr algn="ctr">
                        <a:lnSpc>
                          <a:spcPct val="115000"/>
                        </a:lnSpc>
                        <a:spcAft>
                          <a:spcPts val="0"/>
                        </a:spcAft>
                      </a:pPr>
                      <a:r>
                        <a:rPr lang="pl-PL" sz="1400">
                          <a:effectLst/>
                        </a:rPr>
                        <a:t>207 090</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598</a:t>
                      </a:r>
                    </a:p>
                    <a:p>
                      <a:pPr algn="ctr">
                        <a:lnSpc>
                          <a:spcPct val="115000"/>
                        </a:lnSpc>
                        <a:spcAft>
                          <a:spcPts val="0"/>
                        </a:spcAft>
                      </a:pPr>
                      <a:r>
                        <a:rPr lang="pl-PL" sz="1400">
                          <a:effectLst/>
                        </a:rPr>
                        <a:t>147</a:t>
                      </a:r>
                    </a:p>
                    <a:p>
                      <a:pPr algn="ctr">
                        <a:lnSpc>
                          <a:spcPct val="115000"/>
                        </a:lnSpc>
                        <a:spcAft>
                          <a:spcPts val="0"/>
                        </a:spcAft>
                      </a:pPr>
                      <a:r>
                        <a:rPr lang="pl-PL" sz="1400">
                          <a:effectLst/>
                        </a:rPr>
                        <a:t>151</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119</a:t>
                      </a:r>
                    </a:p>
                    <a:p>
                      <a:pPr algn="ctr">
                        <a:lnSpc>
                          <a:spcPct val="115000"/>
                        </a:lnSpc>
                        <a:spcAft>
                          <a:spcPts val="0"/>
                        </a:spcAft>
                      </a:pPr>
                      <a:r>
                        <a:rPr lang="pl-PL" sz="1400">
                          <a:effectLst/>
                        </a:rPr>
                        <a:t>22</a:t>
                      </a:r>
                    </a:p>
                    <a:p>
                      <a:pPr algn="ctr">
                        <a:lnSpc>
                          <a:spcPct val="115000"/>
                        </a:lnSpc>
                        <a:spcAft>
                          <a:spcPts val="0"/>
                        </a:spcAft>
                      </a:pPr>
                      <a:r>
                        <a:rPr lang="pl-PL" sz="1400">
                          <a:effectLst/>
                        </a:rPr>
                        <a:t>16</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6</a:t>
                      </a:r>
                    </a:p>
                    <a:p>
                      <a:pPr algn="ctr">
                        <a:lnSpc>
                          <a:spcPct val="115000"/>
                        </a:lnSpc>
                        <a:spcAft>
                          <a:spcPts val="0"/>
                        </a:spcAft>
                      </a:pPr>
                      <a:r>
                        <a:rPr lang="pl-PL" sz="1400">
                          <a:effectLst/>
                        </a:rPr>
                        <a:t>6</a:t>
                      </a:r>
                    </a:p>
                    <a:p>
                      <a:pPr algn="ctr">
                        <a:lnSpc>
                          <a:spcPct val="115000"/>
                        </a:lnSpc>
                        <a:spcAft>
                          <a:spcPts val="0"/>
                        </a:spcAft>
                      </a:pPr>
                      <a:r>
                        <a:rPr lang="pl-PL" sz="1400">
                          <a:effectLst/>
                        </a:rPr>
                        <a:t>1</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0</a:t>
                      </a:r>
                    </a:p>
                    <a:p>
                      <a:pPr algn="ctr">
                        <a:lnSpc>
                          <a:spcPct val="115000"/>
                        </a:lnSpc>
                        <a:spcAft>
                          <a:spcPts val="0"/>
                        </a:spcAft>
                      </a:pPr>
                      <a:r>
                        <a:rPr lang="pl-PL" sz="1400">
                          <a:effectLst/>
                        </a:rPr>
                        <a:t>0</a:t>
                      </a:r>
                    </a:p>
                    <a:p>
                      <a:pPr algn="ctr">
                        <a:lnSpc>
                          <a:spcPct val="115000"/>
                        </a:lnSpc>
                        <a:spcAft>
                          <a:spcPts val="0"/>
                        </a:spcAft>
                      </a:pPr>
                      <a:r>
                        <a:rPr lang="pl-PL" sz="1400">
                          <a:effectLst/>
                        </a:rPr>
                        <a:t>0</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135 715</a:t>
                      </a:r>
                    </a:p>
                    <a:p>
                      <a:pPr algn="ctr">
                        <a:lnSpc>
                          <a:spcPct val="115000"/>
                        </a:lnSpc>
                        <a:spcAft>
                          <a:spcPts val="0"/>
                        </a:spcAft>
                      </a:pPr>
                      <a:r>
                        <a:rPr lang="pl-PL" sz="1400">
                          <a:effectLst/>
                        </a:rPr>
                        <a:t>62 670</a:t>
                      </a:r>
                    </a:p>
                    <a:p>
                      <a:pPr algn="ctr">
                        <a:lnSpc>
                          <a:spcPct val="115000"/>
                        </a:lnSpc>
                        <a:spcAft>
                          <a:spcPts val="0"/>
                        </a:spcAft>
                      </a:pPr>
                      <a:r>
                        <a:rPr lang="pl-PL" sz="1400">
                          <a:effectLst/>
                        </a:rPr>
                        <a:t>207 258</a:t>
                      </a:r>
                      <a:endParaRPr lang="pl-PL" sz="1400">
                        <a:effectLst/>
                        <a:latin typeface="Times New Roman"/>
                        <a:ea typeface="Calibri"/>
                        <a:cs typeface="Times New Roman"/>
                      </a:endParaRPr>
                    </a:p>
                  </a:txBody>
                  <a:tcPr marL="44450" marR="44450" marT="0" marB="0" anchor="ctr"/>
                </a:tc>
              </a:tr>
              <a:tr h="587315">
                <a:tc>
                  <a:txBody>
                    <a:bodyPr/>
                    <a:lstStyle/>
                    <a:p>
                      <a:pPr algn="ctr">
                        <a:lnSpc>
                          <a:spcPct val="115000"/>
                        </a:lnSpc>
                        <a:spcAft>
                          <a:spcPts val="0"/>
                        </a:spcAft>
                      </a:pPr>
                      <a:r>
                        <a:rPr lang="pl-PL" sz="1400">
                          <a:effectLst/>
                        </a:rPr>
                        <a:t>B</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Wielkopolskie</a:t>
                      </a:r>
                    </a:p>
                    <a:p>
                      <a:pPr algn="ctr">
                        <a:lnSpc>
                          <a:spcPct val="115000"/>
                        </a:lnSpc>
                        <a:spcAft>
                          <a:spcPts val="0"/>
                        </a:spcAft>
                      </a:pPr>
                      <a:r>
                        <a:rPr lang="pl-PL" sz="1400">
                          <a:effectLst/>
                        </a:rPr>
                        <a:t>Śląskie</a:t>
                      </a:r>
                    </a:p>
                    <a:p>
                      <a:pPr algn="ctr">
                        <a:lnSpc>
                          <a:spcPct val="115000"/>
                        </a:lnSpc>
                        <a:spcAft>
                          <a:spcPts val="0"/>
                        </a:spcAft>
                      </a:pPr>
                      <a:r>
                        <a:rPr lang="pl-PL" sz="1400">
                          <a:effectLst/>
                        </a:rPr>
                        <a:t>Lubelskie</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423</a:t>
                      </a:r>
                    </a:p>
                    <a:p>
                      <a:pPr algn="ctr">
                        <a:lnSpc>
                          <a:spcPct val="115000"/>
                        </a:lnSpc>
                        <a:spcAft>
                          <a:spcPts val="0"/>
                        </a:spcAft>
                      </a:pPr>
                      <a:r>
                        <a:rPr lang="pl-PL" sz="1400">
                          <a:effectLst/>
                        </a:rPr>
                        <a:t>416</a:t>
                      </a:r>
                    </a:p>
                    <a:p>
                      <a:pPr algn="ctr">
                        <a:lnSpc>
                          <a:spcPct val="115000"/>
                        </a:lnSpc>
                        <a:spcAft>
                          <a:spcPts val="0"/>
                        </a:spcAft>
                      </a:pPr>
                      <a:r>
                        <a:rPr lang="pl-PL" sz="1400">
                          <a:effectLst/>
                        </a:rPr>
                        <a:t>199</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24</a:t>
                      </a:r>
                    </a:p>
                    <a:p>
                      <a:pPr algn="ctr">
                        <a:lnSpc>
                          <a:spcPct val="115000"/>
                        </a:lnSpc>
                        <a:spcAft>
                          <a:spcPts val="0"/>
                        </a:spcAft>
                      </a:pPr>
                      <a:r>
                        <a:rPr lang="pl-PL" sz="1400">
                          <a:effectLst/>
                        </a:rPr>
                        <a:t>100</a:t>
                      </a:r>
                    </a:p>
                    <a:p>
                      <a:pPr algn="ctr">
                        <a:lnSpc>
                          <a:spcPct val="115000"/>
                        </a:lnSpc>
                        <a:spcAft>
                          <a:spcPts val="0"/>
                        </a:spcAft>
                      </a:pPr>
                      <a:r>
                        <a:rPr lang="pl-PL" sz="1400">
                          <a:effectLst/>
                        </a:rPr>
                        <a:t>12</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4</a:t>
                      </a:r>
                    </a:p>
                    <a:p>
                      <a:pPr algn="ctr">
                        <a:lnSpc>
                          <a:spcPct val="115000"/>
                        </a:lnSpc>
                        <a:spcAft>
                          <a:spcPts val="0"/>
                        </a:spcAft>
                      </a:pPr>
                      <a:r>
                        <a:rPr lang="pl-PL" sz="1400">
                          <a:effectLst/>
                        </a:rPr>
                        <a:t>38</a:t>
                      </a:r>
                    </a:p>
                    <a:p>
                      <a:pPr algn="ctr">
                        <a:lnSpc>
                          <a:spcPct val="115000"/>
                        </a:lnSpc>
                        <a:spcAft>
                          <a:spcPts val="0"/>
                        </a:spcAft>
                      </a:pPr>
                      <a:r>
                        <a:rPr lang="pl-PL" sz="1400">
                          <a:effectLst/>
                        </a:rPr>
                        <a:t>0</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2</a:t>
                      </a:r>
                    </a:p>
                    <a:p>
                      <a:pPr algn="ctr">
                        <a:lnSpc>
                          <a:spcPct val="115000"/>
                        </a:lnSpc>
                        <a:spcAft>
                          <a:spcPts val="0"/>
                        </a:spcAft>
                      </a:pPr>
                      <a:r>
                        <a:rPr lang="pl-PL" sz="1400">
                          <a:effectLst/>
                        </a:rPr>
                        <a:t>13</a:t>
                      </a:r>
                    </a:p>
                    <a:p>
                      <a:pPr algn="ctr">
                        <a:lnSpc>
                          <a:spcPct val="115000"/>
                        </a:lnSpc>
                        <a:spcAft>
                          <a:spcPts val="0"/>
                        </a:spcAft>
                      </a:pPr>
                      <a:r>
                        <a:rPr lang="pl-PL" sz="1400">
                          <a:effectLst/>
                        </a:rPr>
                        <a:t>4</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2</a:t>
                      </a:r>
                    </a:p>
                    <a:p>
                      <a:pPr algn="ctr">
                        <a:lnSpc>
                          <a:spcPct val="115000"/>
                        </a:lnSpc>
                        <a:spcAft>
                          <a:spcPts val="0"/>
                        </a:spcAft>
                      </a:pPr>
                      <a:r>
                        <a:rPr lang="pl-PL" sz="1400">
                          <a:effectLst/>
                        </a:rPr>
                        <a:t>2</a:t>
                      </a:r>
                    </a:p>
                    <a:p>
                      <a:pPr algn="ctr">
                        <a:lnSpc>
                          <a:spcPct val="115000"/>
                        </a:lnSpc>
                        <a:spcAft>
                          <a:spcPts val="0"/>
                        </a:spcAft>
                      </a:pPr>
                      <a:r>
                        <a:rPr lang="pl-PL" sz="1400">
                          <a:effectLst/>
                        </a:rPr>
                        <a:t>18</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455</a:t>
                      </a:r>
                    </a:p>
                    <a:p>
                      <a:pPr algn="ctr">
                        <a:lnSpc>
                          <a:spcPct val="115000"/>
                        </a:lnSpc>
                        <a:spcAft>
                          <a:spcPts val="0"/>
                        </a:spcAft>
                      </a:pPr>
                      <a:r>
                        <a:rPr lang="pl-PL" sz="1400">
                          <a:effectLst/>
                        </a:rPr>
                        <a:t>569</a:t>
                      </a:r>
                    </a:p>
                    <a:p>
                      <a:pPr algn="ctr">
                        <a:lnSpc>
                          <a:spcPct val="115000"/>
                        </a:lnSpc>
                        <a:spcAft>
                          <a:spcPts val="0"/>
                        </a:spcAft>
                      </a:pPr>
                      <a:r>
                        <a:rPr lang="pl-PL" sz="1400">
                          <a:effectLst/>
                        </a:rPr>
                        <a:t>233</a:t>
                      </a:r>
                      <a:endParaRPr lang="pl-PL" sz="1400">
                        <a:effectLst/>
                        <a:latin typeface="Times New Roman"/>
                        <a:ea typeface="Calibri"/>
                        <a:cs typeface="Times New Roman"/>
                      </a:endParaRPr>
                    </a:p>
                  </a:txBody>
                  <a:tcPr marL="44450" marR="44450" marT="0" marB="0" anchor="ctr"/>
                </a:tc>
              </a:tr>
              <a:tr h="587315">
                <a:tc>
                  <a:txBody>
                    <a:bodyPr/>
                    <a:lstStyle/>
                    <a:p>
                      <a:pPr algn="ctr">
                        <a:lnSpc>
                          <a:spcPct val="115000"/>
                        </a:lnSpc>
                        <a:spcAft>
                          <a:spcPts val="0"/>
                        </a:spcAft>
                      </a:pPr>
                      <a:r>
                        <a:rPr lang="pl-PL" sz="1400">
                          <a:effectLst/>
                        </a:rPr>
                        <a:t>C</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Wielkopolskie</a:t>
                      </a:r>
                    </a:p>
                    <a:p>
                      <a:pPr algn="ctr">
                        <a:lnSpc>
                          <a:spcPct val="115000"/>
                        </a:lnSpc>
                        <a:spcAft>
                          <a:spcPts val="0"/>
                        </a:spcAft>
                      </a:pPr>
                      <a:r>
                        <a:rPr lang="pl-PL" sz="1400">
                          <a:effectLst/>
                        </a:rPr>
                        <a:t>Śląskie</a:t>
                      </a:r>
                    </a:p>
                    <a:p>
                      <a:pPr algn="ctr">
                        <a:lnSpc>
                          <a:spcPct val="115000"/>
                        </a:lnSpc>
                        <a:spcAft>
                          <a:spcPts val="0"/>
                        </a:spcAft>
                      </a:pPr>
                      <a:r>
                        <a:rPr lang="pl-PL" sz="1400">
                          <a:effectLst/>
                        </a:rPr>
                        <a:t>Lubelskie</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34 465</a:t>
                      </a:r>
                    </a:p>
                    <a:p>
                      <a:pPr algn="ctr">
                        <a:lnSpc>
                          <a:spcPct val="115000"/>
                        </a:lnSpc>
                        <a:spcAft>
                          <a:spcPts val="0"/>
                        </a:spcAft>
                      </a:pPr>
                      <a:r>
                        <a:rPr lang="pl-PL" sz="1400">
                          <a:effectLst/>
                        </a:rPr>
                        <a:t>37 081</a:t>
                      </a:r>
                    </a:p>
                    <a:p>
                      <a:pPr algn="ctr">
                        <a:lnSpc>
                          <a:spcPct val="115000"/>
                        </a:lnSpc>
                        <a:spcAft>
                          <a:spcPts val="0"/>
                        </a:spcAft>
                      </a:pPr>
                      <a:r>
                        <a:rPr lang="pl-PL" sz="1400">
                          <a:effectLst/>
                        </a:rPr>
                        <a:t>12 227</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3 257</a:t>
                      </a:r>
                    </a:p>
                    <a:p>
                      <a:pPr algn="ctr">
                        <a:lnSpc>
                          <a:spcPct val="115000"/>
                        </a:lnSpc>
                        <a:spcAft>
                          <a:spcPts val="0"/>
                        </a:spcAft>
                      </a:pPr>
                      <a:r>
                        <a:rPr lang="pl-PL" sz="1400">
                          <a:effectLst/>
                        </a:rPr>
                        <a:t>3 983</a:t>
                      </a:r>
                    </a:p>
                    <a:p>
                      <a:pPr algn="ctr">
                        <a:lnSpc>
                          <a:spcPct val="115000"/>
                        </a:lnSpc>
                        <a:spcAft>
                          <a:spcPts val="0"/>
                        </a:spcAft>
                      </a:pPr>
                      <a:r>
                        <a:rPr lang="pl-PL" sz="1400">
                          <a:effectLst/>
                        </a:rPr>
                        <a:t>747</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923</a:t>
                      </a:r>
                    </a:p>
                    <a:p>
                      <a:pPr algn="ctr">
                        <a:lnSpc>
                          <a:spcPct val="115000"/>
                        </a:lnSpc>
                        <a:spcAft>
                          <a:spcPts val="0"/>
                        </a:spcAft>
                      </a:pPr>
                      <a:r>
                        <a:rPr lang="pl-PL" sz="1400">
                          <a:effectLst/>
                        </a:rPr>
                        <a:t>691</a:t>
                      </a:r>
                    </a:p>
                    <a:p>
                      <a:pPr algn="ctr">
                        <a:lnSpc>
                          <a:spcPct val="115000"/>
                        </a:lnSpc>
                        <a:spcAft>
                          <a:spcPts val="0"/>
                        </a:spcAft>
                      </a:pPr>
                      <a:r>
                        <a:rPr lang="pl-PL" sz="1400">
                          <a:effectLst/>
                        </a:rPr>
                        <a:t>188</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164</a:t>
                      </a:r>
                    </a:p>
                    <a:p>
                      <a:pPr algn="ctr">
                        <a:lnSpc>
                          <a:spcPct val="115000"/>
                        </a:lnSpc>
                        <a:spcAft>
                          <a:spcPts val="0"/>
                        </a:spcAft>
                      </a:pPr>
                      <a:r>
                        <a:rPr lang="pl-PL" sz="1400">
                          <a:effectLst/>
                        </a:rPr>
                        <a:t>314</a:t>
                      </a:r>
                    </a:p>
                    <a:p>
                      <a:pPr algn="ctr">
                        <a:lnSpc>
                          <a:spcPct val="115000"/>
                        </a:lnSpc>
                        <a:spcAft>
                          <a:spcPts val="0"/>
                        </a:spcAft>
                      </a:pPr>
                      <a:r>
                        <a:rPr lang="pl-PL" sz="1400">
                          <a:effectLst/>
                        </a:rPr>
                        <a:t>46</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23</a:t>
                      </a:r>
                    </a:p>
                    <a:p>
                      <a:pPr algn="ctr">
                        <a:lnSpc>
                          <a:spcPct val="115000"/>
                        </a:lnSpc>
                        <a:spcAft>
                          <a:spcPts val="0"/>
                        </a:spcAft>
                      </a:pPr>
                      <a:r>
                        <a:rPr lang="pl-PL" sz="1400">
                          <a:effectLst/>
                        </a:rPr>
                        <a:t>23</a:t>
                      </a:r>
                    </a:p>
                    <a:p>
                      <a:pPr algn="ctr">
                        <a:lnSpc>
                          <a:spcPct val="115000"/>
                        </a:lnSpc>
                        <a:spcAft>
                          <a:spcPts val="0"/>
                        </a:spcAft>
                      </a:pPr>
                      <a:r>
                        <a:rPr lang="pl-PL" sz="1400">
                          <a:effectLst/>
                        </a:rPr>
                        <a:t>0</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rPr>
                        <a:t>38 832</a:t>
                      </a:r>
                    </a:p>
                    <a:p>
                      <a:pPr algn="ctr">
                        <a:lnSpc>
                          <a:spcPct val="115000"/>
                        </a:lnSpc>
                        <a:spcAft>
                          <a:spcPts val="0"/>
                        </a:spcAft>
                      </a:pPr>
                      <a:r>
                        <a:rPr lang="pl-PL" sz="1400">
                          <a:effectLst/>
                        </a:rPr>
                        <a:t>42 092</a:t>
                      </a:r>
                    </a:p>
                    <a:p>
                      <a:pPr algn="ctr">
                        <a:lnSpc>
                          <a:spcPct val="115000"/>
                        </a:lnSpc>
                        <a:spcAft>
                          <a:spcPts val="0"/>
                        </a:spcAft>
                      </a:pPr>
                      <a:r>
                        <a:rPr lang="pl-PL" sz="1400">
                          <a:effectLst/>
                        </a:rPr>
                        <a:t>13 208</a:t>
                      </a:r>
                      <a:endParaRPr lang="pl-PL" sz="1400">
                        <a:effectLst/>
                        <a:latin typeface="Times New Roman"/>
                        <a:ea typeface="Calibri"/>
                        <a:cs typeface="Times New Roman"/>
                      </a:endParaRPr>
                    </a:p>
                  </a:txBody>
                  <a:tcPr marL="44450" marR="44450" marT="0" marB="0" anchor="ctr"/>
                </a:tc>
              </a:tr>
              <a:tr h="261029">
                <a:tc>
                  <a:txBody>
                    <a:bodyPr/>
                    <a:lstStyle/>
                    <a:p>
                      <a:pPr algn="ctr">
                        <a:lnSpc>
                          <a:spcPct val="115000"/>
                        </a:lnSpc>
                        <a:spcAft>
                          <a:spcPts val="0"/>
                        </a:spcAft>
                      </a:pPr>
                      <a:endParaRPr lang="pl-PL" sz="1400" dirty="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dirty="0" smtClean="0">
                          <a:effectLst/>
                          <a:latin typeface="Times New Roman"/>
                          <a:ea typeface="Calibri"/>
                          <a:cs typeface="Times New Roman"/>
                        </a:rPr>
                        <a:t>…</a:t>
                      </a:r>
                      <a:endParaRPr lang="pl-PL" sz="1400" dirty="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endParaRPr lang="pl-PL" sz="1400" dirty="0">
                        <a:effectLst/>
                        <a:latin typeface="Times New Roman"/>
                        <a:ea typeface="Calibri"/>
                        <a:cs typeface="Times New Roman"/>
                      </a:endParaRPr>
                    </a:p>
                  </a:txBody>
                  <a:tcPr marL="44450" marR="44450" marT="0" marB="0" anchor="ctr"/>
                </a:tc>
              </a:tr>
              <a:tr h="587315">
                <a:tc>
                  <a:txBody>
                    <a:bodyPr/>
                    <a:lstStyle/>
                    <a:p>
                      <a:pPr algn="ctr">
                        <a:lnSpc>
                          <a:spcPct val="115000"/>
                        </a:lnSpc>
                        <a:spcAft>
                          <a:spcPts val="0"/>
                        </a:spcAft>
                      </a:pPr>
                      <a:r>
                        <a:rPr lang="pl-PL" sz="1400" b="1" dirty="0">
                          <a:effectLst/>
                          <a:latin typeface="Times New Roman"/>
                          <a:ea typeface="Times New Roman"/>
                          <a:cs typeface="Times New Roman"/>
                        </a:rPr>
                        <a:t>Total </a:t>
                      </a:r>
                      <a:r>
                        <a:rPr lang="pl-PL" sz="1400" b="1" dirty="0" err="1" smtClean="0">
                          <a:effectLst/>
                          <a:latin typeface="Times New Roman"/>
                          <a:ea typeface="Times New Roman"/>
                          <a:cs typeface="Times New Roman"/>
                        </a:rPr>
                        <a:t>amount</a:t>
                      </a:r>
                      <a:r>
                        <a:rPr lang="pl-PL" sz="1400" b="1" dirty="0" smtClean="0">
                          <a:effectLst/>
                          <a:latin typeface="Times New Roman"/>
                          <a:ea typeface="Times New Roman"/>
                          <a:cs typeface="Times New Roman"/>
                        </a:rPr>
                        <a:t> (</a:t>
                      </a:r>
                      <a:r>
                        <a:rPr lang="pl-PL" sz="1400" b="1" dirty="0" err="1" smtClean="0">
                          <a:effectLst/>
                          <a:latin typeface="Times New Roman"/>
                          <a:ea typeface="Times New Roman"/>
                          <a:cs typeface="Times New Roman"/>
                        </a:rPr>
                        <a:t>number</a:t>
                      </a:r>
                      <a:r>
                        <a:rPr lang="pl-PL" sz="1400" b="1" baseline="0" dirty="0" smtClean="0">
                          <a:effectLst/>
                          <a:latin typeface="Times New Roman"/>
                          <a:ea typeface="Times New Roman"/>
                          <a:cs typeface="Times New Roman"/>
                        </a:rPr>
                        <a:t> of </a:t>
                      </a:r>
                      <a:r>
                        <a:rPr lang="pl-PL" sz="1400" b="1" baseline="0" dirty="0" err="1" smtClean="0">
                          <a:effectLst/>
                          <a:latin typeface="Times New Roman"/>
                          <a:ea typeface="Times New Roman"/>
                          <a:cs typeface="Times New Roman"/>
                        </a:rPr>
                        <a:t>firms</a:t>
                      </a:r>
                      <a:r>
                        <a:rPr lang="pl-PL" sz="1400" b="1" baseline="0" dirty="0" smtClean="0">
                          <a:effectLst/>
                          <a:latin typeface="Times New Roman"/>
                          <a:ea typeface="Times New Roman"/>
                          <a:cs typeface="Times New Roman"/>
                        </a:rPr>
                        <a:t>)</a:t>
                      </a:r>
                      <a:endParaRPr lang="pl-PL" sz="1400" dirty="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latin typeface="Times New Roman"/>
                          <a:ea typeface="Times New Roman"/>
                          <a:cs typeface="Times New Roman"/>
                        </a:rPr>
                        <a:t>Wielkopolskie</a:t>
                      </a:r>
                      <a:endParaRPr lang="pl-PL" sz="1400">
                        <a:effectLst/>
                        <a:latin typeface="Times New Roman"/>
                        <a:ea typeface="Calibri"/>
                        <a:cs typeface="Times New Roman"/>
                      </a:endParaRPr>
                    </a:p>
                    <a:p>
                      <a:pPr algn="ctr">
                        <a:lnSpc>
                          <a:spcPct val="115000"/>
                        </a:lnSpc>
                        <a:spcAft>
                          <a:spcPts val="0"/>
                        </a:spcAft>
                      </a:pPr>
                      <a:r>
                        <a:rPr lang="pl-PL" sz="1400">
                          <a:effectLst/>
                          <a:latin typeface="Times New Roman"/>
                          <a:ea typeface="Times New Roman"/>
                          <a:cs typeface="Times New Roman"/>
                        </a:rPr>
                        <a:t>Śląskie</a:t>
                      </a:r>
                      <a:endParaRPr lang="pl-PL" sz="1400">
                        <a:effectLst/>
                        <a:latin typeface="Times New Roman"/>
                        <a:ea typeface="Calibri"/>
                        <a:cs typeface="Times New Roman"/>
                      </a:endParaRPr>
                    </a:p>
                    <a:p>
                      <a:pPr algn="ctr">
                        <a:lnSpc>
                          <a:spcPct val="115000"/>
                        </a:lnSpc>
                        <a:spcAft>
                          <a:spcPts val="0"/>
                        </a:spcAft>
                      </a:pPr>
                      <a:r>
                        <a:rPr lang="pl-PL" sz="1400">
                          <a:effectLst/>
                          <a:latin typeface="Times New Roman"/>
                          <a:ea typeface="Times New Roman"/>
                          <a:cs typeface="Times New Roman"/>
                        </a:rPr>
                        <a:t>Lubelskie</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latin typeface="Times New Roman"/>
                          <a:ea typeface="Times New Roman"/>
                          <a:cs typeface="Times New Roman"/>
                        </a:rPr>
                        <a:t>508 881</a:t>
                      </a:r>
                      <a:endParaRPr lang="pl-PL" sz="1400">
                        <a:effectLst/>
                        <a:latin typeface="Times New Roman"/>
                        <a:ea typeface="Calibri"/>
                        <a:cs typeface="Times New Roman"/>
                      </a:endParaRPr>
                    </a:p>
                    <a:p>
                      <a:pPr algn="ctr">
                        <a:lnSpc>
                          <a:spcPct val="115000"/>
                        </a:lnSpc>
                        <a:spcAft>
                          <a:spcPts val="0"/>
                        </a:spcAft>
                      </a:pPr>
                      <a:r>
                        <a:rPr lang="pl-PL" sz="1400">
                          <a:effectLst/>
                          <a:latin typeface="Times New Roman"/>
                          <a:ea typeface="Times New Roman"/>
                          <a:cs typeface="Times New Roman"/>
                        </a:rPr>
                        <a:t>481 059</a:t>
                      </a:r>
                      <a:endParaRPr lang="pl-PL" sz="1400">
                        <a:effectLst/>
                        <a:latin typeface="Times New Roman"/>
                        <a:ea typeface="Calibri"/>
                        <a:cs typeface="Times New Roman"/>
                      </a:endParaRPr>
                    </a:p>
                    <a:p>
                      <a:pPr algn="ctr">
                        <a:lnSpc>
                          <a:spcPct val="115000"/>
                        </a:lnSpc>
                        <a:spcAft>
                          <a:spcPts val="0"/>
                        </a:spcAft>
                      </a:pPr>
                      <a:r>
                        <a:rPr lang="pl-PL" sz="1400">
                          <a:effectLst/>
                          <a:latin typeface="Times New Roman"/>
                          <a:ea typeface="Times New Roman"/>
                          <a:cs typeface="Times New Roman"/>
                        </a:rPr>
                        <a:t>366 152</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latin typeface="Times New Roman"/>
                          <a:ea typeface="Times New Roman"/>
                          <a:cs typeface="Times New Roman"/>
                        </a:rPr>
                        <a:t>15 887</a:t>
                      </a:r>
                      <a:endParaRPr lang="pl-PL" sz="1400">
                        <a:effectLst/>
                        <a:latin typeface="Times New Roman"/>
                        <a:ea typeface="Calibri"/>
                        <a:cs typeface="Times New Roman"/>
                      </a:endParaRPr>
                    </a:p>
                    <a:p>
                      <a:pPr algn="ctr">
                        <a:lnSpc>
                          <a:spcPct val="115000"/>
                        </a:lnSpc>
                        <a:spcAft>
                          <a:spcPts val="0"/>
                        </a:spcAft>
                      </a:pPr>
                      <a:r>
                        <a:rPr lang="pl-PL" sz="1400">
                          <a:effectLst/>
                          <a:latin typeface="Times New Roman"/>
                          <a:ea typeface="Times New Roman"/>
                          <a:cs typeface="Times New Roman"/>
                        </a:rPr>
                        <a:t>19 870</a:t>
                      </a:r>
                      <a:endParaRPr lang="pl-PL" sz="1400">
                        <a:effectLst/>
                        <a:latin typeface="Times New Roman"/>
                        <a:ea typeface="Calibri"/>
                        <a:cs typeface="Times New Roman"/>
                      </a:endParaRPr>
                    </a:p>
                    <a:p>
                      <a:pPr algn="ctr">
                        <a:lnSpc>
                          <a:spcPct val="115000"/>
                        </a:lnSpc>
                        <a:spcAft>
                          <a:spcPts val="0"/>
                        </a:spcAft>
                      </a:pPr>
                      <a:r>
                        <a:rPr lang="pl-PL" sz="1400">
                          <a:effectLst/>
                          <a:latin typeface="Times New Roman"/>
                          <a:ea typeface="Times New Roman"/>
                          <a:cs typeface="Times New Roman"/>
                        </a:rPr>
                        <a:t>5 603</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latin typeface="Times New Roman"/>
                          <a:ea typeface="Times New Roman"/>
                          <a:cs typeface="Times New Roman"/>
                        </a:rPr>
                        <a:t>3 080</a:t>
                      </a:r>
                      <a:endParaRPr lang="pl-PL" sz="1400">
                        <a:effectLst/>
                        <a:latin typeface="Times New Roman"/>
                        <a:ea typeface="Calibri"/>
                        <a:cs typeface="Times New Roman"/>
                      </a:endParaRPr>
                    </a:p>
                    <a:p>
                      <a:pPr algn="ctr">
                        <a:lnSpc>
                          <a:spcPct val="115000"/>
                        </a:lnSpc>
                        <a:spcAft>
                          <a:spcPts val="0"/>
                        </a:spcAft>
                      </a:pPr>
                      <a:r>
                        <a:rPr lang="pl-PL" sz="1400">
                          <a:effectLst/>
                          <a:latin typeface="Times New Roman"/>
                          <a:ea typeface="Times New Roman"/>
                          <a:cs typeface="Times New Roman"/>
                        </a:rPr>
                        <a:t>3 359</a:t>
                      </a:r>
                      <a:endParaRPr lang="pl-PL" sz="1400">
                        <a:effectLst/>
                        <a:latin typeface="Times New Roman"/>
                        <a:ea typeface="Calibri"/>
                        <a:cs typeface="Times New Roman"/>
                      </a:endParaRPr>
                    </a:p>
                    <a:p>
                      <a:pPr algn="ctr">
                        <a:lnSpc>
                          <a:spcPct val="115000"/>
                        </a:lnSpc>
                        <a:spcAft>
                          <a:spcPts val="0"/>
                        </a:spcAft>
                      </a:pPr>
                      <a:r>
                        <a:rPr lang="pl-PL" sz="1400">
                          <a:effectLst/>
                          <a:latin typeface="Times New Roman"/>
                          <a:ea typeface="Times New Roman"/>
                          <a:cs typeface="Times New Roman"/>
                        </a:rPr>
                        <a:t>1 240</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dirty="0">
                          <a:effectLst/>
                          <a:latin typeface="Times New Roman"/>
                          <a:ea typeface="Times New Roman"/>
                          <a:cs typeface="Times New Roman"/>
                        </a:rPr>
                        <a:t>364</a:t>
                      </a:r>
                      <a:endParaRPr lang="pl-PL" sz="1400" dirty="0">
                        <a:effectLst/>
                        <a:latin typeface="Times New Roman"/>
                        <a:ea typeface="Calibri"/>
                        <a:cs typeface="Times New Roman"/>
                      </a:endParaRPr>
                    </a:p>
                    <a:p>
                      <a:pPr algn="ctr">
                        <a:lnSpc>
                          <a:spcPct val="115000"/>
                        </a:lnSpc>
                        <a:spcAft>
                          <a:spcPts val="0"/>
                        </a:spcAft>
                      </a:pPr>
                      <a:r>
                        <a:rPr lang="pl-PL" sz="1400" dirty="0">
                          <a:effectLst/>
                          <a:latin typeface="Times New Roman"/>
                          <a:ea typeface="Times New Roman"/>
                          <a:cs typeface="Times New Roman"/>
                        </a:rPr>
                        <a:t>581</a:t>
                      </a:r>
                      <a:endParaRPr lang="pl-PL" sz="1400" dirty="0">
                        <a:effectLst/>
                        <a:latin typeface="Times New Roman"/>
                        <a:ea typeface="Calibri"/>
                        <a:cs typeface="Times New Roman"/>
                      </a:endParaRPr>
                    </a:p>
                    <a:p>
                      <a:pPr algn="ctr">
                        <a:lnSpc>
                          <a:spcPct val="115000"/>
                        </a:lnSpc>
                        <a:spcAft>
                          <a:spcPts val="0"/>
                        </a:spcAft>
                      </a:pPr>
                      <a:r>
                        <a:rPr lang="pl-PL" sz="1400" dirty="0">
                          <a:effectLst/>
                          <a:latin typeface="Times New Roman"/>
                          <a:ea typeface="Times New Roman"/>
                          <a:cs typeface="Times New Roman"/>
                        </a:rPr>
                        <a:t>84</a:t>
                      </a:r>
                      <a:endParaRPr lang="pl-PL" sz="1400" dirty="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a:effectLst/>
                          <a:latin typeface="Times New Roman"/>
                          <a:ea typeface="Times New Roman"/>
                          <a:cs typeface="Times New Roman"/>
                        </a:rPr>
                        <a:t>70</a:t>
                      </a:r>
                      <a:endParaRPr lang="pl-PL" sz="1400">
                        <a:effectLst/>
                        <a:latin typeface="Times New Roman"/>
                        <a:ea typeface="Calibri"/>
                        <a:cs typeface="Times New Roman"/>
                      </a:endParaRPr>
                    </a:p>
                    <a:p>
                      <a:pPr algn="ctr">
                        <a:lnSpc>
                          <a:spcPct val="115000"/>
                        </a:lnSpc>
                        <a:spcAft>
                          <a:spcPts val="0"/>
                        </a:spcAft>
                      </a:pPr>
                      <a:r>
                        <a:rPr lang="pl-PL" sz="1400">
                          <a:effectLst/>
                          <a:latin typeface="Times New Roman"/>
                          <a:ea typeface="Times New Roman"/>
                          <a:cs typeface="Times New Roman"/>
                        </a:rPr>
                        <a:t>48</a:t>
                      </a:r>
                      <a:endParaRPr lang="pl-PL" sz="1400">
                        <a:effectLst/>
                        <a:latin typeface="Times New Roman"/>
                        <a:ea typeface="Calibri"/>
                        <a:cs typeface="Times New Roman"/>
                      </a:endParaRPr>
                    </a:p>
                    <a:p>
                      <a:pPr algn="ctr">
                        <a:lnSpc>
                          <a:spcPct val="115000"/>
                        </a:lnSpc>
                        <a:spcAft>
                          <a:spcPts val="0"/>
                        </a:spcAft>
                      </a:pPr>
                      <a:r>
                        <a:rPr lang="pl-PL" sz="1400">
                          <a:effectLst/>
                          <a:latin typeface="Times New Roman"/>
                          <a:ea typeface="Times New Roman"/>
                          <a:cs typeface="Times New Roman"/>
                        </a:rPr>
                        <a:t>35</a:t>
                      </a:r>
                      <a:endParaRPr lang="pl-PL" sz="1400">
                        <a:effectLst/>
                        <a:latin typeface="Times New Roman"/>
                        <a:ea typeface="Calibri"/>
                        <a:cs typeface="Times New Roman"/>
                      </a:endParaRPr>
                    </a:p>
                  </a:txBody>
                  <a:tcPr marL="44450" marR="44450" marT="0" marB="0" anchor="ctr"/>
                </a:tc>
                <a:tc>
                  <a:txBody>
                    <a:bodyPr/>
                    <a:lstStyle/>
                    <a:p>
                      <a:pPr algn="ctr">
                        <a:lnSpc>
                          <a:spcPct val="115000"/>
                        </a:lnSpc>
                        <a:spcAft>
                          <a:spcPts val="0"/>
                        </a:spcAft>
                      </a:pPr>
                      <a:r>
                        <a:rPr lang="pl-PL" sz="1400" dirty="0">
                          <a:effectLst/>
                          <a:latin typeface="Times New Roman"/>
                          <a:ea typeface="Times New Roman"/>
                          <a:cs typeface="Times New Roman"/>
                        </a:rPr>
                        <a:t>528 282</a:t>
                      </a:r>
                      <a:endParaRPr lang="pl-PL" sz="1400" dirty="0">
                        <a:effectLst/>
                        <a:latin typeface="Times New Roman"/>
                        <a:ea typeface="Calibri"/>
                        <a:cs typeface="Times New Roman"/>
                      </a:endParaRPr>
                    </a:p>
                    <a:p>
                      <a:pPr algn="ctr">
                        <a:lnSpc>
                          <a:spcPct val="115000"/>
                        </a:lnSpc>
                        <a:spcAft>
                          <a:spcPts val="0"/>
                        </a:spcAft>
                      </a:pPr>
                      <a:r>
                        <a:rPr lang="pl-PL" sz="1400" dirty="0">
                          <a:effectLst/>
                          <a:latin typeface="Times New Roman"/>
                          <a:ea typeface="Times New Roman"/>
                          <a:cs typeface="Times New Roman"/>
                        </a:rPr>
                        <a:t>504 927</a:t>
                      </a:r>
                      <a:endParaRPr lang="pl-PL" sz="1400" dirty="0">
                        <a:effectLst/>
                        <a:latin typeface="Times New Roman"/>
                        <a:ea typeface="Calibri"/>
                        <a:cs typeface="Times New Roman"/>
                      </a:endParaRPr>
                    </a:p>
                    <a:p>
                      <a:pPr algn="ctr">
                        <a:lnSpc>
                          <a:spcPct val="115000"/>
                        </a:lnSpc>
                        <a:spcAft>
                          <a:spcPts val="0"/>
                        </a:spcAft>
                      </a:pPr>
                      <a:r>
                        <a:rPr lang="pl-PL" sz="1400" dirty="0">
                          <a:effectLst/>
                          <a:latin typeface="Times New Roman"/>
                          <a:ea typeface="Times New Roman"/>
                          <a:cs typeface="Times New Roman"/>
                        </a:rPr>
                        <a:t>373 114</a:t>
                      </a:r>
                      <a:endParaRPr lang="pl-PL" sz="1400" dirty="0">
                        <a:effectLst/>
                        <a:latin typeface="Times New Roman"/>
                        <a:ea typeface="Calibri"/>
                        <a:cs typeface="Times New Roman"/>
                      </a:endParaRPr>
                    </a:p>
                  </a:txBody>
                  <a:tcPr marL="44450" marR="44450" marT="0" marB="0" anchor="ctr"/>
                </a:tc>
              </a:tr>
            </a:tbl>
          </a:graphicData>
        </a:graphic>
      </p:graphicFrame>
    </p:spTree>
    <p:extLst>
      <p:ext uri="{BB962C8B-B14F-4D97-AF65-F5344CB8AC3E}">
        <p14:creationId xmlns:p14="http://schemas.microsoft.com/office/powerpoint/2010/main" val="4206118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err="1"/>
              <a:t>Results</a:t>
            </a:r>
            <a:r>
              <a:rPr lang="pl-PL" sz="2800" b="1" dirty="0"/>
              <a:t>: </a:t>
            </a:r>
            <a:br>
              <a:rPr lang="pl-PL" sz="2800" b="1" dirty="0"/>
            </a:br>
            <a:r>
              <a:rPr lang="en-US" sz="2800" b="1" dirty="0"/>
              <a:t>Sectoral concentration indicators </a:t>
            </a:r>
            <a:r>
              <a:rPr lang="pl-PL" sz="2800" b="1" dirty="0"/>
              <a:t/>
            </a:r>
            <a:br>
              <a:rPr lang="pl-PL" sz="2800" b="1" dirty="0"/>
            </a:br>
            <a:r>
              <a:rPr lang="en-US" sz="2800" b="1" dirty="0"/>
              <a:t>for </a:t>
            </a:r>
            <a:r>
              <a:rPr lang="pl-PL" sz="2800" b="1" dirty="0" smtClean="0"/>
              <a:t>real</a:t>
            </a:r>
            <a:r>
              <a:rPr lang="en-US" sz="2800" b="1" dirty="0" smtClean="0"/>
              <a:t> </a:t>
            </a:r>
            <a:r>
              <a:rPr lang="en-US" sz="2800" b="1" dirty="0"/>
              <a:t>data</a:t>
            </a:r>
            <a:endParaRPr lang="pl-PL" sz="2800" b="1" dirty="0"/>
          </a:p>
        </p:txBody>
      </p:sp>
      <p:pic>
        <p:nvPicPr>
          <p:cNvPr id="5" name="Obraz 4"/>
          <p:cNvPicPr/>
          <p:nvPr/>
        </p:nvPicPr>
        <p:blipFill>
          <a:blip r:embed="rId3"/>
          <a:stretch>
            <a:fillRect/>
          </a:stretch>
        </p:blipFill>
        <p:spPr>
          <a:xfrm>
            <a:off x="0" y="1700808"/>
            <a:ext cx="4644008" cy="4464496"/>
          </a:xfrm>
          <a:prstGeom prst="rect">
            <a:avLst/>
          </a:prstGeom>
        </p:spPr>
      </p:pic>
      <p:pic>
        <p:nvPicPr>
          <p:cNvPr id="6" name="Obraz 5"/>
          <p:cNvPicPr/>
          <p:nvPr/>
        </p:nvPicPr>
        <p:blipFill>
          <a:blip r:embed="rId4"/>
          <a:stretch>
            <a:fillRect/>
          </a:stretch>
        </p:blipFill>
        <p:spPr>
          <a:xfrm>
            <a:off x="4499992" y="1700808"/>
            <a:ext cx="4644008" cy="4464496"/>
          </a:xfrm>
          <a:prstGeom prst="rect">
            <a:avLst/>
          </a:prstGeom>
        </p:spPr>
      </p:pic>
    </p:spTree>
    <p:extLst>
      <p:ext uri="{BB962C8B-B14F-4D97-AF65-F5344CB8AC3E}">
        <p14:creationId xmlns:p14="http://schemas.microsoft.com/office/powerpoint/2010/main" val="807361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err="1" smtClean="0"/>
              <a:t>Comparison</a:t>
            </a:r>
            <a:r>
              <a:rPr lang="pl-PL" sz="2800" b="1" dirty="0" smtClean="0"/>
              <a:t> of </a:t>
            </a:r>
            <a:r>
              <a:rPr lang="pl-PL" sz="2800" b="1" dirty="0" err="1" smtClean="0"/>
              <a:t>sectoral</a:t>
            </a:r>
            <a:r>
              <a:rPr lang="pl-PL" sz="2800" b="1" dirty="0" smtClean="0"/>
              <a:t> </a:t>
            </a:r>
            <a:r>
              <a:rPr lang="pl-PL" sz="2800" b="1" dirty="0" err="1" smtClean="0"/>
              <a:t>concentration</a:t>
            </a:r>
            <a:r>
              <a:rPr lang="pl-PL" sz="2800" b="1" dirty="0" smtClean="0"/>
              <a:t> </a:t>
            </a:r>
            <a:r>
              <a:rPr lang="pl-PL" sz="2800" b="1" dirty="0" err="1" smtClean="0"/>
              <a:t>cluster-based</a:t>
            </a:r>
            <a:r>
              <a:rPr lang="pl-PL" sz="2800" b="1" dirty="0" smtClean="0"/>
              <a:t> </a:t>
            </a:r>
            <a:r>
              <a:rPr lang="pl-PL" sz="2800" b="1" dirty="0" err="1" smtClean="0"/>
              <a:t>measures</a:t>
            </a:r>
            <a:r>
              <a:rPr lang="pl-PL" sz="2800" b="1" dirty="0" smtClean="0"/>
              <a:t> (1)</a:t>
            </a:r>
            <a:endParaRPr lang="pl-PL" sz="2800" b="1" dirty="0"/>
          </a:p>
        </p:txBody>
      </p:sp>
      <p:sp>
        <p:nvSpPr>
          <p:cNvPr id="3" name="Prostokąt 2"/>
          <p:cNvSpPr/>
          <p:nvPr/>
        </p:nvSpPr>
        <p:spPr>
          <a:xfrm>
            <a:off x="107504" y="1844824"/>
            <a:ext cx="8928992" cy="3970318"/>
          </a:xfrm>
          <a:prstGeom prst="rect">
            <a:avLst/>
          </a:prstGeom>
        </p:spPr>
        <p:txBody>
          <a:bodyPr wrap="square">
            <a:spAutoFit/>
          </a:bodyPr>
          <a:lstStyle/>
          <a:p>
            <a:r>
              <a:rPr lang="pl-PL" b="1" dirty="0" smtClean="0"/>
              <a:t>1 </a:t>
            </a:r>
            <a:r>
              <a:rPr lang="pl-PL" b="1" dirty="0" smtClean="0">
                <a:sym typeface="Wingdings" panose="05000000000000000000" pitchFamily="2" charset="2"/>
              </a:rPr>
              <a:t> C</a:t>
            </a:r>
            <a:r>
              <a:rPr lang="en-US" b="1" dirty="0" err="1" smtClean="0"/>
              <a:t>ompar</a:t>
            </a:r>
            <a:r>
              <a:rPr lang="pl-PL" b="1" dirty="0" err="1" smtClean="0"/>
              <a:t>ing</a:t>
            </a:r>
            <a:r>
              <a:rPr lang="en-US" b="1" dirty="0" smtClean="0"/>
              <a:t> the </a:t>
            </a:r>
            <a:r>
              <a:rPr lang="en-US" b="1" dirty="0"/>
              <a:t>level of indicator and its variance among </a:t>
            </a:r>
            <a:r>
              <a:rPr lang="en-US" b="1" dirty="0" smtClean="0"/>
              <a:t>regions</a:t>
            </a:r>
            <a:endParaRPr lang="pl-PL" b="1" dirty="0" smtClean="0"/>
          </a:p>
          <a:p>
            <a:r>
              <a:rPr lang="en-US" dirty="0" smtClean="0"/>
              <a:t>This </a:t>
            </a:r>
            <a:r>
              <a:rPr lang="en-US" dirty="0"/>
              <a:t>may give an intuition of </a:t>
            </a:r>
            <a:r>
              <a:rPr lang="en-US" dirty="0">
                <a:solidFill>
                  <a:srgbClr val="0070C0"/>
                </a:solidFill>
              </a:rPr>
              <a:t>what values are obtainable</a:t>
            </a:r>
            <a:r>
              <a:rPr lang="en-US" dirty="0"/>
              <a:t>, even if limits are defined. One should remember than for some of the indicators there is no upper border defined in the literature, and having no reference point may be misleading in interpretation. </a:t>
            </a:r>
            <a:endParaRPr lang="pl-PL" dirty="0"/>
          </a:p>
          <a:p>
            <a:endParaRPr lang="pl-PL" dirty="0" smtClean="0"/>
          </a:p>
          <a:p>
            <a:r>
              <a:rPr lang="pl-PL" b="1" dirty="0" smtClean="0"/>
              <a:t>2 </a:t>
            </a:r>
            <a:r>
              <a:rPr lang="pl-PL" b="1" dirty="0" smtClean="0">
                <a:sym typeface="Wingdings" panose="05000000000000000000" pitchFamily="2" charset="2"/>
              </a:rPr>
              <a:t> I</a:t>
            </a:r>
            <a:r>
              <a:rPr lang="en-US" b="1" dirty="0" err="1" smtClean="0"/>
              <a:t>nter</a:t>
            </a:r>
            <a:r>
              <a:rPr lang="en-US" b="1" dirty="0" smtClean="0"/>
              <a:t>-relations </a:t>
            </a:r>
            <a:r>
              <a:rPr lang="en-US" b="1" dirty="0"/>
              <a:t>between </a:t>
            </a:r>
            <a:r>
              <a:rPr lang="en-US" b="1" dirty="0" smtClean="0"/>
              <a:t>measures</a:t>
            </a:r>
            <a:endParaRPr lang="pl-PL" b="1" dirty="0" smtClean="0"/>
          </a:p>
          <a:p>
            <a:r>
              <a:rPr lang="en-US" dirty="0" smtClean="0"/>
              <a:t>Are </a:t>
            </a:r>
            <a:r>
              <a:rPr lang="en-US" dirty="0"/>
              <a:t>they correlated and provided </a:t>
            </a:r>
            <a:r>
              <a:rPr lang="en-US" dirty="0">
                <a:solidFill>
                  <a:srgbClr val="0070C0"/>
                </a:solidFill>
              </a:rPr>
              <a:t>with the same information</a:t>
            </a:r>
            <a:r>
              <a:rPr lang="en-US" dirty="0"/>
              <a:t>, or do they give different results? On the basis of Pearson correlations in groups for NTS2 regions, we divide the indicators for similar groups. We check if the division into groups is stable and robust. </a:t>
            </a:r>
            <a:endParaRPr lang="pl-PL" dirty="0"/>
          </a:p>
          <a:p>
            <a:endParaRPr lang="pl-PL" dirty="0" smtClean="0"/>
          </a:p>
          <a:p>
            <a:r>
              <a:rPr lang="pl-PL" b="1" dirty="0" smtClean="0"/>
              <a:t>3 </a:t>
            </a:r>
            <a:r>
              <a:rPr lang="pl-PL" b="1" dirty="0" smtClean="0">
                <a:sym typeface="Wingdings" panose="05000000000000000000" pitchFamily="2" charset="2"/>
              </a:rPr>
              <a:t> W</a:t>
            </a:r>
            <a:r>
              <a:rPr lang="en-US" b="1" dirty="0" smtClean="0"/>
              <a:t>hat </a:t>
            </a:r>
            <a:r>
              <a:rPr lang="en-US" b="1" dirty="0"/>
              <a:t>information we gain from this </a:t>
            </a:r>
            <a:r>
              <a:rPr lang="en-US" b="1" dirty="0" smtClean="0"/>
              <a:t>analysis</a:t>
            </a:r>
            <a:endParaRPr lang="pl-PL" b="1" dirty="0" smtClean="0"/>
          </a:p>
          <a:p>
            <a:r>
              <a:rPr lang="en-US" dirty="0" smtClean="0"/>
              <a:t>We </a:t>
            </a:r>
            <a:r>
              <a:rPr lang="en-US" dirty="0"/>
              <a:t>interpret briefly results </a:t>
            </a:r>
            <a:r>
              <a:rPr lang="en-US" dirty="0">
                <a:solidFill>
                  <a:srgbClr val="0070C0"/>
                </a:solidFill>
              </a:rPr>
              <a:t>within the groups of measures</a:t>
            </a:r>
            <a:r>
              <a:rPr lang="en-US" dirty="0"/>
              <a:t>. What is important is that we always look at the cell (employment in the region in the sector), and its relations to other cells. With these measures it is impossible to look inside the cell. </a:t>
            </a:r>
            <a:endParaRPr lang="pl-PL" dirty="0"/>
          </a:p>
        </p:txBody>
      </p:sp>
    </p:spTree>
    <p:extLst>
      <p:ext uri="{BB962C8B-B14F-4D97-AF65-F5344CB8AC3E}">
        <p14:creationId xmlns:p14="http://schemas.microsoft.com/office/powerpoint/2010/main" val="390770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err="1"/>
              <a:t>Comparison</a:t>
            </a:r>
            <a:r>
              <a:rPr lang="pl-PL" sz="2800" b="1" dirty="0"/>
              <a:t> of </a:t>
            </a:r>
            <a:r>
              <a:rPr lang="pl-PL" sz="2800" b="1" dirty="0" err="1"/>
              <a:t>sectoral</a:t>
            </a:r>
            <a:r>
              <a:rPr lang="pl-PL" sz="2800" b="1" dirty="0"/>
              <a:t> </a:t>
            </a:r>
            <a:r>
              <a:rPr lang="pl-PL" sz="2800" b="1" dirty="0" err="1"/>
              <a:t>concentration</a:t>
            </a:r>
            <a:r>
              <a:rPr lang="pl-PL" sz="2800" b="1" dirty="0"/>
              <a:t> </a:t>
            </a:r>
            <a:r>
              <a:rPr lang="pl-PL" sz="2800" b="1" dirty="0" err="1"/>
              <a:t>cluster-based</a:t>
            </a:r>
            <a:r>
              <a:rPr lang="pl-PL" sz="2800" b="1" dirty="0"/>
              <a:t> </a:t>
            </a:r>
            <a:r>
              <a:rPr lang="pl-PL" sz="2800" b="1" dirty="0" err="1"/>
              <a:t>measures</a:t>
            </a:r>
            <a:r>
              <a:rPr lang="pl-PL" sz="2800" b="1" dirty="0"/>
              <a:t> </a:t>
            </a:r>
            <a:r>
              <a:rPr lang="pl-PL" sz="2800" b="1" dirty="0" smtClean="0"/>
              <a:t>(2)</a:t>
            </a:r>
            <a:endParaRPr lang="en-US" sz="2800" b="1" dirty="0"/>
          </a:p>
        </p:txBody>
      </p:sp>
      <p:sp>
        <p:nvSpPr>
          <p:cNvPr id="9" name="pole tekstowe 2"/>
          <p:cNvSpPr txBox="1">
            <a:spLocks noChangeArrowheads="1"/>
          </p:cNvSpPr>
          <p:nvPr/>
        </p:nvSpPr>
        <p:spPr bwMode="auto">
          <a:xfrm>
            <a:off x="0" y="1817914"/>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pl-PL" dirty="0" smtClean="0"/>
              <a:t>1 </a:t>
            </a:r>
            <a:r>
              <a:rPr lang="pl-PL" b="1" dirty="0" smtClean="0">
                <a:sym typeface="Wingdings" panose="05000000000000000000" pitchFamily="2" charset="2"/>
              </a:rPr>
              <a:t> </a:t>
            </a:r>
            <a:r>
              <a:rPr lang="pl-PL" b="1" dirty="0" err="1" smtClean="0">
                <a:sym typeface="Wingdings" panose="05000000000000000000" pitchFamily="2" charset="2"/>
              </a:rPr>
              <a:t>Measures</a:t>
            </a:r>
            <a:r>
              <a:rPr lang="pl-PL" b="1" dirty="0" smtClean="0">
                <a:sym typeface="Wingdings" panose="05000000000000000000" pitchFamily="2" charset="2"/>
              </a:rPr>
              <a:t> </a:t>
            </a:r>
            <a:r>
              <a:rPr lang="pl-PL" b="1" dirty="0" err="1" smtClean="0">
                <a:sym typeface="Wingdings" panose="05000000000000000000" pitchFamily="2" charset="2"/>
              </a:rPr>
              <a:t>have</a:t>
            </a:r>
            <a:r>
              <a:rPr lang="pl-PL" b="1" dirty="0" smtClean="0">
                <a:sym typeface="Wingdings" panose="05000000000000000000" pitchFamily="2" charset="2"/>
              </a:rPr>
              <a:t> </a:t>
            </a:r>
            <a:r>
              <a:rPr lang="pl-PL" b="1" dirty="0" err="1" smtClean="0">
                <a:sym typeface="Wingdings" panose="05000000000000000000" pitchFamily="2" charset="2"/>
              </a:rPr>
              <a:t>different</a:t>
            </a:r>
            <a:r>
              <a:rPr lang="pl-PL" b="1" dirty="0" smtClean="0">
                <a:sym typeface="Wingdings" panose="05000000000000000000" pitchFamily="2" charset="2"/>
              </a:rPr>
              <a:t> </a:t>
            </a:r>
            <a:r>
              <a:rPr lang="pl-PL" b="1" dirty="0" err="1" smtClean="0">
                <a:sym typeface="Wingdings" panose="05000000000000000000" pitchFamily="2" charset="2"/>
              </a:rPr>
              <a:t>variances</a:t>
            </a:r>
            <a:r>
              <a:rPr lang="pl-PL" b="1" dirty="0" smtClean="0">
                <a:sym typeface="Wingdings" panose="05000000000000000000" pitchFamily="2" charset="2"/>
              </a:rPr>
              <a:t> </a:t>
            </a:r>
            <a:r>
              <a:rPr lang="pl-PL" dirty="0" smtClean="0">
                <a:sym typeface="Wingdings" panose="05000000000000000000" pitchFamily="2" charset="2"/>
              </a:rPr>
              <a:t>– the </a:t>
            </a:r>
            <a:r>
              <a:rPr lang="pl-PL" dirty="0" err="1" smtClean="0">
                <a:sym typeface="Wingdings" panose="05000000000000000000" pitchFamily="2" charset="2"/>
              </a:rPr>
              <a:t>lowest</a:t>
            </a:r>
            <a:r>
              <a:rPr lang="pl-PL" dirty="0" smtClean="0">
                <a:sym typeface="Wingdings" panose="05000000000000000000" pitchFamily="2" charset="2"/>
              </a:rPr>
              <a:t> </a:t>
            </a:r>
            <a:r>
              <a:rPr lang="en-US" dirty="0"/>
              <a:t>in the case of the </a:t>
            </a:r>
            <a:r>
              <a:rPr lang="en-US" dirty="0" err="1"/>
              <a:t>Hallet</a:t>
            </a:r>
            <a:r>
              <a:rPr lang="en-US" dirty="0"/>
              <a:t> measure (v=0.06) and entropy measures, Relative H and Shannon’s H (v=0.11), and the highest variance is in case of NAI (v=2.26), than Gini (v=0.89) and RDI (v=0.8). </a:t>
            </a:r>
            <a:endParaRPr lang="pl-PL" dirty="0" smtClean="0">
              <a:sym typeface="Wingdings" panose="05000000000000000000" pitchFamily="2" charset="2"/>
            </a:endParaRPr>
          </a:p>
          <a:p>
            <a:endParaRPr lang="pl-PL" i="1" dirty="0" smtClean="0">
              <a:solidFill>
                <a:srgbClr val="00B050"/>
              </a:solidFill>
            </a:endParaRPr>
          </a:p>
          <a:p>
            <a:r>
              <a:rPr lang="en-US" i="1" dirty="0" smtClean="0">
                <a:solidFill>
                  <a:srgbClr val="00B050"/>
                </a:solidFill>
              </a:rPr>
              <a:t>Variance </a:t>
            </a:r>
            <a:r>
              <a:rPr lang="en-US" i="1" dirty="0">
                <a:solidFill>
                  <a:srgbClr val="00B050"/>
                </a:solidFill>
              </a:rPr>
              <a:t>of measures gives the sensitivity of indicators</a:t>
            </a:r>
            <a:r>
              <a:rPr lang="en-US" i="1" dirty="0" smtClean="0">
                <a:solidFill>
                  <a:srgbClr val="00B050"/>
                </a:solidFill>
              </a:rPr>
              <a:t>.</a:t>
            </a:r>
            <a:r>
              <a:rPr lang="pl-PL" i="1" dirty="0" smtClean="0">
                <a:solidFill>
                  <a:srgbClr val="00B050"/>
                </a:solidFill>
              </a:rPr>
              <a:t> </a:t>
            </a:r>
            <a:r>
              <a:rPr lang="pl-PL" i="1" dirty="0" smtClean="0">
                <a:solidFill>
                  <a:srgbClr val="00B050"/>
                </a:solidFill>
                <a:sym typeface="Wingdings" panose="05000000000000000000" pitchFamily="2" charset="2"/>
              </a:rPr>
              <a:t> </a:t>
            </a:r>
            <a:r>
              <a:rPr lang="en-US" i="1" dirty="0" smtClean="0">
                <a:solidFill>
                  <a:srgbClr val="00B050"/>
                </a:solidFill>
              </a:rPr>
              <a:t>Indices </a:t>
            </a:r>
            <a:r>
              <a:rPr lang="en-US" i="1" dirty="0">
                <a:solidFill>
                  <a:srgbClr val="00B050"/>
                </a:solidFill>
              </a:rPr>
              <a:t>with high variability are predisposed to distinguish different patterns in more efficient ways than the low-variance measures.</a:t>
            </a:r>
            <a:endParaRPr lang="pl-PL" dirty="0">
              <a:solidFill>
                <a:srgbClr val="00B050"/>
              </a:solidFill>
            </a:endParaRPr>
          </a:p>
          <a:p>
            <a:endParaRPr lang="pl-PL" dirty="0" smtClean="0">
              <a:sym typeface="Wingdings" panose="05000000000000000000" pitchFamily="2" charset="2"/>
            </a:endParaRPr>
          </a:p>
        </p:txBody>
      </p:sp>
    </p:spTree>
    <p:extLst>
      <p:ext uri="{BB962C8B-B14F-4D97-AF65-F5344CB8AC3E}">
        <p14:creationId xmlns:p14="http://schemas.microsoft.com/office/powerpoint/2010/main" val="2351462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err="1"/>
              <a:t>Comparison</a:t>
            </a:r>
            <a:r>
              <a:rPr lang="pl-PL" sz="2800" b="1" dirty="0"/>
              <a:t> of </a:t>
            </a:r>
            <a:r>
              <a:rPr lang="pl-PL" sz="2800" b="1" dirty="0" err="1"/>
              <a:t>sectoral</a:t>
            </a:r>
            <a:r>
              <a:rPr lang="pl-PL" sz="2800" b="1" dirty="0"/>
              <a:t> </a:t>
            </a:r>
            <a:r>
              <a:rPr lang="pl-PL" sz="2800" b="1" dirty="0" err="1"/>
              <a:t>concentration</a:t>
            </a:r>
            <a:r>
              <a:rPr lang="pl-PL" sz="2800" b="1" dirty="0"/>
              <a:t> </a:t>
            </a:r>
            <a:r>
              <a:rPr lang="pl-PL" sz="2800" b="1" dirty="0" err="1"/>
              <a:t>cluster-based</a:t>
            </a:r>
            <a:r>
              <a:rPr lang="pl-PL" sz="2800" b="1" dirty="0"/>
              <a:t> </a:t>
            </a:r>
            <a:r>
              <a:rPr lang="pl-PL" sz="2800" b="1" dirty="0" err="1"/>
              <a:t>measures</a:t>
            </a:r>
            <a:r>
              <a:rPr lang="pl-PL" sz="2800" b="1" dirty="0"/>
              <a:t> </a:t>
            </a:r>
            <a:r>
              <a:rPr lang="pl-PL" sz="2800" b="1" dirty="0" smtClean="0"/>
              <a:t>(3)</a:t>
            </a:r>
            <a:endParaRPr lang="en-US" sz="2800" b="1" dirty="0"/>
          </a:p>
        </p:txBody>
      </p:sp>
      <p:sp>
        <p:nvSpPr>
          <p:cNvPr id="2" name="Prostokąt 1"/>
          <p:cNvSpPr/>
          <p:nvPr/>
        </p:nvSpPr>
        <p:spPr>
          <a:xfrm>
            <a:off x="107504" y="1628800"/>
            <a:ext cx="8928992" cy="5355312"/>
          </a:xfrm>
          <a:prstGeom prst="rect">
            <a:avLst/>
          </a:prstGeom>
        </p:spPr>
        <p:txBody>
          <a:bodyPr wrap="square">
            <a:spAutoFit/>
          </a:bodyPr>
          <a:lstStyle/>
          <a:p>
            <a:r>
              <a:rPr lang="pl-PL" dirty="0">
                <a:sym typeface="Wingdings" panose="05000000000000000000" pitchFamily="2" charset="2"/>
              </a:rPr>
              <a:t>2 </a:t>
            </a:r>
            <a:r>
              <a:rPr lang="pl-PL" dirty="0" smtClean="0">
                <a:sym typeface="Wingdings" panose="05000000000000000000" pitchFamily="2" charset="2"/>
              </a:rPr>
              <a:t>  </a:t>
            </a:r>
            <a:r>
              <a:rPr lang="pl-PL" b="1" dirty="0">
                <a:sym typeface="Wingdings" panose="05000000000000000000" pitchFamily="2" charset="2"/>
              </a:rPr>
              <a:t>C</a:t>
            </a:r>
            <a:r>
              <a:rPr lang="en-US" b="1" dirty="0" err="1"/>
              <a:t>orrelations</a:t>
            </a:r>
            <a:r>
              <a:rPr lang="en-US" b="1" dirty="0"/>
              <a:t> between measures</a:t>
            </a:r>
            <a:r>
              <a:rPr lang="pl-PL" b="1" dirty="0"/>
              <a:t> </a:t>
            </a:r>
            <a:r>
              <a:rPr lang="pl-PL" dirty="0"/>
              <a:t>- t</a:t>
            </a:r>
            <a:r>
              <a:rPr lang="en-US" dirty="0"/>
              <a:t>here are four mostly homogenous groups of measures, which can be separated with the Pearson correlation coefficient. </a:t>
            </a:r>
            <a:endParaRPr lang="pl-PL" dirty="0" smtClean="0"/>
          </a:p>
          <a:p>
            <a:r>
              <a:rPr lang="en-US" i="1" dirty="0" smtClean="0">
                <a:solidFill>
                  <a:srgbClr val="00B050"/>
                </a:solidFill>
              </a:rPr>
              <a:t>A </a:t>
            </a:r>
            <a:r>
              <a:rPr lang="en-US" i="1" dirty="0">
                <a:solidFill>
                  <a:srgbClr val="00B050"/>
                </a:solidFill>
              </a:rPr>
              <a:t>high correlation between measures results from the same benchmark distribution. </a:t>
            </a:r>
            <a:endParaRPr lang="pl-PL" dirty="0">
              <a:solidFill>
                <a:srgbClr val="00B050"/>
              </a:solidFill>
            </a:endParaRPr>
          </a:p>
          <a:p>
            <a:endParaRPr lang="pl-PL" dirty="0"/>
          </a:p>
          <a:p>
            <a:r>
              <a:rPr lang="en-US" dirty="0" smtClean="0"/>
              <a:t>The </a:t>
            </a:r>
            <a:r>
              <a:rPr lang="en-US" dirty="0"/>
              <a:t>first group consists of: </a:t>
            </a:r>
            <a:r>
              <a:rPr lang="en-US" dirty="0">
                <a:solidFill>
                  <a:schemeClr val="tx2">
                    <a:lumMod val="60000"/>
                    <a:lumOff val="40000"/>
                  </a:schemeClr>
                </a:solidFill>
              </a:rPr>
              <a:t>Relative H, Ogive index, Theil’s H, Shannon’s H and the index of diversification</a:t>
            </a:r>
            <a:r>
              <a:rPr lang="en-US" dirty="0"/>
              <a:t>. These measures mostly behave similarly, in the same or opposite direction (very strong positive or negative correlation). </a:t>
            </a:r>
            <a:endParaRPr lang="pl-PL" dirty="0" smtClean="0"/>
          </a:p>
          <a:p>
            <a:r>
              <a:rPr lang="pl-PL" i="1" dirty="0" err="1" smtClean="0">
                <a:solidFill>
                  <a:srgbClr val="00B050"/>
                </a:solidFill>
              </a:rPr>
              <a:t>They</a:t>
            </a:r>
            <a:r>
              <a:rPr lang="pl-PL" i="1" dirty="0" smtClean="0">
                <a:solidFill>
                  <a:srgbClr val="00B050"/>
                </a:solidFill>
              </a:rPr>
              <a:t> </a:t>
            </a:r>
            <a:r>
              <a:rPr lang="pl-PL" i="1" dirty="0" err="1" smtClean="0">
                <a:solidFill>
                  <a:srgbClr val="00B050"/>
                </a:solidFill>
              </a:rPr>
              <a:t>have</a:t>
            </a:r>
            <a:r>
              <a:rPr lang="pl-PL" i="1" dirty="0" smtClean="0">
                <a:solidFill>
                  <a:srgbClr val="00B050"/>
                </a:solidFill>
              </a:rPr>
              <a:t> as benchmark the u</a:t>
            </a:r>
            <a:r>
              <a:rPr lang="en-US" i="1" dirty="0" err="1" smtClean="0">
                <a:solidFill>
                  <a:srgbClr val="00B050"/>
                </a:solidFill>
              </a:rPr>
              <a:t>niform</a:t>
            </a:r>
            <a:r>
              <a:rPr lang="en-US" i="1" dirty="0" smtClean="0">
                <a:solidFill>
                  <a:srgbClr val="00B050"/>
                </a:solidFill>
              </a:rPr>
              <a:t> </a:t>
            </a:r>
            <a:r>
              <a:rPr lang="en-US" i="1" dirty="0">
                <a:solidFill>
                  <a:srgbClr val="00B050"/>
                </a:solidFill>
              </a:rPr>
              <a:t>industrial distribution (equal shares</a:t>
            </a:r>
            <a:r>
              <a:rPr lang="en-US" i="1" dirty="0" smtClean="0">
                <a:solidFill>
                  <a:srgbClr val="00B050"/>
                </a:solidFill>
              </a:rPr>
              <a:t>)</a:t>
            </a:r>
            <a:endParaRPr lang="pl-PL" i="1" dirty="0" smtClean="0">
              <a:solidFill>
                <a:srgbClr val="00B050"/>
              </a:solidFill>
            </a:endParaRPr>
          </a:p>
          <a:p>
            <a:endParaRPr lang="pl-PL" dirty="0"/>
          </a:p>
          <a:p>
            <a:r>
              <a:rPr lang="en-US" dirty="0"/>
              <a:t>The second group includes the measures: </a:t>
            </a:r>
            <a:r>
              <a:rPr lang="en-US" dirty="0">
                <a:solidFill>
                  <a:schemeClr val="tx2">
                    <a:lumMod val="60000"/>
                    <a:lumOff val="40000"/>
                  </a:schemeClr>
                </a:solidFill>
              </a:rPr>
              <a:t>National Averages Index (NAI), Relative Diversity Index (RDI), </a:t>
            </a:r>
            <a:r>
              <a:rPr lang="en-US" dirty="0" err="1">
                <a:solidFill>
                  <a:schemeClr val="tx2">
                    <a:lumMod val="60000"/>
                    <a:lumOff val="40000"/>
                  </a:schemeClr>
                </a:solidFill>
              </a:rPr>
              <a:t>Hachman</a:t>
            </a:r>
            <a:r>
              <a:rPr lang="en-US" dirty="0">
                <a:solidFill>
                  <a:schemeClr val="tx2">
                    <a:lumMod val="60000"/>
                    <a:lumOff val="40000"/>
                  </a:schemeClr>
                </a:solidFill>
              </a:rPr>
              <a:t> index, </a:t>
            </a:r>
            <a:r>
              <a:rPr lang="en-US" dirty="0" err="1">
                <a:solidFill>
                  <a:schemeClr val="tx2">
                    <a:lumMod val="60000"/>
                    <a:lumOff val="40000"/>
                  </a:schemeClr>
                </a:solidFill>
              </a:rPr>
              <a:t>Hallet</a:t>
            </a:r>
            <a:r>
              <a:rPr lang="en-US" dirty="0">
                <a:solidFill>
                  <a:schemeClr val="tx2">
                    <a:lumMod val="60000"/>
                    <a:lumOff val="40000"/>
                  </a:schemeClr>
                </a:solidFill>
              </a:rPr>
              <a:t> index, KLD and Krugman </a:t>
            </a:r>
            <a:r>
              <a:rPr lang="pl-PL" dirty="0" err="1" smtClean="0">
                <a:solidFill>
                  <a:schemeClr val="tx2">
                    <a:lumMod val="60000"/>
                    <a:lumOff val="40000"/>
                  </a:schemeClr>
                </a:solidFill>
              </a:rPr>
              <a:t>dissimilarity</a:t>
            </a:r>
            <a:r>
              <a:rPr lang="pl-PL" dirty="0" smtClean="0">
                <a:solidFill>
                  <a:schemeClr val="tx2">
                    <a:lumMod val="60000"/>
                    <a:lumOff val="40000"/>
                  </a:schemeClr>
                </a:solidFill>
              </a:rPr>
              <a:t> </a:t>
            </a:r>
            <a:r>
              <a:rPr lang="en-US" dirty="0" smtClean="0">
                <a:solidFill>
                  <a:schemeClr val="tx2">
                    <a:lumMod val="60000"/>
                    <a:lumOff val="40000"/>
                  </a:schemeClr>
                </a:solidFill>
              </a:rPr>
              <a:t>index</a:t>
            </a:r>
            <a:r>
              <a:rPr lang="en-US" dirty="0"/>
              <a:t>. Again, they behave similarly, in the same or opposite direction. </a:t>
            </a:r>
            <a:endParaRPr lang="pl-PL" dirty="0" smtClean="0"/>
          </a:p>
          <a:p>
            <a:r>
              <a:rPr lang="pl-PL" i="1" dirty="0" err="1">
                <a:solidFill>
                  <a:srgbClr val="00B050"/>
                </a:solidFill>
              </a:rPr>
              <a:t>They</a:t>
            </a:r>
            <a:r>
              <a:rPr lang="pl-PL" i="1" dirty="0">
                <a:solidFill>
                  <a:srgbClr val="00B050"/>
                </a:solidFill>
              </a:rPr>
              <a:t> </a:t>
            </a:r>
            <a:r>
              <a:rPr lang="pl-PL" i="1" dirty="0" err="1">
                <a:solidFill>
                  <a:srgbClr val="00B050"/>
                </a:solidFill>
              </a:rPr>
              <a:t>have</a:t>
            </a:r>
            <a:r>
              <a:rPr lang="pl-PL" i="1" dirty="0">
                <a:solidFill>
                  <a:srgbClr val="00B050"/>
                </a:solidFill>
              </a:rPr>
              <a:t> as benchmark the </a:t>
            </a:r>
            <a:r>
              <a:rPr lang="pl-PL" i="1" dirty="0" smtClean="0">
                <a:solidFill>
                  <a:srgbClr val="00B050"/>
                </a:solidFill>
              </a:rPr>
              <a:t>e</a:t>
            </a:r>
            <a:r>
              <a:rPr lang="en-US" i="1" dirty="0" err="1" smtClean="0">
                <a:solidFill>
                  <a:srgbClr val="00B050"/>
                </a:solidFill>
              </a:rPr>
              <a:t>mpirical</a:t>
            </a:r>
            <a:r>
              <a:rPr lang="en-US" i="1" dirty="0" smtClean="0">
                <a:solidFill>
                  <a:srgbClr val="00B050"/>
                </a:solidFill>
              </a:rPr>
              <a:t> </a:t>
            </a:r>
            <a:r>
              <a:rPr lang="en-US" i="1" dirty="0">
                <a:solidFill>
                  <a:srgbClr val="00B050"/>
                </a:solidFill>
              </a:rPr>
              <a:t>industrial </a:t>
            </a:r>
            <a:r>
              <a:rPr lang="en-US" i="1" dirty="0" smtClean="0">
                <a:solidFill>
                  <a:srgbClr val="00B050"/>
                </a:solidFill>
              </a:rPr>
              <a:t>distribution</a:t>
            </a:r>
            <a:r>
              <a:rPr lang="pl-PL" i="1" dirty="0" smtClean="0">
                <a:solidFill>
                  <a:srgbClr val="00B050"/>
                </a:solidFill>
              </a:rPr>
              <a:t>.</a:t>
            </a:r>
            <a:endParaRPr lang="pl-PL" dirty="0" smtClean="0">
              <a:solidFill>
                <a:srgbClr val="00B050"/>
              </a:solidFill>
            </a:endParaRPr>
          </a:p>
          <a:p>
            <a:endParaRPr lang="pl-PL" dirty="0"/>
          </a:p>
          <a:p>
            <a:r>
              <a:rPr lang="en-US" dirty="0"/>
              <a:t>The third and fourth group are the </a:t>
            </a:r>
            <a:r>
              <a:rPr lang="en-US" dirty="0">
                <a:solidFill>
                  <a:schemeClr val="tx2">
                    <a:lumMod val="60000"/>
                    <a:lumOff val="40000"/>
                  </a:schemeClr>
                </a:solidFill>
              </a:rPr>
              <a:t>Gini index and RSI</a:t>
            </a:r>
            <a:r>
              <a:rPr lang="en-US" dirty="0"/>
              <a:t>. </a:t>
            </a:r>
            <a:r>
              <a:rPr lang="en-US" i="1" dirty="0">
                <a:solidFill>
                  <a:srgbClr val="00B050"/>
                </a:solidFill>
              </a:rPr>
              <a:t>Their pattern is different from other groups. </a:t>
            </a:r>
            <a:endParaRPr lang="pl-PL" i="1" dirty="0" smtClean="0">
              <a:solidFill>
                <a:srgbClr val="00B050"/>
              </a:solidFill>
            </a:endParaRPr>
          </a:p>
          <a:p>
            <a:r>
              <a:rPr lang="pl-PL" dirty="0" err="1" smtClean="0"/>
              <a:t>Gini</a:t>
            </a:r>
            <a:r>
              <a:rPr lang="pl-PL" dirty="0" smtClean="0"/>
              <a:t>: </a:t>
            </a:r>
            <a:r>
              <a:rPr lang="en-US" dirty="0" smtClean="0"/>
              <a:t>compares </a:t>
            </a:r>
            <a:r>
              <a:rPr lang="en-US" dirty="0"/>
              <a:t>regional </a:t>
            </a:r>
            <a:r>
              <a:rPr lang="pl-PL" dirty="0" smtClean="0"/>
              <a:t>and </a:t>
            </a:r>
            <a:r>
              <a:rPr lang="pl-PL" dirty="0" err="1" smtClean="0"/>
              <a:t>national</a:t>
            </a:r>
            <a:r>
              <a:rPr lang="pl-PL" dirty="0" smtClean="0"/>
              <a:t> </a:t>
            </a:r>
            <a:r>
              <a:rPr lang="en-US" dirty="0" smtClean="0"/>
              <a:t>structure</a:t>
            </a:r>
            <a:r>
              <a:rPr lang="pl-PL" dirty="0" smtClean="0"/>
              <a:t>s</a:t>
            </a:r>
            <a:r>
              <a:rPr lang="en-US" dirty="0" smtClean="0"/>
              <a:t>, </a:t>
            </a:r>
            <a:r>
              <a:rPr lang="pl-PL" dirty="0" smtClean="0"/>
              <a:t>but </a:t>
            </a:r>
            <a:r>
              <a:rPr lang="pl-PL" dirty="0" err="1" smtClean="0"/>
              <a:t>inclusdes</a:t>
            </a:r>
            <a:r>
              <a:rPr lang="pl-PL" dirty="0" smtClean="0"/>
              <a:t> the </a:t>
            </a:r>
            <a:r>
              <a:rPr lang="en-US" dirty="0" smtClean="0"/>
              <a:t>rank </a:t>
            </a:r>
            <a:r>
              <a:rPr lang="en-US" dirty="0"/>
              <a:t>values and average over- / under-representation of regional to national </a:t>
            </a:r>
            <a:r>
              <a:rPr lang="en-US" dirty="0" smtClean="0"/>
              <a:t>structure</a:t>
            </a:r>
            <a:endParaRPr lang="pl-PL" dirty="0" smtClean="0"/>
          </a:p>
          <a:p>
            <a:r>
              <a:rPr lang="pl-PL" dirty="0" smtClean="0"/>
              <a:t>RSI: </a:t>
            </a:r>
            <a:r>
              <a:rPr lang="pl-PL" dirty="0" err="1" smtClean="0"/>
              <a:t>it</a:t>
            </a:r>
            <a:r>
              <a:rPr lang="pl-PL" dirty="0" smtClean="0"/>
              <a:t> </a:t>
            </a:r>
            <a:r>
              <a:rPr lang="pl-PL" dirty="0" err="1" smtClean="0"/>
              <a:t>is</a:t>
            </a:r>
            <a:r>
              <a:rPr lang="pl-PL" dirty="0" smtClean="0"/>
              <a:t> i</a:t>
            </a:r>
            <a:r>
              <a:rPr lang="en-US" dirty="0" smtClean="0"/>
              <a:t>n </a:t>
            </a:r>
            <a:r>
              <a:rPr lang="en-US" dirty="0"/>
              <a:t>fact </a:t>
            </a:r>
            <a:r>
              <a:rPr lang="en-US" dirty="0" smtClean="0"/>
              <a:t>the </a:t>
            </a:r>
            <a:r>
              <a:rPr lang="en-US" dirty="0"/>
              <a:t>maximum LQ in the </a:t>
            </a:r>
            <a:r>
              <a:rPr lang="en-US" dirty="0" smtClean="0"/>
              <a:t>region</a:t>
            </a:r>
            <a:r>
              <a:rPr lang="pl-PL" dirty="0" smtClean="0"/>
              <a:t>,</a:t>
            </a:r>
            <a:r>
              <a:rPr lang="en-US" dirty="0" smtClean="0"/>
              <a:t> </a:t>
            </a:r>
            <a:r>
              <a:rPr lang="en-US" dirty="0"/>
              <a:t>It measures “winner-takes-all</a:t>
            </a:r>
            <a:r>
              <a:rPr lang="en-US" dirty="0" smtClean="0"/>
              <a:t>”</a:t>
            </a:r>
            <a:r>
              <a:rPr lang="pl-PL" dirty="0" smtClean="0"/>
              <a:t> of LQ.</a:t>
            </a:r>
            <a:endParaRPr lang="pl-PL" dirty="0"/>
          </a:p>
        </p:txBody>
      </p:sp>
    </p:spTree>
    <p:extLst>
      <p:ext uri="{BB962C8B-B14F-4D97-AF65-F5344CB8AC3E}">
        <p14:creationId xmlns:p14="http://schemas.microsoft.com/office/powerpoint/2010/main" val="3434314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err="1"/>
              <a:t>Results</a:t>
            </a:r>
            <a:r>
              <a:rPr lang="pl-PL" sz="2800" b="1" dirty="0"/>
              <a:t>: </a:t>
            </a:r>
            <a:br>
              <a:rPr lang="pl-PL" sz="2800" b="1" dirty="0"/>
            </a:br>
            <a:r>
              <a:rPr lang="pl-PL" sz="2800" b="1" dirty="0" err="1" smtClean="0"/>
              <a:t>geographical</a:t>
            </a:r>
            <a:r>
              <a:rPr lang="en-US" sz="2800" b="1" dirty="0" smtClean="0"/>
              <a:t> </a:t>
            </a:r>
            <a:r>
              <a:rPr lang="en-US" sz="2800" b="1" dirty="0"/>
              <a:t>concentration indicators </a:t>
            </a:r>
            <a:r>
              <a:rPr lang="pl-PL" sz="2800" b="1" dirty="0"/>
              <a:t/>
            </a:r>
            <a:br>
              <a:rPr lang="pl-PL" sz="2800" b="1" dirty="0"/>
            </a:br>
            <a:r>
              <a:rPr lang="en-US" sz="2800" b="1" dirty="0"/>
              <a:t>for </a:t>
            </a:r>
            <a:r>
              <a:rPr lang="pl-PL" sz="2800" b="1" dirty="0"/>
              <a:t>real</a:t>
            </a:r>
            <a:r>
              <a:rPr lang="en-US" sz="2800" b="1" dirty="0"/>
              <a:t> data</a:t>
            </a:r>
            <a:endParaRPr lang="pl-PL" sz="2800" b="1" dirty="0"/>
          </a:p>
        </p:txBody>
      </p:sp>
      <p:sp>
        <p:nvSpPr>
          <p:cNvPr id="9" name="pole tekstowe 2"/>
          <p:cNvSpPr txBox="1">
            <a:spLocks noChangeArrowheads="1"/>
          </p:cNvSpPr>
          <p:nvPr/>
        </p:nvSpPr>
        <p:spPr bwMode="auto">
          <a:xfrm>
            <a:off x="0" y="1844824"/>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pl-PL" dirty="0" smtClean="0"/>
              <a:t>…..</a:t>
            </a:r>
            <a:endParaRPr lang="en-US" dirty="0" smtClean="0"/>
          </a:p>
        </p:txBody>
      </p:sp>
      <p:pic>
        <p:nvPicPr>
          <p:cNvPr id="5" name="Obraz 4"/>
          <p:cNvPicPr/>
          <p:nvPr/>
        </p:nvPicPr>
        <p:blipFill>
          <a:blip r:embed="rId3"/>
          <a:stretch>
            <a:fillRect/>
          </a:stretch>
        </p:blipFill>
        <p:spPr>
          <a:xfrm>
            <a:off x="0" y="1700808"/>
            <a:ext cx="4236720" cy="2519680"/>
          </a:xfrm>
          <a:prstGeom prst="rect">
            <a:avLst/>
          </a:prstGeom>
        </p:spPr>
      </p:pic>
      <p:pic>
        <p:nvPicPr>
          <p:cNvPr id="6" name="Obraz 5"/>
          <p:cNvPicPr/>
          <p:nvPr/>
        </p:nvPicPr>
        <p:blipFill>
          <a:blip r:embed="rId4"/>
          <a:stretch>
            <a:fillRect/>
          </a:stretch>
        </p:blipFill>
        <p:spPr>
          <a:xfrm>
            <a:off x="4355976" y="1628800"/>
            <a:ext cx="4417060" cy="2519680"/>
          </a:xfrm>
          <a:prstGeom prst="rect">
            <a:avLst/>
          </a:prstGeom>
        </p:spPr>
      </p:pic>
      <p:pic>
        <p:nvPicPr>
          <p:cNvPr id="7" name="Obraz 6"/>
          <p:cNvPicPr/>
          <p:nvPr/>
        </p:nvPicPr>
        <p:blipFill>
          <a:blip r:embed="rId5"/>
          <a:stretch>
            <a:fillRect/>
          </a:stretch>
        </p:blipFill>
        <p:spPr>
          <a:xfrm>
            <a:off x="2233930" y="4148479"/>
            <a:ext cx="4676140" cy="2591435"/>
          </a:xfrm>
          <a:prstGeom prst="rect">
            <a:avLst/>
          </a:prstGeom>
        </p:spPr>
      </p:pic>
    </p:spTree>
    <p:extLst>
      <p:ext uri="{BB962C8B-B14F-4D97-AF65-F5344CB8AC3E}">
        <p14:creationId xmlns:p14="http://schemas.microsoft.com/office/powerpoint/2010/main" val="33939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err="1"/>
              <a:t>Results</a:t>
            </a:r>
            <a:r>
              <a:rPr lang="pl-PL" sz="2800" b="1" dirty="0"/>
              <a:t>: </a:t>
            </a:r>
            <a:br>
              <a:rPr lang="pl-PL" sz="2800" b="1" dirty="0"/>
            </a:br>
            <a:r>
              <a:rPr lang="pl-PL" sz="2800" b="1" dirty="0" err="1" smtClean="0"/>
              <a:t>geographical</a:t>
            </a:r>
            <a:r>
              <a:rPr lang="en-US" sz="2800" b="1" dirty="0" smtClean="0"/>
              <a:t> </a:t>
            </a:r>
            <a:r>
              <a:rPr lang="en-US" sz="2800" b="1" dirty="0"/>
              <a:t>concentration indicators </a:t>
            </a:r>
            <a:r>
              <a:rPr lang="pl-PL" sz="2800" b="1" dirty="0"/>
              <a:t/>
            </a:r>
            <a:br>
              <a:rPr lang="pl-PL" sz="2800" b="1" dirty="0"/>
            </a:br>
            <a:r>
              <a:rPr lang="en-US" sz="2800" b="1" dirty="0"/>
              <a:t>for </a:t>
            </a:r>
            <a:r>
              <a:rPr lang="pl-PL" sz="2800" b="1" dirty="0"/>
              <a:t>real</a:t>
            </a:r>
            <a:r>
              <a:rPr lang="en-US" sz="2800" b="1" dirty="0"/>
              <a:t> data</a:t>
            </a:r>
            <a:endParaRPr lang="pl-PL" sz="2800" b="1" dirty="0"/>
          </a:p>
        </p:txBody>
      </p:sp>
      <p:sp>
        <p:nvSpPr>
          <p:cNvPr id="9" name="pole tekstowe 2"/>
          <p:cNvSpPr txBox="1">
            <a:spLocks noChangeArrowheads="1"/>
          </p:cNvSpPr>
          <p:nvPr/>
        </p:nvSpPr>
        <p:spPr bwMode="auto">
          <a:xfrm>
            <a:off x="0" y="1844824"/>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pl-PL" dirty="0" smtClean="0"/>
              <a:t>…..</a:t>
            </a:r>
            <a:endParaRPr lang="en-US" dirty="0" smtClean="0"/>
          </a:p>
        </p:txBody>
      </p:sp>
      <p:pic>
        <p:nvPicPr>
          <p:cNvPr id="8" name="Obraz 7"/>
          <p:cNvPicPr/>
          <p:nvPr/>
        </p:nvPicPr>
        <p:blipFill>
          <a:blip r:embed="rId3"/>
          <a:stretch>
            <a:fillRect/>
          </a:stretch>
        </p:blipFill>
        <p:spPr>
          <a:xfrm>
            <a:off x="0" y="1584756"/>
            <a:ext cx="4030980" cy="2858135"/>
          </a:xfrm>
          <a:prstGeom prst="rect">
            <a:avLst/>
          </a:prstGeom>
        </p:spPr>
      </p:pic>
      <p:pic>
        <p:nvPicPr>
          <p:cNvPr id="10" name="Obraz 9"/>
          <p:cNvPicPr/>
          <p:nvPr/>
        </p:nvPicPr>
        <p:blipFill>
          <a:blip r:embed="rId4"/>
          <a:stretch>
            <a:fillRect/>
          </a:stretch>
        </p:blipFill>
        <p:spPr>
          <a:xfrm>
            <a:off x="5030269" y="1662544"/>
            <a:ext cx="4084320" cy="2702560"/>
          </a:xfrm>
          <a:prstGeom prst="rect">
            <a:avLst/>
          </a:prstGeom>
        </p:spPr>
      </p:pic>
      <p:pic>
        <p:nvPicPr>
          <p:cNvPr id="11" name="Obraz 10"/>
          <p:cNvPicPr/>
          <p:nvPr/>
        </p:nvPicPr>
        <p:blipFill>
          <a:blip r:embed="rId5"/>
          <a:stretch>
            <a:fillRect/>
          </a:stretch>
        </p:blipFill>
        <p:spPr>
          <a:xfrm>
            <a:off x="2555776" y="4191791"/>
            <a:ext cx="4259580" cy="2659380"/>
          </a:xfrm>
          <a:prstGeom prst="rect">
            <a:avLst/>
          </a:prstGeom>
        </p:spPr>
      </p:pic>
    </p:spTree>
    <p:extLst>
      <p:ext uri="{BB962C8B-B14F-4D97-AF65-F5344CB8AC3E}">
        <p14:creationId xmlns:p14="http://schemas.microsoft.com/office/powerpoint/2010/main" val="2197443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err="1"/>
              <a:t>Comparison</a:t>
            </a:r>
            <a:r>
              <a:rPr lang="pl-PL" sz="2800" b="1" dirty="0"/>
              <a:t> of </a:t>
            </a:r>
            <a:r>
              <a:rPr lang="pl-PL" sz="2800" b="1" dirty="0" err="1" smtClean="0"/>
              <a:t>geographical</a:t>
            </a:r>
            <a:r>
              <a:rPr lang="pl-PL" sz="2800" b="1" dirty="0" smtClean="0"/>
              <a:t> </a:t>
            </a:r>
            <a:r>
              <a:rPr lang="pl-PL" sz="2800" b="1" dirty="0" err="1"/>
              <a:t>concentration</a:t>
            </a:r>
            <a:r>
              <a:rPr lang="pl-PL" sz="2800" b="1" dirty="0"/>
              <a:t> </a:t>
            </a:r>
            <a:r>
              <a:rPr lang="pl-PL" sz="2800" b="1" dirty="0" err="1"/>
              <a:t>cluster-based</a:t>
            </a:r>
            <a:r>
              <a:rPr lang="pl-PL" sz="2800" b="1" dirty="0"/>
              <a:t> </a:t>
            </a:r>
            <a:r>
              <a:rPr lang="pl-PL" sz="2800" b="1" dirty="0" err="1"/>
              <a:t>measures</a:t>
            </a:r>
            <a:r>
              <a:rPr lang="pl-PL" sz="2800" b="1" dirty="0"/>
              <a:t> </a:t>
            </a:r>
            <a:r>
              <a:rPr lang="pl-PL" sz="2800" b="1" dirty="0" smtClean="0"/>
              <a:t>(1)</a:t>
            </a:r>
            <a:endParaRPr lang="pl-PL" sz="2800" b="1" dirty="0"/>
          </a:p>
        </p:txBody>
      </p:sp>
      <p:sp>
        <p:nvSpPr>
          <p:cNvPr id="2" name="Prostokąt 1"/>
          <p:cNvSpPr/>
          <p:nvPr/>
        </p:nvSpPr>
        <p:spPr>
          <a:xfrm>
            <a:off x="1892" y="1772816"/>
            <a:ext cx="9034603" cy="5078313"/>
          </a:xfrm>
          <a:prstGeom prst="rect">
            <a:avLst/>
          </a:prstGeom>
        </p:spPr>
        <p:txBody>
          <a:bodyPr wrap="square">
            <a:spAutoFit/>
          </a:bodyPr>
          <a:lstStyle/>
          <a:p>
            <a:r>
              <a:rPr lang="en-US" dirty="0"/>
              <a:t>Measures have different benchmark distributions and behave similarly within these groups.  </a:t>
            </a:r>
            <a:endParaRPr lang="pl-PL" dirty="0"/>
          </a:p>
          <a:p>
            <a:r>
              <a:rPr lang="en-US" dirty="0"/>
              <a:t> </a:t>
            </a:r>
            <a:endParaRPr lang="pl-PL" dirty="0"/>
          </a:p>
          <a:p>
            <a:r>
              <a:rPr lang="pl-PL" dirty="0" smtClean="0"/>
              <a:t>- </a:t>
            </a:r>
            <a:r>
              <a:rPr lang="en-US" dirty="0" smtClean="0"/>
              <a:t>Gini</a:t>
            </a:r>
            <a:r>
              <a:rPr lang="en-US" dirty="0"/>
              <a:t>, locational Gini, Krugman concentration index, </a:t>
            </a:r>
            <a:r>
              <a:rPr lang="en-US" dirty="0" err="1"/>
              <a:t>Bruelhart</a:t>
            </a:r>
            <a:r>
              <a:rPr lang="en-US" dirty="0"/>
              <a:t> &amp; </a:t>
            </a:r>
            <a:r>
              <a:rPr lang="en-US" dirty="0" err="1"/>
              <a:t>Traeger</a:t>
            </a:r>
            <a:r>
              <a:rPr lang="en-US" dirty="0"/>
              <a:t> index and Agglomeration V </a:t>
            </a:r>
            <a:r>
              <a:rPr lang="en-US" dirty="0">
                <a:solidFill>
                  <a:srgbClr val="00B050"/>
                </a:solidFill>
              </a:rPr>
              <a:t>refer to empirical geographical concentration</a:t>
            </a:r>
            <a:r>
              <a:rPr lang="en-US" dirty="0"/>
              <a:t> in the whole economy. </a:t>
            </a:r>
            <a:endParaRPr lang="pl-PL" dirty="0"/>
          </a:p>
          <a:p>
            <a:r>
              <a:rPr lang="en-US" dirty="0"/>
              <a:t> </a:t>
            </a:r>
            <a:endParaRPr lang="pl-PL" dirty="0"/>
          </a:p>
          <a:p>
            <a:r>
              <a:rPr lang="pl-PL" dirty="0" smtClean="0"/>
              <a:t>- </a:t>
            </a:r>
            <a:r>
              <a:rPr lang="en-US" dirty="0" smtClean="0"/>
              <a:t>Four </a:t>
            </a:r>
            <a:r>
              <a:rPr lang="en-US" dirty="0"/>
              <a:t>entropy measures: Shannon’s H, Relative H, Theil’s H and KLD, </a:t>
            </a:r>
            <a:r>
              <a:rPr lang="en-US" dirty="0">
                <a:solidFill>
                  <a:srgbClr val="00B050"/>
                </a:solidFill>
              </a:rPr>
              <a:t>refer to uniform distribution (equal shares). </a:t>
            </a:r>
            <a:endParaRPr lang="pl-PL" dirty="0">
              <a:solidFill>
                <a:srgbClr val="00B050"/>
              </a:solidFill>
            </a:endParaRPr>
          </a:p>
          <a:p>
            <a:r>
              <a:rPr lang="en-US" dirty="0"/>
              <a:t> </a:t>
            </a:r>
            <a:endParaRPr lang="pl-PL" dirty="0"/>
          </a:p>
          <a:p>
            <a:r>
              <a:rPr lang="pl-PL" dirty="0" smtClean="0"/>
              <a:t>- </a:t>
            </a:r>
            <a:r>
              <a:rPr lang="en-US" dirty="0" smtClean="0"/>
              <a:t>EG </a:t>
            </a:r>
            <a:r>
              <a:rPr lang="en-US" dirty="0"/>
              <a:t>and MS, because of their construction, follow other patterns than measures above</a:t>
            </a:r>
            <a:r>
              <a:rPr lang="en-US" dirty="0" smtClean="0"/>
              <a:t>.</a:t>
            </a:r>
            <a:endParaRPr lang="pl-PL" dirty="0" smtClean="0"/>
          </a:p>
          <a:p>
            <a:pPr marL="285750" indent="-285750">
              <a:buFontTx/>
              <a:buChar char="-"/>
            </a:pPr>
            <a:endParaRPr lang="pl-PL" dirty="0"/>
          </a:p>
          <a:p>
            <a:r>
              <a:rPr lang="pl-PL" i="1" dirty="0" smtClean="0">
                <a:sym typeface="Wingdings" panose="05000000000000000000" pitchFamily="2" charset="2"/>
              </a:rPr>
              <a:t> </a:t>
            </a:r>
            <a:r>
              <a:rPr lang="en-US" i="1" dirty="0" smtClean="0">
                <a:solidFill>
                  <a:srgbClr val="0070C0"/>
                </a:solidFill>
              </a:rPr>
              <a:t>Sectoral </a:t>
            </a:r>
            <a:r>
              <a:rPr lang="en-US" i="1" dirty="0">
                <a:solidFill>
                  <a:srgbClr val="0070C0"/>
                </a:solidFill>
              </a:rPr>
              <a:t>concentration measures can select industries with the biggest share in the economy</a:t>
            </a:r>
            <a:r>
              <a:rPr lang="en-US" i="1" dirty="0"/>
              <a:t>.  </a:t>
            </a:r>
            <a:endParaRPr lang="pl-PL" dirty="0"/>
          </a:p>
          <a:p>
            <a:r>
              <a:rPr lang="en-US" i="1" dirty="0"/>
              <a:t> </a:t>
            </a:r>
            <a:endParaRPr lang="pl-PL" dirty="0"/>
          </a:p>
          <a:p>
            <a:r>
              <a:rPr lang="pl-PL" i="1" dirty="0" smtClean="0">
                <a:sym typeface="Wingdings" panose="05000000000000000000" pitchFamily="2" charset="2"/>
              </a:rPr>
              <a:t> </a:t>
            </a:r>
            <a:r>
              <a:rPr lang="en-US" i="1" dirty="0" smtClean="0">
                <a:solidFill>
                  <a:srgbClr val="0070C0"/>
                </a:solidFill>
              </a:rPr>
              <a:t>Geographical </a:t>
            </a:r>
            <a:r>
              <a:rPr lang="en-US" i="1" dirty="0">
                <a:solidFill>
                  <a:srgbClr val="0070C0"/>
                </a:solidFill>
              </a:rPr>
              <a:t>concentration measures can test the inter-regional allocation of business and which region could attract more/less of industry than other regions</a:t>
            </a:r>
            <a:r>
              <a:rPr lang="en-US" i="1" dirty="0"/>
              <a:t>. </a:t>
            </a:r>
            <a:endParaRPr lang="pl-PL" dirty="0"/>
          </a:p>
          <a:p>
            <a:r>
              <a:rPr lang="en-US" i="1" dirty="0"/>
              <a:t> </a:t>
            </a:r>
            <a:endParaRPr lang="pl-PL" dirty="0"/>
          </a:p>
          <a:p>
            <a:r>
              <a:rPr lang="pl-PL" i="1" dirty="0" smtClean="0"/>
              <a:t>BUT……</a:t>
            </a:r>
            <a:r>
              <a:rPr lang="en-US" i="1" dirty="0" smtClean="0"/>
              <a:t> </a:t>
            </a:r>
            <a:r>
              <a:rPr lang="en-US" i="1" dirty="0">
                <a:solidFill>
                  <a:srgbClr val="0070C0"/>
                </a:solidFill>
              </a:rPr>
              <a:t>Agglomeration measures such as SPAG </a:t>
            </a:r>
            <a:r>
              <a:rPr lang="en-US" i="1" dirty="0"/>
              <a:t>can answer the question of </a:t>
            </a:r>
            <a:r>
              <a:rPr lang="en-US" b="1" i="1" dirty="0"/>
              <a:t>what happens inside the region</a:t>
            </a:r>
            <a:r>
              <a:rPr lang="en-US" i="1" dirty="0"/>
              <a:t> in terms of the spatial allocation of business, and can test the density of allocation. </a:t>
            </a:r>
            <a:endParaRPr lang="pl-PL" dirty="0"/>
          </a:p>
        </p:txBody>
      </p:sp>
    </p:spTree>
    <p:extLst>
      <p:ext uri="{BB962C8B-B14F-4D97-AF65-F5344CB8AC3E}">
        <p14:creationId xmlns:p14="http://schemas.microsoft.com/office/powerpoint/2010/main" val="33939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3600" b="1" dirty="0" err="1" smtClean="0"/>
              <a:t>Background</a:t>
            </a:r>
            <a:r>
              <a:rPr lang="pl-PL" sz="3600" b="1" dirty="0" smtClean="0"/>
              <a:t> (1)</a:t>
            </a:r>
            <a:endParaRPr lang="pl-PL" sz="3600" b="1" dirty="0"/>
          </a:p>
        </p:txBody>
      </p:sp>
      <p:sp>
        <p:nvSpPr>
          <p:cNvPr id="9" name="pole tekstowe 2"/>
          <p:cNvSpPr txBox="1">
            <a:spLocks noChangeArrowheads="1"/>
          </p:cNvSpPr>
          <p:nvPr/>
        </p:nvSpPr>
        <p:spPr bwMode="auto">
          <a:xfrm>
            <a:off x="0" y="1700808"/>
            <a:ext cx="91440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pl-PL" sz="2000" b="1" dirty="0" err="1" smtClean="0"/>
              <a:t>Specialization</a:t>
            </a:r>
            <a:r>
              <a:rPr lang="pl-PL" sz="2000" b="1" dirty="0" smtClean="0"/>
              <a:t>, </a:t>
            </a:r>
            <a:r>
              <a:rPr lang="pl-PL" sz="2000" b="1" dirty="0" err="1" smtClean="0"/>
              <a:t>concentration</a:t>
            </a:r>
            <a:r>
              <a:rPr lang="pl-PL" sz="2000" b="1" dirty="0" smtClean="0"/>
              <a:t> and </a:t>
            </a:r>
            <a:r>
              <a:rPr lang="pl-PL" sz="2000" b="1" dirty="0" err="1" smtClean="0"/>
              <a:t>agglomeration</a:t>
            </a:r>
            <a:r>
              <a:rPr lang="pl-PL" sz="2000" b="1" dirty="0" smtClean="0"/>
              <a:t> </a:t>
            </a:r>
            <a:r>
              <a:rPr lang="pl-PL" sz="2000" dirty="0" err="1" smtClean="0"/>
              <a:t>are</a:t>
            </a:r>
            <a:r>
              <a:rPr lang="pl-PL" sz="2000" dirty="0" smtClean="0"/>
              <a:t> </a:t>
            </a:r>
            <a:r>
              <a:rPr lang="pl-PL" sz="2000" dirty="0" err="1" smtClean="0"/>
              <a:t>typically</a:t>
            </a:r>
            <a:r>
              <a:rPr lang="pl-PL" sz="2000" dirty="0" smtClean="0"/>
              <a:t> </a:t>
            </a:r>
            <a:r>
              <a:rPr lang="pl-PL" sz="2000" dirty="0" err="1" smtClean="0"/>
              <a:t>measured</a:t>
            </a:r>
            <a:r>
              <a:rPr lang="pl-PL" sz="2000" dirty="0" smtClean="0"/>
              <a:t> in </a:t>
            </a:r>
            <a:r>
              <a:rPr lang="pl-PL" sz="2000" dirty="0" err="1" smtClean="0"/>
              <a:t>two-ways</a:t>
            </a:r>
            <a:r>
              <a:rPr lang="pl-PL" sz="2000" dirty="0" smtClean="0"/>
              <a:t>:</a:t>
            </a:r>
          </a:p>
          <a:p>
            <a:pPr marL="342900" indent="-342900">
              <a:buFontTx/>
              <a:buChar char="-"/>
            </a:pPr>
            <a:r>
              <a:rPr lang="pl-PL" sz="2000" dirty="0" smtClean="0"/>
              <a:t>With the </a:t>
            </a:r>
            <a:r>
              <a:rPr lang="pl-PL" sz="2000" dirty="0" err="1" smtClean="0"/>
              <a:t>functions</a:t>
            </a:r>
            <a:r>
              <a:rPr lang="pl-PL" sz="2000" dirty="0" smtClean="0"/>
              <a:t> </a:t>
            </a:r>
            <a:r>
              <a:rPr lang="pl-PL" sz="2000" dirty="0" err="1" smtClean="0"/>
              <a:t>based</a:t>
            </a:r>
            <a:r>
              <a:rPr lang="pl-PL" sz="2000" dirty="0" smtClean="0"/>
              <a:t> on </a:t>
            </a:r>
            <a:r>
              <a:rPr lang="pl-PL" sz="2000" dirty="0" err="1" smtClean="0"/>
              <a:t>aggregated</a:t>
            </a:r>
            <a:r>
              <a:rPr lang="pl-PL" sz="2000" dirty="0" smtClean="0"/>
              <a:t> data (</a:t>
            </a:r>
            <a:r>
              <a:rPr lang="pl-PL" sz="2000" dirty="0" err="1" smtClean="0"/>
              <a:t>cluster-based</a:t>
            </a:r>
            <a:r>
              <a:rPr lang="pl-PL" sz="2000" dirty="0" smtClean="0"/>
              <a:t> </a:t>
            </a:r>
            <a:r>
              <a:rPr lang="pl-PL" sz="2000" dirty="0" err="1" smtClean="0"/>
              <a:t>measures</a:t>
            </a:r>
            <a:r>
              <a:rPr lang="pl-PL" sz="2000" dirty="0" smtClean="0"/>
              <a:t>)</a:t>
            </a:r>
          </a:p>
          <a:p>
            <a:pPr marL="342900" indent="-342900">
              <a:buFontTx/>
              <a:buChar char="-"/>
            </a:pPr>
            <a:endParaRPr lang="pl-PL" sz="2000" dirty="0"/>
          </a:p>
          <a:p>
            <a:pPr marL="342900" indent="-342900">
              <a:buFontTx/>
              <a:buChar char="-"/>
            </a:pPr>
            <a:endParaRPr lang="pl-PL" sz="2000" dirty="0" smtClean="0"/>
          </a:p>
          <a:p>
            <a:pPr marL="342900" indent="-342900">
              <a:buFontTx/>
              <a:buChar char="-"/>
            </a:pPr>
            <a:endParaRPr lang="pl-PL" sz="2000" dirty="0"/>
          </a:p>
          <a:p>
            <a:pPr marL="342900" indent="-342900">
              <a:buFontTx/>
              <a:buChar char="-"/>
            </a:pPr>
            <a:endParaRPr lang="pl-PL" sz="2000" dirty="0" smtClean="0"/>
          </a:p>
          <a:p>
            <a:pPr marL="342900" indent="-342900">
              <a:buFontTx/>
              <a:buChar char="-"/>
            </a:pPr>
            <a:endParaRPr lang="pl-PL" sz="2000" dirty="0"/>
          </a:p>
          <a:p>
            <a:pPr marL="342900" indent="-342900">
              <a:buFontTx/>
              <a:buChar char="-"/>
            </a:pPr>
            <a:endParaRPr lang="pl-PL" sz="2000" dirty="0" smtClean="0"/>
          </a:p>
          <a:p>
            <a:pPr marL="342900" indent="-342900">
              <a:buFontTx/>
              <a:buChar char="-"/>
            </a:pPr>
            <a:endParaRPr lang="pl-PL" sz="2000" dirty="0" smtClean="0"/>
          </a:p>
          <a:p>
            <a:pPr marL="342900" indent="-342900">
              <a:buFontTx/>
              <a:buChar char="-"/>
            </a:pPr>
            <a:r>
              <a:rPr lang="pl-PL" sz="2000" dirty="0" smtClean="0"/>
              <a:t>With the </a:t>
            </a:r>
            <a:r>
              <a:rPr lang="pl-PL" sz="2000" dirty="0" err="1" smtClean="0"/>
              <a:t>functions</a:t>
            </a:r>
            <a:r>
              <a:rPr lang="pl-PL" sz="2000" dirty="0" smtClean="0"/>
              <a:t> </a:t>
            </a:r>
            <a:r>
              <a:rPr lang="pl-PL" sz="2000" dirty="0" err="1" smtClean="0"/>
              <a:t>based</a:t>
            </a:r>
            <a:r>
              <a:rPr lang="pl-PL" sz="2000" dirty="0" smtClean="0"/>
              <a:t> on point data (</a:t>
            </a:r>
            <a:r>
              <a:rPr lang="pl-PL" sz="2000" dirty="0" err="1" smtClean="0"/>
              <a:t>distance-based</a:t>
            </a:r>
            <a:r>
              <a:rPr lang="pl-PL" sz="2000" dirty="0" smtClean="0"/>
              <a:t> </a:t>
            </a:r>
            <a:r>
              <a:rPr lang="pl-PL" sz="2000" dirty="0" err="1" smtClean="0"/>
              <a:t>measures</a:t>
            </a:r>
            <a:r>
              <a:rPr lang="pl-PL" sz="2000" dirty="0" smtClean="0"/>
              <a:t>)</a:t>
            </a:r>
          </a:p>
          <a:p>
            <a:endParaRPr lang="pl-PL" sz="2000" b="1" i="1" dirty="0" smtClean="0"/>
          </a:p>
          <a:p>
            <a:endParaRPr lang="pl-PL" sz="2000" b="1" i="1" dirty="0"/>
          </a:p>
          <a:p>
            <a:pPr marL="342900" indent="-342900">
              <a:buFontTx/>
              <a:buChar char="-"/>
            </a:pPr>
            <a:endParaRPr lang="pl-PL" sz="2000" b="1" i="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889860"/>
            <a:ext cx="5472608" cy="1743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5131905"/>
            <a:ext cx="350520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88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err="1" smtClean="0"/>
              <a:t>So</a:t>
            </a:r>
            <a:r>
              <a:rPr lang="pl-PL" sz="2800" b="1" dirty="0" smtClean="0"/>
              <a:t> </a:t>
            </a:r>
            <a:r>
              <a:rPr lang="pl-PL" sz="2800" b="1" dirty="0" err="1" smtClean="0"/>
              <a:t>what</a:t>
            </a:r>
            <a:r>
              <a:rPr lang="pl-PL" sz="2800" b="1" dirty="0" smtClean="0"/>
              <a:t>?</a:t>
            </a:r>
            <a:endParaRPr lang="pl-PL" sz="2800" b="1" dirty="0"/>
          </a:p>
        </p:txBody>
      </p:sp>
      <p:sp>
        <p:nvSpPr>
          <p:cNvPr id="9" name="pole tekstowe 2"/>
          <p:cNvSpPr txBox="1">
            <a:spLocks noChangeArrowheads="1"/>
          </p:cNvSpPr>
          <p:nvPr/>
        </p:nvSpPr>
        <p:spPr bwMode="auto">
          <a:xfrm>
            <a:off x="0" y="1844824"/>
            <a:ext cx="9144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pl-PL" dirty="0" err="1" smtClean="0"/>
              <a:t>This</a:t>
            </a:r>
            <a:r>
              <a:rPr lang="pl-PL" dirty="0" smtClean="0"/>
              <a:t> </a:t>
            </a:r>
            <a:r>
              <a:rPr lang="pl-PL" dirty="0" err="1" smtClean="0"/>
              <a:t>multitude</a:t>
            </a:r>
            <a:r>
              <a:rPr lang="pl-PL" dirty="0" smtClean="0"/>
              <a:t> of </a:t>
            </a:r>
            <a:r>
              <a:rPr lang="pl-PL" dirty="0" err="1" smtClean="0"/>
              <a:t>cluster-based</a:t>
            </a:r>
            <a:r>
              <a:rPr lang="pl-PL" dirty="0" smtClean="0"/>
              <a:t> </a:t>
            </a:r>
            <a:r>
              <a:rPr lang="pl-PL" dirty="0" err="1" smtClean="0"/>
              <a:t>measures</a:t>
            </a:r>
            <a:r>
              <a:rPr lang="pl-PL" dirty="0" smtClean="0"/>
              <a:t>:</a:t>
            </a:r>
          </a:p>
          <a:p>
            <a:pPr marL="285750" indent="-285750">
              <a:buFontTx/>
              <a:buChar char="-"/>
            </a:pPr>
            <a:endParaRPr lang="pl-PL" dirty="0" smtClean="0"/>
          </a:p>
          <a:p>
            <a:pPr marL="285750" indent="-285750">
              <a:buFontTx/>
              <a:buChar char="-"/>
            </a:pPr>
            <a:r>
              <a:rPr lang="pl-PL" dirty="0" err="1" smtClean="0"/>
              <a:t>answers</a:t>
            </a:r>
            <a:r>
              <a:rPr lang="pl-PL" dirty="0" smtClean="0"/>
              <a:t> </a:t>
            </a:r>
            <a:r>
              <a:rPr lang="pl-PL" b="1" dirty="0" smtClean="0"/>
              <a:t>the </a:t>
            </a:r>
            <a:r>
              <a:rPr lang="pl-PL" b="1" dirty="0" err="1" smtClean="0"/>
              <a:t>question</a:t>
            </a:r>
            <a:r>
              <a:rPr lang="pl-PL" b="1" dirty="0" smtClean="0"/>
              <a:t> on </a:t>
            </a:r>
            <a:r>
              <a:rPr lang="pl-PL" b="1" dirty="0" err="1" smtClean="0"/>
              <a:t>over-representation</a:t>
            </a:r>
            <a:r>
              <a:rPr lang="pl-PL" b="1" dirty="0" smtClean="0"/>
              <a:t> of </a:t>
            </a:r>
            <a:r>
              <a:rPr lang="pl-PL" b="1" dirty="0" err="1" smtClean="0"/>
              <a:t>sector</a:t>
            </a:r>
            <a:r>
              <a:rPr lang="pl-PL" b="1" dirty="0" smtClean="0"/>
              <a:t> </a:t>
            </a:r>
            <a:r>
              <a:rPr lang="pl-PL" b="1" dirty="0" err="1" smtClean="0"/>
              <a:t>within</a:t>
            </a:r>
            <a:r>
              <a:rPr lang="pl-PL" b="1" dirty="0" smtClean="0"/>
              <a:t> </a:t>
            </a:r>
            <a:r>
              <a:rPr lang="pl-PL" b="1" dirty="0" err="1" smtClean="0"/>
              <a:t>regional</a:t>
            </a:r>
            <a:r>
              <a:rPr lang="pl-PL" b="1" dirty="0" smtClean="0"/>
              <a:t> </a:t>
            </a:r>
            <a:r>
              <a:rPr lang="pl-PL" b="1" dirty="0" err="1" smtClean="0"/>
              <a:t>economy</a:t>
            </a:r>
            <a:r>
              <a:rPr lang="pl-PL" b="1" dirty="0" smtClean="0"/>
              <a:t> </a:t>
            </a:r>
            <a:r>
              <a:rPr lang="pl-PL" dirty="0" smtClean="0"/>
              <a:t>in </a:t>
            </a:r>
            <a:r>
              <a:rPr lang="pl-PL" dirty="0" err="1" smtClean="0"/>
              <a:t>reference</a:t>
            </a:r>
            <a:r>
              <a:rPr lang="pl-PL" dirty="0" smtClean="0"/>
              <a:t> to uniform </a:t>
            </a:r>
            <a:r>
              <a:rPr lang="pl-PL" dirty="0" err="1" smtClean="0"/>
              <a:t>distribution</a:t>
            </a:r>
            <a:r>
              <a:rPr lang="pl-PL" dirty="0" smtClean="0"/>
              <a:t> </a:t>
            </a:r>
            <a:r>
              <a:rPr lang="pl-PL" dirty="0" err="1" smtClean="0"/>
              <a:t>or</a:t>
            </a:r>
            <a:r>
              <a:rPr lang="pl-PL" dirty="0" smtClean="0"/>
              <a:t> </a:t>
            </a:r>
            <a:r>
              <a:rPr lang="pl-PL" dirty="0" err="1" smtClean="0"/>
              <a:t>whole</a:t>
            </a:r>
            <a:r>
              <a:rPr lang="pl-PL" dirty="0" smtClean="0"/>
              <a:t> </a:t>
            </a:r>
            <a:r>
              <a:rPr lang="pl-PL" dirty="0" err="1" smtClean="0"/>
              <a:t>economy</a:t>
            </a:r>
            <a:r>
              <a:rPr lang="pl-PL" dirty="0" smtClean="0"/>
              <a:t> (</a:t>
            </a:r>
            <a:r>
              <a:rPr lang="pl-PL" dirty="0" err="1" smtClean="0"/>
              <a:t>two</a:t>
            </a:r>
            <a:r>
              <a:rPr lang="pl-PL" dirty="0" smtClean="0"/>
              <a:t> </a:t>
            </a:r>
            <a:r>
              <a:rPr lang="pl-PL" dirty="0" err="1" smtClean="0"/>
              <a:t>measures</a:t>
            </a:r>
            <a:r>
              <a:rPr lang="pl-PL" dirty="0" smtClean="0"/>
              <a:t> </a:t>
            </a:r>
            <a:r>
              <a:rPr lang="pl-PL" dirty="0" err="1" smtClean="0"/>
              <a:t>are</a:t>
            </a:r>
            <a:r>
              <a:rPr lang="pl-PL" dirty="0" smtClean="0"/>
              <a:t> </a:t>
            </a:r>
            <a:r>
              <a:rPr lang="pl-PL" dirty="0" err="1" smtClean="0"/>
              <a:t>enough</a:t>
            </a:r>
            <a:r>
              <a:rPr lang="pl-PL" dirty="0" smtClean="0"/>
              <a:t>)</a:t>
            </a:r>
          </a:p>
          <a:p>
            <a:pPr marL="285750" indent="-285750">
              <a:buFontTx/>
              <a:buChar char="-"/>
            </a:pPr>
            <a:endParaRPr lang="pl-PL" dirty="0" smtClean="0"/>
          </a:p>
          <a:p>
            <a:pPr marL="285750" indent="-285750">
              <a:buFontTx/>
              <a:buChar char="-"/>
            </a:pPr>
            <a:r>
              <a:rPr lang="pl-PL" dirty="0" err="1" smtClean="0"/>
              <a:t>answers</a:t>
            </a:r>
            <a:r>
              <a:rPr lang="pl-PL" dirty="0" smtClean="0"/>
              <a:t> </a:t>
            </a:r>
            <a:r>
              <a:rPr lang="pl-PL" dirty="0"/>
              <a:t>the </a:t>
            </a:r>
            <a:r>
              <a:rPr lang="pl-PL" b="1" dirty="0" err="1"/>
              <a:t>question</a:t>
            </a:r>
            <a:r>
              <a:rPr lang="pl-PL" b="1" dirty="0"/>
              <a:t> on </a:t>
            </a:r>
            <a:r>
              <a:rPr lang="en-US" b="1" dirty="0"/>
              <a:t>inter-regional allocation of business</a:t>
            </a:r>
            <a:r>
              <a:rPr lang="en-US" dirty="0"/>
              <a:t> and which region could attract more/less of industry than other </a:t>
            </a:r>
            <a:r>
              <a:rPr lang="en-US" dirty="0" smtClean="0"/>
              <a:t>regions</a:t>
            </a:r>
            <a:r>
              <a:rPr lang="pl-PL" dirty="0" smtClean="0"/>
              <a:t> (in </a:t>
            </a:r>
            <a:r>
              <a:rPr lang="pl-PL" dirty="0" err="1" smtClean="0"/>
              <a:t>reference</a:t>
            </a:r>
            <a:r>
              <a:rPr lang="pl-PL" dirty="0" smtClean="0"/>
              <a:t> to uniform </a:t>
            </a:r>
            <a:r>
              <a:rPr lang="pl-PL" dirty="0" err="1" smtClean="0"/>
              <a:t>distrubution</a:t>
            </a:r>
            <a:r>
              <a:rPr lang="pl-PL" dirty="0"/>
              <a:t> </a:t>
            </a:r>
            <a:r>
              <a:rPr lang="pl-PL" dirty="0" err="1" smtClean="0"/>
              <a:t>or</a:t>
            </a:r>
            <a:r>
              <a:rPr lang="pl-PL" dirty="0" smtClean="0"/>
              <a:t> </a:t>
            </a:r>
            <a:r>
              <a:rPr lang="pl-PL" dirty="0" err="1" smtClean="0"/>
              <a:t>whole</a:t>
            </a:r>
            <a:r>
              <a:rPr lang="pl-PL" dirty="0" smtClean="0"/>
              <a:t> </a:t>
            </a:r>
            <a:r>
              <a:rPr lang="pl-PL" dirty="0" err="1" smtClean="0"/>
              <a:t>economy</a:t>
            </a:r>
            <a:r>
              <a:rPr lang="pl-PL" dirty="0" smtClean="0"/>
              <a:t>)</a:t>
            </a:r>
            <a:r>
              <a:rPr lang="pl-PL" dirty="0"/>
              <a:t> (</a:t>
            </a:r>
            <a:r>
              <a:rPr lang="pl-PL" dirty="0" err="1"/>
              <a:t>two</a:t>
            </a:r>
            <a:r>
              <a:rPr lang="pl-PL" dirty="0"/>
              <a:t> </a:t>
            </a:r>
            <a:r>
              <a:rPr lang="pl-PL" dirty="0" err="1"/>
              <a:t>measures</a:t>
            </a:r>
            <a:r>
              <a:rPr lang="pl-PL" dirty="0"/>
              <a:t> </a:t>
            </a:r>
            <a:r>
              <a:rPr lang="pl-PL" dirty="0" err="1"/>
              <a:t>are</a:t>
            </a:r>
            <a:r>
              <a:rPr lang="pl-PL" dirty="0"/>
              <a:t> </a:t>
            </a:r>
            <a:r>
              <a:rPr lang="pl-PL" dirty="0" err="1"/>
              <a:t>enough</a:t>
            </a:r>
            <a:r>
              <a:rPr lang="pl-PL" dirty="0"/>
              <a:t>)</a:t>
            </a:r>
          </a:p>
          <a:p>
            <a:pPr marL="285750" indent="-285750">
              <a:buFontTx/>
              <a:buChar char="-"/>
            </a:pPr>
            <a:endParaRPr lang="pl-PL" dirty="0" smtClean="0"/>
          </a:p>
          <a:p>
            <a:r>
              <a:rPr lang="pl-PL" dirty="0" err="1" smtClean="0"/>
              <a:t>They</a:t>
            </a:r>
            <a:r>
              <a:rPr lang="pl-PL" dirty="0" smtClean="0"/>
              <a:t> do not </a:t>
            </a:r>
            <a:r>
              <a:rPr lang="pl-PL" dirty="0" err="1" smtClean="0"/>
              <a:t>answer</a:t>
            </a:r>
            <a:r>
              <a:rPr lang="pl-PL" dirty="0" smtClean="0"/>
              <a:t> the </a:t>
            </a:r>
            <a:r>
              <a:rPr lang="pl-PL" dirty="0" err="1" smtClean="0"/>
              <a:t>question</a:t>
            </a:r>
            <a:r>
              <a:rPr lang="pl-PL" dirty="0" smtClean="0"/>
              <a:t> </a:t>
            </a:r>
            <a:r>
              <a:rPr lang="pl-PL" dirty="0" err="1" smtClean="0"/>
              <a:t>what</a:t>
            </a:r>
            <a:r>
              <a:rPr lang="pl-PL" dirty="0" smtClean="0"/>
              <a:t> </a:t>
            </a:r>
            <a:r>
              <a:rPr lang="pl-PL" dirty="0" err="1" smtClean="0"/>
              <a:t>happens</a:t>
            </a:r>
            <a:r>
              <a:rPr lang="pl-PL" dirty="0" smtClean="0"/>
              <a:t> </a:t>
            </a:r>
            <a:r>
              <a:rPr lang="pl-PL" dirty="0" err="1" smtClean="0"/>
              <a:t>inside</a:t>
            </a:r>
            <a:r>
              <a:rPr lang="pl-PL" dirty="0" smtClean="0"/>
              <a:t> the </a:t>
            </a:r>
            <a:r>
              <a:rPr lang="pl-PL" dirty="0" err="1" smtClean="0"/>
              <a:t>cell</a:t>
            </a:r>
            <a:r>
              <a:rPr lang="pl-PL" dirty="0" smtClean="0"/>
              <a:t> (the </a:t>
            </a:r>
            <a:r>
              <a:rPr lang="pl-PL" dirty="0" err="1" smtClean="0"/>
              <a:t>distribution</a:t>
            </a:r>
            <a:r>
              <a:rPr lang="pl-PL" dirty="0" smtClean="0"/>
              <a:t> of business </a:t>
            </a:r>
            <a:r>
              <a:rPr lang="pl-PL" dirty="0" err="1" smtClean="0"/>
              <a:t>within</a:t>
            </a:r>
            <a:r>
              <a:rPr lang="pl-PL" dirty="0" smtClean="0"/>
              <a:t> single </a:t>
            </a:r>
            <a:r>
              <a:rPr lang="pl-PL" dirty="0" err="1" smtClean="0"/>
              <a:t>sub</a:t>
            </a:r>
            <a:r>
              <a:rPr lang="pl-PL" dirty="0" smtClean="0"/>
              <a:t>-region). </a:t>
            </a:r>
            <a:r>
              <a:rPr lang="pl-PL" dirty="0" err="1" smtClean="0"/>
              <a:t>Even</a:t>
            </a:r>
            <a:r>
              <a:rPr lang="pl-PL" dirty="0" smtClean="0"/>
              <a:t> </a:t>
            </a:r>
            <a:r>
              <a:rPr lang="pl-PL" dirty="0" err="1" smtClean="0"/>
              <a:t>equal</a:t>
            </a:r>
            <a:r>
              <a:rPr lang="pl-PL" dirty="0" smtClean="0"/>
              <a:t> </a:t>
            </a:r>
            <a:r>
              <a:rPr lang="pl-PL" dirty="0" err="1" smtClean="0"/>
              <a:t>allocation</a:t>
            </a:r>
            <a:r>
              <a:rPr lang="pl-PL" dirty="0" smtClean="0"/>
              <a:t> </a:t>
            </a:r>
            <a:r>
              <a:rPr lang="pl-PL" dirty="0" err="1" smtClean="0"/>
              <a:t>among</a:t>
            </a:r>
            <a:r>
              <a:rPr lang="pl-PL" dirty="0" smtClean="0"/>
              <a:t> </a:t>
            </a:r>
            <a:r>
              <a:rPr lang="pl-PL" dirty="0" err="1" smtClean="0"/>
              <a:t>subregions</a:t>
            </a:r>
            <a:r>
              <a:rPr lang="pl-PL" dirty="0" smtClean="0"/>
              <a:t> </a:t>
            </a:r>
            <a:r>
              <a:rPr lang="pl-PL" dirty="0" err="1" smtClean="0"/>
              <a:t>may</a:t>
            </a:r>
            <a:r>
              <a:rPr lang="pl-PL" dirty="0" smtClean="0"/>
              <a:t> end </a:t>
            </a:r>
            <a:r>
              <a:rPr lang="pl-PL" dirty="0" err="1" smtClean="0"/>
              <a:t>up</a:t>
            </a:r>
            <a:r>
              <a:rPr lang="pl-PL" dirty="0" smtClean="0"/>
              <a:t> with </a:t>
            </a:r>
            <a:r>
              <a:rPr lang="pl-PL" dirty="0" err="1" smtClean="0"/>
              <a:t>extreme</a:t>
            </a:r>
            <a:r>
              <a:rPr lang="pl-PL" dirty="0"/>
              <a:t> </a:t>
            </a:r>
            <a:r>
              <a:rPr lang="pl-PL" dirty="0" err="1" smtClean="0"/>
              <a:t>agglomeration</a:t>
            </a:r>
            <a:r>
              <a:rPr lang="pl-PL" dirty="0" smtClean="0"/>
              <a:t> in single </a:t>
            </a:r>
            <a:r>
              <a:rPr lang="pl-PL" dirty="0" err="1" smtClean="0"/>
              <a:t>points</a:t>
            </a:r>
            <a:r>
              <a:rPr lang="pl-PL" dirty="0" smtClean="0"/>
              <a:t> in </a:t>
            </a:r>
            <a:r>
              <a:rPr lang="pl-PL" dirty="0" err="1" smtClean="0"/>
              <a:t>these</a:t>
            </a:r>
            <a:r>
              <a:rPr lang="pl-PL" dirty="0" smtClean="0"/>
              <a:t> </a:t>
            </a:r>
            <a:r>
              <a:rPr lang="pl-PL" dirty="0" err="1" smtClean="0"/>
              <a:t>subregions</a:t>
            </a:r>
            <a:r>
              <a:rPr lang="pl-PL" dirty="0" smtClean="0"/>
              <a:t>… </a:t>
            </a:r>
            <a:r>
              <a:rPr lang="pl-PL" dirty="0" err="1" smtClean="0"/>
              <a:t>this</a:t>
            </a:r>
            <a:r>
              <a:rPr lang="pl-PL" dirty="0" smtClean="0"/>
              <a:t> </a:t>
            </a:r>
            <a:r>
              <a:rPr lang="pl-PL" dirty="0" err="1" smtClean="0"/>
              <a:t>is</a:t>
            </a:r>
            <a:r>
              <a:rPr lang="pl-PL" dirty="0" smtClean="0"/>
              <a:t> not </a:t>
            </a:r>
            <a:r>
              <a:rPr lang="pl-PL" dirty="0" err="1" smtClean="0"/>
              <a:t>visible</a:t>
            </a:r>
            <a:r>
              <a:rPr lang="pl-PL" dirty="0" smtClean="0"/>
              <a:t> with </a:t>
            </a:r>
            <a:r>
              <a:rPr lang="pl-PL" dirty="0" err="1" smtClean="0"/>
              <a:t>these</a:t>
            </a:r>
            <a:r>
              <a:rPr lang="pl-PL" dirty="0" smtClean="0"/>
              <a:t> </a:t>
            </a:r>
            <a:r>
              <a:rPr lang="pl-PL" dirty="0" err="1" smtClean="0"/>
              <a:t>measures</a:t>
            </a:r>
            <a:r>
              <a:rPr lang="pl-PL" dirty="0" smtClean="0"/>
              <a:t>. </a:t>
            </a:r>
          </a:p>
          <a:p>
            <a:endParaRPr lang="pl-PL" dirty="0"/>
          </a:p>
          <a:p>
            <a:r>
              <a:rPr lang="pl-PL" dirty="0" err="1" smtClean="0"/>
              <a:t>They</a:t>
            </a:r>
            <a:r>
              <a:rPr lang="pl-PL" dirty="0" smtClean="0"/>
              <a:t> </a:t>
            </a:r>
            <a:r>
              <a:rPr lang="pl-PL" dirty="0" err="1" smtClean="0"/>
              <a:t>also</a:t>
            </a:r>
            <a:r>
              <a:rPr lang="pl-PL" dirty="0" smtClean="0"/>
              <a:t> do not </a:t>
            </a:r>
            <a:r>
              <a:rPr lang="pl-PL" dirty="0" err="1" smtClean="0"/>
              <a:t>answer</a:t>
            </a:r>
            <a:r>
              <a:rPr lang="pl-PL" dirty="0" smtClean="0"/>
              <a:t> </a:t>
            </a:r>
            <a:r>
              <a:rPr lang="pl-PL" dirty="0" err="1" smtClean="0"/>
              <a:t>what</a:t>
            </a:r>
            <a:r>
              <a:rPr lang="pl-PL" dirty="0" smtClean="0"/>
              <a:t> </a:t>
            </a:r>
            <a:r>
              <a:rPr lang="pl-PL" dirty="0" err="1" smtClean="0"/>
              <a:t>is</a:t>
            </a:r>
            <a:r>
              <a:rPr lang="pl-PL" dirty="0" smtClean="0"/>
              <a:t> the </a:t>
            </a:r>
            <a:r>
              <a:rPr lang="pl-PL" dirty="0" err="1" smtClean="0"/>
              <a:t>specialization</a:t>
            </a:r>
            <a:r>
              <a:rPr lang="pl-PL" dirty="0" smtClean="0"/>
              <a:t> of the region! </a:t>
            </a:r>
            <a:r>
              <a:rPr lang="pl-PL" dirty="0" err="1" smtClean="0"/>
              <a:t>Thus</a:t>
            </a:r>
            <a:r>
              <a:rPr lang="pl-PL" dirty="0" smtClean="0"/>
              <a:t> </a:t>
            </a:r>
            <a:r>
              <a:rPr lang="pl-PL" dirty="0" err="1" smtClean="0"/>
              <a:t>they</a:t>
            </a:r>
            <a:r>
              <a:rPr lang="pl-PL" dirty="0" smtClean="0"/>
              <a:t> </a:t>
            </a:r>
            <a:r>
              <a:rPr lang="pl-PL" dirty="0" err="1" smtClean="0"/>
              <a:t>should</a:t>
            </a:r>
            <a:r>
              <a:rPr lang="pl-PL" dirty="0" smtClean="0"/>
              <a:t> be </a:t>
            </a:r>
            <a:r>
              <a:rPr lang="pl-PL" dirty="0" err="1" smtClean="0"/>
              <a:t>named</a:t>
            </a:r>
            <a:r>
              <a:rPr lang="pl-PL" dirty="0" smtClean="0"/>
              <a:t> </a:t>
            </a:r>
            <a:r>
              <a:rPr lang="pl-PL" b="1" dirty="0" err="1" smtClean="0"/>
              <a:t>sectoral</a:t>
            </a:r>
            <a:r>
              <a:rPr lang="pl-PL" b="1" dirty="0" smtClean="0"/>
              <a:t> </a:t>
            </a:r>
            <a:r>
              <a:rPr lang="pl-PL" b="1" dirty="0" err="1" smtClean="0"/>
              <a:t>concentration</a:t>
            </a:r>
            <a:r>
              <a:rPr lang="pl-PL" b="1" dirty="0" smtClean="0"/>
              <a:t> </a:t>
            </a:r>
            <a:r>
              <a:rPr lang="pl-PL" dirty="0" smtClean="0"/>
              <a:t>and </a:t>
            </a:r>
            <a:r>
              <a:rPr lang="pl-PL" b="1" dirty="0" err="1" smtClean="0"/>
              <a:t>geographical</a:t>
            </a:r>
            <a:r>
              <a:rPr lang="pl-PL" b="1" dirty="0" smtClean="0"/>
              <a:t> </a:t>
            </a:r>
            <a:r>
              <a:rPr lang="pl-PL" b="1" dirty="0" err="1" smtClean="0"/>
              <a:t>concentration</a:t>
            </a:r>
            <a:r>
              <a:rPr lang="pl-PL" b="1" dirty="0" smtClean="0"/>
              <a:t> </a:t>
            </a:r>
            <a:r>
              <a:rPr lang="pl-PL" dirty="0" err="1" smtClean="0"/>
              <a:t>measures</a:t>
            </a:r>
            <a:r>
              <a:rPr lang="pl-PL" dirty="0"/>
              <a:t>!</a:t>
            </a:r>
            <a:endParaRPr lang="en-US" dirty="0" smtClean="0"/>
          </a:p>
        </p:txBody>
      </p:sp>
    </p:spTree>
    <p:extLst>
      <p:ext uri="{BB962C8B-B14F-4D97-AF65-F5344CB8AC3E}">
        <p14:creationId xmlns:p14="http://schemas.microsoft.com/office/powerpoint/2010/main" val="33939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err="1" smtClean="0"/>
              <a:t>What</a:t>
            </a:r>
            <a:r>
              <a:rPr lang="pl-PL" sz="2800" b="1" dirty="0" smtClean="0"/>
              <a:t> </a:t>
            </a:r>
            <a:r>
              <a:rPr lang="pl-PL" sz="2800" b="1" dirty="0" err="1" smtClean="0"/>
              <a:t>next</a:t>
            </a:r>
            <a:r>
              <a:rPr lang="pl-PL" sz="2800" b="1" dirty="0" smtClean="0"/>
              <a:t>?</a:t>
            </a:r>
            <a:endParaRPr lang="pl-PL" sz="2800" b="1" dirty="0"/>
          </a:p>
        </p:txBody>
      </p:sp>
      <p:sp>
        <p:nvSpPr>
          <p:cNvPr id="9" name="pole tekstowe 2"/>
          <p:cNvSpPr txBox="1">
            <a:spLocks noChangeArrowheads="1"/>
          </p:cNvSpPr>
          <p:nvPr/>
        </p:nvSpPr>
        <p:spPr bwMode="auto">
          <a:xfrm>
            <a:off x="0" y="1844824"/>
            <a:ext cx="9144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pl-PL" dirty="0" err="1" smtClean="0"/>
              <a:t>Distance-based</a:t>
            </a:r>
            <a:r>
              <a:rPr lang="pl-PL" dirty="0" smtClean="0"/>
              <a:t> </a:t>
            </a:r>
            <a:r>
              <a:rPr lang="pl-PL" dirty="0" err="1" smtClean="0"/>
              <a:t>measures</a:t>
            </a:r>
            <a:r>
              <a:rPr lang="pl-PL" dirty="0" smtClean="0"/>
              <a:t> </a:t>
            </a:r>
            <a:r>
              <a:rPr lang="pl-PL" dirty="0" err="1" smtClean="0"/>
              <a:t>can</a:t>
            </a:r>
            <a:r>
              <a:rPr lang="pl-PL" dirty="0" smtClean="0"/>
              <a:t> </a:t>
            </a:r>
            <a:r>
              <a:rPr lang="pl-PL" dirty="0" err="1" smtClean="0"/>
              <a:t>give</a:t>
            </a:r>
            <a:r>
              <a:rPr lang="pl-PL" dirty="0" smtClean="0"/>
              <a:t> the </a:t>
            </a:r>
            <a:r>
              <a:rPr lang="pl-PL" dirty="0" err="1" smtClean="0"/>
              <a:t>insight</a:t>
            </a:r>
            <a:r>
              <a:rPr lang="pl-PL" dirty="0" smtClean="0"/>
              <a:t> </a:t>
            </a:r>
            <a:r>
              <a:rPr lang="pl-PL" dirty="0" err="1" smtClean="0"/>
              <a:t>what</a:t>
            </a:r>
            <a:r>
              <a:rPr lang="pl-PL" dirty="0" smtClean="0"/>
              <a:t> </a:t>
            </a:r>
            <a:r>
              <a:rPr lang="pl-PL" dirty="0" err="1" smtClean="0"/>
              <a:t>happens</a:t>
            </a:r>
            <a:r>
              <a:rPr lang="pl-PL" dirty="0"/>
              <a:t> </a:t>
            </a:r>
            <a:r>
              <a:rPr lang="pl-PL" dirty="0" smtClean="0"/>
              <a:t>in </a:t>
            </a:r>
            <a:r>
              <a:rPr lang="pl-PL" dirty="0" err="1" smtClean="0"/>
              <a:t>space</a:t>
            </a:r>
            <a:r>
              <a:rPr lang="pl-PL" dirty="0" smtClean="0"/>
              <a:t> </a:t>
            </a:r>
            <a:r>
              <a:rPr lang="pl-PL" dirty="0" err="1" smtClean="0"/>
              <a:t>withing</a:t>
            </a:r>
            <a:r>
              <a:rPr lang="pl-PL" dirty="0" smtClean="0"/>
              <a:t> </a:t>
            </a:r>
            <a:r>
              <a:rPr lang="pl-PL" dirty="0" err="1" smtClean="0"/>
              <a:t>subregions</a:t>
            </a:r>
            <a:endParaRPr lang="pl-PL" dirty="0" smtClean="0"/>
          </a:p>
          <a:p>
            <a:endParaRPr lang="pl-PL" dirty="0"/>
          </a:p>
          <a:p>
            <a:pPr marL="285750" indent="-285750">
              <a:buFont typeface="Wingdings" pitchFamily="2" charset="2"/>
              <a:buChar char="à"/>
            </a:pPr>
            <a:r>
              <a:rPr lang="pl-PL" dirty="0" err="1" smtClean="0">
                <a:solidFill>
                  <a:srgbClr val="00B050"/>
                </a:solidFill>
                <a:sym typeface="Wingdings" panose="05000000000000000000" pitchFamily="2" charset="2"/>
              </a:rPr>
              <a:t>Please</a:t>
            </a:r>
            <a:r>
              <a:rPr lang="pl-PL" dirty="0" smtClean="0">
                <a:solidFill>
                  <a:srgbClr val="00B050"/>
                </a:solidFill>
                <a:sym typeface="Wingdings" panose="05000000000000000000" pitchFamily="2" charset="2"/>
              </a:rPr>
              <a:t> </a:t>
            </a:r>
            <a:r>
              <a:rPr lang="pl-PL" dirty="0" err="1" smtClean="0">
                <a:solidFill>
                  <a:srgbClr val="00B050"/>
                </a:solidFill>
                <a:sym typeface="Wingdings" panose="05000000000000000000" pitchFamily="2" charset="2"/>
              </a:rPr>
              <a:t>see</a:t>
            </a:r>
            <a:r>
              <a:rPr lang="pl-PL" dirty="0" smtClean="0">
                <a:solidFill>
                  <a:srgbClr val="00B050"/>
                </a:solidFill>
                <a:sym typeface="Wingdings" panose="05000000000000000000" pitchFamily="2" charset="2"/>
              </a:rPr>
              <a:t> </a:t>
            </a:r>
            <a:r>
              <a:rPr lang="pl-PL" dirty="0" err="1" smtClean="0">
                <a:solidFill>
                  <a:srgbClr val="00B050"/>
                </a:solidFill>
                <a:sym typeface="Wingdings" panose="05000000000000000000" pitchFamily="2" charset="2"/>
              </a:rPr>
              <a:t>next</a:t>
            </a:r>
            <a:r>
              <a:rPr lang="pl-PL" dirty="0" smtClean="0">
                <a:solidFill>
                  <a:srgbClr val="00B050"/>
                </a:solidFill>
                <a:sym typeface="Wingdings" panose="05000000000000000000" pitchFamily="2" charset="2"/>
              </a:rPr>
              <a:t> </a:t>
            </a:r>
            <a:r>
              <a:rPr lang="pl-PL" dirty="0" err="1" smtClean="0">
                <a:solidFill>
                  <a:srgbClr val="00B050"/>
                </a:solidFill>
                <a:sym typeface="Wingdings" panose="05000000000000000000" pitchFamily="2" charset="2"/>
              </a:rPr>
              <a:t>session</a:t>
            </a:r>
            <a:r>
              <a:rPr lang="pl-PL" dirty="0" smtClean="0">
                <a:solidFill>
                  <a:srgbClr val="00B050"/>
                </a:solidFill>
                <a:sym typeface="Wingdings" panose="05000000000000000000" pitchFamily="2" charset="2"/>
              </a:rPr>
              <a:t>: FRI_2_TC.4.02 </a:t>
            </a:r>
            <a:r>
              <a:rPr lang="pl-PL" dirty="0" smtClean="0">
                <a:sym typeface="Wingdings" panose="05000000000000000000" pitchFamily="2" charset="2"/>
              </a:rPr>
              <a:t> </a:t>
            </a:r>
            <a:r>
              <a:rPr lang="pl-PL" dirty="0" err="1" smtClean="0">
                <a:sym typeface="Wingdings" panose="05000000000000000000" pitchFamily="2" charset="2"/>
              </a:rPr>
              <a:t>Spatial</a:t>
            </a:r>
            <a:r>
              <a:rPr lang="pl-PL" dirty="0" smtClean="0">
                <a:sym typeface="Wingdings" panose="05000000000000000000" pitchFamily="2" charset="2"/>
              </a:rPr>
              <a:t> </a:t>
            </a:r>
            <a:r>
              <a:rPr lang="pl-PL" dirty="0" err="1" smtClean="0">
                <a:sym typeface="Wingdings" panose="05000000000000000000" pitchFamily="2" charset="2"/>
              </a:rPr>
              <a:t>agglomeration</a:t>
            </a:r>
            <a:r>
              <a:rPr lang="pl-PL" dirty="0" smtClean="0">
                <a:sym typeface="Wingdings" panose="05000000000000000000" pitchFamily="2" charset="2"/>
              </a:rPr>
              <a:t> </a:t>
            </a:r>
            <a:r>
              <a:rPr lang="pl-PL" dirty="0" err="1" smtClean="0">
                <a:sym typeface="Wingdings" panose="05000000000000000000" pitchFamily="2" charset="2"/>
              </a:rPr>
              <a:t>measures</a:t>
            </a:r>
            <a:r>
              <a:rPr lang="pl-PL" dirty="0" smtClean="0">
                <a:sym typeface="Wingdings" panose="05000000000000000000" pitchFamily="2" charset="2"/>
              </a:rPr>
              <a:t> (SPAG) in </a:t>
            </a:r>
            <a:r>
              <a:rPr lang="pl-PL" dirty="0" err="1" smtClean="0">
                <a:sym typeface="Wingdings" panose="05000000000000000000" pitchFamily="2" charset="2"/>
              </a:rPr>
              <a:t>action</a:t>
            </a:r>
            <a:r>
              <a:rPr lang="pl-PL" dirty="0" smtClean="0">
                <a:sym typeface="Wingdings" panose="05000000000000000000" pitchFamily="2" charset="2"/>
              </a:rPr>
              <a:t> on real data for Poland (</a:t>
            </a:r>
            <a:r>
              <a:rPr lang="pl-PL" dirty="0" err="1" smtClean="0">
                <a:sym typeface="Wingdings" panose="05000000000000000000" pitchFamily="2" charset="2"/>
              </a:rPr>
              <a:t>almost</a:t>
            </a:r>
            <a:r>
              <a:rPr lang="pl-PL" dirty="0" smtClean="0">
                <a:sym typeface="Wingdings" panose="05000000000000000000" pitchFamily="2" charset="2"/>
              </a:rPr>
              <a:t> 1,5 mln </a:t>
            </a:r>
            <a:r>
              <a:rPr lang="pl-PL" dirty="0" err="1" smtClean="0">
                <a:sym typeface="Wingdings" panose="05000000000000000000" pitchFamily="2" charset="2"/>
              </a:rPr>
              <a:t>geo-referenced</a:t>
            </a:r>
            <a:r>
              <a:rPr lang="pl-PL" dirty="0" smtClean="0">
                <a:sym typeface="Wingdings" panose="05000000000000000000" pitchFamily="2" charset="2"/>
              </a:rPr>
              <a:t> </a:t>
            </a:r>
            <a:r>
              <a:rPr lang="pl-PL" dirty="0" err="1" smtClean="0">
                <a:sym typeface="Wingdings" panose="05000000000000000000" pitchFamily="2" charset="2"/>
              </a:rPr>
              <a:t>points</a:t>
            </a:r>
            <a:r>
              <a:rPr lang="pl-PL" dirty="0" smtClean="0">
                <a:sym typeface="Wingdings" panose="05000000000000000000" pitchFamily="2" charset="2"/>
              </a:rPr>
              <a:t> </a:t>
            </a:r>
            <a:r>
              <a:rPr lang="pl-PL" dirty="0" err="1" smtClean="0">
                <a:sym typeface="Wingdings" panose="05000000000000000000" pitchFamily="2" charset="2"/>
              </a:rPr>
              <a:t>analysed</a:t>
            </a:r>
            <a:r>
              <a:rPr lang="pl-PL" dirty="0" smtClean="0">
                <a:sym typeface="Wingdings" panose="05000000000000000000" pitchFamily="2" charset="2"/>
              </a:rPr>
              <a:t>)</a:t>
            </a:r>
          </a:p>
          <a:p>
            <a:pPr marL="285750" indent="-285750">
              <a:buFont typeface="Wingdings" pitchFamily="2" charset="2"/>
              <a:buChar char="à"/>
            </a:pPr>
            <a:endParaRPr lang="pl-PL" dirty="0">
              <a:sym typeface="Wingdings" panose="05000000000000000000" pitchFamily="2" charset="2"/>
            </a:endParaRPr>
          </a:p>
          <a:p>
            <a:endParaRPr lang="pl-PL" dirty="0" smtClean="0">
              <a:sym typeface="Wingdings" panose="05000000000000000000" pitchFamily="2" charset="2"/>
            </a:endParaRPr>
          </a:p>
          <a:p>
            <a:r>
              <a:rPr lang="pl-PL" dirty="0" err="1" smtClean="0">
                <a:sym typeface="Wingdings" panose="05000000000000000000" pitchFamily="2" charset="2"/>
              </a:rPr>
              <a:t>What</a:t>
            </a:r>
            <a:r>
              <a:rPr lang="pl-PL" dirty="0" smtClean="0">
                <a:sym typeface="Wingdings" panose="05000000000000000000" pitchFamily="2" charset="2"/>
              </a:rPr>
              <a:t> for do we </a:t>
            </a:r>
            <a:r>
              <a:rPr lang="pl-PL" dirty="0" err="1" smtClean="0">
                <a:sym typeface="Wingdings" panose="05000000000000000000" pitchFamily="2" charset="2"/>
              </a:rPr>
              <a:t>need</a:t>
            </a:r>
            <a:r>
              <a:rPr lang="pl-PL" dirty="0" smtClean="0">
                <a:sym typeface="Wingdings" panose="05000000000000000000" pitchFamily="2" charset="2"/>
              </a:rPr>
              <a:t> </a:t>
            </a:r>
            <a:r>
              <a:rPr lang="pl-PL" dirty="0" err="1" smtClean="0">
                <a:sym typeface="Wingdings" panose="05000000000000000000" pitchFamily="2" charset="2"/>
              </a:rPr>
              <a:t>it</a:t>
            </a:r>
            <a:r>
              <a:rPr lang="pl-PL" dirty="0" smtClean="0">
                <a:sym typeface="Wingdings" panose="05000000000000000000" pitchFamily="2" charset="2"/>
              </a:rPr>
              <a:t>? For </a:t>
            </a:r>
            <a:r>
              <a:rPr lang="pl-PL" dirty="0" err="1" smtClean="0">
                <a:sym typeface="Wingdings" panose="05000000000000000000" pitchFamily="2" charset="2"/>
              </a:rPr>
              <a:t>regional</a:t>
            </a:r>
            <a:r>
              <a:rPr lang="pl-PL" dirty="0" smtClean="0">
                <a:sym typeface="Wingdings" panose="05000000000000000000" pitchFamily="2" charset="2"/>
              </a:rPr>
              <a:t> </a:t>
            </a:r>
            <a:r>
              <a:rPr lang="pl-PL" dirty="0" err="1" smtClean="0">
                <a:sym typeface="Wingdings" panose="05000000000000000000" pitchFamily="2" charset="2"/>
              </a:rPr>
              <a:t>specialisation</a:t>
            </a:r>
            <a:r>
              <a:rPr lang="pl-PL" dirty="0" smtClean="0">
                <a:sym typeface="Wingdings" panose="05000000000000000000" pitchFamily="2" charset="2"/>
              </a:rPr>
              <a:t> policy </a:t>
            </a:r>
            <a:r>
              <a:rPr lang="pl-PL" dirty="0" err="1" smtClean="0">
                <a:sym typeface="Wingdings" panose="05000000000000000000" pitchFamily="2" charset="2"/>
              </a:rPr>
              <a:t>analysis</a:t>
            </a:r>
            <a:endParaRPr lang="pl-PL" dirty="0" smtClean="0">
              <a:sym typeface="Wingdings" panose="05000000000000000000" pitchFamily="2" charset="2"/>
            </a:endParaRPr>
          </a:p>
          <a:p>
            <a:endParaRPr lang="pl-PL" dirty="0">
              <a:sym typeface="Wingdings" panose="05000000000000000000" pitchFamily="2" charset="2"/>
            </a:endParaRPr>
          </a:p>
          <a:p>
            <a:pPr marL="285750" indent="-285750">
              <a:buFont typeface="Wingdings" pitchFamily="2" charset="2"/>
              <a:buChar char="à"/>
            </a:pPr>
            <a:r>
              <a:rPr lang="pl-PL" dirty="0" err="1" smtClean="0">
                <a:solidFill>
                  <a:srgbClr val="00B050"/>
                </a:solidFill>
                <a:sym typeface="Wingdings" panose="05000000000000000000" pitchFamily="2" charset="2"/>
              </a:rPr>
              <a:t>Please</a:t>
            </a:r>
            <a:r>
              <a:rPr lang="pl-PL" dirty="0" smtClean="0">
                <a:solidFill>
                  <a:srgbClr val="00B050"/>
                </a:solidFill>
                <a:sym typeface="Wingdings" panose="05000000000000000000" pitchFamily="2" charset="2"/>
              </a:rPr>
              <a:t> </a:t>
            </a:r>
            <a:r>
              <a:rPr lang="pl-PL" dirty="0" err="1" smtClean="0">
                <a:solidFill>
                  <a:srgbClr val="00B050"/>
                </a:solidFill>
                <a:sym typeface="Wingdings" panose="05000000000000000000" pitchFamily="2" charset="2"/>
              </a:rPr>
              <a:t>see</a:t>
            </a:r>
            <a:r>
              <a:rPr lang="pl-PL" dirty="0" smtClean="0">
                <a:solidFill>
                  <a:srgbClr val="00B050"/>
                </a:solidFill>
                <a:sym typeface="Wingdings" panose="05000000000000000000" pitchFamily="2" charset="2"/>
              </a:rPr>
              <a:t> </a:t>
            </a:r>
            <a:r>
              <a:rPr lang="pl-PL" dirty="0" err="1" smtClean="0">
                <a:solidFill>
                  <a:srgbClr val="00B050"/>
                </a:solidFill>
                <a:sym typeface="Wingdings" panose="05000000000000000000" pitchFamily="2" charset="2"/>
              </a:rPr>
              <a:t>next</a:t>
            </a:r>
            <a:r>
              <a:rPr lang="pl-PL" dirty="0" smtClean="0">
                <a:solidFill>
                  <a:srgbClr val="00B050"/>
                </a:solidFill>
                <a:sym typeface="Wingdings" panose="05000000000000000000" pitchFamily="2" charset="2"/>
              </a:rPr>
              <a:t> </a:t>
            </a:r>
            <a:r>
              <a:rPr lang="pl-PL" dirty="0" err="1" smtClean="0">
                <a:solidFill>
                  <a:srgbClr val="00B050"/>
                </a:solidFill>
                <a:sym typeface="Wingdings" panose="05000000000000000000" pitchFamily="2" charset="2"/>
              </a:rPr>
              <a:t>session</a:t>
            </a:r>
            <a:r>
              <a:rPr lang="pl-PL" dirty="0">
                <a:solidFill>
                  <a:srgbClr val="00B050"/>
                </a:solidFill>
                <a:sym typeface="Wingdings" panose="05000000000000000000" pitchFamily="2" charset="2"/>
              </a:rPr>
              <a:t> : FRI_2_TC.4.02 </a:t>
            </a:r>
            <a:r>
              <a:rPr lang="pl-PL" dirty="0" smtClean="0">
                <a:sym typeface="Wingdings" panose="05000000000000000000" pitchFamily="2" charset="2"/>
              </a:rPr>
              <a:t> </a:t>
            </a:r>
            <a:r>
              <a:rPr lang="en-US" dirty="0">
                <a:sym typeface="Wingdings" panose="05000000000000000000" pitchFamily="2" charset="2"/>
              </a:rPr>
              <a:t>Towards the interpretation of regional </a:t>
            </a:r>
            <a:r>
              <a:rPr lang="en-US" dirty="0" err="1">
                <a:sym typeface="Wingdings" panose="05000000000000000000" pitchFamily="2" charset="2"/>
              </a:rPr>
              <a:t>specialisation</a:t>
            </a:r>
            <a:r>
              <a:rPr lang="en-US" dirty="0">
                <a:sym typeface="Wingdings" panose="05000000000000000000" pitchFamily="2" charset="2"/>
              </a:rPr>
              <a:t>: Economy and policy </a:t>
            </a:r>
            <a:r>
              <a:rPr lang="en-US" dirty="0" smtClean="0">
                <a:sym typeface="Wingdings" panose="05000000000000000000" pitchFamily="2" charset="2"/>
              </a:rPr>
              <a:t>perspective</a:t>
            </a:r>
            <a:endParaRPr lang="pl-PL" dirty="0" smtClean="0">
              <a:sym typeface="Wingdings" panose="05000000000000000000" pitchFamily="2" charset="2"/>
            </a:endParaRPr>
          </a:p>
          <a:p>
            <a:pPr marL="285750" indent="-285750">
              <a:buFont typeface="Wingdings" pitchFamily="2" charset="2"/>
              <a:buChar char="à"/>
            </a:pPr>
            <a:endParaRPr lang="pl-PL" dirty="0">
              <a:sym typeface="Wingdings" panose="05000000000000000000" pitchFamily="2" charset="2"/>
            </a:endParaRPr>
          </a:p>
          <a:p>
            <a:r>
              <a:rPr lang="pl-PL" dirty="0" smtClean="0">
                <a:solidFill>
                  <a:srgbClr val="0070C0"/>
                </a:solidFill>
                <a:sym typeface="Wingdings" panose="05000000000000000000" pitchFamily="2" charset="2"/>
              </a:rPr>
              <a:t>Full </a:t>
            </a:r>
            <a:r>
              <a:rPr lang="pl-PL" dirty="0" err="1" smtClean="0">
                <a:solidFill>
                  <a:srgbClr val="0070C0"/>
                </a:solidFill>
                <a:sym typeface="Wingdings" panose="05000000000000000000" pitchFamily="2" charset="2"/>
              </a:rPr>
              <a:t>analysis</a:t>
            </a:r>
            <a:r>
              <a:rPr lang="pl-PL" dirty="0" smtClean="0">
                <a:solidFill>
                  <a:srgbClr val="0070C0"/>
                </a:solidFill>
                <a:sym typeface="Wingdings" panose="05000000000000000000" pitchFamily="2" charset="2"/>
              </a:rPr>
              <a:t>, </a:t>
            </a:r>
            <a:r>
              <a:rPr lang="pl-PL" dirty="0" err="1" smtClean="0">
                <a:solidFill>
                  <a:srgbClr val="0070C0"/>
                </a:solidFill>
                <a:sym typeface="Wingdings" panose="05000000000000000000" pitchFamily="2" charset="2"/>
              </a:rPr>
              <a:t>interpretation</a:t>
            </a:r>
            <a:r>
              <a:rPr lang="pl-PL" dirty="0" smtClean="0">
                <a:solidFill>
                  <a:srgbClr val="0070C0"/>
                </a:solidFill>
                <a:sym typeface="Wingdings" panose="05000000000000000000" pitchFamily="2" charset="2"/>
              </a:rPr>
              <a:t> as </a:t>
            </a:r>
            <a:r>
              <a:rPr lang="pl-PL" dirty="0" err="1" smtClean="0">
                <a:solidFill>
                  <a:srgbClr val="0070C0"/>
                </a:solidFill>
                <a:sym typeface="Wingdings" panose="05000000000000000000" pitchFamily="2" charset="2"/>
              </a:rPr>
              <a:t>well</a:t>
            </a:r>
            <a:r>
              <a:rPr lang="pl-PL" dirty="0" smtClean="0">
                <a:solidFill>
                  <a:srgbClr val="0070C0"/>
                </a:solidFill>
                <a:sym typeface="Wingdings" panose="05000000000000000000" pitchFamily="2" charset="2"/>
              </a:rPr>
              <a:t> as the </a:t>
            </a:r>
            <a:r>
              <a:rPr lang="pl-PL" dirty="0" err="1" smtClean="0">
                <a:solidFill>
                  <a:srgbClr val="0070C0"/>
                </a:solidFill>
                <a:sym typeface="Wingdings" panose="05000000000000000000" pitchFamily="2" charset="2"/>
              </a:rPr>
              <a:t>guide</a:t>
            </a:r>
            <a:r>
              <a:rPr lang="pl-PL" dirty="0" smtClean="0">
                <a:solidFill>
                  <a:srgbClr val="0070C0"/>
                </a:solidFill>
                <a:sym typeface="Wingdings" panose="05000000000000000000" pitchFamily="2" charset="2"/>
              </a:rPr>
              <a:t> on </a:t>
            </a:r>
            <a:r>
              <a:rPr lang="pl-PL" dirty="0" err="1" smtClean="0">
                <a:solidFill>
                  <a:srgbClr val="0070C0"/>
                </a:solidFill>
                <a:sym typeface="Wingdings" panose="05000000000000000000" pitchFamily="2" charset="2"/>
              </a:rPr>
              <a:t>these</a:t>
            </a:r>
            <a:r>
              <a:rPr lang="pl-PL" dirty="0" smtClean="0">
                <a:solidFill>
                  <a:srgbClr val="0070C0"/>
                </a:solidFill>
                <a:sym typeface="Wingdings" panose="05000000000000000000" pitchFamily="2" charset="2"/>
              </a:rPr>
              <a:t> </a:t>
            </a:r>
            <a:r>
              <a:rPr lang="pl-PL" dirty="0" err="1" smtClean="0">
                <a:solidFill>
                  <a:srgbClr val="0070C0"/>
                </a:solidFill>
                <a:sym typeface="Wingdings" panose="05000000000000000000" pitchFamily="2" charset="2"/>
              </a:rPr>
              <a:t>measures</a:t>
            </a:r>
            <a:r>
              <a:rPr lang="pl-PL" dirty="0" smtClean="0">
                <a:solidFill>
                  <a:srgbClr val="0070C0"/>
                </a:solidFill>
                <a:sym typeface="Wingdings" panose="05000000000000000000" pitchFamily="2" charset="2"/>
              </a:rPr>
              <a:t> </a:t>
            </a:r>
            <a:r>
              <a:rPr lang="pl-PL" dirty="0" err="1" smtClean="0">
                <a:solidFill>
                  <a:srgbClr val="0070C0"/>
                </a:solidFill>
                <a:sym typeface="Wingdings" panose="05000000000000000000" pitchFamily="2" charset="2"/>
              </a:rPr>
              <a:t>will</a:t>
            </a:r>
            <a:r>
              <a:rPr lang="pl-PL" dirty="0" smtClean="0">
                <a:solidFill>
                  <a:srgbClr val="0070C0"/>
                </a:solidFill>
                <a:sym typeface="Wingdings" panose="05000000000000000000" pitchFamily="2" charset="2"/>
              </a:rPr>
              <a:t> be </a:t>
            </a:r>
            <a:r>
              <a:rPr lang="pl-PL" dirty="0" err="1" smtClean="0">
                <a:solidFill>
                  <a:srgbClr val="0070C0"/>
                </a:solidFill>
                <a:sym typeface="Wingdings" panose="05000000000000000000" pitchFamily="2" charset="2"/>
              </a:rPr>
              <a:t>available</a:t>
            </a:r>
            <a:r>
              <a:rPr lang="pl-PL" dirty="0" smtClean="0">
                <a:solidFill>
                  <a:srgbClr val="0070C0"/>
                </a:solidFill>
                <a:sym typeface="Wingdings" panose="05000000000000000000" pitchFamily="2" charset="2"/>
              </a:rPr>
              <a:t> in </a:t>
            </a:r>
            <a:r>
              <a:rPr lang="pl-PL" dirty="0" err="1" smtClean="0">
                <a:solidFill>
                  <a:srgbClr val="0070C0"/>
                </a:solidFill>
                <a:sym typeface="Wingdings" panose="05000000000000000000" pitchFamily="2" charset="2"/>
              </a:rPr>
              <a:t>book</a:t>
            </a:r>
            <a:r>
              <a:rPr lang="pl-PL" dirty="0" smtClean="0">
                <a:solidFill>
                  <a:srgbClr val="0070C0"/>
                </a:solidFill>
                <a:sym typeface="Wingdings" panose="05000000000000000000" pitchFamily="2" charset="2"/>
              </a:rPr>
              <a:t>: </a:t>
            </a:r>
            <a:r>
              <a:rPr lang="en-US" i="1" dirty="0" smtClean="0">
                <a:solidFill>
                  <a:srgbClr val="0070C0"/>
                </a:solidFill>
                <a:sym typeface="Wingdings" panose="05000000000000000000" pitchFamily="2" charset="2"/>
              </a:rPr>
              <a:t>Measuring </a:t>
            </a:r>
            <a:r>
              <a:rPr lang="en-US" i="1" dirty="0">
                <a:solidFill>
                  <a:srgbClr val="0070C0"/>
                </a:solidFill>
                <a:sym typeface="Wingdings" panose="05000000000000000000" pitchFamily="2" charset="2"/>
              </a:rPr>
              <a:t>Regional </a:t>
            </a:r>
            <a:r>
              <a:rPr lang="en-US" i="1" dirty="0" err="1">
                <a:solidFill>
                  <a:srgbClr val="0070C0"/>
                </a:solidFill>
                <a:sym typeface="Wingdings" panose="05000000000000000000" pitchFamily="2" charset="2"/>
              </a:rPr>
              <a:t>Specialisation</a:t>
            </a:r>
            <a:r>
              <a:rPr lang="en-US" i="1" dirty="0">
                <a:solidFill>
                  <a:srgbClr val="0070C0"/>
                </a:solidFill>
                <a:sym typeface="Wingdings" panose="05000000000000000000" pitchFamily="2" charset="2"/>
              </a:rPr>
              <a:t> – </a:t>
            </a:r>
            <a:r>
              <a:rPr lang="en-US" i="1" dirty="0" smtClean="0">
                <a:solidFill>
                  <a:srgbClr val="0070C0"/>
                </a:solidFill>
                <a:sym typeface="Wingdings" panose="05000000000000000000" pitchFamily="2" charset="2"/>
              </a:rPr>
              <a:t>A </a:t>
            </a:r>
            <a:r>
              <a:rPr lang="en-US" i="1" dirty="0">
                <a:solidFill>
                  <a:srgbClr val="0070C0"/>
                </a:solidFill>
                <a:sym typeface="Wingdings" panose="05000000000000000000" pitchFamily="2" charset="2"/>
              </a:rPr>
              <a:t>New </a:t>
            </a:r>
            <a:r>
              <a:rPr lang="en-US" i="1" dirty="0" smtClean="0">
                <a:solidFill>
                  <a:srgbClr val="0070C0"/>
                </a:solidFill>
                <a:sym typeface="Wingdings" panose="05000000000000000000" pitchFamily="2" charset="2"/>
              </a:rPr>
              <a:t>Approach</a:t>
            </a:r>
            <a:r>
              <a:rPr lang="pl-PL" i="1" dirty="0">
                <a:solidFill>
                  <a:srgbClr val="0070C0"/>
                </a:solidFill>
                <a:sym typeface="Wingdings" panose="05000000000000000000" pitchFamily="2" charset="2"/>
              </a:rPr>
              <a:t> </a:t>
            </a:r>
            <a:r>
              <a:rPr lang="pl-PL" dirty="0">
                <a:solidFill>
                  <a:srgbClr val="0070C0"/>
                </a:solidFill>
                <a:sym typeface="Wingdings" panose="05000000000000000000" pitchFamily="2" charset="2"/>
              </a:rPr>
              <a:t>by Katarzyna </a:t>
            </a:r>
            <a:r>
              <a:rPr lang="pl-PL" dirty="0" err="1">
                <a:solidFill>
                  <a:srgbClr val="0070C0"/>
                </a:solidFill>
                <a:sym typeface="Wingdings" panose="05000000000000000000" pitchFamily="2" charset="2"/>
              </a:rPr>
              <a:t>Kopczewska</a:t>
            </a:r>
            <a:endParaRPr lang="pl-PL" dirty="0">
              <a:solidFill>
                <a:srgbClr val="0070C0"/>
              </a:solidFill>
              <a:sym typeface="Wingdings" panose="05000000000000000000" pitchFamily="2" charset="2"/>
            </a:endParaRPr>
          </a:p>
          <a:p>
            <a:r>
              <a:rPr lang="pl-PL" dirty="0">
                <a:solidFill>
                  <a:srgbClr val="0070C0"/>
                </a:solidFill>
                <a:sym typeface="Wingdings" panose="05000000000000000000" pitchFamily="2" charset="2"/>
              </a:rPr>
              <a:t>Paweł </a:t>
            </a:r>
            <a:r>
              <a:rPr lang="pl-PL" dirty="0" err="1" smtClean="0">
                <a:solidFill>
                  <a:srgbClr val="0070C0"/>
                </a:solidFill>
                <a:sym typeface="Wingdings" panose="05000000000000000000" pitchFamily="2" charset="2"/>
              </a:rPr>
              <a:t>Churski</a:t>
            </a:r>
            <a:r>
              <a:rPr lang="pl-PL" dirty="0">
                <a:solidFill>
                  <a:srgbClr val="0070C0"/>
                </a:solidFill>
                <a:sym typeface="Wingdings" panose="05000000000000000000" pitchFamily="2" charset="2"/>
              </a:rPr>
              <a:t>, Artur Ochojski, Adam Polko (</a:t>
            </a:r>
            <a:r>
              <a:rPr lang="pl-PL" dirty="0" err="1">
                <a:solidFill>
                  <a:srgbClr val="0070C0"/>
                </a:solidFill>
                <a:sym typeface="Wingdings" panose="05000000000000000000" pitchFamily="2" charset="2"/>
              </a:rPr>
              <a:t>palgrave</a:t>
            </a:r>
            <a:r>
              <a:rPr lang="pl-PL" dirty="0">
                <a:solidFill>
                  <a:srgbClr val="0070C0"/>
                </a:solidFill>
                <a:sym typeface="Wingdings" panose="05000000000000000000" pitchFamily="2" charset="2"/>
              </a:rPr>
              <a:t> </a:t>
            </a:r>
            <a:r>
              <a:rPr lang="pl-PL" dirty="0" err="1">
                <a:solidFill>
                  <a:srgbClr val="0070C0"/>
                </a:solidFill>
                <a:sym typeface="Wingdings" panose="05000000000000000000" pitchFamily="2" charset="2"/>
              </a:rPr>
              <a:t>macmillan</a:t>
            </a:r>
            <a:r>
              <a:rPr lang="pl-PL" dirty="0">
                <a:solidFill>
                  <a:srgbClr val="0070C0"/>
                </a:solidFill>
                <a:sym typeface="Wingdings" panose="05000000000000000000" pitchFamily="2" charset="2"/>
              </a:rPr>
              <a:t> / </a:t>
            </a:r>
            <a:r>
              <a:rPr lang="pl-PL" dirty="0" smtClean="0">
                <a:solidFill>
                  <a:srgbClr val="0070C0"/>
                </a:solidFill>
                <a:sym typeface="Wingdings" panose="05000000000000000000" pitchFamily="2" charset="2"/>
              </a:rPr>
              <a:t>Springer, </a:t>
            </a:r>
            <a:r>
              <a:rPr lang="pl-PL" dirty="0" err="1" smtClean="0">
                <a:solidFill>
                  <a:srgbClr val="0070C0"/>
                </a:solidFill>
                <a:sym typeface="Wingdings" panose="05000000000000000000" pitchFamily="2" charset="2"/>
              </a:rPr>
              <a:t>forthcoming</a:t>
            </a:r>
            <a:r>
              <a:rPr lang="pl-PL" dirty="0" smtClean="0">
                <a:solidFill>
                  <a:srgbClr val="0070C0"/>
                </a:solidFill>
                <a:sym typeface="Wingdings" panose="05000000000000000000" pitchFamily="2" charset="2"/>
              </a:rPr>
              <a:t> in 2017)</a:t>
            </a:r>
            <a:endParaRPr lang="en-US" dirty="0" smtClean="0">
              <a:solidFill>
                <a:srgbClr val="0070C0"/>
              </a:solidFill>
            </a:endParaRPr>
          </a:p>
        </p:txBody>
      </p:sp>
    </p:spTree>
    <p:extLst>
      <p:ext uri="{BB962C8B-B14F-4D97-AF65-F5344CB8AC3E}">
        <p14:creationId xmlns:p14="http://schemas.microsoft.com/office/powerpoint/2010/main" val="33939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p:cNvSpPr>
            <a:spLocks noGrp="1"/>
          </p:cNvSpPr>
          <p:nvPr>
            <p:ph type="ctrTitle"/>
          </p:nvPr>
        </p:nvSpPr>
        <p:spPr>
          <a:xfrm>
            <a:off x="251520" y="4293096"/>
            <a:ext cx="8712968" cy="1470025"/>
          </a:xfrm>
        </p:spPr>
        <p:txBody>
          <a:bodyPr>
            <a:noAutofit/>
          </a:bodyPr>
          <a:lstStyle/>
          <a:p>
            <a:r>
              <a:rPr lang="en-US" sz="4000" dirty="0" smtClean="0"/>
              <a:t> </a:t>
            </a:r>
            <a:r>
              <a:rPr lang="en-US" sz="4000" dirty="0"/>
              <a:t>Specialization, concentration and agglomeration measurement: </a:t>
            </a:r>
            <a:r>
              <a:rPr lang="pl-PL" sz="4000" dirty="0"/>
              <a:t/>
            </a:r>
            <a:br>
              <a:rPr lang="pl-PL" sz="4000" dirty="0"/>
            </a:br>
            <a:r>
              <a:rPr lang="en-US" sz="4000" dirty="0"/>
              <a:t>distance-based vs. cluster based</a:t>
            </a:r>
            <a:r>
              <a:rPr lang="pl-PL" sz="3600" dirty="0"/>
              <a:t/>
            </a:r>
            <a:br>
              <a:rPr lang="pl-PL" sz="3600" dirty="0"/>
            </a:br>
            <a:r>
              <a:rPr lang="pl-PL" sz="3600" dirty="0"/>
              <a:t/>
            </a:r>
            <a:br>
              <a:rPr lang="pl-PL" sz="3600" dirty="0"/>
            </a:br>
            <a:r>
              <a:rPr lang="pl-PL" sz="3600" dirty="0" smtClean="0"/>
              <a:t/>
            </a:r>
            <a:br>
              <a:rPr lang="pl-PL" sz="3600" dirty="0" smtClean="0"/>
            </a:br>
            <a:r>
              <a:rPr lang="pl-PL" sz="4000" b="1" dirty="0" smtClean="0"/>
              <a:t/>
            </a:r>
            <a:br>
              <a:rPr lang="pl-PL" sz="4000" b="1" dirty="0" smtClean="0"/>
            </a:br>
            <a:r>
              <a:rPr lang="pl-PL" sz="2800" dirty="0" smtClean="0"/>
              <a:t>Katarzyna </a:t>
            </a:r>
            <a:r>
              <a:rPr lang="pl-PL" sz="2800" dirty="0" err="1" smtClean="0"/>
              <a:t>Kopczewska</a:t>
            </a:r>
            <a:r>
              <a:rPr lang="pl-PL" sz="3600" dirty="0"/>
              <a:t> </a:t>
            </a:r>
            <a:r>
              <a:rPr lang="pl-PL" sz="3600" dirty="0" smtClean="0"/>
              <a:t/>
            </a:r>
            <a:br>
              <a:rPr lang="pl-PL" sz="3600" dirty="0" smtClean="0"/>
            </a:br>
            <a:r>
              <a:rPr lang="pl-PL" sz="3600" dirty="0" smtClean="0">
                <a:hlinkClick r:id="rId2"/>
              </a:rPr>
              <a:t>kkopczewska@wne.uw.edu.pl</a:t>
            </a:r>
            <a:r>
              <a:rPr lang="pl-PL" sz="3600" dirty="0" smtClean="0"/>
              <a:t> </a:t>
            </a:r>
            <a:r>
              <a:rPr lang="pl-PL" sz="3600" dirty="0"/>
              <a:t/>
            </a:r>
            <a:br>
              <a:rPr lang="pl-PL" sz="3600" dirty="0"/>
            </a:br>
            <a:r>
              <a:rPr lang="en-US" sz="3600" dirty="0"/>
              <a:t> </a:t>
            </a:r>
            <a:r>
              <a:rPr lang="pl-PL" sz="3600" dirty="0"/>
              <a:t/>
            </a:r>
            <a:br>
              <a:rPr lang="pl-PL" sz="3600" dirty="0"/>
            </a:br>
            <a:r>
              <a:rPr lang="pl-PL" sz="3600" b="1" dirty="0"/>
              <a:t> </a:t>
            </a:r>
            <a:r>
              <a:rPr lang="pl-PL" sz="3600" dirty="0"/>
              <a:t/>
            </a:r>
            <a:br>
              <a:rPr lang="pl-PL" sz="3600" dirty="0"/>
            </a:br>
            <a:r>
              <a:rPr lang="en-US" sz="3600" dirty="0"/>
              <a:t> </a:t>
            </a:r>
            <a:r>
              <a:rPr lang="pl-PL" sz="3600" dirty="0"/>
              <a:t/>
            </a:r>
            <a:br>
              <a:rPr lang="pl-PL" sz="3600" dirty="0"/>
            </a:br>
            <a:endParaRPr lang="pl-PL" sz="1400" dirty="0"/>
          </a:p>
        </p:txBody>
      </p:sp>
      <p:sp>
        <p:nvSpPr>
          <p:cNvPr id="2" name="AutoShape 2" descr="Znalezione obrazy dla zapytania uniwersytet ekonomiczny w katowicac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3" name="AutoShape 10" descr="Znalezione obrazy dla zapytania U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1036" name="Picture 12" descr="http://www.uw.edu.pl/wp-content/themes/uw/library/img/logo-p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3031" y="168228"/>
            <a:ext cx="2772649" cy="1078253"/>
          </a:xfrm>
          <a:prstGeom prst="rect">
            <a:avLst/>
          </a:prstGeom>
          <a:noFill/>
          <a:extLst>
            <a:ext uri="{909E8E84-426E-40DD-AFC4-6F175D3DCCD1}">
              <a14:hiddenFill xmlns:a14="http://schemas.microsoft.com/office/drawing/2010/main">
                <a:solidFill>
                  <a:srgbClr val="FFFFFF"/>
                </a:solidFill>
              </a14:hiddenFill>
            </a:ext>
          </a:extLst>
        </p:spPr>
      </p:pic>
      <p:sp>
        <p:nvSpPr>
          <p:cNvPr id="10" name="Objaśnienie w chmurce 9"/>
          <p:cNvSpPr/>
          <p:nvPr/>
        </p:nvSpPr>
        <p:spPr>
          <a:xfrm>
            <a:off x="4991404" y="3356992"/>
            <a:ext cx="4104456" cy="2088232"/>
          </a:xfrm>
          <a:prstGeom prst="cloudCallout">
            <a:avLst>
              <a:gd name="adj1" fmla="val -74151"/>
              <a:gd name="adj2" fmla="val 32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4000" dirty="0" err="1" smtClean="0"/>
              <a:t>Thank</a:t>
            </a:r>
            <a:r>
              <a:rPr lang="pl-PL" sz="4000" dirty="0" smtClean="0"/>
              <a:t> </a:t>
            </a:r>
            <a:r>
              <a:rPr lang="pl-PL" sz="4000" dirty="0" err="1" smtClean="0"/>
              <a:t>you</a:t>
            </a:r>
            <a:r>
              <a:rPr lang="pl-PL" sz="4000" dirty="0" smtClean="0"/>
              <a:t>!</a:t>
            </a:r>
            <a:endParaRPr lang="pl-PL" sz="4000" dirty="0"/>
          </a:p>
        </p:txBody>
      </p:sp>
    </p:spTree>
    <p:extLst>
      <p:ext uri="{BB962C8B-B14F-4D97-AF65-F5344CB8AC3E}">
        <p14:creationId xmlns:p14="http://schemas.microsoft.com/office/powerpoint/2010/main" val="3316964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3600" b="1" dirty="0" err="1" smtClean="0"/>
              <a:t>Background</a:t>
            </a:r>
            <a:r>
              <a:rPr lang="pl-PL" sz="3600" b="1" dirty="0" smtClean="0"/>
              <a:t> (2)</a:t>
            </a:r>
            <a:endParaRPr lang="pl-PL" sz="3600" b="1" dirty="0"/>
          </a:p>
        </p:txBody>
      </p:sp>
      <p:sp>
        <p:nvSpPr>
          <p:cNvPr id="9" name="pole tekstowe 2"/>
          <p:cNvSpPr txBox="1">
            <a:spLocks noChangeArrowheads="1"/>
          </p:cNvSpPr>
          <p:nvPr/>
        </p:nvSpPr>
        <p:spPr bwMode="auto">
          <a:xfrm>
            <a:off x="0" y="1700808"/>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pl-PL" dirty="0" err="1" smtClean="0"/>
              <a:t>Current</a:t>
            </a:r>
            <a:r>
              <a:rPr lang="pl-PL" dirty="0" smtClean="0"/>
              <a:t> </a:t>
            </a:r>
            <a:r>
              <a:rPr lang="pl-PL" dirty="0" err="1" smtClean="0"/>
              <a:t>regional</a:t>
            </a:r>
            <a:r>
              <a:rPr lang="pl-PL" dirty="0" smtClean="0"/>
              <a:t> </a:t>
            </a:r>
            <a:r>
              <a:rPr lang="pl-PL" dirty="0" err="1" smtClean="0"/>
              <a:t>literature</a:t>
            </a:r>
            <a:r>
              <a:rPr lang="pl-PL" dirty="0" smtClean="0"/>
              <a:t> </a:t>
            </a:r>
            <a:r>
              <a:rPr lang="pl-PL" dirty="0" err="1" smtClean="0"/>
              <a:t>is</a:t>
            </a:r>
            <a:r>
              <a:rPr lang="pl-PL" dirty="0" smtClean="0"/>
              <a:t> </a:t>
            </a:r>
            <a:r>
              <a:rPr lang="pl-PL" dirty="0" err="1" smtClean="0"/>
              <a:t>very</a:t>
            </a:r>
            <a:r>
              <a:rPr lang="pl-PL" dirty="0" smtClean="0"/>
              <a:t> </a:t>
            </a:r>
            <a:r>
              <a:rPr lang="pl-PL" dirty="0" err="1" smtClean="0"/>
              <a:t>rich</a:t>
            </a:r>
            <a:r>
              <a:rPr lang="pl-PL" dirty="0" smtClean="0"/>
              <a:t> in </a:t>
            </a:r>
            <a:r>
              <a:rPr lang="pl-PL" dirty="0" err="1" smtClean="0"/>
              <a:t>measures</a:t>
            </a:r>
            <a:r>
              <a:rPr lang="pl-PL" dirty="0" smtClean="0"/>
              <a:t> of </a:t>
            </a:r>
            <a:r>
              <a:rPr lang="pl-PL" dirty="0" err="1" smtClean="0"/>
              <a:t>first</a:t>
            </a:r>
            <a:r>
              <a:rPr lang="pl-PL" dirty="0" smtClean="0"/>
              <a:t> </a:t>
            </a:r>
            <a:r>
              <a:rPr lang="pl-PL" dirty="0" err="1" smtClean="0"/>
              <a:t>type</a:t>
            </a:r>
            <a:r>
              <a:rPr lang="pl-PL" dirty="0" smtClean="0"/>
              <a:t> (</a:t>
            </a:r>
            <a:r>
              <a:rPr lang="pl-PL" b="1" dirty="0" err="1" smtClean="0">
                <a:solidFill>
                  <a:srgbClr val="00B050"/>
                </a:solidFill>
              </a:rPr>
              <a:t>cluster-based</a:t>
            </a:r>
            <a:r>
              <a:rPr lang="pl-PL" dirty="0" smtClean="0"/>
              <a:t>):</a:t>
            </a:r>
          </a:p>
          <a:p>
            <a:pPr marL="342900" indent="-342900">
              <a:buFontTx/>
              <a:buChar char="-"/>
            </a:pPr>
            <a:r>
              <a:rPr lang="pl-PL" dirty="0" smtClean="0"/>
              <a:t>As </a:t>
            </a:r>
            <a:r>
              <a:rPr lang="pl-PL" dirty="0" err="1" smtClean="0"/>
              <a:t>they</a:t>
            </a:r>
            <a:r>
              <a:rPr lang="pl-PL" dirty="0" smtClean="0"/>
              <a:t> </a:t>
            </a:r>
            <a:r>
              <a:rPr lang="pl-PL" dirty="0" err="1" smtClean="0"/>
              <a:t>have</a:t>
            </a:r>
            <a:r>
              <a:rPr lang="pl-PL" dirty="0" smtClean="0"/>
              <a:t> </a:t>
            </a:r>
            <a:r>
              <a:rPr lang="pl-PL" dirty="0" err="1" smtClean="0"/>
              <a:t>been</a:t>
            </a:r>
            <a:r>
              <a:rPr lang="pl-PL" dirty="0" smtClean="0"/>
              <a:t> </a:t>
            </a:r>
            <a:r>
              <a:rPr lang="pl-PL" dirty="0" err="1" smtClean="0"/>
              <a:t>invented</a:t>
            </a:r>
            <a:r>
              <a:rPr lang="pl-PL" dirty="0" smtClean="0"/>
              <a:t> and </a:t>
            </a:r>
            <a:r>
              <a:rPr lang="pl-PL" dirty="0" err="1" smtClean="0"/>
              <a:t>improved</a:t>
            </a:r>
            <a:r>
              <a:rPr lang="pl-PL" dirty="0" smtClean="0"/>
              <a:t> for </a:t>
            </a:r>
            <a:r>
              <a:rPr lang="pl-PL" dirty="0" err="1" smtClean="0"/>
              <a:t>last</a:t>
            </a:r>
            <a:r>
              <a:rPr lang="pl-PL" dirty="0" smtClean="0"/>
              <a:t> 100 </a:t>
            </a:r>
            <a:r>
              <a:rPr lang="pl-PL" dirty="0" err="1" smtClean="0"/>
              <a:t>years</a:t>
            </a:r>
            <a:endParaRPr lang="pl-PL" dirty="0" smtClean="0"/>
          </a:p>
          <a:p>
            <a:pPr marL="342900" indent="-342900">
              <a:buFontTx/>
              <a:buChar char="-"/>
            </a:pPr>
            <a:r>
              <a:rPr lang="pl-PL" dirty="0" smtClean="0"/>
              <a:t>As </a:t>
            </a:r>
            <a:r>
              <a:rPr lang="pl-PL" dirty="0" err="1" smtClean="0"/>
              <a:t>they</a:t>
            </a:r>
            <a:r>
              <a:rPr lang="pl-PL" dirty="0" smtClean="0"/>
              <a:t> </a:t>
            </a:r>
            <a:r>
              <a:rPr lang="pl-PL" dirty="0" err="1" smtClean="0"/>
              <a:t>are</a:t>
            </a:r>
            <a:r>
              <a:rPr lang="pl-PL" dirty="0" smtClean="0"/>
              <a:t> </a:t>
            </a:r>
            <a:r>
              <a:rPr lang="pl-PL" dirty="0" err="1" smtClean="0"/>
              <a:t>based</a:t>
            </a:r>
            <a:r>
              <a:rPr lang="pl-PL" dirty="0" smtClean="0"/>
              <a:t> on </a:t>
            </a:r>
            <a:r>
              <a:rPr lang="pl-PL" dirty="0" err="1" smtClean="0"/>
              <a:t>easily</a:t>
            </a:r>
            <a:r>
              <a:rPr lang="pl-PL" dirty="0" smtClean="0"/>
              <a:t> </a:t>
            </a:r>
            <a:r>
              <a:rPr lang="pl-PL" dirty="0" err="1" smtClean="0"/>
              <a:t>accesible</a:t>
            </a:r>
            <a:r>
              <a:rPr lang="pl-PL" dirty="0" smtClean="0"/>
              <a:t> data</a:t>
            </a:r>
          </a:p>
          <a:p>
            <a:pPr marL="342900" indent="-342900">
              <a:buFontTx/>
              <a:buChar char="-"/>
            </a:pPr>
            <a:r>
              <a:rPr lang="pl-PL" dirty="0" smtClean="0"/>
              <a:t>As </a:t>
            </a:r>
            <a:r>
              <a:rPr lang="pl-PL" dirty="0" err="1" smtClean="0"/>
              <a:t>they</a:t>
            </a:r>
            <a:r>
              <a:rPr lang="pl-PL" dirty="0" smtClean="0"/>
              <a:t> </a:t>
            </a:r>
            <a:r>
              <a:rPr lang="pl-PL" dirty="0" err="1" smtClean="0"/>
              <a:t>are</a:t>
            </a:r>
            <a:r>
              <a:rPr lang="pl-PL" dirty="0" smtClean="0"/>
              <a:t> </a:t>
            </a:r>
            <a:r>
              <a:rPr lang="pl-PL" dirty="0" err="1" smtClean="0"/>
              <a:t>easy</a:t>
            </a:r>
            <a:r>
              <a:rPr lang="pl-PL" dirty="0" smtClean="0"/>
              <a:t> in </a:t>
            </a:r>
            <a:r>
              <a:rPr lang="pl-PL" dirty="0" err="1" smtClean="0"/>
              <a:t>calculation</a:t>
            </a:r>
            <a:r>
              <a:rPr lang="pl-PL" dirty="0" smtClean="0"/>
              <a:t> and </a:t>
            </a:r>
            <a:r>
              <a:rPr lang="pl-PL" dirty="0" err="1" smtClean="0"/>
              <a:t>interpretation</a:t>
            </a:r>
            <a:endParaRPr lang="pl-PL" dirty="0"/>
          </a:p>
          <a:p>
            <a:pPr marL="342900" indent="-342900">
              <a:buFontTx/>
              <a:buChar char="-"/>
            </a:pPr>
            <a:endParaRPr lang="pl-PL" dirty="0" smtClean="0"/>
          </a:p>
          <a:p>
            <a:r>
              <a:rPr lang="pl-PL" dirty="0" smtClean="0"/>
              <a:t>But… </a:t>
            </a:r>
          </a:p>
          <a:p>
            <a:pPr marL="342900" indent="-342900">
              <a:buFontTx/>
              <a:buChar char="-"/>
            </a:pPr>
            <a:r>
              <a:rPr lang="pl-PL" dirty="0" err="1" smtClean="0"/>
              <a:t>they</a:t>
            </a:r>
            <a:r>
              <a:rPr lang="pl-PL" dirty="0" smtClean="0"/>
              <a:t> do not </a:t>
            </a:r>
            <a:r>
              <a:rPr lang="pl-PL" dirty="0" err="1" smtClean="0"/>
              <a:t>give</a:t>
            </a:r>
            <a:r>
              <a:rPr lang="pl-PL" dirty="0" smtClean="0"/>
              <a:t> </a:t>
            </a:r>
            <a:r>
              <a:rPr lang="pl-PL" dirty="0" err="1" smtClean="0"/>
              <a:t>an</a:t>
            </a:r>
            <a:r>
              <a:rPr lang="pl-PL" dirty="0" smtClean="0"/>
              <a:t> </a:t>
            </a:r>
            <a:r>
              <a:rPr lang="pl-PL" dirty="0" err="1" smtClean="0"/>
              <a:t>insight</a:t>
            </a:r>
            <a:r>
              <a:rPr lang="pl-PL" dirty="0" smtClean="0"/>
              <a:t> </a:t>
            </a:r>
            <a:r>
              <a:rPr lang="pl-PL" dirty="0" err="1" smtClean="0"/>
              <a:t>into</a:t>
            </a:r>
            <a:r>
              <a:rPr lang="pl-PL" dirty="0" smtClean="0"/>
              <a:t> „</a:t>
            </a:r>
            <a:r>
              <a:rPr lang="pl-PL" dirty="0" err="1" smtClean="0"/>
              <a:t>cell</a:t>
            </a:r>
            <a:r>
              <a:rPr lang="pl-PL" dirty="0" smtClean="0"/>
              <a:t>” – </a:t>
            </a:r>
            <a:r>
              <a:rPr lang="pl-PL" dirty="0" err="1" smtClean="0"/>
              <a:t>employment</a:t>
            </a:r>
            <a:r>
              <a:rPr lang="pl-PL" dirty="0" smtClean="0"/>
              <a:t> in </a:t>
            </a:r>
            <a:r>
              <a:rPr lang="pl-PL" dirty="0" err="1" smtClean="0"/>
              <a:t>given</a:t>
            </a:r>
            <a:r>
              <a:rPr lang="pl-PL" dirty="0" smtClean="0"/>
              <a:t> </a:t>
            </a:r>
            <a:r>
              <a:rPr lang="pl-PL" dirty="0" err="1" smtClean="0"/>
              <a:t>sector</a:t>
            </a:r>
            <a:r>
              <a:rPr lang="pl-PL" dirty="0" smtClean="0"/>
              <a:t> in </a:t>
            </a:r>
            <a:r>
              <a:rPr lang="pl-PL" dirty="0" err="1" smtClean="0"/>
              <a:t>given</a:t>
            </a:r>
            <a:r>
              <a:rPr lang="pl-PL" dirty="0" smtClean="0"/>
              <a:t> region </a:t>
            </a:r>
            <a:r>
              <a:rPr lang="pl-PL" dirty="0" err="1" smtClean="0"/>
              <a:t>is</a:t>
            </a:r>
            <a:r>
              <a:rPr lang="pl-PL" dirty="0" smtClean="0"/>
              <a:t> </a:t>
            </a:r>
            <a:r>
              <a:rPr lang="pl-PL" dirty="0" err="1" smtClean="0"/>
              <a:t>characterised</a:t>
            </a:r>
            <a:r>
              <a:rPr lang="pl-PL" dirty="0" smtClean="0"/>
              <a:t> with single </a:t>
            </a:r>
            <a:r>
              <a:rPr lang="pl-PL" dirty="0" err="1" smtClean="0"/>
              <a:t>number</a:t>
            </a:r>
            <a:r>
              <a:rPr lang="pl-PL" dirty="0" smtClean="0"/>
              <a:t> (</a:t>
            </a:r>
            <a:r>
              <a:rPr lang="pl-PL" dirty="0" err="1" smtClean="0"/>
              <a:t>total</a:t>
            </a:r>
            <a:r>
              <a:rPr lang="pl-PL" dirty="0" smtClean="0"/>
              <a:t>) and </a:t>
            </a:r>
            <a:r>
              <a:rPr lang="pl-PL" dirty="0" err="1" smtClean="0"/>
              <a:t>nothing</a:t>
            </a:r>
            <a:r>
              <a:rPr lang="pl-PL" dirty="0" smtClean="0"/>
              <a:t> </a:t>
            </a:r>
            <a:r>
              <a:rPr lang="pl-PL" dirty="0" err="1" smtClean="0"/>
              <a:t>else</a:t>
            </a:r>
            <a:r>
              <a:rPr lang="pl-PL" dirty="0" smtClean="0"/>
              <a:t> </a:t>
            </a:r>
            <a:r>
              <a:rPr lang="pl-PL" dirty="0" err="1" smtClean="0"/>
              <a:t>is</a:t>
            </a:r>
            <a:r>
              <a:rPr lang="pl-PL" dirty="0" smtClean="0"/>
              <a:t> </a:t>
            </a:r>
            <a:r>
              <a:rPr lang="pl-PL" dirty="0" err="1" smtClean="0"/>
              <a:t>available</a:t>
            </a:r>
            <a:endParaRPr lang="pl-PL" dirty="0" smtClean="0"/>
          </a:p>
          <a:p>
            <a:pPr marL="342900" indent="-342900">
              <a:buFontTx/>
              <a:buChar char="-"/>
            </a:pPr>
            <a:r>
              <a:rPr lang="pl-PL" dirty="0" err="1" smtClean="0"/>
              <a:t>Usually</a:t>
            </a:r>
            <a:r>
              <a:rPr lang="pl-PL" dirty="0" smtClean="0"/>
              <a:t> </a:t>
            </a:r>
            <a:r>
              <a:rPr lang="pl-PL" dirty="0" err="1" smtClean="0"/>
              <a:t>they</a:t>
            </a:r>
            <a:r>
              <a:rPr lang="pl-PL" dirty="0" smtClean="0"/>
              <a:t> </a:t>
            </a:r>
            <a:r>
              <a:rPr lang="pl-PL" dirty="0" err="1" smtClean="0"/>
              <a:t>fail</a:t>
            </a:r>
            <a:r>
              <a:rPr lang="pl-PL" dirty="0" smtClean="0"/>
              <a:t> with MAUP</a:t>
            </a:r>
          </a:p>
          <a:p>
            <a:endParaRPr lang="pl-PL" dirty="0"/>
          </a:p>
          <a:p>
            <a:r>
              <a:rPr lang="pl-PL" dirty="0" smtClean="0">
                <a:sym typeface="Wingdings" panose="05000000000000000000" pitchFamily="2" charset="2"/>
              </a:rPr>
              <a:t> </a:t>
            </a:r>
            <a:r>
              <a:rPr lang="pl-PL" dirty="0" err="1" smtClean="0">
                <a:sym typeface="Wingdings" panose="05000000000000000000" pitchFamily="2" charset="2"/>
              </a:rPr>
              <a:t>Multitude</a:t>
            </a:r>
            <a:r>
              <a:rPr lang="pl-PL" dirty="0" smtClean="0">
                <a:sym typeface="Wingdings" panose="05000000000000000000" pitchFamily="2" charset="2"/>
              </a:rPr>
              <a:t> of </a:t>
            </a:r>
            <a:r>
              <a:rPr lang="pl-PL" dirty="0" err="1" smtClean="0">
                <a:sym typeface="Wingdings" panose="05000000000000000000" pitchFamily="2" charset="2"/>
              </a:rPr>
              <a:t>measures</a:t>
            </a:r>
            <a:r>
              <a:rPr lang="pl-PL" dirty="0" smtClean="0">
                <a:sym typeface="Wingdings" panose="05000000000000000000" pitchFamily="2" charset="2"/>
              </a:rPr>
              <a:t> </a:t>
            </a:r>
            <a:r>
              <a:rPr lang="pl-PL" dirty="0" err="1" smtClean="0">
                <a:sym typeface="Wingdings" panose="05000000000000000000" pitchFamily="2" charset="2"/>
              </a:rPr>
              <a:t>available</a:t>
            </a:r>
            <a:r>
              <a:rPr lang="pl-PL" dirty="0" smtClean="0">
                <a:sym typeface="Wingdings" panose="05000000000000000000" pitchFamily="2" charset="2"/>
              </a:rPr>
              <a:t> </a:t>
            </a:r>
            <a:r>
              <a:rPr lang="pl-PL" dirty="0" err="1" smtClean="0">
                <a:sym typeface="Wingdings" panose="05000000000000000000" pitchFamily="2" charset="2"/>
              </a:rPr>
              <a:t>needs</a:t>
            </a:r>
            <a:r>
              <a:rPr lang="pl-PL" dirty="0" smtClean="0">
                <a:sym typeface="Wingdings" panose="05000000000000000000" pitchFamily="2" charset="2"/>
              </a:rPr>
              <a:t> </a:t>
            </a:r>
            <a:r>
              <a:rPr lang="pl-PL" dirty="0" err="1" smtClean="0">
                <a:sym typeface="Wingdings" panose="05000000000000000000" pitchFamily="2" charset="2"/>
              </a:rPr>
              <a:t>some</a:t>
            </a:r>
            <a:r>
              <a:rPr lang="pl-PL" dirty="0" smtClean="0">
                <a:sym typeface="Wingdings" panose="05000000000000000000" pitchFamily="2" charset="2"/>
              </a:rPr>
              <a:t> </a:t>
            </a:r>
            <a:r>
              <a:rPr lang="pl-PL" dirty="0" err="1" smtClean="0">
                <a:sym typeface="Wingdings" panose="05000000000000000000" pitchFamily="2" charset="2"/>
              </a:rPr>
              <a:t>guidance</a:t>
            </a:r>
            <a:r>
              <a:rPr lang="pl-PL" dirty="0" smtClean="0">
                <a:sym typeface="Wingdings" panose="05000000000000000000" pitchFamily="2" charset="2"/>
              </a:rPr>
              <a:t> </a:t>
            </a:r>
            <a:r>
              <a:rPr lang="pl-PL" dirty="0" err="1" smtClean="0">
                <a:sym typeface="Wingdings" panose="05000000000000000000" pitchFamily="2" charset="2"/>
              </a:rPr>
              <a:t>what</a:t>
            </a:r>
            <a:r>
              <a:rPr lang="pl-PL" dirty="0" smtClean="0">
                <a:sym typeface="Wingdings" panose="05000000000000000000" pitchFamily="2" charset="2"/>
              </a:rPr>
              <a:t> to </a:t>
            </a:r>
            <a:r>
              <a:rPr lang="pl-PL" dirty="0" err="1" smtClean="0">
                <a:sym typeface="Wingdings" panose="05000000000000000000" pitchFamily="2" charset="2"/>
              </a:rPr>
              <a:t>use</a:t>
            </a:r>
            <a:endParaRPr lang="pl-PL" dirty="0" smtClean="0"/>
          </a:p>
        </p:txBody>
      </p:sp>
      <p:sp>
        <p:nvSpPr>
          <p:cNvPr id="2" name="Strzałka w prawo 1"/>
          <p:cNvSpPr/>
          <p:nvPr/>
        </p:nvSpPr>
        <p:spPr>
          <a:xfrm>
            <a:off x="2987824" y="5731515"/>
            <a:ext cx="1368152"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ole tekstowe 2"/>
          <p:cNvSpPr txBox="1"/>
          <p:nvPr/>
        </p:nvSpPr>
        <p:spPr>
          <a:xfrm>
            <a:off x="4572000" y="5733256"/>
            <a:ext cx="4176464" cy="646331"/>
          </a:xfrm>
          <a:prstGeom prst="rect">
            <a:avLst/>
          </a:prstGeom>
          <a:noFill/>
        </p:spPr>
        <p:txBody>
          <a:bodyPr wrap="square" rtlCol="0">
            <a:spAutoFit/>
          </a:bodyPr>
          <a:lstStyle/>
          <a:p>
            <a:r>
              <a:rPr lang="pl-PL" b="1" dirty="0" err="1" smtClean="0"/>
              <a:t>This</a:t>
            </a:r>
            <a:r>
              <a:rPr lang="pl-PL" b="1" dirty="0" smtClean="0"/>
              <a:t> </a:t>
            </a:r>
            <a:r>
              <a:rPr lang="pl-PL" b="1" dirty="0" err="1" smtClean="0"/>
              <a:t>is</a:t>
            </a:r>
            <a:r>
              <a:rPr lang="pl-PL" b="1" dirty="0" smtClean="0"/>
              <a:t> the </a:t>
            </a:r>
            <a:r>
              <a:rPr lang="pl-PL" b="1" dirty="0" err="1" smtClean="0"/>
              <a:t>first</a:t>
            </a:r>
            <a:r>
              <a:rPr lang="pl-PL" b="1" dirty="0" smtClean="0"/>
              <a:t> </a:t>
            </a:r>
            <a:r>
              <a:rPr lang="pl-PL" b="1" dirty="0" err="1" smtClean="0"/>
              <a:t>goal</a:t>
            </a:r>
            <a:r>
              <a:rPr lang="pl-PL" b="1" dirty="0" smtClean="0"/>
              <a:t> of the </a:t>
            </a:r>
            <a:r>
              <a:rPr lang="pl-PL" b="1" dirty="0" err="1" smtClean="0"/>
              <a:t>presentation</a:t>
            </a:r>
            <a:r>
              <a:rPr lang="pl-PL" b="1" dirty="0" smtClean="0"/>
              <a:t>: to </a:t>
            </a:r>
            <a:r>
              <a:rPr lang="pl-PL" b="1" dirty="0" err="1" smtClean="0"/>
              <a:t>present</a:t>
            </a:r>
            <a:r>
              <a:rPr lang="pl-PL" b="1" dirty="0" smtClean="0"/>
              <a:t> </a:t>
            </a:r>
            <a:r>
              <a:rPr lang="pl-PL" b="1" dirty="0" err="1" smtClean="0"/>
              <a:t>how</a:t>
            </a:r>
            <a:r>
              <a:rPr lang="pl-PL" b="1" dirty="0" smtClean="0"/>
              <a:t> </a:t>
            </a:r>
            <a:r>
              <a:rPr lang="pl-PL" b="1" dirty="0" err="1" smtClean="0"/>
              <a:t>they</a:t>
            </a:r>
            <a:r>
              <a:rPr lang="pl-PL" b="1" dirty="0" smtClean="0"/>
              <a:t> </a:t>
            </a:r>
            <a:r>
              <a:rPr lang="pl-PL" b="1" dirty="0" err="1" smtClean="0"/>
              <a:t>work</a:t>
            </a:r>
            <a:r>
              <a:rPr lang="pl-PL" b="1" dirty="0" smtClean="0"/>
              <a:t>!</a:t>
            </a:r>
            <a:endParaRPr lang="pl-PL" b="1" dirty="0"/>
          </a:p>
        </p:txBody>
      </p:sp>
    </p:spTree>
    <p:extLst>
      <p:ext uri="{BB962C8B-B14F-4D97-AF65-F5344CB8AC3E}">
        <p14:creationId xmlns:p14="http://schemas.microsoft.com/office/powerpoint/2010/main" val="2989693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3600" b="1" dirty="0" err="1" smtClean="0"/>
              <a:t>Background</a:t>
            </a:r>
            <a:r>
              <a:rPr lang="pl-PL" sz="3600" b="1" dirty="0" smtClean="0"/>
              <a:t> (3)</a:t>
            </a:r>
            <a:endParaRPr lang="pl-PL" sz="3600" b="1" dirty="0"/>
          </a:p>
        </p:txBody>
      </p:sp>
      <p:sp>
        <p:nvSpPr>
          <p:cNvPr id="9" name="pole tekstowe 2"/>
          <p:cNvSpPr txBox="1">
            <a:spLocks noChangeArrowheads="1"/>
          </p:cNvSpPr>
          <p:nvPr/>
        </p:nvSpPr>
        <p:spPr bwMode="auto">
          <a:xfrm>
            <a:off x="-14808" y="1700808"/>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r>
              <a:rPr lang="pl-PL" dirty="0" smtClean="0"/>
              <a:t>Second </a:t>
            </a:r>
            <a:r>
              <a:rPr lang="pl-PL" dirty="0" err="1" smtClean="0"/>
              <a:t>type</a:t>
            </a:r>
            <a:r>
              <a:rPr lang="pl-PL" dirty="0" smtClean="0"/>
              <a:t> of </a:t>
            </a:r>
            <a:r>
              <a:rPr lang="pl-PL" dirty="0" err="1" smtClean="0"/>
              <a:t>measures</a:t>
            </a:r>
            <a:r>
              <a:rPr lang="pl-PL" dirty="0" smtClean="0"/>
              <a:t> (</a:t>
            </a:r>
            <a:r>
              <a:rPr lang="pl-PL" b="1" dirty="0" err="1" smtClean="0">
                <a:solidFill>
                  <a:srgbClr val="00B050"/>
                </a:solidFill>
              </a:rPr>
              <a:t>distance-based</a:t>
            </a:r>
            <a:r>
              <a:rPr lang="pl-PL" dirty="0" smtClean="0"/>
              <a:t>) </a:t>
            </a:r>
            <a:r>
              <a:rPr lang="pl-PL" dirty="0" err="1" smtClean="0"/>
              <a:t>are</a:t>
            </a:r>
            <a:r>
              <a:rPr lang="pl-PL" dirty="0" smtClean="0"/>
              <a:t> </a:t>
            </a:r>
            <a:r>
              <a:rPr lang="pl-PL" dirty="0" err="1" smtClean="0"/>
              <a:t>just</a:t>
            </a:r>
            <a:r>
              <a:rPr lang="pl-PL" dirty="0" smtClean="0"/>
              <a:t> developing:</a:t>
            </a:r>
          </a:p>
          <a:p>
            <a:pPr marL="285750" indent="-285750" algn="just">
              <a:buFontTx/>
              <a:buChar char="-"/>
            </a:pPr>
            <a:r>
              <a:rPr lang="pl-PL" dirty="0" smtClean="0"/>
              <a:t>as the </a:t>
            </a:r>
            <a:r>
              <a:rPr lang="pl-PL" dirty="0" err="1" smtClean="0"/>
              <a:t>geo-localised</a:t>
            </a:r>
            <a:r>
              <a:rPr lang="pl-PL" dirty="0" smtClean="0"/>
              <a:t> </a:t>
            </a:r>
            <a:r>
              <a:rPr lang="pl-PL" dirty="0" err="1" smtClean="0"/>
              <a:t>individual</a:t>
            </a:r>
            <a:r>
              <a:rPr lang="pl-PL" dirty="0" smtClean="0"/>
              <a:t> </a:t>
            </a:r>
            <a:r>
              <a:rPr lang="pl-PL" dirty="0" err="1" smtClean="0"/>
              <a:t>datasets</a:t>
            </a:r>
            <a:r>
              <a:rPr lang="pl-PL" dirty="0" smtClean="0"/>
              <a:t> </a:t>
            </a:r>
            <a:r>
              <a:rPr lang="pl-PL" dirty="0" err="1" smtClean="0"/>
              <a:t>were</a:t>
            </a:r>
            <a:r>
              <a:rPr lang="pl-PL" dirty="0" smtClean="0"/>
              <a:t> not </a:t>
            </a:r>
            <a:r>
              <a:rPr lang="pl-PL" dirty="0" err="1" smtClean="0"/>
              <a:t>widely</a:t>
            </a:r>
            <a:r>
              <a:rPr lang="pl-PL" dirty="0" smtClean="0"/>
              <a:t> </a:t>
            </a:r>
            <a:r>
              <a:rPr lang="pl-PL" dirty="0" err="1" smtClean="0"/>
              <a:t>available</a:t>
            </a:r>
            <a:endParaRPr lang="pl-PL" dirty="0" smtClean="0"/>
          </a:p>
          <a:p>
            <a:pPr marL="285750" indent="-285750" algn="just">
              <a:buFontTx/>
              <a:buChar char="-"/>
            </a:pPr>
            <a:r>
              <a:rPr lang="pl-PL" dirty="0" smtClean="0"/>
              <a:t>as the </a:t>
            </a:r>
            <a:r>
              <a:rPr lang="pl-PL" dirty="0" err="1" smtClean="0"/>
              <a:t>computational</a:t>
            </a:r>
            <a:r>
              <a:rPr lang="pl-PL" dirty="0" smtClean="0"/>
              <a:t> </a:t>
            </a:r>
            <a:r>
              <a:rPr lang="pl-PL" dirty="0" err="1" smtClean="0"/>
              <a:t>power</a:t>
            </a:r>
            <a:r>
              <a:rPr lang="pl-PL" dirty="0" smtClean="0"/>
              <a:t> of </a:t>
            </a:r>
            <a:r>
              <a:rPr lang="pl-PL" dirty="0" err="1" smtClean="0"/>
              <a:t>computers</a:t>
            </a:r>
            <a:r>
              <a:rPr lang="pl-PL" dirty="0" smtClean="0"/>
              <a:t> was </a:t>
            </a:r>
            <a:r>
              <a:rPr lang="pl-PL" dirty="0" err="1" smtClean="0"/>
              <a:t>too</a:t>
            </a:r>
            <a:r>
              <a:rPr lang="pl-PL" dirty="0" smtClean="0"/>
              <a:t> </a:t>
            </a:r>
            <a:r>
              <a:rPr lang="pl-PL" dirty="0" err="1" smtClean="0"/>
              <a:t>weak</a:t>
            </a:r>
            <a:endParaRPr lang="pl-PL" dirty="0" smtClean="0"/>
          </a:p>
          <a:p>
            <a:pPr algn="just"/>
            <a:endParaRPr lang="pl-PL" dirty="0"/>
          </a:p>
          <a:p>
            <a:pPr algn="just"/>
            <a:r>
              <a:rPr lang="pl-PL" dirty="0" smtClean="0"/>
              <a:t>But….</a:t>
            </a:r>
          </a:p>
          <a:p>
            <a:pPr algn="just"/>
            <a:r>
              <a:rPr lang="pl-PL" dirty="0" smtClean="0"/>
              <a:t>- </a:t>
            </a:r>
            <a:r>
              <a:rPr lang="pl-PL" dirty="0" err="1" smtClean="0"/>
              <a:t>There</a:t>
            </a:r>
            <a:r>
              <a:rPr lang="pl-PL" dirty="0"/>
              <a:t> </a:t>
            </a:r>
            <a:r>
              <a:rPr lang="pl-PL" dirty="0" err="1" smtClean="0"/>
              <a:t>are</a:t>
            </a:r>
            <a:r>
              <a:rPr lang="pl-PL" dirty="0" smtClean="0"/>
              <a:t> </a:t>
            </a:r>
            <a:r>
              <a:rPr lang="pl-PL" dirty="0" err="1" smtClean="0"/>
              <a:t>just</a:t>
            </a:r>
            <a:r>
              <a:rPr lang="pl-PL" dirty="0" smtClean="0"/>
              <a:t> </a:t>
            </a:r>
            <a:r>
              <a:rPr lang="pl-PL" dirty="0" err="1" smtClean="0"/>
              <a:t>few</a:t>
            </a:r>
            <a:r>
              <a:rPr lang="pl-PL" dirty="0" smtClean="0"/>
              <a:t> </a:t>
            </a:r>
            <a:r>
              <a:rPr lang="pl-PL" dirty="0" err="1" smtClean="0"/>
              <a:t>approaches</a:t>
            </a:r>
            <a:r>
              <a:rPr lang="pl-PL" dirty="0" smtClean="0"/>
              <a:t> – in </a:t>
            </a:r>
            <a:r>
              <a:rPr lang="pl-PL" dirty="0" err="1" smtClean="0"/>
              <a:t>fact</a:t>
            </a:r>
            <a:r>
              <a:rPr lang="pl-PL" dirty="0" smtClean="0"/>
              <a:t> we </a:t>
            </a:r>
            <a:r>
              <a:rPr lang="pl-PL" dirty="0" err="1" smtClean="0"/>
              <a:t>are</a:t>
            </a:r>
            <a:r>
              <a:rPr lang="pl-PL" dirty="0" smtClean="0"/>
              <a:t> </a:t>
            </a:r>
            <a:r>
              <a:rPr lang="pl-PL" dirty="0" err="1" smtClean="0"/>
              <a:t>looking</a:t>
            </a:r>
            <a:r>
              <a:rPr lang="pl-PL" dirty="0" smtClean="0"/>
              <a:t> for </a:t>
            </a:r>
            <a:r>
              <a:rPr lang="pl-PL" dirty="0" err="1" smtClean="0"/>
              <a:t>good</a:t>
            </a:r>
            <a:r>
              <a:rPr lang="pl-PL" dirty="0" smtClean="0"/>
              <a:t> </a:t>
            </a:r>
            <a:r>
              <a:rPr lang="pl-PL" dirty="0" err="1" smtClean="0"/>
              <a:t>measures</a:t>
            </a:r>
            <a:endParaRPr lang="en-US" dirty="0"/>
          </a:p>
        </p:txBody>
      </p:sp>
      <p:sp>
        <p:nvSpPr>
          <p:cNvPr id="5" name="pole tekstowe 4"/>
          <p:cNvSpPr txBox="1"/>
          <p:nvPr/>
        </p:nvSpPr>
        <p:spPr>
          <a:xfrm>
            <a:off x="4427984" y="5092554"/>
            <a:ext cx="4305672" cy="646331"/>
          </a:xfrm>
          <a:prstGeom prst="rect">
            <a:avLst/>
          </a:prstGeom>
          <a:noFill/>
        </p:spPr>
        <p:txBody>
          <a:bodyPr wrap="square" rtlCol="0">
            <a:spAutoFit/>
          </a:bodyPr>
          <a:lstStyle/>
          <a:p>
            <a:r>
              <a:rPr lang="pl-PL" b="1" dirty="0" err="1" smtClean="0"/>
              <a:t>This</a:t>
            </a:r>
            <a:r>
              <a:rPr lang="pl-PL" b="1" dirty="0" smtClean="0"/>
              <a:t> </a:t>
            </a:r>
            <a:r>
              <a:rPr lang="pl-PL" b="1" dirty="0" err="1" smtClean="0"/>
              <a:t>is</a:t>
            </a:r>
            <a:r>
              <a:rPr lang="pl-PL" b="1" dirty="0" smtClean="0"/>
              <a:t> the </a:t>
            </a:r>
            <a:r>
              <a:rPr lang="pl-PL" b="1" dirty="0" err="1" smtClean="0"/>
              <a:t>second</a:t>
            </a:r>
            <a:r>
              <a:rPr lang="pl-PL" b="1" dirty="0" smtClean="0"/>
              <a:t> </a:t>
            </a:r>
            <a:r>
              <a:rPr lang="pl-PL" b="1" dirty="0" err="1" smtClean="0"/>
              <a:t>goal</a:t>
            </a:r>
            <a:r>
              <a:rPr lang="pl-PL" b="1" dirty="0" smtClean="0"/>
              <a:t> of the </a:t>
            </a:r>
            <a:r>
              <a:rPr lang="pl-PL" b="1" dirty="0" err="1" smtClean="0"/>
              <a:t>presentation</a:t>
            </a:r>
            <a:r>
              <a:rPr lang="pl-PL" b="1" dirty="0" smtClean="0"/>
              <a:t>: </a:t>
            </a:r>
          </a:p>
          <a:p>
            <a:r>
              <a:rPr lang="pl-PL" b="1" dirty="0" smtClean="0"/>
              <a:t>to </a:t>
            </a:r>
            <a:r>
              <a:rPr lang="pl-PL" b="1" dirty="0" err="1" smtClean="0"/>
              <a:t>present</a:t>
            </a:r>
            <a:r>
              <a:rPr lang="pl-PL" b="1" dirty="0" smtClean="0"/>
              <a:t> </a:t>
            </a:r>
            <a:r>
              <a:rPr lang="pl-PL" b="1" dirty="0" err="1" smtClean="0"/>
              <a:t>how</a:t>
            </a:r>
            <a:r>
              <a:rPr lang="pl-PL" b="1" dirty="0" smtClean="0"/>
              <a:t> </a:t>
            </a:r>
            <a:r>
              <a:rPr lang="pl-PL" b="1" dirty="0" err="1" smtClean="0"/>
              <a:t>they</a:t>
            </a:r>
            <a:r>
              <a:rPr lang="pl-PL" b="1" dirty="0" smtClean="0"/>
              <a:t> </a:t>
            </a:r>
            <a:r>
              <a:rPr lang="pl-PL" b="1" dirty="0" err="1" smtClean="0"/>
              <a:t>work</a:t>
            </a:r>
            <a:r>
              <a:rPr lang="pl-PL" b="1" dirty="0" smtClean="0"/>
              <a:t>!</a:t>
            </a:r>
            <a:endParaRPr lang="pl-PL" b="1" dirty="0"/>
          </a:p>
        </p:txBody>
      </p:sp>
      <p:sp>
        <p:nvSpPr>
          <p:cNvPr id="6" name="Strzałka w prawo 5"/>
          <p:cNvSpPr/>
          <p:nvPr/>
        </p:nvSpPr>
        <p:spPr>
          <a:xfrm>
            <a:off x="2843808" y="5230183"/>
            <a:ext cx="1368152"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604265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116632"/>
            <a:ext cx="7128792" cy="616271"/>
          </a:xfrm>
        </p:spPr>
        <p:txBody>
          <a:bodyPr>
            <a:noAutofit/>
          </a:bodyPr>
          <a:lstStyle/>
          <a:p>
            <a:pPr lvl="0" algn="r"/>
            <a:r>
              <a:rPr lang="pl-PL" sz="3600" b="1" dirty="0" smtClean="0"/>
              <a:t>Cluster-</a:t>
            </a:r>
            <a:r>
              <a:rPr lang="pl-PL" sz="3600" b="1" dirty="0" err="1" smtClean="0"/>
              <a:t>based</a:t>
            </a:r>
            <a:r>
              <a:rPr lang="pl-PL" sz="3600" b="1" dirty="0" smtClean="0"/>
              <a:t> </a:t>
            </a:r>
            <a:r>
              <a:rPr lang="pl-PL" sz="3600" b="1" dirty="0" err="1" smtClean="0"/>
              <a:t>measures</a:t>
            </a:r>
            <a:r>
              <a:rPr lang="pl-PL" sz="3600" b="1" dirty="0" smtClean="0"/>
              <a:t> </a:t>
            </a:r>
            <a:r>
              <a:rPr lang="pl-PL" sz="3600" b="1" dirty="0" err="1" smtClean="0"/>
              <a:t>typology</a:t>
            </a:r>
            <a:r>
              <a:rPr lang="pl-PL" sz="3600" b="1" dirty="0" smtClean="0"/>
              <a:t> (1)</a:t>
            </a:r>
            <a:endParaRPr lang="pl-PL" sz="36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 y="805001"/>
            <a:ext cx="9145690" cy="6058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611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116632"/>
            <a:ext cx="7128792" cy="616271"/>
          </a:xfrm>
        </p:spPr>
        <p:txBody>
          <a:bodyPr>
            <a:noAutofit/>
          </a:bodyPr>
          <a:lstStyle/>
          <a:p>
            <a:pPr lvl="0" algn="r"/>
            <a:r>
              <a:rPr lang="pl-PL" sz="3600" b="1" dirty="0" smtClean="0"/>
              <a:t>Cluster-</a:t>
            </a:r>
            <a:r>
              <a:rPr lang="pl-PL" sz="3600" b="1" dirty="0" err="1" smtClean="0"/>
              <a:t>based</a:t>
            </a:r>
            <a:r>
              <a:rPr lang="pl-PL" sz="3600" b="1" dirty="0" smtClean="0"/>
              <a:t> </a:t>
            </a:r>
            <a:r>
              <a:rPr lang="pl-PL" sz="3600" b="1" dirty="0" err="1" smtClean="0"/>
              <a:t>measures</a:t>
            </a:r>
            <a:r>
              <a:rPr lang="pl-PL" sz="3600" b="1" dirty="0" smtClean="0"/>
              <a:t> </a:t>
            </a:r>
            <a:r>
              <a:rPr lang="pl-PL" sz="3600" b="1" dirty="0" err="1" smtClean="0"/>
              <a:t>typology</a:t>
            </a:r>
            <a:r>
              <a:rPr lang="pl-PL" sz="3600" b="1" dirty="0" smtClean="0"/>
              <a:t> (2)</a:t>
            </a:r>
            <a:endParaRPr lang="pl-PL" sz="36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58753"/>
            <a:ext cx="9145690" cy="6058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pole tekstowe 1"/>
          <p:cNvSpPr txBox="1"/>
          <p:nvPr/>
        </p:nvSpPr>
        <p:spPr>
          <a:xfrm>
            <a:off x="539552" y="2492896"/>
            <a:ext cx="1080120" cy="2092881"/>
          </a:xfrm>
          <a:prstGeom prst="rect">
            <a:avLst/>
          </a:prstGeom>
          <a:noFill/>
        </p:spPr>
        <p:txBody>
          <a:bodyPr wrap="square" rtlCol="0">
            <a:spAutoFit/>
          </a:bodyPr>
          <a:lstStyle/>
          <a:p>
            <a:r>
              <a:rPr lang="pl-PL" sz="13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pl-PL" sz="13000" dirty="0"/>
          </a:p>
        </p:txBody>
      </p:sp>
      <p:sp>
        <p:nvSpPr>
          <p:cNvPr id="3" name="pole tekstowe 2"/>
          <p:cNvSpPr txBox="1"/>
          <p:nvPr/>
        </p:nvSpPr>
        <p:spPr>
          <a:xfrm>
            <a:off x="1835696" y="1071929"/>
            <a:ext cx="6840760" cy="5632311"/>
          </a:xfrm>
          <a:prstGeom prst="rect">
            <a:avLst/>
          </a:prstGeom>
          <a:noFill/>
        </p:spPr>
        <p:txBody>
          <a:bodyPr wrap="square" rtlCol="0">
            <a:spAutoFit/>
          </a:bodyPr>
          <a:lstStyle/>
          <a:p>
            <a:r>
              <a:rPr lang="pl-PL" sz="6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Do </a:t>
            </a:r>
            <a:r>
              <a:rPr lang="pl-PL" sz="60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they</a:t>
            </a:r>
            <a:r>
              <a:rPr lang="pl-PL" sz="6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pl-PL" sz="60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give</a:t>
            </a:r>
            <a:r>
              <a:rPr lang="pl-PL" sz="6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the same </a:t>
            </a:r>
            <a:r>
              <a:rPr lang="pl-PL" sz="60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information</a:t>
            </a:r>
            <a:r>
              <a:rPr lang="pl-PL" sz="6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p>
          <a:p>
            <a:endParaRPr lang="pl-PL" sz="6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r>
              <a:rPr lang="pl-PL" sz="60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What</a:t>
            </a:r>
            <a:r>
              <a:rPr lang="pl-PL" sz="6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pl-PL" sz="60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is</a:t>
            </a:r>
            <a:r>
              <a:rPr lang="pl-PL" sz="6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the </a:t>
            </a:r>
            <a:r>
              <a:rPr lang="pl-PL" sz="60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value</a:t>
            </a:r>
            <a:r>
              <a:rPr lang="pl-PL" sz="6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pl-PL" sz="60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added</a:t>
            </a:r>
            <a:r>
              <a:rPr lang="pl-PL" sz="6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of </a:t>
            </a:r>
            <a:r>
              <a:rPr lang="pl-PL" sz="60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using</a:t>
            </a:r>
            <a:r>
              <a:rPr lang="pl-PL" sz="6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pl-PL" sz="60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all</a:t>
            </a:r>
            <a:r>
              <a:rPr lang="pl-PL" sz="6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of </a:t>
            </a:r>
            <a:r>
              <a:rPr lang="pl-PL" sz="60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them</a:t>
            </a:r>
            <a:r>
              <a:rPr lang="pl-PL" sz="6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pl-PL" sz="6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3474861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835696" y="220441"/>
            <a:ext cx="7128792" cy="1143000"/>
          </a:xfrm>
        </p:spPr>
        <p:txBody>
          <a:bodyPr>
            <a:normAutofit/>
          </a:bodyPr>
          <a:lstStyle/>
          <a:p>
            <a:r>
              <a:rPr lang="pl-PL" sz="3600" b="1" dirty="0"/>
              <a:t>Cluster-</a:t>
            </a:r>
            <a:r>
              <a:rPr lang="pl-PL" sz="3600" b="1" dirty="0" err="1"/>
              <a:t>based</a:t>
            </a:r>
            <a:r>
              <a:rPr lang="pl-PL" sz="3600" b="1" dirty="0"/>
              <a:t> </a:t>
            </a:r>
            <a:r>
              <a:rPr lang="pl-PL" sz="3600" b="1" dirty="0" err="1"/>
              <a:t>measures</a:t>
            </a:r>
            <a:r>
              <a:rPr lang="pl-PL" sz="3600" b="1" dirty="0"/>
              <a:t> </a:t>
            </a:r>
            <a:r>
              <a:rPr lang="pl-PL" sz="3600" b="1" dirty="0" err="1"/>
              <a:t>typology</a:t>
            </a:r>
            <a:r>
              <a:rPr lang="pl-PL" sz="3600" b="1" dirty="0"/>
              <a:t> (3)</a:t>
            </a:r>
            <a:endParaRPr lang="pl-PL" sz="3600" dirty="0"/>
          </a:p>
        </p:txBody>
      </p:sp>
      <p:graphicFrame>
        <p:nvGraphicFramePr>
          <p:cNvPr id="5" name="Tabela 4"/>
          <p:cNvGraphicFramePr>
            <a:graphicFrameLocks noGrp="1"/>
          </p:cNvGraphicFramePr>
          <p:nvPr>
            <p:extLst>
              <p:ext uri="{D42A27DB-BD31-4B8C-83A1-F6EECF244321}">
                <p14:modId xmlns:p14="http://schemas.microsoft.com/office/powerpoint/2010/main" val="3679467758"/>
              </p:ext>
            </p:extLst>
          </p:nvPr>
        </p:nvGraphicFramePr>
        <p:xfrm>
          <a:off x="323528" y="1628800"/>
          <a:ext cx="8568952" cy="3218656"/>
        </p:xfrm>
        <a:graphic>
          <a:graphicData uri="http://schemas.openxmlformats.org/drawingml/2006/table">
            <a:tbl>
              <a:tblPr firstRow="1" bandRow="1">
                <a:tableStyleId>{5C22544A-7EE6-4342-B048-85BDC9FD1C3A}</a:tableStyleId>
              </a:tblPr>
              <a:tblGrid>
                <a:gridCol w="4284476"/>
                <a:gridCol w="4284476"/>
              </a:tblGrid>
              <a:tr h="432048">
                <a:tc>
                  <a:txBody>
                    <a:bodyPr/>
                    <a:lstStyle/>
                    <a:p>
                      <a:r>
                        <a:rPr lang="pl-PL" dirty="0" err="1" smtClean="0"/>
                        <a:t>Measures</a:t>
                      </a:r>
                      <a:r>
                        <a:rPr lang="pl-PL" dirty="0" smtClean="0"/>
                        <a:t> of </a:t>
                      </a:r>
                      <a:r>
                        <a:rPr lang="pl-PL" dirty="0" err="1" smtClean="0"/>
                        <a:t>sectoral</a:t>
                      </a:r>
                      <a:r>
                        <a:rPr lang="pl-PL" dirty="0" smtClean="0"/>
                        <a:t> </a:t>
                      </a:r>
                      <a:r>
                        <a:rPr lang="pl-PL" dirty="0" err="1" smtClean="0"/>
                        <a:t>concentration</a:t>
                      </a:r>
                      <a:r>
                        <a:rPr lang="pl-PL" baseline="0" dirty="0" smtClean="0"/>
                        <a:t> (</a:t>
                      </a:r>
                      <a:r>
                        <a:rPr lang="pl-PL" baseline="0" dirty="0" err="1" smtClean="0"/>
                        <a:t>distribution</a:t>
                      </a:r>
                      <a:r>
                        <a:rPr lang="pl-PL" baseline="0" dirty="0" smtClean="0"/>
                        <a:t> of </a:t>
                      </a:r>
                      <a:r>
                        <a:rPr lang="pl-PL" baseline="0" dirty="0" err="1" smtClean="0"/>
                        <a:t>activity</a:t>
                      </a:r>
                      <a:r>
                        <a:rPr lang="pl-PL" baseline="0" dirty="0" smtClean="0"/>
                        <a:t> </a:t>
                      </a:r>
                      <a:r>
                        <a:rPr lang="pl-PL" baseline="0" dirty="0" err="1" smtClean="0"/>
                        <a:t>between</a:t>
                      </a:r>
                      <a:r>
                        <a:rPr lang="pl-PL" baseline="0" dirty="0" smtClean="0"/>
                        <a:t> </a:t>
                      </a:r>
                      <a:r>
                        <a:rPr lang="pl-PL" baseline="0" dirty="0" err="1" smtClean="0"/>
                        <a:t>sectors</a:t>
                      </a:r>
                      <a:r>
                        <a:rPr lang="pl-PL" baseline="0" dirty="0" smtClean="0"/>
                        <a:t> </a:t>
                      </a:r>
                      <a:r>
                        <a:rPr lang="pl-PL" baseline="0" dirty="0" err="1" smtClean="0"/>
                        <a:t>within</a:t>
                      </a:r>
                      <a:r>
                        <a:rPr lang="pl-PL" baseline="0" dirty="0" smtClean="0"/>
                        <a:t> the region)</a:t>
                      </a:r>
                      <a:endParaRPr lang="pl-PL" dirty="0"/>
                    </a:p>
                  </a:txBody>
                  <a:tcPr/>
                </a:tc>
                <a:tc>
                  <a:txBody>
                    <a:bodyPr/>
                    <a:lstStyle/>
                    <a:p>
                      <a:r>
                        <a:rPr lang="pl-PL" dirty="0" err="1" smtClean="0"/>
                        <a:t>Measures</a:t>
                      </a:r>
                      <a:r>
                        <a:rPr lang="pl-PL" baseline="0" dirty="0" smtClean="0"/>
                        <a:t> of </a:t>
                      </a:r>
                      <a:r>
                        <a:rPr lang="pl-PL" baseline="0" dirty="0" err="1" smtClean="0"/>
                        <a:t>geographical</a:t>
                      </a:r>
                      <a:r>
                        <a:rPr lang="pl-PL" baseline="0" dirty="0" smtClean="0"/>
                        <a:t> </a:t>
                      </a:r>
                      <a:r>
                        <a:rPr lang="pl-PL" baseline="0" dirty="0" err="1" smtClean="0"/>
                        <a:t>concentration</a:t>
                      </a:r>
                      <a:r>
                        <a:rPr lang="pl-PL" baseline="0" dirty="0" smtClean="0"/>
                        <a:t> (</a:t>
                      </a:r>
                      <a:r>
                        <a:rPr lang="pl-PL" baseline="0" dirty="0" err="1" smtClean="0"/>
                        <a:t>distribution</a:t>
                      </a:r>
                      <a:r>
                        <a:rPr lang="pl-PL" baseline="0" dirty="0" smtClean="0"/>
                        <a:t> of </a:t>
                      </a:r>
                      <a:r>
                        <a:rPr lang="pl-PL" baseline="0" dirty="0" err="1" smtClean="0"/>
                        <a:t>activity</a:t>
                      </a:r>
                      <a:r>
                        <a:rPr lang="pl-PL" baseline="0" dirty="0" smtClean="0"/>
                        <a:t> </a:t>
                      </a:r>
                      <a:r>
                        <a:rPr lang="pl-PL" baseline="0" dirty="0" err="1" smtClean="0"/>
                        <a:t>between</a:t>
                      </a:r>
                      <a:r>
                        <a:rPr lang="pl-PL" baseline="0" dirty="0" smtClean="0"/>
                        <a:t> regions </a:t>
                      </a:r>
                      <a:r>
                        <a:rPr lang="pl-PL" baseline="0" dirty="0" err="1" smtClean="0"/>
                        <a:t>withing</a:t>
                      </a:r>
                      <a:r>
                        <a:rPr lang="pl-PL" baseline="0" dirty="0" smtClean="0"/>
                        <a:t> the </a:t>
                      </a:r>
                      <a:r>
                        <a:rPr lang="pl-PL" baseline="0" dirty="0" err="1" smtClean="0"/>
                        <a:t>sector</a:t>
                      </a:r>
                      <a:r>
                        <a:rPr lang="pl-PL" baseline="0" dirty="0" smtClean="0"/>
                        <a:t>) </a:t>
                      </a:r>
                      <a:endParaRPr lang="pl-PL" dirty="0"/>
                    </a:p>
                  </a:txBody>
                  <a:tcPr/>
                </a:tc>
              </a:tr>
              <a:tr h="2304256">
                <a:tc>
                  <a:txBody>
                    <a:bodyPr/>
                    <a:lstStyle/>
                    <a:p>
                      <a:r>
                        <a:rPr lang="en-US" sz="1600" kern="1200" dirty="0" smtClean="0">
                          <a:solidFill>
                            <a:schemeClr val="dk1"/>
                          </a:solidFill>
                          <a:effectLst/>
                          <a:latin typeface="+mn-lt"/>
                          <a:ea typeface="+mn-ea"/>
                          <a:cs typeface="+mn-cs"/>
                        </a:rPr>
                        <a:t>NAI</a:t>
                      </a:r>
                      <a:r>
                        <a:rPr lang="pl-PL" sz="1600" kern="1200" dirty="0" smtClean="0">
                          <a:solidFill>
                            <a:schemeClr val="dk1"/>
                          </a:solidFill>
                          <a:effectLst/>
                          <a:latin typeface="+mn-lt"/>
                          <a:ea typeface="+mn-ea"/>
                          <a:cs typeface="+mn-cs"/>
                        </a:rPr>
                        <a:t>, </a:t>
                      </a:r>
                      <a:r>
                        <a:rPr lang="en-US" sz="1600" kern="1200" dirty="0" smtClean="0">
                          <a:solidFill>
                            <a:schemeClr val="dk1"/>
                          </a:solidFill>
                          <a:effectLst/>
                          <a:latin typeface="+mn-lt"/>
                          <a:ea typeface="+mn-ea"/>
                          <a:cs typeface="+mn-cs"/>
                        </a:rPr>
                        <a:t>KLD</a:t>
                      </a:r>
                      <a:r>
                        <a:rPr lang="pl-PL"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Lilien</a:t>
                      </a:r>
                      <a:r>
                        <a:rPr lang="en-US" sz="1600" kern="1200" dirty="0" smtClean="0">
                          <a:solidFill>
                            <a:schemeClr val="dk1"/>
                          </a:solidFill>
                          <a:effectLst/>
                          <a:latin typeface="+mn-lt"/>
                          <a:ea typeface="+mn-ea"/>
                          <a:cs typeface="+mn-cs"/>
                        </a:rPr>
                        <a:t> (dynamic index)</a:t>
                      </a:r>
                      <a:r>
                        <a:rPr lang="pl-PL" sz="1600" kern="1200" dirty="0" smtClean="0">
                          <a:solidFill>
                            <a:schemeClr val="dk1"/>
                          </a:solidFill>
                          <a:effectLst/>
                          <a:latin typeface="+mn-lt"/>
                          <a:ea typeface="+mn-ea"/>
                          <a:cs typeface="+mn-cs"/>
                        </a:rPr>
                        <a:t>, </a:t>
                      </a:r>
                      <a:r>
                        <a:rPr lang="en-US" sz="1600" kern="1200" dirty="0" smtClean="0">
                          <a:solidFill>
                            <a:schemeClr val="dk1"/>
                          </a:solidFill>
                          <a:effectLst/>
                          <a:latin typeface="+mn-lt"/>
                          <a:ea typeface="+mn-ea"/>
                          <a:cs typeface="+mn-cs"/>
                        </a:rPr>
                        <a:t>Ogive</a:t>
                      </a:r>
                      <a:r>
                        <a:rPr lang="pl-PL" sz="1600" kern="1200" dirty="0" smtClean="0">
                          <a:solidFill>
                            <a:schemeClr val="dk1"/>
                          </a:solidFill>
                          <a:effectLst/>
                          <a:latin typeface="+mn-lt"/>
                          <a:ea typeface="+mn-ea"/>
                          <a:cs typeface="+mn-cs"/>
                        </a:rPr>
                        <a:t> index,</a:t>
                      </a:r>
                      <a:r>
                        <a:rPr lang="pl-PL" sz="1600" kern="1200" baseline="0" dirty="0" smtClean="0">
                          <a:solidFill>
                            <a:schemeClr val="dk1"/>
                          </a:solidFill>
                          <a:effectLst/>
                          <a:latin typeface="+mn-lt"/>
                          <a:ea typeface="+mn-ea"/>
                          <a:cs typeface="+mn-cs"/>
                        </a:rPr>
                        <a:t> </a:t>
                      </a:r>
                      <a:r>
                        <a:rPr lang="en-US" sz="1600" kern="1200" dirty="0" smtClean="0">
                          <a:solidFill>
                            <a:schemeClr val="dk1"/>
                          </a:solidFill>
                          <a:effectLst/>
                          <a:latin typeface="+mn-lt"/>
                          <a:ea typeface="+mn-ea"/>
                          <a:cs typeface="+mn-cs"/>
                        </a:rPr>
                        <a:t>Theil S</a:t>
                      </a:r>
                      <a:r>
                        <a:rPr lang="pl-PL" sz="1600" kern="1200" dirty="0" smtClean="0">
                          <a:solidFill>
                            <a:schemeClr val="dk1"/>
                          </a:solidFill>
                          <a:effectLst/>
                          <a:latin typeface="+mn-lt"/>
                          <a:ea typeface="+mn-ea"/>
                          <a:cs typeface="+mn-cs"/>
                        </a:rPr>
                        <a:t>, </a:t>
                      </a:r>
                      <a:r>
                        <a:rPr lang="en-US" sz="1600" kern="1200" dirty="0" smtClean="0">
                          <a:solidFill>
                            <a:schemeClr val="dk1"/>
                          </a:solidFill>
                          <a:effectLst/>
                          <a:latin typeface="+mn-lt"/>
                          <a:ea typeface="+mn-ea"/>
                          <a:cs typeface="+mn-cs"/>
                        </a:rPr>
                        <a:t>refined diversification index</a:t>
                      </a:r>
                      <a:r>
                        <a:rPr lang="pl-PL" sz="1600" kern="1200" dirty="0" smtClean="0">
                          <a:solidFill>
                            <a:schemeClr val="dk1"/>
                          </a:solidFill>
                          <a:effectLst/>
                          <a:latin typeface="+mn-lt"/>
                          <a:ea typeface="+mn-ea"/>
                          <a:cs typeface="+mn-cs"/>
                        </a:rPr>
                        <a:t>, </a:t>
                      </a:r>
                      <a:r>
                        <a:rPr lang="en-US" sz="1600" kern="1200" dirty="0" smtClean="0">
                          <a:solidFill>
                            <a:schemeClr val="dk1"/>
                          </a:solidFill>
                          <a:effectLst/>
                          <a:latin typeface="+mn-lt"/>
                          <a:ea typeface="+mn-ea"/>
                          <a:cs typeface="+mn-cs"/>
                        </a:rPr>
                        <a:t>Krugman index</a:t>
                      </a:r>
                      <a:r>
                        <a:rPr lang="pl-PL"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Hallet</a:t>
                      </a:r>
                      <a:r>
                        <a:rPr lang="pl-PL" sz="1600" kern="1200" dirty="0" smtClean="0">
                          <a:solidFill>
                            <a:schemeClr val="dk1"/>
                          </a:solidFill>
                          <a:effectLst/>
                          <a:latin typeface="+mn-lt"/>
                          <a:ea typeface="+mn-ea"/>
                          <a:cs typeface="+mn-cs"/>
                        </a:rPr>
                        <a:t> index, </a:t>
                      </a:r>
                      <a:r>
                        <a:rPr lang="en-US" sz="1600" kern="1200" dirty="0" smtClean="0">
                          <a:solidFill>
                            <a:schemeClr val="dk1"/>
                          </a:solidFill>
                          <a:effectLst/>
                          <a:latin typeface="+mn-lt"/>
                          <a:ea typeface="+mn-ea"/>
                          <a:cs typeface="+mn-cs"/>
                        </a:rPr>
                        <a:t>Gini</a:t>
                      </a:r>
                      <a:r>
                        <a:rPr lang="pl-PL" sz="1600" kern="1200" dirty="0" smtClean="0">
                          <a:solidFill>
                            <a:schemeClr val="dk1"/>
                          </a:solidFill>
                          <a:effectLst/>
                          <a:latin typeface="+mn-lt"/>
                          <a:ea typeface="+mn-ea"/>
                          <a:cs typeface="+mn-cs"/>
                        </a:rPr>
                        <a:t> index,</a:t>
                      </a:r>
                      <a:r>
                        <a:rPr lang="pl-PL" sz="1600" kern="1200" baseline="0" dirty="0" smtClean="0">
                          <a:solidFill>
                            <a:schemeClr val="dk1"/>
                          </a:solidFill>
                          <a:effectLst/>
                          <a:latin typeface="+mn-lt"/>
                          <a:ea typeface="+mn-ea"/>
                          <a:cs typeface="+mn-cs"/>
                        </a:rPr>
                        <a:t> </a:t>
                      </a:r>
                      <a:r>
                        <a:rPr lang="en-US" sz="1600" kern="1200" dirty="0" smtClean="0">
                          <a:solidFill>
                            <a:schemeClr val="dk1"/>
                          </a:solidFill>
                          <a:effectLst/>
                          <a:latin typeface="+mn-lt"/>
                          <a:ea typeface="+mn-ea"/>
                          <a:cs typeface="+mn-cs"/>
                        </a:rPr>
                        <a:t>RSI (max LQ)</a:t>
                      </a:r>
                      <a:r>
                        <a:rPr lang="pl-PL"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Herfindahl</a:t>
                      </a:r>
                      <a:r>
                        <a:rPr lang="pl-PL" sz="1600" kern="1200" dirty="0" smtClean="0">
                          <a:solidFill>
                            <a:schemeClr val="dk1"/>
                          </a:solidFill>
                          <a:effectLst/>
                          <a:latin typeface="+mn-lt"/>
                          <a:ea typeface="+mn-ea"/>
                          <a:cs typeface="+mn-cs"/>
                        </a:rPr>
                        <a:t> index</a:t>
                      </a:r>
                    </a:p>
                    <a:p>
                      <a:r>
                        <a:rPr lang="en-US" sz="1600" kern="1200" dirty="0" smtClean="0">
                          <a:solidFill>
                            <a:schemeClr val="dk1"/>
                          </a:solidFill>
                          <a:effectLst/>
                          <a:latin typeface="+mn-lt"/>
                          <a:ea typeface="+mn-ea"/>
                          <a:cs typeface="+mn-cs"/>
                        </a:rPr>
                        <a:t> </a:t>
                      </a:r>
                      <a:endParaRPr lang="pl-PL" sz="1600" kern="1200" dirty="0" smtClean="0">
                        <a:solidFill>
                          <a:schemeClr val="dk1"/>
                        </a:solidFill>
                        <a:effectLst/>
                        <a:latin typeface="+mn-lt"/>
                        <a:ea typeface="+mn-ea"/>
                        <a:cs typeface="+mn-cs"/>
                      </a:endParaRPr>
                    </a:p>
                    <a:p>
                      <a:r>
                        <a:rPr lang="en-US" sz="1600" kern="1200" dirty="0" smtClean="0">
                          <a:solidFill>
                            <a:schemeClr val="dk1"/>
                          </a:solidFill>
                          <a:effectLst/>
                          <a:latin typeface="+mn-lt"/>
                          <a:ea typeface="+mn-ea"/>
                          <a:cs typeface="+mn-cs"/>
                        </a:rPr>
                        <a:t>Relative Diversity Index (RDI) (inverse Krugman)</a:t>
                      </a:r>
                      <a:r>
                        <a:rPr lang="pl-PL" sz="1600" kern="1200" dirty="0" smtClean="0">
                          <a:solidFill>
                            <a:schemeClr val="dk1"/>
                          </a:solidFill>
                          <a:effectLst/>
                          <a:latin typeface="+mn-lt"/>
                          <a:ea typeface="+mn-ea"/>
                          <a:cs typeface="+mn-cs"/>
                        </a:rPr>
                        <a:t>, </a:t>
                      </a:r>
                    </a:p>
                    <a:p>
                      <a:r>
                        <a:rPr lang="en-US" sz="1600" kern="1200" dirty="0" err="1" smtClean="0">
                          <a:solidFill>
                            <a:schemeClr val="dk1"/>
                          </a:solidFill>
                          <a:effectLst/>
                          <a:latin typeface="+mn-lt"/>
                          <a:ea typeface="+mn-ea"/>
                          <a:cs typeface="+mn-cs"/>
                        </a:rPr>
                        <a:t>Hachman</a:t>
                      </a:r>
                      <a:r>
                        <a:rPr lang="pl-PL" sz="1600" kern="1200" dirty="0" smtClean="0">
                          <a:solidFill>
                            <a:schemeClr val="dk1"/>
                          </a:solidFill>
                          <a:effectLst/>
                          <a:latin typeface="+mn-lt"/>
                          <a:ea typeface="+mn-ea"/>
                          <a:cs typeface="+mn-cs"/>
                        </a:rPr>
                        <a:t> index, </a:t>
                      </a:r>
                      <a:r>
                        <a:rPr lang="en-US" sz="1600" kern="1200" dirty="0" smtClean="0">
                          <a:solidFill>
                            <a:schemeClr val="dk1"/>
                          </a:solidFill>
                          <a:effectLst/>
                          <a:latin typeface="+mn-lt"/>
                          <a:ea typeface="+mn-ea"/>
                          <a:cs typeface="+mn-cs"/>
                        </a:rPr>
                        <a:t>Absolute Diversity Index (ADI) (inverse HH)</a:t>
                      </a:r>
                      <a:r>
                        <a:rPr lang="pl-PL" sz="1600" kern="1200" dirty="0" smtClean="0">
                          <a:solidFill>
                            <a:schemeClr val="dk1"/>
                          </a:solidFill>
                          <a:effectLst/>
                          <a:latin typeface="+mn-lt"/>
                          <a:ea typeface="+mn-ea"/>
                          <a:cs typeface="+mn-cs"/>
                        </a:rPr>
                        <a:t>, </a:t>
                      </a:r>
                      <a:r>
                        <a:rPr lang="en-US" sz="1600" kern="1200" dirty="0" smtClean="0">
                          <a:solidFill>
                            <a:schemeClr val="dk1"/>
                          </a:solidFill>
                          <a:effectLst/>
                          <a:latin typeface="+mn-lt"/>
                          <a:ea typeface="+mn-ea"/>
                          <a:cs typeface="+mn-cs"/>
                        </a:rPr>
                        <a:t>Shannon</a:t>
                      </a:r>
                      <a:r>
                        <a:rPr lang="pl-PL" sz="1600" kern="1200" dirty="0" smtClean="0">
                          <a:solidFill>
                            <a:schemeClr val="dk1"/>
                          </a:solidFill>
                          <a:effectLst/>
                          <a:latin typeface="+mn-lt"/>
                          <a:ea typeface="+mn-ea"/>
                          <a:cs typeface="+mn-cs"/>
                        </a:rPr>
                        <a:t> </a:t>
                      </a:r>
                      <a:r>
                        <a:rPr lang="pl-PL" sz="1600" kern="1200" dirty="0" err="1" smtClean="0">
                          <a:solidFill>
                            <a:schemeClr val="dk1"/>
                          </a:solidFill>
                          <a:effectLst/>
                          <a:latin typeface="+mn-lt"/>
                          <a:ea typeface="+mn-ea"/>
                          <a:cs typeface="+mn-cs"/>
                        </a:rPr>
                        <a:t>entropy</a:t>
                      </a:r>
                      <a:r>
                        <a:rPr lang="pl-PL" sz="1600" kern="1200" dirty="0" smtClean="0">
                          <a:solidFill>
                            <a:schemeClr val="dk1"/>
                          </a:solidFill>
                          <a:effectLst/>
                          <a:latin typeface="+mn-lt"/>
                          <a:ea typeface="+mn-ea"/>
                          <a:cs typeface="+mn-cs"/>
                        </a:rPr>
                        <a:t>, </a:t>
                      </a:r>
                      <a:r>
                        <a:rPr lang="en-US" sz="1600" kern="1200" dirty="0" smtClean="0">
                          <a:solidFill>
                            <a:schemeClr val="dk1"/>
                          </a:solidFill>
                          <a:effectLst/>
                          <a:latin typeface="+mn-lt"/>
                          <a:ea typeface="+mn-ea"/>
                          <a:cs typeface="+mn-cs"/>
                        </a:rPr>
                        <a:t>Relative H</a:t>
                      </a:r>
                      <a:endParaRPr lang="pl-PL" sz="1600" dirty="0"/>
                    </a:p>
                  </a:txBody>
                  <a:tcPr/>
                </a:tc>
                <a:tc>
                  <a:txBody>
                    <a:bodyPr/>
                    <a:lstStyle/>
                    <a:p>
                      <a:r>
                        <a:rPr lang="en-US" sz="1600" kern="1200" dirty="0" smtClean="0">
                          <a:solidFill>
                            <a:schemeClr val="dk1"/>
                          </a:solidFill>
                          <a:effectLst/>
                          <a:latin typeface="+mn-lt"/>
                          <a:ea typeface="+mn-ea"/>
                          <a:cs typeface="+mn-cs"/>
                        </a:rPr>
                        <a:t>Gini</a:t>
                      </a:r>
                      <a:r>
                        <a:rPr lang="pl-PL" sz="1600" kern="1200" dirty="0" smtClean="0">
                          <a:solidFill>
                            <a:schemeClr val="dk1"/>
                          </a:solidFill>
                          <a:effectLst/>
                          <a:latin typeface="+mn-lt"/>
                          <a:ea typeface="+mn-ea"/>
                          <a:cs typeface="+mn-cs"/>
                        </a:rPr>
                        <a:t> index, </a:t>
                      </a:r>
                      <a:r>
                        <a:rPr lang="en-US" sz="1600" kern="1200" dirty="0" smtClean="0">
                          <a:solidFill>
                            <a:schemeClr val="dk1"/>
                          </a:solidFill>
                          <a:effectLst/>
                          <a:latin typeface="+mn-lt"/>
                          <a:ea typeface="+mn-ea"/>
                          <a:cs typeface="+mn-cs"/>
                        </a:rPr>
                        <a:t>Krugman</a:t>
                      </a:r>
                      <a:r>
                        <a:rPr lang="pl-PL" sz="1600" kern="1200" dirty="0" smtClean="0">
                          <a:solidFill>
                            <a:schemeClr val="dk1"/>
                          </a:solidFill>
                          <a:effectLst/>
                          <a:latin typeface="+mn-lt"/>
                          <a:ea typeface="+mn-ea"/>
                          <a:cs typeface="+mn-cs"/>
                        </a:rPr>
                        <a:t> index, </a:t>
                      </a:r>
                      <a:r>
                        <a:rPr lang="en-US" sz="1600" kern="1200" dirty="0" err="1" smtClean="0">
                          <a:solidFill>
                            <a:schemeClr val="dk1"/>
                          </a:solidFill>
                          <a:effectLst/>
                          <a:latin typeface="+mn-lt"/>
                          <a:ea typeface="+mn-ea"/>
                          <a:cs typeface="+mn-cs"/>
                        </a:rPr>
                        <a:t>Bruhlart</a:t>
                      </a:r>
                      <a:r>
                        <a:rPr lang="en-US" sz="1600" kern="1200" dirty="0" smtClean="0">
                          <a:solidFill>
                            <a:schemeClr val="dk1"/>
                          </a:solidFill>
                          <a:effectLst/>
                          <a:latin typeface="+mn-lt"/>
                          <a:ea typeface="+mn-ea"/>
                          <a:cs typeface="+mn-cs"/>
                        </a:rPr>
                        <a:t> &amp; </a:t>
                      </a:r>
                      <a:r>
                        <a:rPr lang="en-US" sz="1600" kern="1200" dirty="0" err="1" smtClean="0">
                          <a:solidFill>
                            <a:schemeClr val="dk1"/>
                          </a:solidFill>
                          <a:effectLst/>
                          <a:latin typeface="+mn-lt"/>
                          <a:ea typeface="+mn-ea"/>
                          <a:cs typeface="+mn-cs"/>
                        </a:rPr>
                        <a:t>Traeger</a:t>
                      </a:r>
                      <a:r>
                        <a:rPr lang="pl-PL" sz="1600" kern="1200" dirty="0" smtClean="0">
                          <a:solidFill>
                            <a:schemeClr val="dk1"/>
                          </a:solidFill>
                          <a:effectLst/>
                          <a:latin typeface="+mn-lt"/>
                          <a:ea typeface="+mn-ea"/>
                          <a:cs typeface="+mn-cs"/>
                        </a:rPr>
                        <a:t> index, </a:t>
                      </a:r>
                      <a:r>
                        <a:rPr lang="en-US" sz="1600" kern="1200" dirty="0" smtClean="0">
                          <a:solidFill>
                            <a:schemeClr val="dk1"/>
                          </a:solidFill>
                          <a:effectLst/>
                          <a:latin typeface="+mn-lt"/>
                          <a:ea typeface="+mn-ea"/>
                          <a:cs typeface="+mn-cs"/>
                        </a:rPr>
                        <a:t>locational Gini</a:t>
                      </a:r>
                      <a:r>
                        <a:rPr lang="pl-PL"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Guillain</a:t>
                      </a:r>
                      <a:r>
                        <a:rPr lang="en-US" sz="1600" kern="1200" dirty="0" smtClean="0">
                          <a:solidFill>
                            <a:schemeClr val="dk1"/>
                          </a:solidFill>
                          <a:effectLst/>
                          <a:latin typeface="+mn-lt"/>
                          <a:ea typeface="+mn-ea"/>
                          <a:cs typeface="+mn-cs"/>
                        </a:rPr>
                        <a:t> &amp; </a:t>
                      </a:r>
                      <a:r>
                        <a:rPr lang="en-US" sz="1600" kern="1200" dirty="0" err="1" smtClean="0">
                          <a:solidFill>
                            <a:schemeClr val="dk1"/>
                          </a:solidFill>
                          <a:effectLst/>
                          <a:latin typeface="+mn-lt"/>
                          <a:ea typeface="+mn-ea"/>
                          <a:cs typeface="+mn-cs"/>
                        </a:rPr>
                        <a:t>LeGallo</a:t>
                      </a:r>
                      <a:r>
                        <a:rPr lang="en-US" sz="1600" kern="1200" dirty="0" smtClean="0">
                          <a:solidFill>
                            <a:schemeClr val="dk1"/>
                          </a:solidFill>
                          <a:effectLst/>
                          <a:latin typeface="+mn-lt"/>
                          <a:ea typeface="+mn-ea"/>
                          <a:cs typeface="+mn-cs"/>
                        </a:rPr>
                        <a:t> (Moran I for LQ)</a:t>
                      </a:r>
                      <a:r>
                        <a:rPr lang="pl-PL" sz="1600" kern="1200" dirty="0" smtClean="0">
                          <a:solidFill>
                            <a:schemeClr val="dk1"/>
                          </a:solidFill>
                          <a:effectLst/>
                          <a:latin typeface="+mn-lt"/>
                          <a:ea typeface="+mn-ea"/>
                          <a:cs typeface="+mn-cs"/>
                        </a:rPr>
                        <a:t>,</a:t>
                      </a:r>
                      <a:r>
                        <a:rPr lang="pl-PL" sz="1600" kern="1200" baseline="0" dirty="0" smtClean="0">
                          <a:solidFill>
                            <a:schemeClr val="dk1"/>
                          </a:solidFill>
                          <a:effectLst/>
                          <a:latin typeface="+mn-lt"/>
                          <a:ea typeface="+mn-ea"/>
                          <a:cs typeface="+mn-cs"/>
                        </a:rPr>
                        <a:t> </a:t>
                      </a:r>
                      <a:r>
                        <a:rPr lang="en-US" sz="1600" kern="1200" dirty="0" smtClean="0">
                          <a:solidFill>
                            <a:schemeClr val="dk1"/>
                          </a:solidFill>
                          <a:effectLst/>
                          <a:latin typeface="+mn-lt"/>
                          <a:ea typeface="+mn-ea"/>
                          <a:cs typeface="+mn-cs"/>
                        </a:rPr>
                        <a:t>E</a:t>
                      </a:r>
                      <a:r>
                        <a:rPr lang="pl-PL" sz="1600" kern="1200" dirty="0" err="1" smtClean="0">
                          <a:solidFill>
                            <a:schemeClr val="dk1"/>
                          </a:solidFill>
                          <a:effectLst/>
                          <a:latin typeface="+mn-lt"/>
                          <a:ea typeface="+mn-ea"/>
                          <a:cs typeface="+mn-cs"/>
                        </a:rPr>
                        <a:t>llison-Glaeser</a:t>
                      </a:r>
                      <a:r>
                        <a:rPr lang="pl-PL" sz="1600" kern="1200" baseline="0" dirty="0" smtClean="0">
                          <a:solidFill>
                            <a:schemeClr val="dk1"/>
                          </a:solidFill>
                          <a:effectLst/>
                          <a:latin typeface="+mn-lt"/>
                          <a:ea typeface="+mn-ea"/>
                          <a:cs typeface="+mn-cs"/>
                        </a:rPr>
                        <a:t> index, A</a:t>
                      </a:r>
                      <a:r>
                        <a:rPr lang="en-US" sz="1600" kern="1200" dirty="0" err="1" smtClean="0">
                          <a:solidFill>
                            <a:schemeClr val="dk1"/>
                          </a:solidFill>
                          <a:effectLst/>
                          <a:latin typeface="+mn-lt"/>
                          <a:ea typeface="+mn-ea"/>
                          <a:cs typeface="+mn-cs"/>
                        </a:rPr>
                        <a:t>gglomeration</a:t>
                      </a:r>
                      <a:r>
                        <a:rPr lang="en-US" sz="1600" kern="1200" dirty="0" smtClean="0">
                          <a:solidFill>
                            <a:schemeClr val="dk1"/>
                          </a:solidFill>
                          <a:effectLst/>
                          <a:latin typeface="+mn-lt"/>
                          <a:ea typeface="+mn-ea"/>
                          <a:cs typeface="+mn-cs"/>
                        </a:rPr>
                        <a:t> V</a:t>
                      </a:r>
                      <a:r>
                        <a:rPr lang="pl-PL" sz="1600" kern="1200" dirty="0" smtClean="0">
                          <a:solidFill>
                            <a:schemeClr val="dk1"/>
                          </a:solidFill>
                          <a:effectLst/>
                          <a:latin typeface="+mn-lt"/>
                          <a:ea typeface="+mn-ea"/>
                          <a:cs typeface="+mn-cs"/>
                        </a:rPr>
                        <a:t>,</a:t>
                      </a:r>
                      <a:r>
                        <a:rPr lang="pl-PL" sz="1600" kern="1200" baseline="0" dirty="0" smtClean="0">
                          <a:solidFill>
                            <a:schemeClr val="dk1"/>
                          </a:solidFill>
                          <a:effectLst/>
                          <a:latin typeface="+mn-lt"/>
                          <a:ea typeface="+mn-ea"/>
                          <a:cs typeface="+mn-cs"/>
                        </a:rPr>
                        <a:t> </a:t>
                      </a:r>
                      <a:endParaRPr lang="pl-PL" sz="1600" kern="1200" dirty="0" smtClean="0">
                        <a:solidFill>
                          <a:schemeClr val="dk1"/>
                        </a:solidFill>
                        <a:effectLst/>
                        <a:latin typeface="+mn-lt"/>
                        <a:ea typeface="+mn-ea"/>
                        <a:cs typeface="+mn-cs"/>
                      </a:endParaRPr>
                    </a:p>
                    <a:p>
                      <a:r>
                        <a:rPr lang="en-US" sz="1600" kern="1200" dirty="0" smtClean="0">
                          <a:solidFill>
                            <a:schemeClr val="dk1"/>
                          </a:solidFill>
                          <a:effectLst/>
                          <a:latin typeface="+mn-lt"/>
                          <a:ea typeface="+mn-ea"/>
                          <a:cs typeface="+mn-cs"/>
                        </a:rPr>
                        <a:t> clustering index (</a:t>
                      </a:r>
                      <a:r>
                        <a:rPr lang="en-US" sz="1600" kern="1200" dirty="0" err="1" smtClean="0">
                          <a:solidFill>
                            <a:schemeClr val="dk1"/>
                          </a:solidFill>
                          <a:effectLst/>
                          <a:latin typeface="+mn-lt"/>
                          <a:ea typeface="+mn-ea"/>
                          <a:cs typeface="+mn-cs"/>
                        </a:rPr>
                        <a:t>Bergstrand</a:t>
                      </a:r>
                      <a:r>
                        <a:rPr lang="en-US" sz="1600" kern="1200" dirty="0" smtClean="0">
                          <a:solidFill>
                            <a:schemeClr val="dk1"/>
                          </a:solidFill>
                          <a:effectLst/>
                          <a:latin typeface="+mn-lt"/>
                          <a:ea typeface="+mn-ea"/>
                          <a:cs typeface="+mn-cs"/>
                        </a:rPr>
                        <a:t>)</a:t>
                      </a:r>
                      <a:endParaRPr lang="pl-PL" sz="1600" kern="1200" dirty="0" smtClean="0">
                        <a:solidFill>
                          <a:schemeClr val="dk1"/>
                        </a:solidFill>
                        <a:effectLst/>
                        <a:latin typeface="+mn-lt"/>
                        <a:ea typeface="+mn-ea"/>
                        <a:cs typeface="+mn-cs"/>
                      </a:endParaRPr>
                    </a:p>
                    <a:p>
                      <a:r>
                        <a:rPr lang="en-US" sz="1600" kern="1200" dirty="0" smtClean="0">
                          <a:solidFill>
                            <a:schemeClr val="dk1"/>
                          </a:solidFill>
                          <a:effectLst/>
                          <a:latin typeface="+mn-lt"/>
                          <a:ea typeface="+mn-ea"/>
                          <a:cs typeface="+mn-cs"/>
                        </a:rPr>
                        <a:t> </a:t>
                      </a:r>
                      <a:endParaRPr lang="pl-PL" sz="1600" kern="1200" dirty="0" smtClean="0">
                        <a:solidFill>
                          <a:schemeClr val="dk1"/>
                        </a:solidFill>
                        <a:effectLst/>
                        <a:latin typeface="+mn-lt"/>
                        <a:ea typeface="+mn-ea"/>
                        <a:cs typeface="+mn-cs"/>
                      </a:endParaRPr>
                    </a:p>
                    <a:p>
                      <a:r>
                        <a:rPr lang="en-US" sz="1600" kern="1200" dirty="0" smtClean="0">
                          <a:solidFill>
                            <a:schemeClr val="dk1"/>
                          </a:solidFill>
                          <a:effectLst/>
                          <a:latin typeface="+mn-lt"/>
                          <a:ea typeface="+mn-ea"/>
                          <a:cs typeface="+mn-cs"/>
                        </a:rPr>
                        <a:t>KLD</a:t>
                      </a:r>
                      <a:r>
                        <a:rPr lang="pl-PL" sz="1600" kern="1200" dirty="0" smtClean="0">
                          <a:solidFill>
                            <a:schemeClr val="dk1"/>
                          </a:solidFill>
                          <a:effectLst/>
                          <a:latin typeface="+mn-lt"/>
                          <a:ea typeface="+mn-ea"/>
                          <a:cs typeface="+mn-cs"/>
                        </a:rPr>
                        <a:t>, </a:t>
                      </a:r>
                      <a:r>
                        <a:rPr lang="en-US" sz="1600" kern="1200" dirty="0" smtClean="0">
                          <a:solidFill>
                            <a:schemeClr val="dk1"/>
                          </a:solidFill>
                          <a:effectLst/>
                          <a:latin typeface="+mn-lt"/>
                          <a:ea typeface="+mn-ea"/>
                          <a:cs typeface="+mn-cs"/>
                        </a:rPr>
                        <a:t>M</a:t>
                      </a:r>
                      <a:r>
                        <a:rPr lang="pl-PL" sz="1600" kern="1200" dirty="0" err="1" smtClean="0">
                          <a:solidFill>
                            <a:schemeClr val="dk1"/>
                          </a:solidFill>
                          <a:effectLst/>
                          <a:latin typeface="+mn-lt"/>
                          <a:ea typeface="+mn-ea"/>
                          <a:cs typeface="+mn-cs"/>
                        </a:rPr>
                        <a:t>aurell-Sedillot</a:t>
                      </a:r>
                      <a:r>
                        <a:rPr lang="pl-PL" sz="1600" kern="1200" baseline="0" dirty="0" smtClean="0">
                          <a:solidFill>
                            <a:schemeClr val="dk1"/>
                          </a:solidFill>
                          <a:effectLst/>
                          <a:latin typeface="+mn-lt"/>
                          <a:ea typeface="+mn-ea"/>
                          <a:cs typeface="+mn-cs"/>
                        </a:rPr>
                        <a:t> index</a:t>
                      </a:r>
                      <a:endParaRPr lang="pl-PL" sz="1600" dirty="0"/>
                    </a:p>
                  </a:txBody>
                  <a:tcPr/>
                </a:tc>
              </a:tr>
            </a:tbl>
          </a:graphicData>
        </a:graphic>
      </p:graphicFrame>
      <p:graphicFrame>
        <p:nvGraphicFramePr>
          <p:cNvPr id="6" name="Tabela 5"/>
          <p:cNvGraphicFramePr>
            <a:graphicFrameLocks noGrp="1"/>
          </p:cNvGraphicFramePr>
          <p:nvPr>
            <p:extLst>
              <p:ext uri="{D42A27DB-BD31-4B8C-83A1-F6EECF244321}">
                <p14:modId xmlns:p14="http://schemas.microsoft.com/office/powerpoint/2010/main" val="4018615535"/>
              </p:ext>
            </p:extLst>
          </p:nvPr>
        </p:nvGraphicFramePr>
        <p:xfrm>
          <a:off x="251520" y="5157192"/>
          <a:ext cx="8568952" cy="1214172"/>
        </p:xfrm>
        <a:graphic>
          <a:graphicData uri="http://schemas.openxmlformats.org/drawingml/2006/table">
            <a:tbl>
              <a:tblPr firstRow="1" bandRow="1">
                <a:tableStyleId>{5C22544A-7EE6-4342-B048-85BDC9FD1C3A}</a:tableStyleId>
              </a:tblPr>
              <a:tblGrid>
                <a:gridCol w="4284476"/>
                <a:gridCol w="4284476"/>
              </a:tblGrid>
              <a:tr h="414548">
                <a:tc>
                  <a:txBody>
                    <a:bodyPr/>
                    <a:lstStyle/>
                    <a:p>
                      <a:r>
                        <a:rPr lang="en-US" sz="1800" b="1" kern="1200" dirty="0" smtClean="0">
                          <a:solidFill>
                            <a:schemeClr val="lt1"/>
                          </a:solidFill>
                          <a:effectLst/>
                          <a:latin typeface="+mn-lt"/>
                          <a:ea typeface="+mn-ea"/>
                          <a:cs typeface="+mn-cs"/>
                        </a:rPr>
                        <a:t>overall concentration measures</a:t>
                      </a:r>
                      <a:endParaRPr lang="pl-PL" sz="1800" b="1" kern="1200" dirty="0" smtClean="0">
                        <a:solidFill>
                          <a:schemeClr val="lt1"/>
                        </a:solidFill>
                        <a:effectLst/>
                        <a:latin typeface="+mn-lt"/>
                        <a:ea typeface="+mn-ea"/>
                        <a:cs typeface="+mn-cs"/>
                      </a:endParaRPr>
                    </a:p>
                    <a:p>
                      <a:r>
                        <a:rPr lang="en-US" sz="1800" b="1" kern="1200" dirty="0" smtClean="0">
                          <a:solidFill>
                            <a:schemeClr val="lt1"/>
                          </a:solidFill>
                          <a:effectLst/>
                          <a:latin typeface="+mn-lt"/>
                          <a:ea typeface="+mn-ea"/>
                          <a:cs typeface="+mn-cs"/>
                        </a:rPr>
                        <a:t>for whole economy</a:t>
                      </a:r>
                      <a:endParaRPr lang="pl-PL" dirty="0"/>
                    </a:p>
                  </a:txBody>
                  <a:tcPr/>
                </a:tc>
                <a:tc>
                  <a:txBody>
                    <a:bodyPr/>
                    <a:lstStyle/>
                    <a:p>
                      <a:pPr algn="ctr">
                        <a:spcAft>
                          <a:spcPts val="0"/>
                        </a:spcAft>
                      </a:pPr>
                      <a:r>
                        <a:rPr lang="en-US" sz="1800" b="1" dirty="0">
                          <a:effectLst/>
                          <a:latin typeface="+mj-lt"/>
                          <a:ea typeface="Calibri"/>
                          <a:cs typeface="Times New Roman"/>
                        </a:rPr>
                        <a:t>measures for single “cell”</a:t>
                      </a:r>
                      <a:endParaRPr lang="pl-PL" sz="1800" dirty="0">
                        <a:effectLst/>
                        <a:latin typeface="+mj-lt"/>
                        <a:ea typeface="Calibri"/>
                        <a:cs typeface="Times New Roman"/>
                      </a:endParaRPr>
                    </a:p>
                    <a:p>
                      <a:pPr algn="ctr">
                        <a:spcAft>
                          <a:spcPts val="0"/>
                        </a:spcAft>
                      </a:pPr>
                      <a:r>
                        <a:rPr lang="en-US" sz="1800" b="1" dirty="0">
                          <a:effectLst/>
                          <a:latin typeface="+mj-lt"/>
                          <a:ea typeface="Calibri"/>
                          <a:cs typeface="Times New Roman"/>
                        </a:rPr>
                        <a:t>/for sector in region/</a:t>
                      </a:r>
                      <a:endParaRPr lang="pl-PL" sz="1800" dirty="0">
                        <a:effectLst/>
                        <a:latin typeface="+mj-lt"/>
                        <a:ea typeface="Calibri"/>
                        <a:cs typeface="Times New Roman"/>
                      </a:endParaRPr>
                    </a:p>
                  </a:txBody>
                  <a:tcPr marL="68580" marR="68580" marT="0" marB="0" anchor="ctr"/>
                </a:tc>
              </a:tr>
              <a:tr h="574092">
                <a:tc>
                  <a:txBody>
                    <a:bodyPr/>
                    <a:lstStyle/>
                    <a:p>
                      <a:r>
                        <a:rPr lang="en-US" sz="1800" kern="1200" dirty="0" smtClean="0">
                          <a:solidFill>
                            <a:schemeClr val="dk1"/>
                          </a:solidFill>
                          <a:effectLst/>
                          <a:latin typeface="+mn-lt"/>
                          <a:ea typeface="+mn-ea"/>
                          <a:cs typeface="+mn-cs"/>
                        </a:rPr>
                        <a:t>Geographic concentration index</a:t>
                      </a:r>
                      <a:r>
                        <a:rPr lang="pl-PL" sz="1800" kern="1200" dirty="0" smtClean="0">
                          <a:solidFill>
                            <a:schemeClr val="dk1"/>
                          </a:solidFill>
                          <a:effectLst/>
                          <a:latin typeface="+mn-lt"/>
                          <a:ea typeface="+mn-ea"/>
                          <a:cs typeface="+mn-cs"/>
                        </a:rPr>
                        <a:t>,</a:t>
                      </a:r>
                      <a:r>
                        <a:rPr lang="pl-PL"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Theil total</a:t>
                      </a:r>
                      <a:endParaRPr lang="pl-PL" sz="1600" dirty="0"/>
                    </a:p>
                  </a:txBody>
                  <a:tcPr/>
                </a:tc>
                <a:tc>
                  <a:txBody>
                    <a:bodyPr/>
                    <a:lstStyle/>
                    <a:p>
                      <a:r>
                        <a:rPr lang="pl-PL" sz="1600" dirty="0" err="1" smtClean="0"/>
                        <a:t>Location</a:t>
                      </a:r>
                      <a:r>
                        <a:rPr lang="pl-PL" sz="1600" dirty="0" smtClean="0"/>
                        <a:t> </a:t>
                      </a:r>
                      <a:r>
                        <a:rPr lang="pl-PL" sz="1600" dirty="0" err="1" smtClean="0"/>
                        <a:t>Quotient</a:t>
                      </a:r>
                      <a:endParaRPr lang="pl-PL" sz="1600" dirty="0"/>
                    </a:p>
                  </a:txBody>
                  <a:tcPr/>
                </a:tc>
              </a:tr>
            </a:tbl>
          </a:graphicData>
        </a:graphic>
      </p:graphicFrame>
    </p:spTree>
    <p:extLst>
      <p:ext uri="{BB962C8B-B14F-4D97-AF65-F5344CB8AC3E}">
        <p14:creationId xmlns:p14="http://schemas.microsoft.com/office/powerpoint/2010/main" val="48244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err="1" smtClean="0"/>
              <a:t>Example</a:t>
            </a:r>
            <a:r>
              <a:rPr lang="pl-PL" sz="2800" b="1" dirty="0" smtClean="0"/>
              <a:t> data</a:t>
            </a:r>
            <a:endParaRPr lang="pl-PL" sz="2800" b="1" dirty="0"/>
          </a:p>
        </p:txBody>
      </p:sp>
      <p:sp>
        <p:nvSpPr>
          <p:cNvPr id="9" name="pole tekstowe 2"/>
          <p:cNvSpPr txBox="1">
            <a:spLocks noChangeArrowheads="1"/>
          </p:cNvSpPr>
          <p:nvPr/>
        </p:nvSpPr>
        <p:spPr bwMode="auto">
          <a:xfrm>
            <a:off x="0" y="1844824"/>
            <a:ext cx="9144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pl-PL" dirty="0" err="1" smtClean="0"/>
              <a:t>Let’s</a:t>
            </a:r>
            <a:r>
              <a:rPr lang="pl-PL" dirty="0" smtClean="0"/>
              <a:t> </a:t>
            </a:r>
            <a:r>
              <a:rPr lang="pl-PL" dirty="0" err="1" smtClean="0"/>
              <a:t>assue</a:t>
            </a:r>
            <a:r>
              <a:rPr lang="pl-PL" dirty="0" smtClean="0"/>
              <a:t> </a:t>
            </a:r>
            <a:r>
              <a:rPr lang="pl-PL" dirty="0" err="1" smtClean="0"/>
              <a:t>example</a:t>
            </a:r>
            <a:r>
              <a:rPr lang="pl-PL" dirty="0" smtClean="0"/>
              <a:t> data as </a:t>
            </a:r>
            <a:r>
              <a:rPr lang="pl-PL" dirty="0" err="1" smtClean="0"/>
              <a:t>follows</a:t>
            </a:r>
            <a:r>
              <a:rPr lang="pl-PL" dirty="0" smtClean="0"/>
              <a:t>:</a:t>
            </a:r>
          </a:p>
          <a:p>
            <a:endParaRPr lang="pl-PL" dirty="0"/>
          </a:p>
          <a:p>
            <a:endParaRPr lang="pl-PL" dirty="0" smtClean="0"/>
          </a:p>
          <a:p>
            <a:endParaRPr lang="pl-PL" dirty="0"/>
          </a:p>
          <a:p>
            <a:endParaRPr lang="pl-PL" dirty="0" smtClean="0"/>
          </a:p>
          <a:p>
            <a:endParaRPr lang="pl-PL" dirty="0"/>
          </a:p>
          <a:p>
            <a:endParaRPr lang="pl-PL" dirty="0" smtClean="0"/>
          </a:p>
          <a:p>
            <a:endParaRPr lang="pl-PL" dirty="0"/>
          </a:p>
          <a:p>
            <a:endParaRPr lang="pl-PL" dirty="0" smtClean="0"/>
          </a:p>
          <a:p>
            <a:endParaRPr lang="pl-PL" dirty="0"/>
          </a:p>
          <a:p>
            <a:r>
              <a:rPr lang="pl-PL" dirty="0" smtClean="0"/>
              <a:t>And </a:t>
            </a:r>
            <a:r>
              <a:rPr lang="pl-PL" dirty="0" err="1" smtClean="0"/>
              <a:t>distance</a:t>
            </a:r>
            <a:r>
              <a:rPr lang="pl-PL" dirty="0" smtClean="0"/>
              <a:t> matrix:</a:t>
            </a:r>
          </a:p>
          <a:p>
            <a:endParaRPr lang="pl-PL"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234102"/>
            <a:ext cx="6800850"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4624877"/>
            <a:ext cx="588645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1323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a:xfrm>
            <a:off x="1835696" y="220441"/>
            <a:ext cx="7128792" cy="1143000"/>
          </a:xfrm>
        </p:spPr>
        <p:txBody>
          <a:bodyPr>
            <a:noAutofit/>
          </a:bodyPr>
          <a:lstStyle/>
          <a:p>
            <a:pPr lvl="0" algn="r"/>
            <a:r>
              <a:rPr lang="pl-PL" sz="2800" b="1" dirty="0" err="1" smtClean="0"/>
              <a:t>Results</a:t>
            </a:r>
            <a:r>
              <a:rPr lang="pl-PL" sz="2800" b="1" dirty="0" smtClean="0"/>
              <a:t>: </a:t>
            </a:r>
            <a:br>
              <a:rPr lang="pl-PL" sz="2800" b="1" dirty="0" smtClean="0"/>
            </a:br>
            <a:r>
              <a:rPr lang="en-US" sz="2800" b="1" dirty="0" smtClean="0"/>
              <a:t>Sectoral </a:t>
            </a:r>
            <a:r>
              <a:rPr lang="en-US" sz="2800" b="1" dirty="0"/>
              <a:t>concentration indicators </a:t>
            </a:r>
            <a:r>
              <a:rPr lang="pl-PL" sz="2800" b="1" dirty="0" smtClean="0"/>
              <a:t/>
            </a:r>
            <a:br>
              <a:rPr lang="pl-PL" sz="2800" b="1" dirty="0" smtClean="0"/>
            </a:br>
            <a:r>
              <a:rPr lang="en-US" sz="2800" b="1" dirty="0" smtClean="0"/>
              <a:t>for </a:t>
            </a:r>
            <a:r>
              <a:rPr lang="en-US" sz="2800" b="1" dirty="0"/>
              <a:t>example data</a:t>
            </a:r>
            <a:endParaRPr lang="pl-PL" sz="2800" b="1" dirty="0"/>
          </a:p>
        </p:txBody>
      </p:sp>
      <p:pic>
        <p:nvPicPr>
          <p:cNvPr id="8" name="Obraz 7"/>
          <p:cNvPicPr/>
          <p:nvPr/>
        </p:nvPicPr>
        <p:blipFill>
          <a:blip r:embed="rId3"/>
          <a:stretch>
            <a:fillRect/>
          </a:stretch>
        </p:blipFill>
        <p:spPr>
          <a:xfrm>
            <a:off x="25422" y="1772816"/>
            <a:ext cx="4546577" cy="4536504"/>
          </a:xfrm>
          <a:prstGeom prst="rect">
            <a:avLst/>
          </a:prstGeom>
        </p:spPr>
      </p:pic>
      <p:pic>
        <p:nvPicPr>
          <p:cNvPr id="9" name="Obraz 8"/>
          <p:cNvPicPr/>
          <p:nvPr/>
        </p:nvPicPr>
        <p:blipFill>
          <a:blip r:embed="rId4"/>
          <a:stretch>
            <a:fillRect/>
          </a:stretch>
        </p:blipFill>
        <p:spPr>
          <a:xfrm>
            <a:off x="4571999" y="1772816"/>
            <a:ext cx="4572001" cy="4463916"/>
          </a:xfrm>
          <a:prstGeom prst="rect">
            <a:avLst/>
          </a:prstGeom>
        </p:spPr>
      </p:pic>
      <p:sp>
        <p:nvSpPr>
          <p:cNvPr id="3" name="pole tekstowe 2"/>
          <p:cNvSpPr txBox="1"/>
          <p:nvPr/>
        </p:nvSpPr>
        <p:spPr>
          <a:xfrm>
            <a:off x="539552" y="6453336"/>
            <a:ext cx="7776864" cy="369332"/>
          </a:xfrm>
          <a:prstGeom prst="rect">
            <a:avLst/>
          </a:prstGeom>
          <a:noFill/>
        </p:spPr>
        <p:txBody>
          <a:bodyPr wrap="square" rtlCol="0">
            <a:spAutoFit/>
          </a:bodyPr>
          <a:lstStyle/>
          <a:p>
            <a:r>
              <a:rPr lang="pl-PL" dirty="0" err="1" smtClean="0"/>
              <a:t>Correlations</a:t>
            </a:r>
            <a:r>
              <a:rPr lang="pl-PL" dirty="0" smtClean="0"/>
              <a:t> and </a:t>
            </a:r>
            <a:r>
              <a:rPr lang="pl-PL" dirty="0" err="1" smtClean="0"/>
              <a:t>common</a:t>
            </a:r>
            <a:r>
              <a:rPr lang="pl-PL" dirty="0" smtClean="0"/>
              <a:t> </a:t>
            </a:r>
            <a:r>
              <a:rPr lang="pl-PL" dirty="0" err="1" smtClean="0"/>
              <a:t>trends</a:t>
            </a:r>
            <a:r>
              <a:rPr lang="pl-PL" dirty="0" smtClean="0"/>
              <a:t> </a:t>
            </a:r>
            <a:r>
              <a:rPr lang="pl-PL" dirty="0" err="1" smtClean="0"/>
              <a:t>are</a:t>
            </a:r>
            <a:r>
              <a:rPr lang="pl-PL" dirty="0" smtClean="0"/>
              <a:t> </a:t>
            </a:r>
            <a:r>
              <a:rPr lang="pl-PL" dirty="0" err="1" smtClean="0"/>
              <a:t>visible</a:t>
            </a:r>
            <a:r>
              <a:rPr lang="pl-PL" dirty="0" smtClean="0"/>
              <a:t>, but </a:t>
            </a:r>
            <a:r>
              <a:rPr lang="pl-PL" dirty="0" err="1" smtClean="0"/>
              <a:t>sample</a:t>
            </a:r>
            <a:r>
              <a:rPr lang="pl-PL" dirty="0" smtClean="0"/>
              <a:t> </a:t>
            </a:r>
            <a:r>
              <a:rPr lang="pl-PL" dirty="0" err="1" smtClean="0"/>
              <a:t>is</a:t>
            </a:r>
            <a:r>
              <a:rPr lang="pl-PL" dirty="0" smtClean="0"/>
              <a:t> </a:t>
            </a:r>
            <a:r>
              <a:rPr lang="pl-PL" dirty="0" err="1" smtClean="0"/>
              <a:t>too</a:t>
            </a:r>
            <a:r>
              <a:rPr lang="pl-PL" dirty="0" smtClean="0"/>
              <a:t> small to </a:t>
            </a:r>
            <a:r>
              <a:rPr lang="pl-PL" dirty="0" err="1" smtClean="0"/>
              <a:t>conclude</a:t>
            </a:r>
            <a:endParaRPr lang="pl-PL" dirty="0"/>
          </a:p>
        </p:txBody>
      </p:sp>
    </p:spTree>
    <p:extLst>
      <p:ext uri="{BB962C8B-B14F-4D97-AF65-F5344CB8AC3E}">
        <p14:creationId xmlns:p14="http://schemas.microsoft.com/office/powerpoint/2010/main" val="1166983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otyw_WNE_kolejne_str1">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ojekt niestandardowy">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rojekt niestandardowy">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otyw_WNE_tytulowa">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Projekt niestandardowy">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Projekt niestandardowy">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Projekt niestandardowy">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Projekt niestandardowy">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Motyw_WNE_kolejne_str1</Template>
  <TotalTime>9947</TotalTime>
  <Words>1430</Words>
  <Application>Microsoft Office PowerPoint</Application>
  <PresentationFormat>Pokaz na ekranie (4:3)</PresentationFormat>
  <Paragraphs>272</Paragraphs>
  <Slides>22</Slides>
  <Notes>19</Notes>
  <HiddenSlides>0</HiddenSlides>
  <MMClips>0</MMClips>
  <ScaleCrop>false</ScaleCrop>
  <HeadingPairs>
    <vt:vector size="4" baseType="variant">
      <vt:variant>
        <vt:lpstr>Motyw</vt:lpstr>
      </vt:variant>
      <vt:variant>
        <vt:i4>8</vt:i4>
      </vt:variant>
      <vt:variant>
        <vt:lpstr>Tytuły slajdów</vt:lpstr>
      </vt:variant>
      <vt:variant>
        <vt:i4>22</vt:i4>
      </vt:variant>
    </vt:vector>
  </HeadingPairs>
  <TitlesOfParts>
    <vt:vector size="30" baseType="lpstr">
      <vt:lpstr>Motyw_WNE_kolejne_str1</vt:lpstr>
      <vt:lpstr>Projekt niestandardowy</vt:lpstr>
      <vt:lpstr>1_Projekt niestandardowy</vt:lpstr>
      <vt:lpstr>Motyw_WNE_tytulowa</vt:lpstr>
      <vt:lpstr>2_Projekt niestandardowy</vt:lpstr>
      <vt:lpstr>3_Projekt niestandardowy</vt:lpstr>
      <vt:lpstr>4_Projekt niestandardowy</vt:lpstr>
      <vt:lpstr>5_Projekt niestandardowy</vt:lpstr>
      <vt:lpstr>Specialization, concentration and agglomeration measurement:  distance-based vs. cluster based  Katarzyna Kopczewska Faculty of Economic Sciences, University of Warsaw  The paper is financed by the Polish National Science Centre www.ncn.gov.pl as the research project in OPUS 6 call, contract No. UMO-2013/11/B/HS4/01098     </vt:lpstr>
      <vt:lpstr>Background (1)</vt:lpstr>
      <vt:lpstr>Background (2)</vt:lpstr>
      <vt:lpstr>Background (3)</vt:lpstr>
      <vt:lpstr>Cluster-based measures typology (1)</vt:lpstr>
      <vt:lpstr>Cluster-based measures typology (2)</vt:lpstr>
      <vt:lpstr>Cluster-based measures typology (3)</vt:lpstr>
      <vt:lpstr>Example data</vt:lpstr>
      <vt:lpstr>Results:  Sectoral concentration indicators  for example data</vt:lpstr>
      <vt:lpstr>Results:  Geographical concentration indicators  for example data</vt:lpstr>
      <vt:lpstr>Let’s repeat the analysis on real data (1)</vt:lpstr>
      <vt:lpstr>Let’s repeat the analysis on real data (2)</vt:lpstr>
      <vt:lpstr>Results:  Sectoral concentration indicators  for real data</vt:lpstr>
      <vt:lpstr>Comparison of sectoral concentration cluster-based measures (1)</vt:lpstr>
      <vt:lpstr>Comparison of sectoral concentration cluster-based measures (2)</vt:lpstr>
      <vt:lpstr>Comparison of sectoral concentration cluster-based measures (3)</vt:lpstr>
      <vt:lpstr>Results:  geographical concentration indicators  for real data</vt:lpstr>
      <vt:lpstr>Results:  geographical concentration indicators  for real data</vt:lpstr>
      <vt:lpstr>Comparison of geographical concentration cluster-based measures (1)</vt:lpstr>
      <vt:lpstr>So what?</vt:lpstr>
      <vt:lpstr>What next?</vt:lpstr>
      <vt:lpstr> Specialization, concentration and agglomeration measurement:  distance-based vs. cluster based    Katarzyna Kopczewska  kkopczewska@wne.uw.edu.pl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A. Pieńkowska</dc:creator>
  <cp:lastModifiedBy>Kasia</cp:lastModifiedBy>
  <cp:revision>676</cp:revision>
  <dcterms:created xsi:type="dcterms:W3CDTF">2014-01-28T09:50:27Z</dcterms:created>
  <dcterms:modified xsi:type="dcterms:W3CDTF">2016-08-23T08:42:57Z</dcterms:modified>
</cp:coreProperties>
</file>