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91" r:id="rId7"/>
    <p:sldId id="289" r:id="rId8"/>
    <p:sldId id="294" r:id="rId9"/>
    <p:sldId id="270" r:id="rId10"/>
    <p:sldId id="292" r:id="rId11"/>
    <p:sldId id="293" r:id="rId12"/>
    <p:sldId id="261" r:id="rId13"/>
    <p:sldId id="305" r:id="rId14"/>
    <p:sldId id="262" r:id="rId15"/>
    <p:sldId id="263" r:id="rId16"/>
    <p:sldId id="295" r:id="rId17"/>
    <p:sldId id="275" r:id="rId18"/>
    <p:sldId id="272" r:id="rId19"/>
    <p:sldId id="297" r:id="rId20"/>
    <p:sldId id="265" r:id="rId21"/>
    <p:sldId id="298" r:id="rId22"/>
    <p:sldId id="266" r:id="rId23"/>
    <p:sldId id="299" r:id="rId24"/>
    <p:sldId id="300" r:id="rId25"/>
    <p:sldId id="306" r:id="rId26"/>
    <p:sldId id="267" r:id="rId27"/>
    <p:sldId id="301" r:id="rId28"/>
    <p:sldId id="303" r:id="rId29"/>
    <p:sldId id="268" r:id="rId30"/>
    <p:sldId id="302" r:id="rId31"/>
    <p:sldId id="269" r:id="rId32"/>
    <p:sldId id="304" r:id="rId33"/>
    <p:sldId id="271" r:id="rId34"/>
    <p:sldId id="273" r:id="rId35"/>
    <p:sldId id="277" r:id="rId36"/>
    <p:sldId id="274" r:id="rId37"/>
    <p:sldId id="276" r:id="rId38"/>
    <p:sldId id="278" r:id="rId39"/>
    <p:sldId id="279" r:id="rId40"/>
    <p:sldId id="280" r:id="rId41"/>
    <p:sldId id="311" r:id="rId42"/>
    <p:sldId id="309" r:id="rId43"/>
    <p:sldId id="310" r:id="rId44"/>
    <p:sldId id="312" r:id="rId45"/>
    <p:sldId id="281" r:id="rId46"/>
    <p:sldId id="282" r:id="rId47"/>
    <p:sldId id="283" r:id="rId48"/>
    <p:sldId id="284" r:id="rId49"/>
    <p:sldId id="285" r:id="rId50"/>
    <p:sldId id="286" r:id="rId51"/>
    <p:sldId id="287" r:id="rId52"/>
    <p:sldId id="288" r:id="rId53"/>
    <p:sldId id="307" r:id="rId54"/>
    <p:sldId id="308" r:id="rId55"/>
    <p:sldId id="31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DBCA9-77C4-43F4-B79A-E55E28D811AD}"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1DDD76DC-73C9-452D-B800-F4F2BA60713F}">
      <dgm:prSet phldrT="[Tekst]" custT="1"/>
      <dgm:spPr>
        <a:solidFill>
          <a:schemeClr val="accent2">
            <a:lumMod val="20000"/>
            <a:lumOff val="80000"/>
          </a:schemeClr>
        </a:solidFill>
      </dgm:spPr>
      <dgm:t>
        <a:bodyPr/>
        <a:lstStyle/>
        <a:p>
          <a:r>
            <a:rPr lang="pl-PL" sz="1400" b="1" dirty="0" smtClean="0">
              <a:solidFill>
                <a:schemeClr val="tx1"/>
              </a:solidFill>
            </a:rPr>
            <a:t>Point data + </a:t>
          </a:r>
          <a:r>
            <a:rPr lang="pl-PL" sz="1400" b="1" dirty="0" err="1" smtClean="0">
              <a:solidFill>
                <a:schemeClr val="tx1"/>
              </a:solidFill>
            </a:rPr>
            <a:t>shapefile</a:t>
          </a:r>
          <a:endParaRPr lang="en-GB" sz="1400" b="1" dirty="0">
            <a:solidFill>
              <a:schemeClr val="tx1"/>
            </a:solidFill>
          </a:endParaRPr>
        </a:p>
      </dgm:t>
    </dgm:pt>
    <dgm:pt modelId="{9A2CD9A7-634A-4614-9799-FB8C29C7B47E}" type="parTrans" cxnId="{F6F9A213-704B-48ED-A6CA-0B62779539D5}">
      <dgm:prSet/>
      <dgm:spPr/>
      <dgm:t>
        <a:bodyPr/>
        <a:lstStyle/>
        <a:p>
          <a:endParaRPr lang="en-GB" sz="1400" b="1">
            <a:solidFill>
              <a:schemeClr val="tx1"/>
            </a:solidFill>
          </a:endParaRPr>
        </a:p>
      </dgm:t>
    </dgm:pt>
    <dgm:pt modelId="{A6F6D106-9A2A-4A85-9166-2DF20FC9F3A0}" type="sibTrans" cxnId="{F6F9A213-704B-48ED-A6CA-0B62779539D5}">
      <dgm:prSet/>
      <dgm:spPr/>
      <dgm:t>
        <a:bodyPr/>
        <a:lstStyle/>
        <a:p>
          <a:endParaRPr lang="en-GB" sz="1400" b="1">
            <a:solidFill>
              <a:schemeClr val="tx1"/>
            </a:solidFill>
          </a:endParaRPr>
        </a:p>
      </dgm:t>
    </dgm:pt>
    <dgm:pt modelId="{ECDC09DC-999D-4983-8D55-B19AF2BF6F9A}">
      <dgm:prSet phldrT="[Tekst]" custT="1"/>
      <dgm:spPr>
        <a:solidFill>
          <a:schemeClr val="accent6">
            <a:lumMod val="20000"/>
            <a:lumOff val="80000"/>
          </a:schemeClr>
        </a:solidFill>
      </dgm:spPr>
      <dgm:t>
        <a:bodyPr/>
        <a:lstStyle/>
        <a:p>
          <a:r>
            <a:rPr lang="pl-PL" sz="1400" b="1" dirty="0" err="1" smtClean="0">
              <a:solidFill>
                <a:schemeClr val="tx1"/>
              </a:solidFill>
            </a:rPr>
            <a:t>Distance</a:t>
          </a:r>
          <a:r>
            <a:rPr lang="pl-PL" sz="1400" b="1" dirty="0" smtClean="0">
              <a:solidFill>
                <a:schemeClr val="tx1"/>
              </a:solidFill>
            </a:rPr>
            <a:t> </a:t>
          </a:r>
          <a:endParaRPr lang="pl-PL" sz="1400" b="1" dirty="0" smtClean="0">
            <a:solidFill>
              <a:schemeClr val="tx1"/>
            </a:solidFill>
          </a:endParaRPr>
        </a:p>
        <a:p>
          <a:r>
            <a:rPr lang="pl-PL" sz="1400" b="1" dirty="0" err="1" smtClean="0">
              <a:solidFill>
                <a:schemeClr val="tx1"/>
              </a:solidFill>
            </a:rPr>
            <a:t>analysis</a:t>
          </a:r>
          <a:endParaRPr lang="en-GB" sz="1400" b="1" dirty="0">
            <a:solidFill>
              <a:schemeClr val="tx1"/>
            </a:solidFill>
          </a:endParaRPr>
        </a:p>
      </dgm:t>
    </dgm:pt>
    <dgm:pt modelId="{0FE5B2E2-BE21-40CD-BBAB-AAE4FEC39FEA}" type="parTrans" cxnId="{F5943F93-E45B-4048-B6CD-0C0FAF5B3EC1}">
      <dgm:prSet/>
      <dgm:spPr/>
      <dgm:t>
        <a:bodyPr/>
        <a:lstStyle/>
        <a:p>
          <a:endParaRPr lang="en-GB" sz="1400" b="1">
            <a:solidFill>
              <a:schemeClr val="tx1"/>
            </a:solidFill>
          </a:endParaRPr>
        </a:p>
      </dgm:t>
    </dgm:pt>
    <dgm:pt modelId="{FC2DDFB1-F3BC-41D2-B9FF-22055011F758}" type="sibTrans" cxnId="{F5943F93-E45B-4048-B6CD-0C0FAF5B3EC1}">
      <dgm:prSet/>
      <dgm:spPr/>
      <dgm:t>
        <a:bodyPr/>
        <a:lstStyle/>
        <a:p>
          <a:endParaRPr lang="en-GB" sz="1400" b="1">
            <a:solidFill>
              <a:schemeClr val="tx1"/>
            </a:solidFill>
          </a:endParaRPr>
        </a:p>
      </dgm:t>
    </dgm:pt>
    <dgm:pt modelId="{D12F67CD-1032-4C48-8A0A-0340F9E7FA32}">
      <dgm:prSet phldrT="[Tekst]" custT="1"/>
      <dgm:spPr>
        <a:solidFill>
          <a:schemeClr val="bg1"/>
        </a:solidFill>
      </dgm:spPr>
      <dgm:t>
        <a:bodyPr/>
        <a:lstStyle/>
        <a:p>
          <a:r>
            <a:rPr lang="pl-PL" sz="1400" b="1" dirty="0" smtClean="0">
              <a:solidFill>
                <a:schemeClr val="tx1"/>
              </a:solidFill>
            </a:rPr>
            <a:t>Just </a:t>
          </a:r>
          <a:r>
            <a:rPr lang="pl-PL" sz="1400" b="1" dirty="0" err="1" smtClean="0">
              <a:solidFill>
                <a:schemeClr val="tx1"/>
              </a:solidFill>
            </a:rPr>
            <a:t>between</a:t>
          </a:r>
          <a:r>
            <a:rPr lang="pl-PL" sz="1400" b="1" dirty="0" smtClean="0">
              <a:solidFill>
                <a:schemeClr val="tx1"/>
              </a:solidFill>
            </a:rPr>
            <a:t> </a:t>
          </a:r>
          <a:r>
            <a:rPr lang="pl-PL" sz="1400" b="1" dirty="0" err="1" smtClean="0">
              <a:solidFill>
                <a:schemeClr val="tx1"/>
              </a:solidFill>
            </a:rPr>
            <a:t>points</a:t>
          </a:r>
          <a:endParaRPr lang="en-GB" sz="1400" b="1" dirty="0">
            <a:solidFill>
              <a:schemeClr val="tx1"/>
            </a:solidFill>
          </a:endParaRPr>
        </a:p>
      </dgm:t>
    </dgm:pt>
    <dgm:pt modelId="{E860D217-A7DC-4EAE-8270-8793EFCE1961}" type="parTrans" cxnId="{1E8F0109-0F89-4C73-9BD9-25C960129F3F}">
      <dgm:prSet/>
      <dgm:spPr/>
      <dgm:t>
        <a:bodyPr/>
        <a:lstStyle/>
        <a:p>
          <a:endParaRPr lang="en-GB" sz="1400" b="1">
            <a:solidFill>
              <a:schemeClr val="tx1"/>
            </a:solidFill>
          </a:endParaRPr>
        </a:p>
      </dgm:t>
    </dgm:pt>
    <dgm:pt modelId="{8ADB1432-E078-4F23-A7E9-0E76461C17FC}" type="sibTrans" cxnId="{1E8F0109-0F89-4C73-9BD9-25C960129F3F}">
      <dgm:prSet/>
      <dgm:spPr/>
      <dgm:t>
        <a:bodyPr/>
        <a:lstStyle/>
        <a:p>
          <a:endParaRPr lang="en-GB" sz="1400" b="1">
            <a:solidFill>
              <a:schemeClr val="tx1"/>
            </a:solidFill>
          </a:endParaRPr>
        </a:p>
      </dgm:t>
    </dgm:pt>
    <dgm:pt modelId="{2A890185-E15E-4C74-8E07-CA9F60A37D86}">
      <dgm:prSet phldrT="[Tekst]" custT="1"/>
      <dgm:spPr>
        <a:solidFill>
          <a:schemeClr val="bg1"/>
        </a:solidFill>
      </dgm:spPr>
      <dgm:t>
        <a:bodyPr/>
        <a:lstStyle/>
        <a:p>
          <a:r>
            <a:rPr lang="pl-PL" sz="1400" b="1" dirty="0" err="1" smtClean="0">
              <a:solidFill>
                <a:schemeClr val="tx1"/>
              </a:solidFill>
            </a:rPr>
            <a:t>Between</a:t>
          </a:r>
          <a:r>
            <a:rPr lang="pl-PL" sz="1400" b="1" dirty="0" smtClean="0">
              <a:solidFill>
                <a:schemeClr val="tx1"/>
              </a:solidFill>
            </a:rPr>
            <a:t> </a:t>
          </a:r>
          <a:r>
            <a:rPr lang="pl-PL" sz="1400" b="1" dirty="0" err="1" smtClean="0">
              <a:solidFill>
                <a:schemeClr val="tx1"/>
              </a:solidFill>
            </a:rPr>
            <a:t>cores</a:t>
          </a:r>
          <a:r>
            <a:rPr lang="pl-PL" sz="1400" b="1" dirty="0" smtClean="0">
              <a:solidFill>
                <a:schemeClr val="tx1"/>
              </a:solidFill>
            </a:rPr>
            <a:t> and </a:t>
          </a:r>
          <a:r>
            <a:rPr lang="pl-PL" sz="1400" b="1" dirty="0" err="1" smtClean="0">
              <a:solidFill>
                <a:schemeClr val="tx1"/>
              </a:solidFill>
            </a:rPr>
            <a:t>peripheries</a:t>
          </a:r>
          <a:endParaRPr lang="en-GB" sz="1400" b="1" dirty="0">
            <a:solidFill>
              <a:schemeClr val="tx1"/>
            </a:solidFill>
          </a:endParaRPr>
        </a:p>
      </dgm:t>
    </dgm:pt>
    <dgm:pt modelId="{A74E9E8F-06CD-4B23-B6D8-F1DF42E40B94}" type="parTrans" cxnId="{7DB1E5CF-49A1-46AA-A94E-49D221B0106A}">
      <dgm:prSet/>
      <dgm:spPr/>
      <dgm:t>
        <a:bodyPr/>
        <a:lstStyle/>
        <a:p>
          <a:endParaRPr lang="en-GB" sz="1400" b="1">
            <a:solidFill>
              <a:schemeClr val="tx1"/>
            </a:solidFill>
          </a:endParaRPr>
        </a:p>
      </dgm:t>
    </dgm:pt>
    <dgm:pt modelId="{F2ED37A9-B22A-4FBA-8B03-816354DEB3D3}" type="sibTrans" cxnId="{7DB1E5CF-49A1-46AA-A94E-49D221B0106A}">
      <dgm:prSet/>
      <dgm:spPr/>
      <dgm:t>
        <a:bodyPr/>
        <a:lstStyle/>
        <a:p>
          <a:endParaRPr lang="en-GB" sz="1400" b="1">
            <a:solidFill>
              <a:schemeClr val="tx1"/>
            </a:solidFill>
          </a:endParaRPr>
        </a:p>
      </dgm:t>
    </dgm:pt>
    <dgm:pt modelId="{E42B0521-191C-4BFB-B306-4D8AE45D7206}">
      <dgm:prSet phldrT="[Tekst]" custT="1"/>
      <dgm:spPr>
        <a:solidFill>
          <a:schemeClr val="accent6">
            <a:lumMod val="20000"/>
            <a:lumOff val="80000"/>
          </a:schemeClr>
        </a:solidFill>
      </dgm:spPr>
      <dgm:t>
        <a:bodyPr/>
        <a:lstStyle/>
        <a:p>
          <a:r>
            <a:rPr lang="pl-PL" sz="1400" b="1" dirty="0" smtClean="0">
              <a:solidFill>
                <a:schemeClr val="tx1"/>
              </a:solidFill>
            </a:rPr>
            <a:t>Conversion to </a:t>
          </a:r>
          <a:r>
            <a:rPr lang="pl-PL" sz="1400" b="1" dirty="0" smtClean="0">
              <a:solidFill>
                <a:schemeClr val="tx1"/>
              </a:solidFill>
            </a:rPr>
            <a:t>„</a:t>
          </a:r>
          <a:r>
            <a:rPr lang="pl-PL" sz="1400" b="1" dirty="0" err="1" smtClean="0">
              <a:solidFill>
                <a:schemeClr val="tx1"/>
              </a:solidFill>
            </a:rPr>
            <a:t>polygon</a:t>
          </a:r>
          <a:r>
            <a:rPr lang="pl-PL" sz="1400" b="1" dirty="0" smtClean="0">
              <a:solidFill>
                <a:schemeClr val="tx1"/>
              </a:solidFill>
            </a:rPr>
            <a:t>” </a:t>
          </a:r>
          <a:r>
            <a:rPr lang="pl-PL" sz="1400" b="1" dirty="0" smtClean="0">
              <a:solidFill>
                <a:schemeClr val="tx1"/>
              </a:solidFill>
            </a:rPr>
            <a:t>data</a:t>
          </a:r>
          <a:endParaRPr lang="en-GB" sz="1400" b="1" dirty="0">
            <a:solidFill>
              <a:schemeClr val="tx1"/>
            </a:solidFill>
          </a:endParaRPr>
        </a:p>
      </dgm:t>
    </dgm:pt>
    <dgm:pt modelId="{4653A073-4644-4BDA-AD35-1D6CD6FE6935}" type="parTrans" cxnId="{63B68DCA-2E6E-49EC-96FE-EEC996D0EF88}">
      <dgm:prSet/>
      <dgm:spPr/>
      <dgm:t>
        <a:bodyPr/>
        <a:lstStyle/>
        <a:p>
          <a:endParaRPr lang="en-GB" sz="1400" b="1">
            <a:solidFill>
              <a:schemeClr val="tx1"/>
            </a:solidFill>
          </a:endParaRPr>
        </a:p>
      </dgm:t>
    </dgm:pt>
    <dgm:pt modelId="{67473005-8465-4955-9329-2F75E0A70FAA}" type="sibTrans" cxnId="{63B68DCA-2E6E-49EC-96FE-EEC996D0EF88}">
      <dgm:prSet/>
      <dgm:spPr/>
      <dgm:t>
        <a:bodyPr/>
        <a:lstStyle/>
        <a:p>
          <a:endParaRPr lang="en-GB" sz="1400" b="1">
            <a:solidFill>
              <a:schemeClr val="tx1"/>
            </a:solidFill>
          </a:endParaRPr>
        </a:p>
      </dgm:t>
    </dgm:pt>
    <dgm:pt modelId="{1F801BE0-52EF-44D7-A124-33059CF87312}">
      <dgm:prSet phldrT="[Tekst]" custT="1"/>
      <dgm:spPr>
        <a:solidFill>
          <a:schemeClr val="bg1"/>
        </a:solidFill>
      </dgm:spPr>
      <dgm:t>
        <a:bodyPr/>
        <a:lstStyle/>
        <a:p>
          <a:r>
            <a:rPr lang="pl-PL" sz="1400" b="1" dirty="0" err="1" smtClean="0">
              <a:solidFill>
                <a:schemeClr val="tx1"/>
              </a:solidFill>
            </a:rPr>
            <a:t>Aggregated</a:t>
          </a:r>
          <a:r>
            <a:rPr lang="pl-PL" sz="1400" b="1" dirty="0" smtClean="0">
              <a:solidFill>
                <a:schemeClr val="tx1"/>
              </a:solidFill>
            </a:rPr>
            <a:t> data by </a:t>
          </a:r>
          <a:r>
            <a:rPr lang="pl-PL" sz="1400" b="1" dirty="0" err="1" smtClean="0">
              <a:solidFill>
                <a:schemeClr val="tx1"/>
              </a:solidFill>
            </a:rPr>
            <a:t>sectors</a:t>
          </a:r>
          <a:r>
            <a:rPr lang="pl-PL" sz="1400" b="1" dirty="0" smtClean="0">
              <a:solidFill>
                <a:schemeClr val="tx1"/>
              </a:solidFill>
            </a:rPr>
            <a:t> and regions</a:t>
          </a:r>
          <a:endParaRPr lang="en-GB" sz="1400" b="1" dirty="0">
            <a:solidFill>
              <a:schemeClr val="tx1"/>
            </a:solidFill>
          </a:endParaRPr>
        </a:p>
      </dgm:t>
    </dgm:pt>
    <dgm:pt modelId="{74ACD0D1-25EC-4BD2-AFD2-89EE207E04B8}" type="parTrans" cxnId="{FF7F41AF-40FA-4BF5-8065-73D5B2C871A6}">
      <dgm:prSet/>
      <dgm:spPr/>
      <dgm:t>
        <a:bodyPr/>
        <a:lstStyle/>
        <a:p>
          <a:endParaRPr lang="en-GB" sz="1400" b="1">
            <a:solidFill>
              <a:schemeClr val="tx1"/>
            </a:solidFill>
          </a:endParaRPr>
        </a:p>
      </dgm:t>
    </dgm:pt>
    <dgm:pt modelId="{C90AAAFF-C017-4CA6-93D0-00FAB3146864}" type="sibTrans" cxnId="{FF7F41AF-40FA-4BF5-8065-73D5B2C871A6}">
      <dgm:prSet/>
      <dgm:spPr/>
      <dgm:t>
        <a:bodyPr/>
        <a:lstStyle/>
        <a:p>
          <a:endParaRPr lang="en-GB" sz="1400" b="1">
            <a:solidFill>
              <a:schemeClr val="tx1"/>
            </a:solidFill>
          </a:endParaRPr>
        </a:p>
      </dgm:t>
    </dgm:pt>
    <dgm:pt modelId="{89D17EFE-A9D2-47E1-A218-91B00388CDD5}">
      <dgm:prSet custT="1"/>
      <dgm:spPr>
        <a:solidFill>
          <a:schemeClr val="accent6">
            <a:lumMod val="20000"/>
            <a:lumOff val="80000"/>
          </a:schemeClr>
        </a:solidFill>
      </dgm:spPr>
      <dgm:t>
        <a:bodyPr/>
        <a:lstStyle/>
        <a:p>
          <a:r>
            <a:rPr lang="pl-PL" sz="1400" b="1" dirty="0" err="1" smtClean="0">
              <a:solidFill>
                <a:schemeClr val="tx1"/>
              </a:solidFill>
            </a:rPr>
            <a:t>Geometric</a:t>
          </a:r>
          <a:r>
            <a:rPr lang="pl-PL" sz="1400" b="1" dirty="0" smtClean="0">
              <a:solidFill>
                <a:schemeClr val="tx1"/>
              </a:solidFill>
            </a:rPr>
            <a:t> </a:t>
          </a:r>
          <a:r>
            <a:rPr lang="pl-PL" sz="1400" b="1" dirty="0" err="1" smtClean="0">
              <a:solidFill>
                <a:schemeClr val="tx1"/>
              </a:solidFill>
            </a:rPr>
            <a:t>representation</a:t>
          </a:r>
          <a:r>
            <a:rPr lang="pl-PL" sz="1400" b="1" dirty="0" smtClean="0">
              <a:solidFill>
                <a:schemeClr val="tx1"/>
              </a:solidFill>
            </a:rPr>
            <a:t> of </a:t>
          </a:r>
          <a:r>
            <a:rPr lang="pl-PL" sz="1400" b="1" dirty="0" err="1" smtClean="0">
              <a:solidFill>
                <a:schemeClr val="tx1"/>
              </a:solidFill>
            </a:rPr>
            <a:t>points</a:t>
          </a:r>
          <a:endParaRPr lang="en-GB" sz="1400" b="1" dirty="0">
            <a:solidFill>
              <a:schemeClr val="tx1"/>
            </a:solidFill>
          </a:endParaRPr>
        </a:p>
      </dgm:t>
    </dgm:pt>
    <dgm:pt modelId="{116744DE-E243-4B9D-A50A-9C0AB484815D}" type="parTrans" cxnId="{C28A721A-4FC8-4D70-8558-1E669FA2586A}">
      <dgm:prSet/>
      <dgm:spPr/>
      <dgm:t>
        <a:bodyPr/>
        <a:lstStyle/>
        <a:p>
          <a:endParaRPr lang="en-GB" sz="1400" b="1">
            <a:solidFill>
              <a:schemeClr val="tx1"/>
            </a:solidFill>
          </a:endParaRPr>
        </a:p>
      </dgm:t>
    </dgm:pt>
    <dgm:pt modelId="{FD94E45F-0CC3-4443-84F3-60887468A043}" type="sibTrans" cxnId="{C28A721A-4FC8-4D70-8558-1E669FA2586A}">
      <dgm:prSet/>
      <dgm:spPr/>
      <dgm:t>
        <a:bodyPr/>
        <a:lstStyle/>
        <a:p>
          <a:endParaRPr lang="en-GB" sz="1400" b="1">
            <a:solidFill>
              <a:schemeClr val="tx1"/>
            </a:solidFill>
          </a:endParaRPr>
        </a:p>
      </dgm:t>
    </dgm:pt>
    <dgm:pt modelId="{5A6ACFF8-4138-45A7-9F83-AA2FCC03A03D}">
      <dgm:prSet custT="1"/>
      <dgm:spPr>
        <a:solidFill>
          <a:schemeClr val="bg1"/>
        </a:solidFill>
      </dgm:spPr>
      <dgm:t>
        <a:bodyPr/>
        <a:lstStyle/>
        <a:p>
          <a:r>
            <a:rPr lang="pl-PL" sz="1400" b="1" dirty="0" smtClean="0">
              <a:solidFill>
                <a:schemeClr val="tx1"/>
              </a:solidFill>
            </a:rPr>
            <a:t>Just </a:t>
          </a:r>
          <a:r>
            <a:rPr lang="pl-PL" sz="1400" b="1" dirty="0" err="1" smtClean="0">
              <a:solidFill>
                <a:schemeClr val="tx1"/>
              </a:solidFill>
            </a:rPr>
            <a:t>mapping</a:t>
          </a:r>
          <a:endParaRPr lang="en-GB" sz="1400" b="1" dirty="0">
            <a:solidFill>
              <a:schemeClr val="tx1"/>
            </a:solidFill>
          </a:endParaRPr>
        </a:p>
      </dgm:t>
    </dgm:pt>
    <dgm:pt modelId="{4407154F-55A0-4100-BA26-C4E1FA482AD7}" type="parTrans" cxnId="{379CB6BA-2E11-4C7D-8FBE-E54375394E60}">
      <dgm:prSet/>
      <dgm:spPr/>
      <dgm:t>
        <a:bodyPr/>
        <a:lstStyle/>
        <a:p>
          <a:endParaRPr lang="en-GB" sz="1400" b="1">
            <a:solidFill>
              <a:schemeClr val="tx1"/>
            </a:solidFill>
          </a:endParaRPr>
        </a:p>
      </dgm:t>
    </dgm:pt>
    <dgm:pt modelId="{56979419-743A-4605-89E0-A57E6883987D}" type="sibTrans" cxnId="{379CB6BA-2E11-4C7D-8FBE-E54375394E60}">
      <dgm:prSet/>
      <dgm:spPr/>
      <dgm:t>
        <a:bodyPr/>
        <a:lstStyle/>
        <a:p>
          <a:endParaRPr lang="en-GB" sz="1400" b="1">
            <a:solidFill>
              <a:schemeClr val="tx1"/>
            </a:solidFill>
          </a:endParaRPr>
        </a:p>
      </dgm:t>
    </dgm:pt>
    <dgm:pt modelId="{6EE817B2-AE04-4909-9DE3-510C9EACBDF3}">
      <dgm:prSet custT="1"/>
      <dgm:spPr>
        <a:solidFill>
          <a:schemeClr val="bg1"/>
        </a:solidFill>
      </dgm:spPr>
      <dgm:t>
        <a:bodyPr/>
        <a:lstStyle/>
        <a:p>
          <a:r>
            <a:rPr lang="pl-PL" sz="1400" b="1" dirty="0" err="1" smtClean="0">
              <a:solidFill>
                <a:schemeClr val="tx1"/>
              </a:solidFill>
            </a:rPr>
            <a:t>Ripley’s</a:t>
          </a:r>
          <a:r>
            <a:rPr lang="pl-PL" sz="1400" b="1" dirty="0" smtClean="0">
              <a:solidFill>
                <a:schemeClr val="tx1"/>
              </a:solidFill>
            </a:rPr>
            <a:t> K </a:t>
          </a:r>
          <a:r>
            <a:rPr lang="pl-PL" sz="1400" b="1" dirty="0" err="1" smtClean="0">
              <a:solidFill>
                <a:schemeClr val="tx1"/>
              </a:solidFill>
            </a:rPr>
            <a:t>function</a:t>
          </a:r>
          <a:endParaRPr lang="en-GB" sz="1400" b="1" dirty="0">
            <a:solidFill>
              <a:schemeClr val="tx1"/>
            </a:solidFill>
          </a:endParaRPr>
        </a:p>
      </dgm:t>
    </dgm:pt>
    <dgm:pt modelId="{0C7FE41B-1241-4A7D-BEE9-C1229D3435DB}" type="parTrans" cxnId="{D0FFEA07-012C-4FBA-928E-EDA1207A8791}">
      <dgm:prSet/>
      <dgm:spPr/>
      <dgm:t>
        <a:bodyPr/>
        <a:lstStyle/>
        <a:p>
          <a:endParaRPr lang="en-GB" sz="1400" b="1">
            <a:solidFill>
              <a:schemeClr val="tx1"/>
            </a:solidFill>
          </a:endParaRPr>
        </a:p>
      </dgm:t>
    </dgm:pt>
    <dgm:pt modelId="{422F0878-D6FB-4A5F-B94A-EA808A2D29F4}" type="sibTrans" cxnId="{D0FFEA07-012C-4FBA-928E-EDA1207A8791}">
      <dgm:prSet/>
      <dgm:spPr/>
      <dgm:t>
        <a:bodyPr/>
        <a:lstStyle/>
        <a:p>
          <a:endParaRPr lang="en-GB" sz="1400" b="1">
            <a:solidFill>
              <a:schemeClr val="tx1"/>
            </a:solidFill>
          </a:endParaRPr>
        </a:p>
      </dgm:t>
    </dgm:pt>
    <dgm:pt modelId="{444F57A2-6834-47C4-8D1C-8EF0C4B9935F}">
      <dgm:prSet custT="1"/>
      <dgm:spPr>
        <a:solidFill>
          <a:schemeClr val="bg1"/>
        </a:solidFill>
      </dgm:spPr>
      <dgm:t>
        <a:bodyPr/>
        <a:lstStyle/>
        <a:p>
          <a:r>
            <a:rPr lang="pl-PL" sz="1400" b="1" dirty="0" err="1" smtClean="0">
              <a:solidFill>
                <a:schemeClr val="tx1"/>
              </a:solidFill>
            </a:rPr>
            <a:t>Spatial</a:t>
          </a:r>
          <a:r>
            <a:rPr lang="pl-PL" sz="1400" b="1" dirty="0" smtClean="0">
              <a:solidFill>
                <a:schemeClr val="tx1"/>
              </a:solidFill>
            </a:rPr>
            <a:t> </a:t>
          </a:r>
          <a:r>
            <a:rPr lang="pl-PL" sz="1400" b="1" dirty="0" err="1" smtClean="0">
              <a:solidFill>
                <a:schemeClr val="tx1"/>
              </a:solidFill>
            </a:rPr>
            <a:t>interactions</a:t>
          </a:r>
          <a:r>
            <a:rPr lang="pl-PL" sz="1400" b="1" dirty="0" smtClean="0">
              <a:solidFill>
                <a:schemeClr val="tx1"/>
              </a:solidFill>
            </a:rPr>
            <a:t> </a:t>
          </a:r>
          <a:r>
            <a:rPr lang="pl-PL" sz="1400" b="1" dirty="0" err="1" smtClean="0">
              <a:solidFill>
                <a:schemeClr val="tx1"/>
              </a:solidFill>
            </a:rPr>
            <a:t>models</a:t>
          </a:r>
          <a:endParaRPr lang="en-GB" sz="1400" b="1" dirty="0">
            <a:solidFill>
              <a:schemeClr val="tx1"/>
            </a:solidFill>
          </a:endParaRPr>
        </a:p>
      </dgm:t>
    </dgm:pt>
    <dgm:pt modelId="{465ECC28-0554-4A92-859E-DD9BD41D0133}" type="parTrans" cxnId="{67CC3FC6-8162-4E33-9E98-11F5682D0457}">
      <dgm:prSet/>
      <dgm:spPr/>
      <dgm:t>
        <a:bodyPr/>
        <a:lstStyle/>
        <a:p>
          <a:endParaRPr lang="en-GB" sz="1400" b="1">
            <a:solidFill>
              <a:schemeClr val="tx1"/>
            </a:solidFill>
          </a:endParaRPr>
        </a:p>
      </dgm:t>
    </dgm:pt>
    <dgm:pt modelId="{C9E0B0F5-1AE7-47B8-8FFC-130938D91FAD}" type="sibTrans" cxnId="{67CC3FC6-8162-4E33-9E98-11F5682D0457}">
      <dgm:prSet/>
      <dgm:spPr/>
      <dgm:t>
        <a:bodyPr/>
        <a:lstStyle/>
        <a:p>
          <a:endParaRPr lang="en-GB" sz="1400" b="1">
            <a:solidFill>
              <a:schemeClr val="tx1"/>
            </a:solidFill>
          </a:endParaRPr>
        </a:p>
      </dgm:t>
    </dgm:pt>
    <dgm:pt modelId="{CC0155E3-4883-468D-881F-38DDCCD885D3}">
      <dgm:prSet custT="1"/>
      <dgm:spPr>
        <a:solidFill>
          <a:schemeClr val="bg1"/>
        </a:solidFill>
      </dgm:spPr>
      <dgm:t>
        <a:bodyPr/>
        <a:lstStyle/>
        <a:p>
          <a:r>
            <a:rPr lang="pl-PL" sz="1300" b="1" dirty="0" err="1" smtClean="0">
              <a:solidFill>
                <a:schemeClr val="tx1"/>
              </a:solidFill>
            </a:rPr>
            <a:t>Measures</a:t>
          </a:r>
          <a:r>
            <a:rPr lang="pl-PL" sz="1300" b="1" dirty="0" smtClean="0">
              <a:solidFill>
                <a:schemeClr val="tx1"/>
              </a:solidFill>
            </a:rPr>
            <a:t> of </a:t>
          </a:r>
          <a:r>
            <a:rPr lang="pl-PL" sz="1300" b="1" dirty="0" err="1" smtClean="0">
              <a:solidFill>
                <a:schemeClr val="tx1"/>
              </a:solidFill>
            </a:rPr>
            <a:t>agglomeration</a:t>
          </a:r>
          <a:r>
            <a:rPr lang="pl-PL" sz="1300" b="1" dirty="0" smtClean="0">
              <a:solidFill>
                <a:schemeClr val="tx1"/>
              </a:solidFill>
            </a:rPr>
            <a:t> and </a:t>
          </a:r>
          <a:r>
            <a:rPr lang="pl-PL" sz="1300" b="1" dirty="0" err="1" smtClean="0">
              <a:solidFill>
                <a:schemeClr val="tx1"/>
              </a:solidFill>
            </a:rPr>
            <a:t>concentration</a:t>
          </a:r>
          <a:endParaRPr lang="en-GB" sz="1300" b="1" dirty="0">
            <a:solidFill>
              <a:schemeClr val="tx1"/>
            </a:solidFill>
          </a:endParaRPr>
        </a:p>
      </dgm:t>
    </dgm:pt>
    <dgm:pt modelId="{3D2BFC5A-14B4-4D7C-BABF-FF539F19D1CC}" type="parTrans" cxnId="{785A4218-D6B7-43A4-898C-1ABAF65A6419}">
      <dgm:prSet/>
      <dgm:spPr/>
      <dgm:t>
        <a:bodyPr/>
        <a:lstStyle/>
        <a:p>
          <a:endParaRPr lang="en-GB" sz="1400" b="1">
            <a:solidFill>
              <a:schemeClr val="tx1"/>
            </a:solidFill>
          </a:endParaRPr>
        </a:p>
      </dgm:t>
    </dgm:pt>
    <dgm:pt modelId="{2E83010B-197C-4871-AE2D-54C558FDECB6}" type="sibTrans" cxnId="{785A4218-D6B7-43A4-898C-1ABAF65A6419}">
      <dgm:prSet/>
      <dgm:spPr/>
      <dgm:t>
        <a:bodyPr/>
        <a:lstStyle/>
        <a:p>
          <a:endParaRPr lang="en-GB" sz="1400" b="1">
            <a:solidFill>
              <a:schemeClr val="tx1"/>
            </a:solidFill>
          </a:endParaRPr>
        </a:p>
      </dgm:t>
    </dgm:pt>
    <dgm:pt modelId="{7E7A8583-7C18-4736-945D-CBD10BE164FE}">
      <dgm:prSet custT="1"/>
      <dgm:spPr>
        <a:solidFill>
          <a:schemeClr val="bg1"/>
        </a:solidFill>
      </dgm:spPr>
      <dgm:t>
        <a:bodyPr/>
        <a:lstStyle/>
        <a:p>
          <a:r>
            <a:rPr lang="pl-PL" sz="1400" b="1" dirty="0" err="1" smtClean="0">
              <a:solidFill>
                <a:schemeClr val="tx1"/>
              </a:solidFill>
            </a:rPr>
            <a:t>visualisation</a:t>
          </a:r>
          <a:endParaRPr lang="en-GB" sz="1400" b="1" dirty="0">
            <a:solidFill>
              <a:schemeClr val="tx1"/>
            </a:solidFill>
          </a:endParaRPr>
        </a:p>
      </dgm:t>
    </dgm:pt>
    <dgm:pt modelId="{F2D06F2D-0E6E-4C28-BEC2-657D43F0BE75}" type="parTrans" cxnId="{BF37FBDB-DBFA-4AE5-A990-CCA22E945BD4}">
      <dgm:prSet/>
      <dgm:spPr/>
      <dgm:t>
        <a:bodyPr/>
        <a:lstStyle/>
        <a:p>
          <a:endParaRPr lang="en-GB" sz="1400" b="1">
            <a:solidFill>
              <a:schemeClr val="tx1"/>
            </a:solidFill>
          </a:endParaRPr>
        </a:p>
      </dgm:t>
    </dgm:pt>
    <dgm:pt modelId="{D0D72FF7-DC5F-4026-952C-7B0E15A26F22}" type="sibTrans" cxnId="{BF37FBDB-DBFA-4AE5-A990-CCA22E945BD4}">
      <dgm:prSet/>
      <dgm:spPr/>
      <dgm:t>
        <a:bodyPr/>
        <a:lstStyle/>
        <a:p>
          <a:endParaRPr lang="en-GB" sz="1400" b="1">
            <a:solidFill>
              <a:schemeClr val="tx1"/>
            </a:solidFill>
          </a:endParaRPr>
        </a:p>
      </dgm:t>
    </dgm:pt>
    <dgm:pt modelId="{1EEE1792-1A7B-4B8B-A020-CDD3A1AD3A3F}">
      <dgm:prSet custT="1"/>
      <dgm:spPr>
        <a:solidFill>
          <a:schemeClr val="bg1"/>
        </a:solidFill>
      </dgm:spPr>
      <dgm:t>
        <a:bodyPr/>
        <a:lstStyle/>
        <a:p>
          <a:r>
            <a:rPr lang="pl-PL" sz="1400" b="1" dirty="0" err="1" smtClean="0">
              <a:solidFill>
                <a:schemeClr val="tx1"/>
              </a:solidFill>
            </a:rPr>
            <a:t>e.g</a:t>
          </a:r>
          <a:r>
            <a:rPr lang="pl-PL" sz="1400" b="1" dirty="0" smtClean="0">
              <a:solidFill>
                <a:schemeClr val="tx1"/>
              </a:solidFill>
            </a:rPr>
            <a:t>. </a:t>
          </a:r>
          <a:r>
            <a:rPr lang="pl-PL" sz="1400" b="1" dirty="0" err="1" smtClean="0">
              <a:solidFill>
                <a:schemeClr val="tx1"/>
              </a:solidFill>
            </a:rPr>
            <a:t>representing</a:t>
          </a:r>
          <a:r>
            <a:rPr lang="pl-PL" sz="1400" b="1" dirty="0" smtClean="0">
              <a:solidFill>
                <a:schemeClr val="tx1"/>
              </a:solidFill>
            </a:rPr>
            <a:t> </a:t>
          </a:r>
          <a:r>
            <a:rPr lang="pl-PL" sz="1400" b="1" dirty="0" err="1" smtClean="0">
              <a:solidFill>
                <a:schemeClr val="tx1"/>
              </a:solidFill>
            </a:rPr>
            <a:t>points</a:t>
          </a:r>
          <a:r>
            <a:rPr lang="pl-PL" sz="1400" b="1" dirty="0" smtClean="0">
              <a:solidFill>
                <a:schemeClr val="tx1"/>
              </a:solidFill>
            </a:rPr>
            <a:t> with </a:t>
          </a:r>
          <a:r>
            <a:rPr lang="pl-PL" sz="1400" b="1" dirty="0" err="1" smtClean="0">
              <a:solidFill>
                <a:schemeClr val="tx1"/>
              </a:solidFill>
            </a:rPr>
            <a:t>circles</a:t>
          </a:r>
          <a:r>
            <a:rPr lang="pl-PL" sz="1400" b="1" dirty="0" smtClean="0">
              <a:solidFill>
                <a:schemeClr val="tx1"/>
              </a:solidFill>
            </a:rPr>
            <a:t> </a:t>
          </a:r>
          <a:endParaRPr lang="en-GB" sz="1400" b="1" dirty="0">
            <a:solidFill>
              <a:schemeClr val="tx1"/>
            </a:solidFill>
          </a:endParaRPr>
        </a:p>
      </dgm:t>
    </dgm:pt>
    <dgm:pt modelId="{DC29DC6F-6403-4962-8357-F0C42F377D23}" type="parTrans" cxnId="{7D9B9DD4-ABC9-474E-9F1E-392E68BF3236}">
      <dgm:prSet/>
      <dgm:spPr/>
      <dgm:t>
        <a:bodyPr/>
        <a:lstStyle/>
        <a:p>
          <a:endParaRPr lang="en-GB" sz="1400" b="1">
            <a:solidFill>
              <a:schemeClr val="tx1"/>
            </a:solidFill>
          </a:endParaRPr>
        </a:p>
      </dgm:t>
    </dgm:pt>
    <dgm:pt modelId="{E347193A-AD3D-4787-8D3E-9A13DEF9050F}" type="sibTrans" cxnId="{7D9B9DD4-ABC9-474E-9F1E-392E68BF3236}">
      <dgm:prSet/>
      <dgm:spPr/>
      <dgm:t>
        <a:bodyPr/>
        <a:lstStyle/>
        <a:p>
          <a:endParaRPr lang="en-GB" sz="1400" b="1">
            <a:solidFill>
              <a:schemeClr val="tx1"/>
            </a:solidFill>
          </a:endParaRPr>
        </a:p>
      </dgm:t>
    </dgm:pt>
    <dgm:pt modelId="{BAE0211B-3021-4225-A9BB-5584869062C9}">
      <dgm:prSet custT="1"/>
      <dgm:spPr>
        <a:solidFill>
          <a:schemeClr val="bg1"/>
        </a:solidFill>
      </dgm:spPr>
      <dgm:t>
        <a:bodyPr/>
        <a:lstStyle/>
        <a:p>
          <a:r>
            <a:rPr lang="pl-PL" sz="1300" b="1" dirty="0" err="1" smtClean="0">
              <a:solidFill>
                <a:schemeClr val="tx1"/>
              </a:solidFill>
            </a:rPr>
            <a:t>Spatial</a:t>
          </a:r>
          <a:r>
            <a:rPr lang="pl-PL" sz="1300" b="1" dirty="0" smtClean="0">
              <a:solidFill>
                <a:schemeClr val="tx1"/>
              </a:solidFill>
            </a:rPr>
            <a:t> </a:t>
          </a:r>
          <a:r>
            <a:rPr lang="pl-PL" sz="1300" b="1" dirty="0" err="1" smtClean="0">
              <a:solidFill>
                <a:schemeClr val="tx1"/>
              </a:solidFill>
            </a:rPr>
            <a:t>agglomeration</a:t>
          </a:r>
          <a:r>
            <a:rPr lang="pl-PL" sz="1300" b="1" dirty="0" smtClean="0">
              <a:solidFill>
                <a:schemeClr val="tx1"/>
              </a:solidFill>
            </a:rPr>
            <a:t> </a:t>
          </a:r>
          <a:r>
            <a:rPr lang="pl-PL" sz="1300" b="1" dirty="0" err="1" smtClean="0">
              <a:solidFill>
                <a:schemeClr val="tx1"/>
              </a:solidFill>
            </a:rPr>
            <a:t>measure</a:t>
          </a:r>
          <a:endParaRPr lang="en-GB" sz="1300" b="1" dirty="0">
            <a:solidFill>
              <a:schemeClr val="tx1"/>
            </a:solidFill>
          </a:endParaRPr>
        </a:p>
      </dgm:t>
    </dgm:pt>
    <dgm:pt modelId="{2A667434-0FBE-4553-B09F-CDC02C75C81C}" type="parTrans" cxnId="{BAF233EB-B723-41D7-A1EA-EF378A1026D0}">
      <dgm:prSet/>
      <dgm:spPr/>
      <dgm:t>
        <a:bodyPr/>
        <a:lstStyle/>
        <a:p>
          <a:endParaRPr lang="en-GB" sz="1400" b="1">
            <a:solidFill>
              <a:schemeClr val="tx1"/>
            </a:solidFill>
          </a:endParaRPr>
        </a:p>
      </dgm:t>
    </dgm:pt>
    <dgm:pt modelId="{F9FF7DB5-851A-427D-A7C1-91D4A8303B3D}" type="sibTrans" cxnId="{BAF233EB-B723-41D7-A1EA-EF378A1026D0}">
      <dgm:prSet/>
      <dgm:spPr/>
      <dgm:t>
        <a:bodyPr/>
        <a:lstStyle/>
        <a:p>
          <a:endParaRPr lang="en-GB" sz="1400" b="1">
            <a:solidFill>
              <a:schemeClr val="tx1"/>
            </a:solidFill>
          </a:endParaRPr>
        </a:p>
      </dgm:t>
    </dgm:pt>
    <dgm:pt modelId="{206C4036-9D4D-40E1-9EF9-870C8EBC660F}">
      <dgm:prSet custT="1"/>
      <dgm:spPr>
        <a:solidFill>
          <a:schemeClr val="bg1"/>
        </a:solidFill>
      </dgm:spPr>
      <dgm:t>
        <a:bodyPr/>
        <a:lstStyle/>
        <a:p>
          <a:r>
            <a:rPr lang="pl-PL" sz="1400" b="1" dirty="0" err="1" smtClean="0">
              <a:solidFill>
                <a:schemeClr val="tx1"/>
              </a:solidFill>
            </a:rPr>
            <a:t>Spatial</a:t>
          </a:r>
          <a:r>
            <a:rPr lang="pl-PL" sz="1400" b="1" dirty="0" smtClean="0">
              <a:solidFill>
                <a:schemeClr val="tx1"/>
              </a:solidFill>
            </a:rPr>
            <a:t> </a:t>
          </a:r>
          <a:r>
            <a:rPr lang="pl-PL" sz="1400" b="1" dirty="0" err="1" smtClean="0">
              <a:solidFill>
                <a:schemeClr val="tx1"/>
              </a:solidFill>
            </a:rPr>
            <a:t>weights</a:t>
          </a:r>
          <a:r>
            <a:rPr lang="pl-PL" sz="1400" b="1" dirty="0" smtClean="0">
              <a:solidFill>
                <a:schemeClr val="tx1"/>
              </a:solidFill>
            </a:rPr>
            <a:t> matrix</a:t>
          </a:r>
          <a:endParaRPr lang="en-GB" sz="1400" b="1" dirty="0">
            <a:solidFill>
              <a:schemeClr val="tx1"/>
            </a:solidFill>
          </a:endParaRPr>
        </a:p>
      </dgm:t>
    </dgm:pt>
    <dgm:pt modelId="{9C14B14C-C22B-4053-91EA-9442A8387FAF}" type="parTrans" cxnId="{E63A1EE3-987E-4F69-AC24-B6E69ACA3778}">
      <dgm:prSet/>
      <dgm:spPr/>
      <dgm:t>
        <a:bodyPr/>
        <a:lstStyle/>
        <a:p>
          <a:endParaRPr lang="en-GB" sz="1400" b="1">
            <a:solidFill>
              <a:schemeClr val="tx1"/>
            </a:solidFill>
          </a:endParaRPr>
        </a:p>
      </dgm:t>
    </dgm:pt>
    <dgm:pt modelId="{2C062CAD-66F1-4133-9CE8-977F0D3A906B}" type="sibTrans" cxnId="{E63A1EE3-987E-4F69-AC24-B6E69ACA3778}">
      <dgm:prSet/>
      <dgm:spPr/>
      <dgm:t>
        <a:bodyPr/>
        <a:lstStyle/>
        <a:p>
          <a:endParaRPr lang="en-GB" sz="1400" b="1">
            <a:solidFill>
              <a:schemeClr val="tx1"/>
            </a:solidFill>
          </a:endParaRPr>
        </a:p>
      </dgm:t>
    </dgm:pt>
    <dgm:pt modelId="{7B558894-60FA-498D-90A5-CA1A2E26A782}">
      <dgm:prSet custT="1"/>
      <dgm:spPr>
        <a:solidFill>
          <a:schemeClr val="bg1"/>
        </a:solidFill>
      </dgm:spPr>
      <dgm:t>
        <a:bodyPr/>
        <a:lstStyle/>
        <a:p>
          <a:r>
            <a:rPr lang="pl-PL" sz="1400" b="1" dirty="0" err="1" smtClean="0">
              <a:solidFill>
                <a:schemeClr val="tx1"/>
              </a:solidFill>
            </a:rPr>
            <a:t>Spatial</a:t>
          </a:r>
          <a:r>
            <a:rPr lang="pl-PL" sz="1400" b="1" dirty="0" smtClean="0">
              <a:solidFill>
                <a:schemeClr val="tx1"/>
              </a:solidFill>
            </a:rPr>
            <a:t> </a:t>
          </a:r>
          <a:r>
            <a:rPr lang="pl-PL" sz="1400" b="1" dirty="0" err="1" smtClean="0">
              <a:solidFill>
                <a:schemeClr val="tx1"/>
              </a:solidFill>
            </a:rPr>
            <a:t>econometrics</a:t>
          </a:r>
          <a:r>
            <a:rPr lang="pl-PL" sz="1400" b="1" dirty="0" smtClean="0">
              <a:solidFill>
                <a:schemeClr val="tx1"/>
              </a:solidFill>
            </a:rPr>
            <a:t> </a:t>
          </a:r>
          <a:endParaRPr lang="en-GB" sz="1400" b="1" dirty="0">
            <a:solidFill>
              <a:schemeClr val="tx1"/>
            </a:solidFill>
          </a:endParaRPr>
        </a:p>
      </dgm:t>
    </dgm:pt>
    <dgm:pt modelId="{8453B986-A37B-4E41-B2A5-B16036FADAEA}" type="parTrans" cxnId="{6FB72B38-A521-4EAE-94DD-0CCC0F1DE6A2}">
      <dgm:prSet/>
      <dgm:spPr/>
      <dgm:t>
        <a:bodyPr/>
        <a:lstStyle/>
        <a:p>
          <a:endParaRPr lang="en-GB" sz="1400" b="1">
            <a:solidFill>
              <a:schemeClr val="tx1"/>
            </a:solidFill>
          </a:endParaRPr>
        </a:p>
      </dgm:t>
    </dgm:pt>
    <dgm:pt modelId="{7F3AF78E-FFCA-4A73-A474-21DFE3A6FA3F}" type="sibTrans" cxnId="{6FB72B38-A521-4EAE-94DD-0CCC0F1DE6A2}">
      <dgm:prSet/>
      <dgm:spPr/>
      <dgm:t>
        <a:bodyPr/>
        <a:lstStyle/>
        <a:p>
          <a:endParaRPr lang="en-GB" sz="1400" b="1">
            <a:solidFill>
              <a:schemeClr val="tx1"/>
            </a:solidFill>
          </a:endParaRPr>
        </a:p>
      </dgm:t>
    </dgm:pt>
    <dgm:pt modelId="{C2B8888A-FB5A-4A0F-96D0-E074FFBBB431}">
      <dgm:prSet custT="1"/>
      <dgm:spPr>
        <a:solidFill>
          <a:schemeClr val="bg2"/>
        </a:solidFill>
      </dgm:spPr>
      <dgm:t>
        <a:bodyPr/>
        <a:lstStyle/>
        <a:p>
          <a:r>
            <a:rPr lang="pl-PL" sz="1400" b="1" dirty="0" err="1" smtClean="0">
              <a:solidFill>
                <a:schemeClr val="tx1"/>
              </a:solidFill>
            </a:rPr>
            <a:t>dbmss</a:t>
          </a:r>
          <a:r>
            <a:rPr lang="pl-PL" sz="1400" b="1" dirty="0" smtClean="0">
              <a:solidFill>
                <a:schemeClr val="tx1"/>
              </a:solidFill>
            </a:rPr>
            <a:t>, </a:t>
          </a:r>
          <a:r>
            <a:rPr lang="pl-PL" sz="1400" b="1" dirty="0" err="1" smtClean="0">
              <a:solidFill>
                <a:schemeClr val="tx1"/>
              </a:solidFill>
            </a:rPr>
            <a:t>spatstat</a:t>
          </a:r>
          <a:r>
            <a:rPr lang="pl-PL" sz="1400" b="1" dirty="0" smtClean="0">
              <a:solidFill>
                <a:schemeClr val="tx1"/>
              </a:solidFill>
            </a:rPr>
            <a:t> </a:t>
          </a:r>
          <a:endParaRPr lang="en-GB" sz="1400" b="1" dirty="0">
            <a:solidFill>
              <a:schemeClr val="tx1"/>
            </a:solidFill>
          </a:endParaRPr>
        </a:p>
      </dgm:t>
    </dgm:pt>
    <dgm:pt modelId="{3577D98E-D34A-4DE3-80C3-7A643428B301}" type="parTrans" cxnId="{57480B44-AA76-4BA1-9997-E01B9EDD283F}">
      <dgm:prSet/>
      <dgm:spPr/>
      <dgm:t>
        <a:bodyPr/>
        <a:lstStyle/>
        <a:p>
          <a:endParaRPr lang="en-GB" sz="1400" b="1">
            <a:solidFill>
              <a:schemeClr val="tx1"/>
            </a:solidFill>
          </a:endParaRPr>
        </a:p>
      </dgm:t>
    </dgm:pt>
    <dgm:pt modelId="{924551D6-C506-4E96-A785-CAED4ECF6A95}" type="sibTrans" cxnId="{57480B44-AA76-4BA1-9997-E01B9EDD283F}">
      <dgm:prSet/>
      <dgm:spPr/>
      <dgm:t>
        <a:bodyPr/>
        <a:lstStyle/>
        <a:p>
          <a:endParaRPr lang="en-GB" sz="1400" b="1">
            <a:solidFill>
              <a:schemeClr val="tx1"/>
            </a:solidFill>
          </a:endParaRPr>
        </a:p>
      </dgm:t>
    </dgm:pt>
    <dgm:pt modelId="{F41974D4-F788-4855-B6C6-BC112BD4EAFE}">
      <dgm:prSet custT="1"/>
      <dgm:spPr>
        <a:solidFill>
          <a:schemeClr val="bg2"/>
        </a:solidFill>
      </dgm:spPr>
      <dgm:t>
        <a:bodyPr/>
        <a:lstStyle/>
        <a:p>
          <a:r>
            <a:rPr lang="pl-PL" sz="1400" b="1" dirty="0" err="1" smtClean="0">
              <a:solidFill>
                <a:schemeClr val="tx1"/>
              </a:solidFill>
            </a:rPr>
            <a:t>sp</a:t>
          </a:r>
          <a:r>
            <a:rPr lang="pl-PL" sz="1400" b="1" dirty="0" smtClean="0">
              <a:solidFill>
                <a:schemeClr val="tx1"/>
              </a:solidFill>
            </a:rPr>
            <a:t>, </a:t>
          </a:r>
          <a:r>
            <a:rPr lang="pl-PL" sz="1400" b="1" dirty="0" err="1" smtClean="0">
              <a:solidFill>
                <a:schemeClr val="tx1"/>
              </a:solidFill>
            </a:rPr>
            <a:t>spdep</a:t>
          </a:r>
          <a:r>
            <a:rPr lang="pl-PL" sz="1400" b="1" dirty="0" smtClean="0">
              <a:solidFill>
                <a:schemeClr val="tx1"/>
              </a:solidFill>
            </a:rPr>
            <a:t>, </a:t>
          </a:r>
          <a:r>
            <a:rPr lang="pl-PL" sz="1400" b="1" dirty="0" err="1" smtClean="0">
              <a:solidFill>
                <a:schemeClr val="tx1"/>
              </a:solidFill>
            </a:rPr>
            <a:t>rgdal</a:t>
          </a:r>
          <a:r>
            <a:rPr lang="pl-PL" sz="1400" b="1" dirty="0" smtClean="0">
              <a:solidFill>
                <a:schemeClr val="tx1"/>
              </a:solidFill>
            </a:rPr>
            <a:t>, </a:t>
          </a:r>
          <a:r>
            <a:rPr lang="pl-PL" sz="1400" b="1" dirty="0" err="1" smtClean="0">
              <a:solidFill>
                <a:schemeClr val="tx1"/>
              </a:solidFill>
            </a:rPr>
            <a:t>maptools</a:t>
          </a:r>
          <a:endParaRPr lang="en-GB" sz="1400" b="1" dirty="0">
            <a:solidFill>
              <a:schemeClr val="tx1"/>
            </a:solidFill>
          </a:endParaRPr>
        </a:p>
      </dgm:t>
    </dgm:pt>
    <dgm:pt modelId="{9000D1F0-08B8-4754-B0A8-9F594731490C}" type="parTrans" cxnId="{7E796B7A-1F16-4BC2-9EC5-0EC4DCFB7FA1}">
      <dgm:prSet/>
      <dgm:spPr/>
      <dgm:t>
        <a:bodyPr/>
        <a:lstStyle/>
        <a:p>
          <a:endParaRPr lang="en-GB" sz="1400" b="1">
            <a:solidFill>
              <a:schemeClr val="tx1"/>
            </a:solidFill>
          </a:endParaRPr>
        </a:p>
      </dgm:t>
    </dgm:pt>
    <dgm:pt modelId="{C676B08A-E9A5-43D3-9519-1E7DDBA4779A}" type="sibTrans" cxnId="{7E796B7A-1F16-4BC2-9EC5-0EC4DCFB7FA1}">
      <dgm:prSet/>
      <dgm:spPr/>
      <dgm:t>
        <a:bodyPr/>
        <a:lstStyle/>
        <a:p>
          <a:endParaRPr lang="en-GB" sz="1400" b="1">
            <a:solidFill>
              <a:schemeClr val="tx1"/>
            </a:solidFill>
          </a:endParaRPr>
        </a:p>
      </dgm:t>
    </dgm:pt>
    <dgm:pt modelId="{1F60019E-E0F7-4051-9B6B-52D047697F6B}">
      <dgm:prSet custT="1"/>
      <dgm:spPr>
        <a:solidFill>
          <a:schemeClr val="bg2">
            <a:lumMod val="90000"/>
          </a:schemeClr>
        </a:solidFill>
      </dgm:spPr>
      <dgm:t>
        <a:bodyPr/>
        <a:lstStyle/>
        <a:p>
          <a:r>
            <a:rPr lang="pl-PL" sz="1400" b="1" dirty="0" smtClean="0">
              <a:solidFill>
                <a:schemeClr val="tx1"/>
              </a:solidFill>
            </a:rPr>
            <a:t>???</a:t>
          </a:r>
          <a:endParaRPr lang="en-GB" sz="1400" b="1" dirty="0">
            <a:solidFill>
              <a:schemeClr val="tx1"/>
            </a:solidFill>
          </a:endParaRPr>
        </a:p>
      </dgm:t>
    </dgm:pt>
    <dgm:pt modelId="{132142D1-798D-445A-A8F5-9B3512268AFA}" type="parTrans" cxnId="{DCD324F6-7CA1-4D19-833F-F0F837AB858F}">
      <dgm:prSet/>
      <dgm:spPr/>
      <dgm:t>
        <a:bodyPr/>
        <a:lstStyle/>
        <a:p>
          <a:endParaRPr lang="en-GB" sz="1400" b="1">
            <a:solidFill>
              <a:schemeClr val="tx1"/>
            </a:solidFill>
          </a:endParaRPr>
        </a:p>
      </dgm:t>
    </dgm:pt>
    <dgm:pt modelId="{807FFC7F-C096-413B-AF6C-43CF43D9E256}" type="sibTrans" cxnId="{DCD324F6-7CA1-4D19-833F-F0F837AB858F}">
      <dgm:prSet/>
      <dgm:spPr/>
      <dgm:t>
        <a:bodyPr/>
        <a:lstStyle/>
        <a:p>
          <a:endParaRPr lang="en-GB" sz="1400" b="1">
            <a:solidFill>
              <a:schemeClr val="tx1"/>
            </a:solidFill>
          </a:endParaRPr>
        </a:p>
      </dgm:t>
    </dgm:pt>
    <dgm:pt modelId="{B831C2B1-EB83-4FA3-AE86-9BA49106A93B}">
      <dgm:prSet custT="1"/>
      <dgm:spPr>
        <a:solidFill>
          <a:schemeClr val="bg2"/>
        </a:solidFill>
      </dgm:spPr>
      <dgm:t>
        <a:bodyPr/>
        <a:lstStyle/>
        <a:p>
          <a:r>
            <a:rPr lang="pl-PL" sz="1400" b="1" dirty="0" err="1" smtClean="0">
              <a:solidFill>
                <a:schemeClr val="tx1"/>
              </a:solidFill>
            </a:rPr>
            <a:t>sp</a:t>
          </a:r>
          <a:r>
            <a:rPr lang="pl-PL" sz="1400" b="1" dirty="0" smtClean="0">
              <a:solidFill>
                <a:schemeClr val="tx1"/>
              </a:solidFill>
            </a:rPr>
            <a:t>, </a:t>
          </a:r>
          <a:r>
            <a:rPr lang="pl-PL" sz="1400" b="1" dirty="0" err="1" smtClean="0">
              <a:solidFill>
                <a:schemeClr val="tx1"/>
              </a:solidFill>
            </a:rPr>
            <a:t>spdep</a:t>
          </a:r>
          <a:r>
            <a:rPr lang="pl-PL" sz="1400" b="1" dirty="0" smtClean="0">
              <a:solidFill>
                <a:schemeClr val="tx1"/>
              </a:solidFill>
            </a:rPr>
            <a:t>, </a:t>
          </a:r>
          <a:r>
            <a:rPr lang="pl-PL" sz="1400" b="1" dirty="0" err="1" smtClean="0">
              <a:solidFill>
                <a:schemeClr val="tx1"/>
              </a:solidFill>
            </a:rPr>
            <a:t>rgdal</a:t>
          </a:r>
          <a:r>
            <a:rPr lang="pl-PL" sz="1400" b="1" dirty="0" smtClean="0">
              <a:solidFill>
                <a:schemeClr val="tx1"/>
              </a:solidFill>
            </a:rPr>
            <a:t>, </a:t>
          </a:r>
          <a:r>
            <a:rPr lang="pl-PL" sz="1400" b="1" dirty="0" err="1" smtClean="0">
              <a:solidFill>
                <a:schemeClr val="tx1"/>
              </a:solidFill>
            </a:rPr>
            <a:t>maptools</a:t>
          </a:r>
          <a:endParaRPr lang="en-GB" sz="1400" b="1" dirty="0">
            <a:solidFill>
              <a:schemeClr val="tx1"/>
            </a:solidFill>
          </a:endParaRPr>
        </a:p>
      </dgm:t>
    </dgm:pt>
    <dgm:pt modelId="{3BA33000-84D0-4195-8FCB-640335646B35}" type="parTrans" cxnId="{1C14E79B-B2C8-4F88-B88B-B5F932CD1DBE}">
      <dgm:prSet/>
      <dgm:spPr/>
      <dgm:t>
        <a:bodyPr/>
        <a:lstStyle/>
        <a:p>
          <a:endParaRPr lang="en-GB" sz="1400" b="1">
            <a:solidFill>
              <a:schemeClr val="tx1"/>
            </a:solidFill>
          </a:endParaRPr>
        </a:p>
      </dgm:t>
    </dgm:pt>
    <dgm:pt modelId="{C38EF196-3780-467C-B131-9838A989C31C}" type="sibTrans" cxnId="{1C14E79B-B2C8-4F88-B88B-B5F932CD1DBE}">
      <dgm:prSet/>
      <dgm:spPr/>
      <dgm:t>
        <a:bodyPr/>
        <a:lstStyle/>
        <a:p>
          <a:endParaRPr lang="en-GB" sz="1400" b="1">
            <a:solidFill>
              <a:schemeClr val="tx1"/>
            </a:solidFill>
          </a:endParaRPr>
        </a:p>
      </dgm:t>
    </dgm:pt>
    <dgm:pt modelId="{1D8EA615-DB43-41DE-ACA8-0C82C8CAA151}">
      <dgm:prSet custT="1"/>
      <dgm:spPr>
        <a:solidFill>
          <a:schemeClr val="bg2"/>
        </a:solidFill>
      </dgm:spPr>
      <dgm:t>
        <a:bodyPr/>
        <a:lstStyle/>
        <a:p>
          <a:r>
            <a:rPr lang="pl-PL" sz="1400" b="1" dirty="0" err="1" smtClean="0">
              <a:solidFill>
                <a:schemeClr val="tx1"/>
              </a:solidFill>
            </a:rPr>
            <a:t>spdep</a:t>
          </a:r>
          <a:r>
            <a:rPr lang="pl-PL" sz="1400" b="1" dirty="0" smtClean="0">
              <a:solidFill>
                <a:schemeClr val="tx1"/>
              </a:solidFill>
            </a:rPr>
            <a:t>, </a:t>
          </a:r>
          <a:r>
            <a:rPr lang="pl-PL" sz="1400" b="1" dirty="0" err="1" smtClean="0">
              <a:solidFill>
                <a:schemeClr val="tx1"/>
              </a:solidFill>
            </a:rPr>
            <a:t>splm</a:t>
          </a:r>
          <a:r>
            <a:rPr lang="pl-PL" sz="1400" b="1" dirty="0" smtClean="0">
              <a:solidFill>
                <a:schemeClr val="tx1"/>
              </a:solidFill>
            </a:rPr>
            <a:t>, </a:t>
          </a:r>
          <a:r>
            <a:rPr lang="pl-PL" sz="1400" b="1" dirty="0" err="1" smtClean="0">
              <a:solidFill>
                <a:schemeClr val="tx1"/>
              </a:solidFill>
            </a:rPr>
            <a:t>sphet</a:t>
          </a:r>
          <a:r>
            <a:rPr lang="pl-PL" sz="1400" b="1" dirty="0" smtClean="0">
              <a:solidFill>
                <a:schemeClr val="tx1"/>
              </a:solidFill>
            </a:rPr>
            <a:t>… </a:t>
          </a:r>
          <a:endParaRPr lang="en-GB" sz="1400" b="1" dirty="0">
            <a:solidFill>
              <a:schemeClr val="tx1"/>
            </a:solidFill>
          </a:endParaRPr>
        </a:p>
      </dgm:t>
    </dgm:pt>
    <dgm:pt modelId="{A348B3DB-B82E-4330-92A5-48642F1655D2}" type="parTrans" cxnId="{28BDCDED-4E04-412F-8E4F-594FD19E5D38}">
      <dgm:prSet/>
      <dgm:spPr/>
      <dgm:t>
        <a:bodyPr/>
        <a:lstStyle/>
        <a:p>
          <a:endParaRPr lang="en-GB" sz="1400" b="1">
            <a:solidFill>
              <a:schemeClr val="tx1"/>
            </a:solidFill>
          </a:endParaRPr>
        </a:p>
      </dgm:t>
    </dgm:pt>
    <dgm:pt modelId="{C1C91073-5043-4A31-BA2E-701637D53CA5}" type="sibTrans" cxnId="{28BDCDED-4E04-412F-8E4F-594FD19E5D38}">
      <dgm:prSet/>
      <dgm:spPr/>
      <dgm:t>
        <a:bodyPr/>
        <a:lstStyle/>
        <a:p>
          <a:endParaRPr lang="en-GB" sz="1400" b="1">
            <a:solidFill>
              <a:schemeClr val="tx1"/>
            </a:solidFill>
          </a:endParaRPr>
        </a:p>
      </dgm:t>
    </dgm:pt>
    <dgm:pt modelId="{A728A9B5-BED3-4FAC-AFF2-70FAC70A8776}">
      <dgm:prSet custT="1"/>
      <dgm:spPr>
        <a:solidFill>
          <a:schemeClr val="bg2">
            <a:lumMod val="90000"/>
          </a:schemeClr>
        </a:solidFill>
      </dgm:spPr>
      <dgm:t>
        <a:bodyPr/>
        <a:lstStyle/>
        <a:p>
          <a:r>
            <a:rPr lang="pl-PL" sz="1400" b="1" dirty="0" smtClean="0">
              <a:solidFill>
                <a:schemeClr val="tx1"/>
              </a:solidFill>
            </a:rPr>
            <a:t>???</a:t>
          </a:r>
          <a:endParaRPr lang="en-GB" sz="1400" b="1" dirty="0">
            <a:solidFill>
              <a:schemeClr val="tx1"/>
            </a:solidFill>
          </a:endParaRPr>
        </a:p>
      </dgm:t>
    </dgm:pt>
    <dgm:pt modelId="{FDD3EC94-BED6-46E2-8362-F6E70AE1A088}" type="parTrans" cxnId="{81032D00-5825-4881-B4D7-967CE6C9DCE5}">
      <dgm:prSet/>
      <dgm:spPr/>
      <dgm:t>
        <a:bodyPr/>
        <a:lstStyle/>
        <a:p>
          <a:endParaRPr lang="en-GB" sz="1400" b="1">
            <a:solidFill>
              <a:schemeClr val="tx1"/>
            </a:solidFill>
          </a:endParaRPr>
        </a:p>
      </dgm:t>
    </dgm:pt>
    <dgm:pt modelId="{6B165814-BAAC-4C65-B32F-4339CD50AFC4}" type="sibTrans" cxnId="{81032D00-5825-4881-B4D7-967CE6C9DCE5}">
      <dgm:prSet/>
      <dgm:spPr/>
      <dgm:t>
        <a:bodyPr/>
        <a:lstStyle/>
        <a:p>
          <a:endParaRPr lang="en-GB" sz="1400" b="1">
            <a:solidFill>
              <a:schemeClr val="tx1"/>
            </a:solidFill>
          </a:endParaRPr>
        </a:p>
      </dgm:t>
    </dgm:pt>
    <dgm:pt modelId="{FB736191-7D8B-4C81-8EF7-DEFD40F3FF0B}" type="pres">
      <dgm:prSet presAssocID="{62EDBCA9-77C4-43F4-B79A-E55E28D811AD}" presName="mainComposite" presStyleCnt="0">
        <dgm:presLayoutVars>
          <dgm:chPref val="1"/>
          <dgm:dir/>
          <dgm:animOne val="branch"/>
          <dgm:animLvl val="lvl"/>
          <dgm:resizeHandles val="exact"/>
        </dgm:presLayoutVars>
      </dgm:prSet>
      <dgm:spPr/>
      <dgm:t>
        <a:bodyPr/>
        <a:lstStyle/>
        <a:p>
          <a:endParaRPr lang="en-GB"/>
        </a:p>
      </dgm:t>
    </dgm:pt>
    <dgm:pt modelId="{2B6C04FD-A489-4917-8748-4E3D94504FA9}" type="pres">
      <dgm:prSet presAssocID="{62EDBCA9-77C4-43F4-B79A-E55E28D811AD}" presName="hierFlow" presStyleCnt="0"/>
      <dgm:spPr/>
    </dgm:pt>
    <dgm:pt modelId="{74345BAA-1D2B-4450-B44D-6FA670755673}" type="pres">
      <dgm:prSet presAssocID="{62EDBCA9-77C4-43F4-B79A-E55E28D811AD}" presName="hierChild1" presStyleCnt="0">
        <dgm:presLayoutVars>
          <dgm:chPref val="1"/>
          <dgm:animOne val="branch"/>
          <dgm:animLvl val="lvl"/>
        </dgm:presLayoutVars>
      </dgm:prSet>
      <dgm:spPr/>
    </dgm:pt>
    <dgm:pt modelId="{13C9FFFD-B170-4E36-9860-EA1CE7C1C675}" type="pres">
      <dgm:prSet presAssocID="{1DDD76DC-73C9-452D-B800-F4F2BA60713F}" presName="Name14" presStyleCnt="0"/>
      <dgm:spPr/>
    </dgm:pt>
    <dgm:pt modelId="{AB3FE85A-57B6-44FC-B505-4868B7BF904D}" type="pres">
      <dgm:prSet presAssocID="{1DDD76DC-73C9-452D-B800-F4F2BA60713F}" presName="level1Shape" presStyleLbl="node0" presStyleIdx="0" presStyleCnt="1">
        <dgm:presLayoutVars>
          <dgm:chPref val="3"/>
        </dgm:presLayoutVars>
      </dgm:prSet>
      <dgm:spPr/>
      <dgm:t>
        <a:bodyPr/>
        <a:lstStyle/>
        <a:p>
          <a:endParaRPr lang="en-GB"/>
        </a:p>
      </dgm:t>
    </dgm:pt>
    <dgm:pt modelId="{CFE1733E-253C-4270-A49D-8F42AF4AD12A}" type="pres">
      <dgm:prSet presAssocID="{1DDD76DC-73C9-452D-B800-F4F2BA60713F}" presName="hierChild2" presStyleCnt="0"/>
      <dgm:spPr/>
    </dgm:pt>
    <dgm:pt modelId="{85D3EB55-7BB7-4813-96CE-96B7F257C62A}" type="pres">
      <dgm:prSet presAssocID="{0FE5B2E2-BE21-40CD-BBAB-AAE4FEC39FEA}" presName="Name19" presStyleLbl="parChTrans1D2" presStyleIdx="0" presStyleCnt="3"/>
      <dgm:spPr/>
      <dgm:t>
        <a:bodyPr/>
        <a:lstStyle/>
        <a:p>
          <a:endParaRPr lang="en-GB"/>
        </a:p>
      </dgm:t>
    </dgm:pt>
    <dgm:pt modelId="{03E3B213-FE36-4C46-A557-557E49FDAF6E}" type="pres">
      <dgm:prSet presAssocID="{ECDC09DC-999D-4983-8D55-B19AF2BF6F9A}" presName="Name21" presStyleCnt="0"/>
      <dgm:spPr/>
    </dgm:pt>
    <dgm:pt modelId="{1B894BCF-69EB-45A8-A2B7-7E12C7B2351A}" type="pres">
      <dgm:prSet presAssocID="{ECDC09DC-999D-4983-8D55-B19AF2BF6F9A}" presName="level2Shape" presStyleLbl="node2" presStyleIdx="0" presStyleCnt="3"/>
      <dgm:spPr/>
      <dgm:t>
        <a:bodyPr/>
        <a:lstStyle/>
        <a:p>
          <a:endParaRPr lang="en-GB"/>
        </a:p>
      </dgm:t>
    </dgm:pt>
    <dgm:pt modelId="{43BC3679-5A22-4B7E-B345-67C4326C66A6}" type="pres">
      <dgm:prSet presAssocID="{ECDC09DC-999D-4983-8D55-B19AF2BF6F9A}" presName="hierChild3" presStyleCnt="0"/>
      <dgm:spPr/>
    </dgm:pt>
    <dgm:pt modelId="{06FA67A4-1ADE-43BE-A3B1-C00264754CB3}" type="pres">
      <dgm:prSet presAssocID="{E860D217-A7DC-4EAE-8270-8793EFCE1961}" presName="Name19" presStyleLbl="parChTrans1D3" presStyleIdx="0" presStyleCnt="6"/>
      <dgm:spPr/>
      <dgm:t>
        <a:bodyPr/>
        <a:lstStyle/>
        <a:p>
          <a:endParaRPr lang="en-GB"/>
        </a:p>
      </dgm:t>
    </dgm:pt>
    <dgm:pt modelId="{D99AC086-F98B-4BC9-A95B-3EBCF91C357C}" type="pres">
      <dgm:prSet presAssocID="{D12F67CD-1032-4C48-8A0A-0340F9E7FA32}" presName="Name21" presStyleCnt="0"/>
      <dgm:spPr/>
    </dgm:pt>
    <dgm:pt modelId="{AEE0D978-092F-4CEC-9A45-BF5B69E1142E}" type="pres">
      <dgm:prSet presAssocID="{D12F67CD-1032-4C48-8A0A-0340F9E7FA32}" presName="level2Shape" presStyleLbl="node3" presStyleIdx="0" presStyleCnt="6"/>
      <dgm:spPr/>
      <dgm:t>
        <a:bodyPr/>
        <a:lstStyle/>
        <a:p>
          <a:endParaRPr lang="en-GB"/>
        </a:p>
      </dgm:t>
    </dgm:pt>
    <dgm:pt modelId="{3694D9B9-4C76-4162-9DE1-7C72A442101B}" type="pres">
      <dgm:prSet presAssocID="{D12F67CD-1032-4C48-8A0A-0340F9E7FA32}" presName="hierChild3" presStyleCnt="0"/>
      <dgm:spPr/>
    </dgm:pt>
    <dgm:pt modelId="{7B611DF4-6C88-4993-BC0D-1F1730D3EE15}" type="pres">
      <dgm:prSet presAssocID="{0C7FE41B-1241-4A7D-BEE9-C1229D3435DB}" presName="Name19" presStyleLbl="parChTrans1D4" presStyleIdx="0" presStyleCnt="12"/>
      <dgm:spPr/>
      <dgm:t>
        <a:bodyPr/>
        <a:lstStyle/>
        <a:p>
          <a:endParaRPr lang="en-GB"/>
        </a:p>
      </dgm:t>
    </dgm:pt>
    <dgm:pt modelId="{CB9C988C-F624-442E-B6A1-B52EA0CF7AE1}" type="pres">
      <dgm:prSet presAssocID="{6EE817B2-AE04-4909-9DE3-510C9EACBDF3}" presName="Name21" presStyleCnt="0"/>
      <dgm:spPr/>
    </dgm:pt>
    <dgm:pt modelId="{B840898C-1C14-4828-997B-E0A0CCFBF40B}" type="pres">
      <dgm:prSet presAssocID="{6EE817B2-AE04-4909-9DE3-510C9EACBDF3}" presName="level2Shape" presStyleLbl="node4" presStyleIdx="0" presStyleCnt="12"/>
      <dgm:spPr/>
      <dgm:t>
        <a:bodyPr/>
        <a:lstStyle/>
        <a:p>
          <a:endParaRPr lang="en-GB"/>
        </a:p>
      </dgm:t>
    </dgm:pt>
    <dgm:pt modelId="{4AC7DA01-7AC6-4055-B137-1927FABC1979}" type="pres">
      <dgm:prSet presAssocID="{6EE817B2-AE04-4909-9DE3-510C9EACBDF3}" presName="hierChild3" presStyleCnt="0"/>
      <dgm:spPr/>
    </dgm:pt>
    <dgm:pt modelId="{14478DA2-84F1-411C-B0A0-86296034087C}" type="pres">
      <dgm:prSet presAssocID="{3577D98E-D34A-4DE3-80C3-7A643428B301}" presName="Name19" presStyleLbl="parChTrans1D4" presStyleIdx="1" presStyleCnt="12"/>
      <dgm:spPr/>
      <dgm:t>
        <a:bodyPr/>
        <a:lstStyle/>
        <a:p>
          <a:endParaRPr lang="en-GB"/>
        </a:p>
      </dgm:t>
    </dgm:pt>
    <dgm:pt modelId="{AC4B1105-9565-4241-9D83-66C658AC4EA1}" type="pres">
      <dgm:prSet presAssocID="{C2B8888A-FB5A-4A0F-96D0-E074FFBBB431}" presName="Name21" presStyleCnt="0"/>
      <dgm:spPr/>
    </dgm:pt>
    <dgm:pt modelId="{3F77E001-C287-41DC-B8E2-6510C4015FAA}" type="pres">
      <dgm:prSet presAssocID="{C2B8888A-FB5A-4A0F-96D0-E074FFBBB431}" presName="level2Shape" presStyleLbl="node4" presStyleIdx="1" presStyleCnt="12"/>
      <dgm:spPr/>
      <dgm:t>
        <a:bodyPr/>
        <a:lstStyle/>
        <a:p>
          <a:endParaRPr lang="en-GB"/>
        </a:p>
      </dgm:t>
    </dgm:pt>
    <dgm:pt modelId="{9F5DE057-8114-40F0-8884-0840FD8472CA}" type="pres">
      <dgm:prSet presAssocID="{C2B8888A-FB5A-4A0F-96D0-E074FFBBB431}" presName="hierChild3" presStyleCnt="0"/>
      <dgm:spPr/>
    </dgm:pt>
    <dgm:pt modelId="{DEB59A31-18C2-4C97-86C4-6CB98B261EE3}" type="pres">
      <dgm:prSet presAssocID="{A74E9E8F-06CD-4B23-B6D8-F1DF42E40B94}" presName="Name19" presStyleLbl="parChTrans1D3" presStyleIdx="1" presStyleCnt="6"/>
      <dgm:spPr/>
      <dgm:t>
        <a:bodyPr/>
        <a:lstStyle/>
        <a:p>
          <a:endParaRPr lang="en-GB"/>
        </a:p>
      </dgm:t>
    </dgm:pt>
    <dgm:pt modelId="{7DCDA922-8CEC-42BE-9897-E0337EB72D77}" type="pres">
      <dgm:prSet presAssocID="{2A890185-E15E-4C74-8E07-CA9F60A37D86}" presName="Name21" presStyleCnt="0"/>
      <dgm:spPr/>
    </dgm:pt>
    <dgm:pt modelId="{6F6C222B-7530-4D06-A0C0-0E99C240AE93}" type="pres">
      <dgm:prSet presAssocID="{2A890185-E15E-4C74-8E07-CA9F60A37D86}" presName="level2Shape" presStyleLbl="node3" presStyleIdx="1" presStyleCnt="6"/>
      <dgm:spPr/>
      <dgm:t>
        <a:bodyPr/>
        <a:lstStyle/>
        <a:p>
          <a:endParaRPr lang="en-GB"/>
        </a:p>
      </dgm:t>
    </dgm:pt>
    <dgm:pt modelId="{7DEB2F7A-5B5F-4DD4-AA98-6673CBD25D27}" type="pres">
      <dgm:prSet presAssocID="{2A890185-E15E-4C74-8E07-CA9F60A37D86}" presName="hierChild3" presStyleCnt="0"/>
      <dgm:spPr/>
    </dgm:pt>
    <dgm:pt modelId="{FD3FD0B3-4FC4-4A1D-8CF9-3C4EC4B30364}" type="pres">
      <dgm:prSet presAssocID="{465ECC28-0554-4A92-859E-DD9BD41D0133}" presName="Name19" presStyleLbl="parChTrans1D4" presStyleIdx="2" presStyleCnt="12"/>
      <dgm:spPr/>
      <dgm:t>
        <a:bodyPr/>
        <a:lstStyle/>
        <a:p>
          <a:endParaRPr lang="en-GB"/>
        </a:p>
      </dgm:t>
    </dgm:pt>
    <dgm:pt modelId="{13143783-339E-4506-82BE-649B0EDE9A40}" type="pres">
      <dgm:prSet presAssocID="{444F57A2-6834-47C4-8D1C-8EF0C4B9935F}" presName="Name21" presStyleCnt="0"/>
      <dgm:spPr/>
    </dgm:pt>
    <dgm:pt modelId="{8AA7BCE0-B914-4862-9CA5-0FF2D78BBB45}" type="pres">
      <dgm:prSet presAssocID="{444F57A2-6834-47C4-8D1C-8EF0C4B9935F}" presName="level2Shape" presStyleLbl="node4" presStyleIdx="2" presStyleCnt="12"/>
      <dgm:spPr/>
      <dgm:t>
        <a:bodyPr/>
        <a:lstStyle/>
        <a:p>
          <a:endParaRPr lang="en-GB"/>
        </a:p>
      </dgm:t>
    </dgm:pt>
    <dgm:pt modelId="{544FFE30-05A6-4F02-8CB0-6D3C152C6B4E}" type="pres">
      <dgm:prSet presAssocID="{444F57A2-6834-47C4-8D1C-8EF0C4B9935F}" presName="hierChild3" presStyleCnt="0"/>
      <dgm:spPr/>
    </dgm:pt>
    <dgm:pt modelId="{D86C643D-1A35-46B0-BF22-90DD16BAADD4}" type="pres">
      <dgm:prSet presAssocID="{9000D1F0-08B8-4754-B0A8-9F594731490C}" presName="Name19" presStyleLbl="parChTrans1D4" presStyleIdx="3" presStyleCnt="12"/>
      <dgm:spPr/>
      <dgm:t>
        <a:bodyPr/>
        <a:lstStyle/>
        <a:p>
          <a:endParaRPr lang="en-GB"/>
        </a:p>
      </dgm:t>
    </dgm:pt>
    <dgm:pt modelId="{C1993E50-E391-4E20-BC17-54C76A781799}" type="pres">
      <dgm:prSet presAssocID="{F41974D4-F788-4855-B6C6-BC112BD4EAFE}" presName="Name21" presStyleCnt="0"/>
      <dgm:spPr/>
    </dgm:pt>
    <dgm:pt modelId="{5FFA0B21-91F5-4A14-A39C-77A86567F458}" type="pres">
      <dgm:prSet presAssocID="{F41974D4-F788-4855-B6C6-BC112BD4EAFE}" presName="level2Shape" presStyleLbl="node4" presStyleIdx="3" presStyleCnt="12"/>
      <dgm:spPr/>
      <dgm:t>
        <a:bodyPr/>
        <a:lstStyle/>
        <a:p>
          <a:endParaRPr lang="en-GB"/>
        </a:p>
      </dgm:t>
    </dgm:pt>
    <dgm:pt modelId="{0BB65294-A3A3-4C03-B96A-B2ED25C5D56F}" type="pres">
      <dgm:prSet presAssocID="{F41974D4-F788-4855-B6C6-BC112BD4EAFE}" presName="hierChild3" presStyleCnt="0"/>
      <dgm:spPr/>
    </dgm:pt>
    <dgm:pt modelId="{F0BB4B40-84E8-4323-BFB5-44721599E8FD}" type="pres">
      <dgm:prSet presAssocID="{4653A073-4644-4BDA-AD35-1D6CD6FE6935}" presName="Name19" presStyleLbl="parChTrans1D2" presStyleIdx="1" presStyleCnt="3"/>
      <dgm:spPr/>
      <dgm:t>
        <a:bodyPr/>
        <a:lstStyle/>
        <a:p>
          <a:endParaRPr lang="en-GB"/>
        </a:p>
      </dgm:t>
    </dgm:pt>
    <dgm:pt modelId="{8D625953-8403-4601-BFE4-F85C2DF05DD9}" type="pres">
      <dgm:prSet presAssocID="{E42B0521-191C-4BFB-B306-4D8AE45D7206}" presName="Name21" presStyleCnt="0"/>
      <dgm:spPr/>
    </dgm:pt>
    <dgm:pt modelId="{8DD5BACB-D2C8-4387-9630-B57E6F26C869}" type="pres">
      <dgm:prSet presAssocID="{E42B0521-191C-4BFB-B306-4D8AE45D7206}" presName="level2Shape" presStyleLbl="node2" presStyleIdx="1" presStyleCnt="3"/>
      <dgm:spPr/>
      <dgm:t>
        <a:bodyPr/>
        <a:lstStyle/>
        <a:p>
          <a:endParaRPr lang="en-GB"/>
        </a:p>
      </dgm:t>
    </dgm:pt>
    <dgm:pt modelId="{C6191669-8A76-4B49-A38F-8363FF9CE1CD}" type="pres">
      <dgm:prSet presAssocID="{E42B0521-191C-4BFB-B306-4D8AE45D7206}" presName="hierChild3" presStyleCnt="0"/>
      <dgm:spPr/>
    </dgm:pt>
    <dgm:pt modelId="{428C1C21-5D24-4989-B8E8-3E3AAB1B8D9C}" type="pres">
      <dgm:prSet presAssocID="{74ACD0D1-25EC-4BD2-AFD2-89EE207E04B8}" presName="Name19" presStyleLbl="parChTrans1D3" presStyleIdx="2" presStyleCnt="6"/>
      <dgm:spPr/>
      <dgm:t>
        <a:bodyPr/>
        <a:lstStyle/>
        <a:p>
          <a:endParaRPr lang="en-GB"/>
        </a:p>
      </dgm:t>
    </dgm:pt>
    <dgm:pt modelId="{5A05B644-9882-4062-A8AF-20E6D01E4D16}" type="pres">
      <dgm:prSet presAssocID="{1F801BE0-52EF-44D7-A124-33059CF87312}" presName="Name21" presStyleCnt="0"/>
      <dgm:spPr/>
    </dgm:pt>
    <dgm:pt modelId="{A84D8FD8-6828-480F-97FC-8399EE6F9788}" type="pres">
      <dgm:prSet presAssocID="{1F801BE0-52EF-44D7-A124-33059CF87312}" presName="level2Shape" presStyleLbl="node3" presStyleIdx="2" presStyleCnt="6"/>
      <dgm:spPr/>
      <dgm:t>
        <a:bodyPr/>
        <a:lstStyle/>
        <a:p>
          <a:endParaRPr lang="en-GB"/>
        </a:p>
      </dgm:t>
    </dgm:pt>
    <dgm:pt modelId="{D2626AC8-D4F9-4FFF-B9D3-D16F6EC2A676}" type="pres">
      <dgm:prSet presAssocID="{1F801BE0-52EF-44D7-A124-33059CF87312}" presName="hierChild3" presStyleCnt="0"/>
      <dgm:spPr/>
    </dgm:pt>
    <dgm:pt modelId="{ADD72C36-9EE0-4537-A52A-0F2E415C2915}" type="pres">
      <dgm:prSet presAssocID="{3D2BFC5A-14B4-4D7C-BABF-FF539F19D1CC}" presName="Name19" presStyleLbl="parChTrans1D4" presStyleIdx="4" presStyleCnt="12"/>
      <dgm:spPr/>
      <dgm:t>
        <a:bodyPr/>
        <a:lstStyle/>
        <a:p>
          <a:endParaRPr lang="en-GB"/>
        </a:p>
      </dgm:t>
    </dgm:pt>
    <dgm:pt modelId="{297BB185-DD51-4840-9206-9008B1736F91}" type="pres">
      <dgm:prSet presAssocID="{CC0155E3-4883-468D-881F-38DDCCD885D3}" presName="Name21" presStyleCnt="0"/>
      <dgm:spPr/>
    </dgm:pt>
    <dgm:pt modelId="{EA12431C-3110-4B8D-9625-B0B2B0028026}" type="pres">
      <dgm:prSet presAssocID="{CC0155E3-4883-468D-881F-38DDCCD885D3}" presName="level2Shape" presStyleLbl="node4" presStyleIdx="4" presStyleCnt="12"/>
      <dgm:spPr/>
      <dgm:t>
        <a:bodyPr/>
        <a:lstStyle/>
        <a:p>
          <a:endParaRPr lang="en-GB"/>
        </a:p>
      </dgm:t>
    </dgm:pt>
    <dgm:pt modelId="{52DDAF8C-298F-46C6-A0B6-B67011F3A65B}" type="pres">
      <dgm:prSet presAssocID="{CC0155E3-4883-468D-881F-38DDCCD885D3}" presName="hierChild3" presStyleCnt="0"/>
      <dgm:spPr/>
    </dgm:pt>
    <dgm:pt modelId="{68BAC5EE-C912-470B-8916-410C92C5E679}" type="pres">
      <dgm:prSet presAssocID="{132142D1-798D-445A-A8F5-9B3512268AFA}" presName="Name19" presStyleLbl="parChTrans1D4" presStyleIdx="5" presStyleCnt="12"/>
      <dgm:spPr/>
      <dgm:t>
        <a:bodyPr/>
        <a:lstStyle/>
        <a:p>
          <a:endParaRPr lang="en-GB"/>
        </a:p>
      </dgm:t>
    </dgm:pt>
    <dgm:pt modelId="{27438CD8-15B3-4FC3-8C27-F161910A7B60}" type="pres">
      <dgm:prSet presAssocID="{1F60019E-E0F7-4051-9B6B-52D047697F6B}" presName="Name21" presStyleCnt="0"/>
      <dgm:spPr/>
    </dgm:pt>
    <dgm:pt modelId="{14CF9B74-4E81-428F-B616-3B849328A732}" type="pres">
      <dgm:prSet presAssocID="{1F60019E-E0F7-4051-9B6B-52D047697F6B}" presName="level2Shape" presStyleLbl="node4" presStyleIdx="5" presStyleCnt="12"/>
      <dgm:spPr/>
      <dgm:t>
        <a:bodyPr/>
        <a:lstStyle/>
        <a:p>
          <a:endParaRPr lang="en-GB"/>
        </a:p>
      </dgm:t>
    </dgm:pt>
    <dgm:pt modelId="{116B921C-E7CC-4080-A9BA-550708BBE382}" type="pres">
      <dgm:prSet presAssocID="{1F60019E-E0F7-4051-9B6B-52D047697F6B}" presName="hierChild3" presStyleCnt="0"/>
      <dgm:spPr/>
    </dgm:pt>
    <dgm:pt modelId="{99A3697B-F2E9-4A9B-879B-13FE15A15454}" type="pres">
      <dgm:prSet presAssocID="{4407154F-55A0-4100-BA26-C4E1FA482AD7}" presName="Name19" presStyleLbl="parChTrans1D3" presStyleIdx="3" presStyleCnt="6"/>
      <dgm:spPr/>
      <dgm:t>
        <a:bodyPr/>
        <a:lstStyle/>
        <a:p>
          <a:endParaRPr lang="en-GB"/>
        </a:p>
      </dgm:t>
    </dgm:pt>
    <dgm:pt modelId="{D4649FF4-0208-43F5-9892-F4BFD1F57C15}" type="pres">
      <dgm:prSet presAssocID="{5A6ACFF8-4138-45A7-9F83-AA2FCC03A03D}" presName="Name21" presStyleCnt="0"/>
      <dgm:spPr/>
    </dgm:pt>
    <dgm:pt modelId="{D71DE403-F913-431F-9AB7-EB2763E254E3}" type="pres">
      <dgm:prSet presAssocID="{5A6ACFF8-4138-45A7-9F83-AA2FCC03A03D}" presName="level2Shape" presStyleLbl="node3" presStyleIdx="3" presStyleCnt="6"/>
      <dgm:spPr/>
      <dgm:t>
        <a:bodyPr/>
        <a:lstStyle/>
        <a:p>
          <a:endParaRPr lang="en-GB"/>
        </a:p>
      </dgm:t>
    </dgm:pt>
    <dgm:pt modelId="{74F30BFA-0EDF-49E2-8EBC-E382AF7B904C}" type="pres">
      <dgm:prSet presAssocID="{5A6ACFF8-4138-45A7-9F83-AA2FCC03A03D}" presName="hierChild3" presStyleCnt="0"/>
      <dgm:spPr/>
    </dgm:pt>
    <dgm:pt modelId="{36F5C41A-DF7C-435B-89EB-FC5FF7825214}" type="pres">
      <dgm:prSet presAssocID="{F2D06F2D-0E6E-4C28-BEC2-657D43F0BE75}" presName="Name19" presStyleLbl="parChTrans1D4" presStyleIdx="6" presStyleCnt="12"/>
      <dgm:spPr/>
      <dgm:t>
        <a:bodyPr/>
        <a:lstStyle/>
        <a:p>
          <a:endParaRPr lang="en-GB"/>
        </a:p>
      </dgm:t>
    </dgm:pt>
    <dgm:pt modelId="{CD0BAEAE-D6C7-493E-860E-A7AA38A491A9}" type="pres">
      <dgm:prSet presAssocID="{7E7A8583-7C18-4736-945D-CBD10BE164FE}" presName="Name21" presStyleCnt="0"/>
      <dgm:spPr/>
    </dgm:pt>
    <dgm:pt modelId="{EF6F0375-69E9-4FE8-8B5C-0E2FE3C58B1D}" type="pres">
      <dgm:prSet presAssocID="{7E7A8583-7C18-4736-945D-CBD10BE164FE}" presName="level2Shape" presStyleLbl="node4" presStyleIdx="6" presStyleCnt="12"/>
      <dgm:spPr/>
      <dgm:t>
        <a:bodyPr/>
        <a:lstStyle/>
        <a:p>
          <a:endParaRPr lang="en-GB"/>
        </a:p>
      </dgm:t>
    </dgm:pt>
    <dgm:pt modelId="{9646EBED-634A-4083-B368-4C5EDF497339}" type="pres">
      <dgm:prSet presAssocID="{7E7A8583-7C18-4736-945D-CBD10BE164FE}" presName="hierChild3" presStyleCnt="0"/>
      <dgm:spPr/>
    </dgm:pt>
    <dgm:pt modelId="{30264AC5-FFF4-4049-A876-6A2DBB3240F2}" type="pres">
      <dgm:prSet presAssocID="{3BA33000-84D0-4195-8FCB-640335646B35}" presName="Name19" presStyleLbl="parChTrans1D4" presStyleIdx="7" presStyleCnt="12"/>
      <dgm:spPr/>
      <dgm:t>
        <a:bodyPr/>
        <a:lstStyle/>
        <a:p>
          <a:endParaRPr lang="en-GB"/>
        </a:p>
      </dgm:t>
    </dgm:pt>
    <dgm:pt modelId="{F5EA5E61-24EF-4082-B268-34B3492F9043}" type="pres">
      <dgm:prSet presAssocID="{B831C2B1-EB83-4FA3-AE86-9BA49106A93B}" presName="Name21" presStyleCnt="0"/>
      <dgm:spPr/>
    </dgm:pt>
    <dgm:pt modelId="{30D076A4-BE69-4313-AE69-4D5A33A58F01}" type="pres">
      <dgm:prSet presAssocID="{B831C2B1-EB83-4FA3-AE86-9BA49106A93B}" presName="level2Shape" presStyleLbl="node4" presStyleIdx="7" presStyleCnt="12"/>
      <dgm:spPr/>
      <dgm:t>
        <a:bodyPr/>
        <a:lstStyle/>
        <a:p>
          <a:endParaRPr lang="en-GB"/>
        </a:p>
      </dgm:t>
    </dgm:pt>
    <dgm:pt modelId="{58B52B2B-BAB5-4B4F-BA5C-404AFBE011FC}" type="pres">
      <dgm:prSet presAssocID="{B831C2B1-EB83-4FA3-AE86-9BA49106A93B}" presName="hierChild3" presStyleCnt="0"/>
      <dgm:spPr/>
    </dgm:pt>
    <dgm:pt modelId="{52A3590A-A1C6-4257-9ABC-CED637E87ED4}" type="pres">
      <dgm:prSet presAssocID="{9C14B14C-C22B-4053-91EA-9442A8387FAF}" presName="Name19" presStyleLbl="parChTrans1D3" presStyleIdx="4" presStyleCnt="6"/>
      <dgm:spPr/>
      <dgm:t>
        <a:bodyPr/>
        <a:lstStyle/>
        <a:p>
          <a:endParaRPr lang="en-GB"/>
        </a:p>
      </dgm:t>
    </dgm:pt>
    <dgm:pt modelId="{F1AE631A-5A9C-45ED-A87D-68E80723E000}" type="pres">
      <dgm:prSet presAssocID="{206C4036-9D4D-40E1-9EF9-870C8EBC660F}" presName="Name21" presStyleCnt="0"/>
      <dgm:spPr/>
    </dgm:pt>
    <dgm:pt modelId="{141BA5A3-C4CD-496F-BE32-274ABCC19A4E}" type="pres">
      <dgm:prSet presAssocID="{206C4036-9D4D-40E1-9EF9-870C8EBC660F}" presName="level2Shape" presStyleLbl="node3" presStyleIdx="4" presStyleCnt="6"/>
      <dgm:spPr/>
      <dgm:t>
        <a:bodyPr/>
        <a:lstStyle/>
        <a:p>
          <a:endParaRPr lang="en-GB"/>
        </a:p>
      </dgm:t>
    </dgm:pt>
    <dgm:pt modelId="{14D90EC5-33A5-4763-8B9F-FFD504AF2B58}" type="pres">
      <dgm:prSet presAssocID="{206C4036-9D4D-40E1-9EF9-870C8EBC660F}" presName="hierChild3" presStyleCnt="0"/>
      <dgm:spPr/>
    </dgm:pt>
    <dgm:pt modelId="{66D3EBF4-BF66-4E85-AFB9-D306818CF8F1}" type="pres">
      <dgm:prSet presAssocID="{8453B986-A37B-4E41-B2A5-B16036FADAEA}" presName="Name19" presStyleLbl="parChTrans1D4" presStyleIdx="8" presStyleCnt="12"/>
      <dgm:spPr/>
      <dgm:t>
        <a:bodyPr/>
        <a:lstStyle/>
        <a:p>
          <a:endParaRPr lang="en-GB"/>
        </a:p>
      </dgm:t>
    </dgm:pt>
    <dgm:pt modelId="{437553B7-1111-4DB4-880B-E55A2FC42141}" type="pres">
      <dgm:prSet presAssocID="{7B558894-60FA-498D-90A5-CA1A2E26A782}" presName="Name21" presStyleCnt="0"/>
      <dgm:spPr/>
    </dgm:pt>
    <dgm:pt modelId="{8791EF09-6290-4435-9F1F-A9AB1BC310A6}" type="pres">
      <dgm:prSet presAssocID="{7B558894-60FA-498D-90A5-CA1A2E26A782}" presName="level2Shape" presStyleLbl="node4" presStyleIdx="8" presStyleCnt="12"/>
      <dgm:spPr/>
      <dgm:t>
        <a:bodyPr/>
        <a:lstStyle/>
        <a:p>
          <a:endParaRPr lang="en-GB"/>
        </a:p>
      </dgm:t>
    </dgm:pt>
    <dgm:pt modelId="{3441DEB4-CB94-4E79-9D26-CF4DB90BC601}" type="pres">
      <dgm:prSet presAssocID="{7B558894-60FA-498D-90A5-CA1A2E26A782}" presName="hierChild3" presStyleCnt="0"/>
      <dgm:spPr/>
    </dgm:pt>
    <dgm:pt modelId="{5F11834A-3963-49BE-A46D-2DB2E9A7CE2C}" type="pres">
      <dgm:prSet presAssocID="{A348B3DB-B82E-4330-92A5-48642F1655D2}" presName="Name19" presStyleLbl="parChTrans1D4" presStyleIdx="9" presStyleCnt="12"/>
      <dgm:spPr/>
      <dgm:t>
        <a:bodyPr/>
        <a:lstStyle/>
        <a:p>
          <a:endParaRPr lang="en-GB"/>
        </a:p>
      </dgm:t>
    </dgm:pt>
    <dgm:pt modelId="{E9B4F784-F769-45AE-8552-2B1ED2A90E81}" type="pres">
      <dgm:prSet presAssocID="{1D8EA615-DB43-41DE-ACA8-0C82C8CAA151}" presName="Name21" presStyleCnt="0"/>
      <dgm:spPr/>
    </dgm:pt>
    <dgm:pt modelId="{B0D60386-435A-4A7A-84CA-BF226916635D}" type="pres">
      <dgm:prSet presAssocID="{1D8EA615-DB43-41DE-ACA8-0C82C8CAA151}" presName="level2Shape" presStyleLbl="node4" presStyleIdx="9" presStyleCnt="12"/>
      <dgm:spPr/>
      <dgm:t>
        <a:bodyPr/>
        <a:lstStyle/>
        <a:p>
          <a:endParaRPr lang="en-GB"/>
        </a:p>
      </dgm:t>
    </dgm:pt>
    <dgm:pt modelId="{4AFBE4F7-0E5D-4AC8-B528-B30C2CFBE1BA}" type="pres">
      <dgm:prSet presAssocID="{1D8EA615-DB43-41DE-ACA8-0C82C8CAA151}" presName="hierChild3" presStyleCnt="0"/>
      <dgm:spPr/>
    </dgm:pt>
    <dgm:pt modelId="{E409E736-848A-4BE8-9564-33E319E5C6F0}" type="pres">
      <dgm:prSet presAssocID="{116744DE-E243-4B9D-A50A-9C0AB484815D}" presName="Name19" presStyleLbl="parChTrans1D2" presStyleIdx="2" presStyleCnt="3"/>
      <dgm:spPr/>
      <dgm:t>
        <a:bodyPr/>
        <a:lstStyle/>
        <a:p>
          <a:endParaRPr lang="en-GB"/>
        </a:p>
      </dgm:t>
    </dgm:pt>
    <dgm:pt modelId="{273B29FB-2EA3-47C5-A97C-E4B372AA7467}" type="pres">
      <dgm:prSet presAssocID="{89D17EFE-A9D2-47E1-A218-91B00388CDD5}" presName="Name21" presStyleCnt="0"/>
      <dgm:spPr/>
    </dgm:pt>
    <dgm:pt modelId="{815A63F3-0922-4B15-8AD5-F68AB35CFE25}" type="pres">
      <dgm:prSet presAssocID="{89D17EFE-A9D2-47E1-A218-91B00388CDD5}" presName="level2Shape" presStyleLbl="node2" presStyleIdx="2" presStyleCnt="3" custScaleX="119139"/>
      <dgm:spPr/>
      <dgm:t>
        <a:bodyPr/>
        <a:lstStyle/>
        <a:p>
          <a:endParaRPr lang="en-GB"/>
        </a:p>
      </dgm:t>
    </dgm:pt>
    <dgm:pt modelId="{5177D74B-D923-4397-BF2E-2E585D1A5AF3}" type="pres">
      <dgm:prSet presAssocID="{89D17EFE-A9D2-47E1-A218-91B00388CDD5}" presName="hierChild3" presStyleCnt="0"/>
      <dgm:spPr/>
    </dgm:pt>
    <dgm:pt modelId="{583990E9-BCF4-4DE1-A59E-68C662CD31AD}" type="pres">
      <dgm:prSet presAssocID="{DC29DC6F-6403-4962-8357-F0C42F377D23}" presName="Name19" presStyleLbl="parChTrans1D3" presStyleIdx="5" presStyleCnt="6"/>
      <dgm:spPr/>
      <dgm:t>
        <a:bodyPr/>
        <a:lstStyle/>
        <a:p>
          <a:endParaRPr lang="en-GB"/>
        </a:p>
      </dgm:t>
    </dgm:pt>
    <dgm:pt modelId="{B25D677C-96F1-4134-8150-F59A5012C004}" type="pres">
      <dgm:prSet presAssocID="{1EEE1792-1A7B-4B8B-A020-CDD3A1AD3A3F}" presName="Name21" presStyleCnt="0"/>
      <dgm:spPr/>
    </dgm:pt>
    <dgm:pt modelId="{ED964FB0-B39B-4575-AD69-B66656DD29FB}" type="pres">
      <dgm:prSet presAssocID="{1EEE1792-1A7B-4B8B-A020-CDD3A1AD3A3F}" presName="level2Shape" presStyleLbl="node3" presStyleIdx="5" presStyleCnt="6"/>
      <dgm:spPr/>
      <dgm:t>
        <a:bodyPr/>
        <a:lstStyle/>
        <a:p>
          <a:endParaRPr lang="en-GB"/>
        </a:p>
      </dgm:t>
    </dgm:pt>
    <dgm:pt modelId="{8BB09ED0-543D-478D-9AC7-C2C07C4C2782}" type="pres">
      <dgm:prSet presAssocID="{1EEE1792-1A7B-4B8B-A020-CDD3A1AD3A3F}" presName="hierChild3" presStyleCnt="0"/>
      <dgm:spPr/>
    </dgm:pt>
    <dgm:pt modelId="{82DB8FE0-6408-42D5-9407-5DED0604C6ED}" type="pres">
      <dgm:prSet presAssocID="{2A667434-0FBE-4553-B09F-CDC02C75C81C}" presName="Name19" presStyleLbl="parChTrans1D4" presStyleIdx="10" presStyleCnt="12"/>
      <dgm:spPr/>
      <dgm:t>
        <a:bodyPr/>
        <a:lstStyle/>
        <a:p>
          <a:endParaRPr lang="en-GB"/>
        </a:p>
      </dgm:t>
    </dgm:pt>
    <dgm:pt modelId="{485CC419-24BD-48D1-8D28-EBD879722B47}" type="pres">
      <dgm:prSet presAssocID="{BAE0211B-3021-4225-A9BB-5584869062C9}" presName="Name21" presStyleCnt="0"/>
      <dgm:spPr/>
    </dgm:pt>
    <dgm:pt modelId="{C1046C81-E17E-4966-B037-A87D6262E678}" type="pres">
      <dgm:prSet presAssocID="{BAE0211B-3021-4225-A9BB-5584869062C9}" presName="level2Shape" presStyleLbl="node4" presStyleIdx="10" presStyleCnt="12"/>
      <dgm:spPr/>
      <dgm:t>
        <a:bodyPr/>
        <a:lstStyle/>
        <a:p>
          <a:endParaRPr lang="en-GB"/>
        </a:p>
      </dgm:t>
    </dgm:pt>
    <dgm:pt modelId="{1321EC51-B3FA-4E75-9889-B22A3481480B}" type="pres">
      <dgm:prSet presAssocID="{BAE0211B-3021-4225-A9BB-5584869062C9}" presName="hierChild3" presStyleCnt="0"/>
      <dgm:spPr/>
    </dgm:pt>
    <dgm:pt modelId="{1CA6BD1A-DE93-4D7A-9150-788BA531CF10}" type="pres">
      <dgm:prSet presAssocID="{FDD3EC94-BED6-46E2-8362-F6E70AE1A088}" presName="Name19" presStyleLbl="parChTrans1D4" presStyleIdx="11" presStyleCnt="12"/>
      <dgm:spPr/>
      <dgm:t>
        <a:bodyPr/>
        <a:lstStyle/>
        <a:p>
          <a:endParaRPr lang="en-GB"/>
        </a:p>
      </dgm:t>
    </dgm:pt>
    <dgm:pt modelId="{B423D167-2CDF-49FD-AEA3-DF4E770CF409}" type="pres">
      <dgm:prSet presAssocID="{A728A9B5-BED3-4FAC-AFF2-70FAC70A8776}" presName="Name21" presStyleCnt="0"/>
      <dgm:spPr/>
    </dgm:pt>
    <dgm:pt modelId="{4DC380A2-C597-44E3-805B-3440D3A629E5}" type="pres">
      <dgm:prSet presAssocID="{A728A9B5-BED3-4FAC-AFF2-70FAC70A8776}" presName="level2Shape" presStyleLbl="node4" presStyleIdx="11" presStyleCnt="12"/>
      <dgm:spPr/>
      <dgm:t>
        <a:bodyPr/>
        <a:lstStyle/>
        <a:p>
          <a:endParaRPr lang="en-GB"/>
        </a:p>
      </dgm:t>
    </dgm:pt>
    <dgm:pt modelId="{BF16D554-D744-4799-A360-A0E7FF6DABDD}" type="pres">
      <dgm:prSet presAssocID="{A728A9B5-BED3-4FAC-AFF2-70FAC70A8776}" presName="hierChild3" presStyleCnt="0"/>
      <dgm:spPr/>
    </dgm:pt>
    <dgm:pt modelId="{393C7AC6-285B-4431-A487-6E51FBE537DA}" type="pres">
      <dgm:prSet presAssocID="{62EDBCA9-77C4-43F4-B79A-E55E28D811AD}" presName="bgShapesFlow" presStyleCnt="0"/>
      <dgm:spPr/>
    </dgm:pt>
  </dgm:ptLst>
  <dgm:cxnLst>
    <dgm:cxn modelId="{83BF5C62-BF76-4460-874E-383D6720D9EF}" type="presOf" srcId="{116744DE-E243-4B9D-A50A-9C0AB484815D}" destId="{E409E736-848A-4BE8-9564-33E319E5C6F0}" srcOrd="0" destOrd="0" presId="urn:microsoft.com/office/officeart/2005/8/layout/hierarchy6"/>
    <dgm:cxn modelId="{4B3CCAB7-C782-4D58-8FDD-4CFC5C85BDA6}" type="presOf" srcId="{1D8EA615-DB43-41DE-ACA8-0C82C8CAA151}" destId="{B0D60386-435A-4A7A-84CA-BF226916635D}" srcOrd="0" destOrd="0" presId="urn:microsoft.com/office/officeart/2005/8/layout/hierarchy6"/>
    <dgm:cxn modelId="{69C93DE7-B3E2-4C32-B41B-9EFAE36FB910}" type="presOf" srcId="{7E7A8583-7C18-4736-945D-CBD10BE164FE}" destId="{EF6F0375-69E9-4FE8-8B5C-0E2FE3C58B1D}" srcOrd="0" destOrd="0" presId="urn:microsoft.com/office/officeart/2005/8/layout/hierarchy6"/>
    <dgm:cxn modelId="{F6F9A213-704B-48ED-A6CA-0B62779539D5}" srcId="{62EDBCA9-77C4-43F4-B79A-E55E28D811AD}" destId="{1DDD76DC-73C9-452D-B800-F4F2BA60713F}" srcOrd="0" destOrd="0" parTransId="{9A2CD9A7-634A-4614-9799-FB8C29C7B47E}" sibTransId="{A6F6D106-9A2A-4A85-9166-2DF20FC9F3A0}"/>
    <dgm:cxn modelId="{D6C75953-EC84-480C-A1A6-63E26E921D6A}" type="presOf" srcId="{3577D98E-D34A-4DE3-80C3-7A643428B301}" destId="{14478DA2-84F1-411C-B0A0-86296034087C}" srcOrd="0" destOrd="0" presId="urn:microsoft.com/office/officeart/2005/8/layout/hierarchy6"/>
    <dgm:cxn modelId="{1C0EDA27-074C-4C06-9AF5-4A7E432E6533}" type="presOf" srcId="{132142D1-798D-445A-A8F5-9B3512268AFA}" destId="{68BAC5EE-C912-470B-8916-410C92C5E679}" srcOrd="0" destOrd="0" presId="urn:microsoft.com/office/officeart/2005/8/layout/hierarchy6"/>
    <dgm:cxn modelId="{E63A1EE3-987E-4F69-AC24-B6E69ACA3778}" srcId="{E42B0521-191C-4BFB-B306-4D8AE45D7206}" destId="{206C4036-9D4D-40E1-9EF9-870C8EBC660F}" srcOrd="2" destOrd="0" parTransId="{9C14B14C-C22B-4053-91EA-9442A8387FAF}" sibTransId="{2C062CAD-66F1-4133-9CE8-977F0D3A906B}"/>
    <dgm:cxn modelId="{530055F8-F813-4F2D-AA78-08BF3B037EAA}" type="presOf" srcId="{206C4036-9D4D-40E1-9EF9-870C8EBC660F}" destId="{141BA5A3-C4CD-496F-BE32-274ABCC19A4E}" srcOrd="0" destOrd="0" presId="urn:microsoft.com/office/officeart/2005/8/layout/hierarchy6"/>
    <dgm:cxn modelId="{63B68DCA-2E6E-49EC-96FE-EEC996D0EF88}" srcId="{1DDD76DC-73C9-452D-B800-F4F2BA60713F}" destId="{E42B0521-191C-4BFB-B306-4D8AE45D7206}" srcOrd="1" destOrd="0" parTransId="{4653A073-4644-4BDA-AD35-1D6CD6FE6935}" sibTransId="{67473005-8465-4955-9329-2F75E0A70FAA}"/>
    <dgm:cxn modelId="{40DF0CCF-CE20-45AF-A19E-570A21814B6B}" type="presOf" srcId="{7B558894-60FA-498D-90A5-CA1A2E26A782}" destId="{8791EF09-6290-4435-9F1F-A9AB1BC310A6}" srcOrd="0" destOrd="0" presId="urn:microsoft.com/office/officeart/2005/8/layout/hierarchy6"/>
    <dgm:cxn modelId="{06290AB4-12F6-460D-9591-6C24FD7433EE}" type="presOf" srcId="{E860D217-A7DC-4EAE-8270-8793EFCE1961}" destId="{06FA67A4-1ADE-43BE-A3B1-C00264754CB3}" srcOrd="0" destOrd="0" presId="urn:microsoft.com/office/officeart/2005/8/layout/hierarchy6"/>
    <dgm:cxn modelId="{E430DF0D-6E7A-4344-A4EB-9FE57F89D91B}" type="presOf" srcId="{465ECC28-0554-4A92-859E-DD9BD41D0133}" destId="{FD3FD0B3-4FC4-4A1D-8CF9-3C4EC4B30364}" srcOrd="0" destOrd="0" presId="urn:microsoft.com/office/officeart/2005/8/layout/hierarchy6"/>
    <dgm:cxn modelId="{6D6105F4-0E8B-4885-AB59-94A0C7AC41C2}" type="presOf" srcId="{89D17EFE-A9D2-47E1-A218-91B00388CDD5}" destId="{815A63F3-0922-4B15-8AD5-F68AB35CFE25}" srcOrd="0" destOrd="0" presId="urn:microsoft.com/office/officeart/2005/8/layout/hierarchy6"/>
    <dgm:cxn modelId="{9154B8F9-0928-4BA8-994E-7B39402B65E6}" type="presOf" srcId="{6EE817B2-AE04-4909-9DE3-510C9EACBDF3}" destId="{B840898C-1C14-4828-997B-E0A0CCFBF40B}" srcOrd="0" destOrd="0" presId="urn:microsoft.com/office/officeart/2005/8/layout/hierarchy6"/>
    <dgm:cxn modelId="{1BA73DA3-C5E5-4060-87D8-F2702BD3E80F}" type="presOf" srcId="{E42B0521-191C-4BFB-B306-4D8AE45D7206}" destId="{8DD5BACB-D2C8-4387-9630-B57E6F26C869}" srcOrd="0" destOrd="0" presId="urn:microsoft.com/office/officeart/2005/8/layout/hierarchy6"/>
    <dgm:cxn modelId="{1C14E79B-B2C8-4F88-B88B-B5F932CD1DBE}" srcId="{7E7A8583-7C18-4736-945D-CBD10BE164FE}" destId="{B831C2B1-EB83-4FA3-AE86-9BA49106A93B}" srcOrd="0" destOrd="0" parTransId="{3BA33000-84D0-4195-8FCB-640335646B35}" sibTransId="{C38EF196-3780-467C-B131-9838A989C31C}"/>
    <dgm:cxn modelId="{379CB6BA-2E11-4C7D-8FBE-E54375394E60}" srcId="{E42B0521-191C-4BFB-B306-4D8AE45D7206}" destId="{5A6ACFF8-4138-45A7-9F83-AA2FCC03A03D}" srcOrd="1" destOrd="0" parTransId="{4407154F-55A0-4100-BA26-C4E1FA482AD7}" sibTransId="{56979419-743A-4605-89E0-A57E6883987D}"/>
    <dgm:cxn modelId="{D3C70E35-3EDC-4CE3-B9BA-8293AE8D5952}" type="presOf" srcId="{9C14B14C-C22B-4053-91EA-9442A8387FAF}" destId="{52A3590A-A1C6-4257-9ABC-CED637E87ED4}" srcOrd="0" destOrd="0" presId="urn:microsoft.com/office/officeart/2005/8/layout/hierarchy6"/>
    <dgm:cxn modelId="{AB61E4B5-EAC4-49C2-820F-0569361721CD}" type="presOf" srcId="{B831C2B1-EB83-4FA3-AE86-9BA49106A93B}" destId="{30D076A4-BE69-4313-AE69-4D5A33A58F01}" srcOrd="0" destOrd="0" presId="urn:microsoft.com/office/officeart/2005/8/layout/hierarchy6"/>
    <dgm:cxn modelId="{FCE8374B-F505-4033-8245-0C6CE06C5FAD}" type="presOf" srcId="{F2D06F2D-0E6E-4C28-BEC2-657D43F0BE75}" destId="{36F5C41A-DF7C-435B-89EB-FC5FF7825214}" srcOrd="0" destOrd="0" presId="urn:microsoft.com/office/officeart/2005/8/layout/hierarchy6"/>
    <dgm:cxn modelId="{22BBAFE0-BF6E-440F-B507-E0E0923A4EE8}" type="presOf" srcId="{1EEE1792-1A7B-4B8B-A020-CDD3A1AD3A3F}" destId="{ED964FB0-B39B-4575-AD69-B66656DD29FB}" srcOrd="0" destOrd="0" presId="urn:microsoft.com/office/officeart/2005/8/layout/hierarchy6"/>
    <dgm:cxn modelId="{7E796B7A-1F16-4BC2-9EC5-0EC4DCFB7FA1}" srcId="{444F57A2-6834-47C4-8D1C-8EF0C4B9935F}" destId="{F41974D4-F788-4855-B6C6-BC112BD4EAFE}" srcOrd="0" destOrd="0" parTransId="{9000D1F0-08B8-4754-B0A8-9F594731490C}" sibTransId="{C676B08A-E9A5-43D3-9519-1E7DDBA4779A}"/>
    <dgm:cxn modelId="{B0FAE248-1912-4FA7-9072-E0AA4080C288}" type="presOf" srcId="{D12F67CD-1032-4C48-8A0A-0340F9E7FA32}" destId="{AEE0D978-092F-4CEC-9A45-BF5B69E1142E}" srcOrd="0" destOrd="0" presId="urn:microsoft.com/office/officeart/2005/8/layout/hierarchy6"/>
    <dgm:cxn modelId="{7DB1E5CF-49A1-46AA-A94E-49D221B0106A}" srcId="{ECDC09DC-999D-4983-8D55-B19AF2BF6F9A}" destId="{2A890185-E15E-4C74-8E07-CA9F60A37D86}" srcOrd="1" destOrd="0" parTransId="{A74E9E8F-06CD-4B23-B6D8-F1DF42E40B94}" sibTransId="{F2ED37A9-B22A-4FBA-8B03-816354DEB3D3}"/>
    <dgm:cxn modelId="{D0FFEA07-012C-4FBA-928E-EDA1207A8791}" srcId="{D12F67CD-1032-4C48-8A0A-0340F9E7FA32}" destId="{6EE817B2-AE04-4909-9DE3-510C9EACBDF3}" srcOrd="0" destOrd="0" parTransId="{0C7FE41B-1241-4A7D-BEE9-C1229D3435DB}" sibTransId="{422F0878-D6FB-4A5F-B94A-EA808A2D29F4}"/>
    <dgm:cxn modelId="{8AB8A065-3C92-4C90-B52B-D42839A0AC3B}" type="presOf" srcId="{CC0155E3-4883-468D-881F-38DDCCD885D3}" destId="{EA12431C-3110-4B8D-9625-B0B2B0028026}" srcOrd="0" destOrd="0" presId="urn:microsoft.com/office/officeart/2005/8/layout/hierarchy6"/>
    <dgm:cxn modelId="{E588D1C5-7184-4940-9900-52BCDC0FDF32}" type="presOf" srcId="{9000D1F0-08B8-4754-B0A8-9F594731490C}" destId="{D86C643D-1A35-46B0-BF22-90DD16BAADD4}" srcOrd="0" destOrd="0" presId="urn:microsoft.com/office/officeart/2005/8/layout/hierarchy6"/>
    <dgm:cxn modelId="{F5943F93-E45B-4048-B6CD-0C0FAF5B3EC1}" srcId="{1DDD76DC-73C9-452D-B800-F4F2BA60713F}" destId="{ECDC09DC-999D-4983-8D55-B19AF2BF6F9A}" srcOrd="0" destOrd="0" parTransId="{0FE5B2E2-BE21-40CD-BBAB-AAE4FEC39FEA}" sibTransId="{FC2DDFB1-F3BC-41D2-B9FF-22055011F758}"/>
    <dgm:cxn modelId="{DCD324F6-7CA1-4D19-833F-F0F837AB858F}" srcId="{CC0155E3-4883-468D-881F-38DDCCD885D3}" destId="{1F60019E-E0F7-4051-9B6B-52D047697F6B}" srcOrd="0" destOrd="0" parTransId="{132142D1-798D-445A-A8F5-9B3512268AFA}" sibTransId="{807FFC7F-C096-413B-AF6C-43CF43D9E256}"/>
    <dgm:cxn modelId="{BF37FBDB-DBFA-4AE5-A990-CCA22E945BD4}" srcId="{5A6ACFF8-4138-45A7-9F83-AA2FCC03A03D}" destId="{7E7A8583-7C18-4736-945D-CBD10BE164FE}" srcOrd="0" destOrd="0" parTransId="{F2D06F2D-0E6E-4C28-BEC2-657D43F0BE75}" sibTransId="{D0D72FF7-DC5F-4026-952C-7B0E15A26F22}"/>
    <dgm:cxn modelId="{FF7F41AF-40FA-4BF5-8065-73D5B2C871A6}" srcId="{E42B0521-191C-4BFB-B306-4D8AE45D7206}" destId="{1F801BE0-52EF-44D7-A124-33059CF87312}" srcOrd="0" destOrd="0" parTransId="{74ACD0D1-25EC-4BD2-AFD2-89EE207E04B8}" sibTransId="{C90AAAFF-C017-4CA6-93D0-00FAB3146864}"/>
    <dgm:cxn modelId="{BAF233EB-B723-41D7-A1EA-EF378A1026D0}" srcId="{1EEE1792-1A7B-4B8B-A020-CDD3A1AD3A3F}" destId="{BAE0211B-3021-4225-A9BB-5584869062C9}" srcOrd="0" destOrd="0" parTransId="{2A667434-0FBE-4553-B09F-CDC02C75C81C}" sibTransId="{F9FF7DB5-851A-427D-A7C1-91D4A8303B3D}"/>
    <dgm:cxn modelId="{49629F41-2EAD-48C6-84EA-6D80218C91F8}" type="presOf" srcId="{1F801BE0-52EF-44D7-A124-33059CF87312}" destId="{A84D8FD8-6828-480F-97FC-8399EE6F9788}" srcOrd="0" destOrd="0" presId="urn:microsoft.com/office/officeart/2005/8/layout/hierarchy6"/>
    <dgm:cxn modelId="{8A092EF6-4381-4743-90B7-6578AC98C8ED}" type="presOf" srcId="{8453B986-A37B-4E41-B2A5-B16036FADAEA}" destId="{66D3EBF4-BF66-4E85-AFB9-D306818CF8F1}" srcOrd="0" destOrd="0" presId="urn:microsoft.com/office/officeart/2005/8/layout/hierarchy6"/>
    <dgm:cxn modelId="{28A925FB-F04C-473A-8B68-C0A4EDD4C078}" type="presOf" srcId="{BAE0211B-3021-4225-A9BB-5584869062C9}" destId="{C1046C81-E17E-4966-B037-A87D6262E678}" srcOrd="0" destOrd="0" presId="urn:microsoft.com/office/officeart/2005/8/layout/hierarchy6"/>
    <dgm:cxn modelId="{6FB72B38-A521-4EAE-94DD-0CCC0F1DE6A2}" srcId="{206C4036-9D4D-40E1-9EF9-870C8EBC660F}" destId="{7B558894-60FA-498D-90A5-CA1A2E26A782}" srcOrd="0" destOrd="0" parTransId="{8453B986-A37B-4E41-B2A5-B16036FADAEA}" sibTransId="{7F3AF78E-FFCA-4A73-A474-21DFE3A6FA3F}"/>
    <dgm:cxn modelId="{C28A721A-4FC8-4D70-8558-1E669FA2586A}" srcId="{1DDD76DC-73C9-452D-B800-F4F2BA60713F}" destId="{89D17EFE-A9D2-47E1-A218-91B00388CDD5}" srcOrd="2" destOrd="0" parTransId="{116744DE-E243-4B9D-A50A-9C0AB484815D}" sibTransId="{FD94E45F-0CC3-4443-84F3-60887468A043}"/>
    <dgm:cxn modelId="{6FA0AC40-1CC9-4D74-9D40-4831658E7E3A}" type="presOf" srcId="{62EDBCA9-77C4-43F4-B79A-E55E28D811AD}" destId="{FB736191-7D8B-4C81-8EF7-DEFD40F3FF0B}" srcOrd="0" destOrd="0" presId="urn:microsoft.com/office/officeart/2005/8/layout/hierarchy6"/>
    <dgm:cxn modelId="{31565FDF-8FE9-4599-86F2-65B5B46EF3EB}" type="presOf" srcId="{4653A073-4644-4BDA-AD35-1D6CD6FE6935}" destId="{F0BB4B40-84E8-4323-BFB5-44721599E8FD}" srcOrd="0" destOrd="0" presId="urn:microsoft.com/office/officeart/2005/8/layout/hierarchy6"/>
    <dgm:cxn modelId="{08ABA8BF-C9C0-493A-9C6B-87E305633D0D}" type="presOf" srcId="{DC29DC6F-6403-4962-8357-F0C42F377D23}" destId="{583990E9-BCF4-4DE1-A59E-68C662CD31AD}" srcOrd="0" destOrd="0" presId="urn:microsoft.com/office/officeart/2005/8/layout/hierarchy6"/>
    <dgm:cxn modelId="{57480B44-AA76-4BA1-9997-E01B9EDD283F}" srcId="{6EE817B2-AE04-4909-9DE3-510C9EACBDF3}" destId="{C2B8888A-FB5A-4A0F-96D0-E074FFBBB431}" srcOrd="0" destOrd="0" parTransId="{3577D98E-D34A-4DE3-80C3-7A643428B301}" sibTransId="{924551D6-C506-4E96-A785-CAED4ECF6A95}"/>
    <dgm:cxn modelId="{785A4218-D6B7-43A4-898C-1ABAF65A6419}" srcId="{1F801BE0-52EF-44D7-A124-33059CF87312}" destId="{CC0155E3-4883-468D-881F-38DDCCD885D3}" srcOrd="0" destOrd="0" parTransId="{3D2BFC5A-14B4-4D7C-BABF-FF539F19D1CC}" sibTransId="{2E83010B-197C-4871-AE2D-54C558FDECB6}"/>
    <dgm:cxn modelId="{1841DBF1-3820-4A44-AED2-BE7244747001}" type="presOf" srcId="{1F60019E-E0F7-4051-9B6B-52D047697F6B}" destId="{14CF9B74-4E81-428F-B616-3B849328A732}" srcOrd="0" destOrd="0" presId="urn:microsoft.com/office/officeart/2005/8/layout/hierarchy6"/>
    <dgm:cxn modelId="{2D4FDE20-E272-4FA9-B98B-43C82409085E}" type="presOf" srcId="{1DDD76DC-73C9-452D-B800-F4F2BA60713F}" destId="{AB3FE85A-57B6-44FC-B505-4868B7BF904D}" srcOrd="0" destOrd="0" presId="urn:microsoft.com/office/officeart/2005/8/layout/hierarchy6"/>
    <dgm:cxn modelId="{81032D00-5825-4881-B4D7-967CE6C9DCE5}" srcId="{BAE0211B-3021-4225-A9BB-5584869062C9}" destId="{A728A9B5-BED3-4FAC-AFF2-70FAC70A8776}" srcOrd="0" destOrd="0" parTransId="{FDD3EC94-BED6-46E2-8362-F6E70AE1A088}" sibTransId="{6B165814-BAAC-4C65-B32F-4339CD50AFC4}"/>
    <dgm:cxn modelId="{5C068E3F-CCB9-4B42-B2D7-8CA921B7C837}" type="presOf" srcId="{C2B8888A-FB5A-4A0F-96D0-E074FFBBB431}" destId="{3F77E001-C287-41DC-B8E2-6510C4015FAA}" srcOrd="0" destOrd="0" presId="urn:microsoft.com/office/officeart/2005/8/layout/hierarchy6"/>
    <dgm:cxn modelId="{A19FEF18-CDDB-4277-BF3C-ACDA39066D6D}" type="presOf" srcId="{2A667434-0FBE-4553-B09F-CDC02C75C81C}" destId="{82DB8FE0-6408-42D5-9407-5DED0604C6ED}" srcOrd="0" destOrd="0" presId="urn:microsoft.com/office/officeart/2005/8/layout/hierarchy6"/>
    <dgm:cxn modelId="{2D2A3240-0820-48C3-8E62-FAAD32106EA1}" type="presOf" srcId="{FDD3EC94-BED6-46E2-8362-F6E70AE1A088}" destId="{1CA6BD1A-DE93-4D7A-9150-788BA531CF10}" srcOrd="0" destOrd="0" presId="urn:microsoft.com/office/officeart/2005/8/layout/hierarchy6"/>
    <dgm:cxn modelId="{401BDDBA-5B8B-4AF5-B7D2-2BF67E87B2AF}" type="presOf" srcId="{A348B3DB-B82E-4330-92A5-48642F1655D2}" destId="{5F11834A-3963-49BE-A46D-2DB2E9A7CE2C}" srcOrd="0" destOrd="0" presId="urn:microsoft.com/office/officeart/2005/8/layout/hierarchy6"/>
    <dgm:cxn modelId="{67CC3FC6-8162-4E33-9E98-11F5682D0457}" srcId="{2A890185-E15E-4C74-8E07-CA9F60A37D86}" destId="{444F57A2-6834-47C4-8D1C-8EF0C4B9935F}" srcOrd="0" destOrd="0" parTransId="{465ECC28-0554-4A92-859E-DD9BD41D0133}" sibTransId="{C9E0B0F5-1AE7-47B8-8FFC-130938D91FAD}"/>
    <dgm:cxn modelId="{DABB5247-188A-45FA-A4B3-8D729BEF6154}" type="presOf" srcId="{0C7FE41B-1241-4A7D-BEE9-C1229D3435DB}" destId="{7B611DF4-6C88-4993-BC0D-1F1730D3EE15}" srcOrd="0" destOrd="0" presId="urn:microsoft.com/office/officeart/2005/8/layout/hierarchy6"/>
    <dgm:cxn modelId="{3D2F67DF-17BE-417A-83DB-F44F3CC0D515}" type="presOf" srcId="{ECDC09DC-999D-4983-8D55-B19AF2BF6F9A}" destId="{1B894BCF-69EB-45A8-A2B7-7E12C7B2351A}" srcOrd="0" destOrd="0" presId="urn:microsoft.com/office/officeart/2005/8/layout/hierarchy6"/>
    <dgm:cxn modelId="{F0E6FE33-9B40-4ABC-94E2-89B7EE187589}" type="presOf" srcId="{F41974D4-F788-4855-B6C6-BC112BD4EAFE}" destId="{5FFA0B21-91F5-4A14-A39C-77A86567F458}" srcOrd="0" destOrd="0" presId="urn:microsoft.com/office/officeart/2005/8/layout/hierarchy6"/>
    <dgm:cxn modelId="{CA1BD3A5-23C5-4EE7-ACC6-C0A2D0A2D9C6}" type="presOf" srcId="{3D2BFC5A-14B4-4D7C-BABF-FF539F19D1CC}" destId="{ADD72C36-9EE0-4537-A52A-0F2E415C2915}" srcOrd="0" destOrd="0" presId="urn:microsoft.com/office/officeart/2005/8/layout/hierarchy6"/>
    <dgm:cxn modelId="{7D9B9DD4-ABC9-474E-9F1E-392E68BF3236}" srcId="{89D17EFE-A9D2-47E1-A218-91B00388CDD5}" destId="{1EEE1792-1A7B-4B8B-A020-CDD3A1AD3A3F}" srcOrd="0" destOrd="0" parTransId="{DC29DC6F-6403-4962-8357-F0C42F377D23}" sibTransId="{E347193A-AD3D-4787-8D3E-9A13DEF9050F}"/>
    <dgm:cxn modelId="{4C1B04FB-B07E-4AB5-A5EC-BC928E915644}" type="presOf" srcId="{444F57A2-6834-47C4-8D1C-8EF0C4B9935F}" destId="{8AA7BCE0-B914-4862-9CA5-0FF2D78BBB45}" srcOrd="0" destOrd="0" presId="urn:microsoft.com/office/officeart/2005/8/layout/hierarchy6"/>
    <dgm:cxn modelId="{53E4753E-280D-4216-8E2B-19620FC8EE19}" type="presOf" srcId="{A74E9E8F-06CD-4B23-B6D8-F1DF42E40B94}" destId="{DEB59A31-18C2-4C97-86C4-6CB98B261EE3}" srcOrd="0" destOrd="0" presId="urn:microsoft.com/office/officeart/2005/8/layout/hierarchy6"/>
    <dgm:cxn modelId="{D4A0238F-636F-4BBD-AC2B-4A933ABE5448}" type="presOf" srcId="{3BA33000-84D0-4195-8FCB-640335646B35}" destId="{30264AC5-FFF4-4049-A876-6A2DBB3240F2}" srcOrd="0" destOrd="0" presId="urn:microsoft.com/office/officeart/2005/8/layout/hierarchy6"/>
    <dgm:cxn modelId="{CC559023-BC3C-4E8E-8108-0C80D5594523}" type="presOf" srcId="{2A890185-E15E-4C74-8E07-CA9F60A37D86}" destId="{6F6C222B-7530-4D06-A0C0-0E99C240AE93}" srcOrd="0" destOrd="0" presId="urn:microsoft.com/office/officeart/2005/8/layout/hierarchy6"/>
    <dgm:cxn modelId="{138B224D-CD62-4442-AA90-EFB51878E0FE}" type="presOf" srcId="{5A6ACFF8-4138-45A7-9F83-AA2FCC03A03D}" destId="{D71DE403-F913-431F-9AB7-EB2763E254E3}" srcOrd="0" destOrd="0" presId="urn:microsoft.com/office/officeart/2005/8/layout/hierarchy6"/>
    <dgm:cxn modelId="{EBBE71F3-7254-4C4C-82ED-D4EAED03EE98}" type="presOf" srcId="{4407154F-55A0-4100-BA26-C4E1FA482AD7}" destId="{99A3697B-F2E9-4A9B-879B-13FE15A15454}" srcOrd="0" destOrd="0" presId="urn:microsoft.com/office/officeart/2005/8/layout/hierarchy6"/>
    <dgm:cxn modelId="{713D396A-FCDD-4BF0-8393-B0F59AD6D12D}" type="presOf" srcId="{0FE5B2E2-BE21-40CD-BBAB-AAE4FEC39FEA}" destId="{85D3EB55-7BB7-4813-96CE-96B7F257C62A}" srcOrd="0" destOrd="0" presId="urn:microsoft.com/office/officeart/2005/8/layout/hierarchy6"/>
    <dgm:cxn modelId="{1E8F0109-0F89-4C73-9BD9-25C960129F3F}" srcId="{ECDC09DC-999D-4983-8D55-B19AF2BF6F9A}" destId="{D12F67CD-1032-4C48-8A0A-0340F9E7FA32}" srcOrd="0" destOrd="0" parTransId="{E860D217-A7DC-4EAE-8270-8793EFCE1961}" sibTransId="{8ADB1432-E078-4F23-A7E9-0E76461C17FC}"/>
    <dgm:cxn modelId="{28BDCDED-4E04-412F-8E4F-594FD19E5D38}" srcId="{7B558894-60FA-498D-90A5-CA1A2E26A782}" destId="{1D8EA615-DB43-41DE-ACA8-0C82C8CAA151}" srcOrd="0" destOrd="0" parTransId="{A348B3DB-B82E-4330-92A5-48642F1655D2}" sibTransId="{C1C91073-5043-4A31-BA2E-701637D53CA5}"/>
    <dgm:cxn modelId="{0751A24E-D2A9-4A8D-8BBE-87B077DDB478}" type="presOf" srcId="{74ACD0D1-25EC-4BD2-AFD2-89EE207E04B8}" destId="{428C1C21-5D24-4989-B8E8-3E3AAB1B8D9C}" srcOrd="0" destOrd="0" presId="urn:microsoft.com/office/officeart/2005/8/layout/hierarchy6"/>
    <dgm:cxn modelId="{729D9C3C-AF91-445F-A856-38B1A62496DD}" type="presOf" srcId="{A728A9B5-BED3-4FAC-AFF2-70FAC70A8776}" destId="{4DC380A2-C597-44E3-805B-3440D3A629E5}" srcOrd="0" destOrd="0" presId="urn:microsoft.com/office/officeart/2005/8/layout/hierarchy6"/>
    <dgm:cxn modelId="{E6913D0D-45CB-47BD-AE75-72898F3D8C9F}" type="presParOf" srcId="{FB736191-7D8B-4C81-8EF7-DEFD40F3FF0B}" destId="{2B6C04FD-A489-4917-8748-4E3D94504FA9}" srcOrd="0" destOrd="0" presId="urn:microsoft.com/office/officeart/2005/8/layout/hierarchy6"/>
    <dgm:cxn modelId="{3B5E7BCF-22A4-40DA-8186-9BF99D3F0EB6}" type="presParOf" srcId="{2B6C04FD-A489-4917-8748-4E3D94504FA9}" destId="{74345BAA-1D2B-4450-B44D-6FA670755673}" srcOrd="0" destOrd="0" presId="urn:microsoft.com/office/officeart/2005/8/layout/hierarchy6"/>
    <dgm:cxn modelId="{DA7DFCAA-32A2-44BE-B42B-795D4991058B}" type="presParOf" srcId="{74345BAA-1D2B-4450-B44D-6FA670755673}" destId="{13C9FFFD-B170-4E36-9860-EA1CE7C1C675}" srcOrd="0" destOrd="0" presId="urn:microsoft.com/office/officeart/2005/8/layout/hierarchy6"/>
    <dgm:cxn modelId="{9303CE66-B841-4E0F-9524-BA648C0F61EB}" type="presParOf" srcId="{13C9FFFD-B170-4E36-9860-EA1CE7C1C675}" destId="{AB3FE85A-57B6-44FC-B505-4868B7BF904D}" srcOrd="0" destOrd="0" presId="urn:microsoft.com/office/officeart/2005/8/layout/hierarchy6"/>
    <dgm:cxn modelId="{2C9A869D-86B2-499D-91DD-85627A595296}" type="presParOf" srcId="{13C9FFFD-B170-4E36-9860-EA1CE7C1C675}" destId="{CFE1733E-253C-4270-A49D-8F42AF4AD12A}" srcOrd="1" destOrd="0" presId="urn:microsoft.com/office/officeart/2005/8/layout/hierarchy6"/>
    <dgm:cxn modelId="{D1EE1EEB-D336-45C9-AB79-7194B22C4102}" type="presParOf" srcId="{CFE1733E-253C-4270-A49D-8F42AF4AD12A}" destId="{85D3EB55-7BB7-4813-96CE-96B7F257C62A}" srcOrd="0" destOrd="0" presId="urn:microsoft.com/office/officeart/2005/8/layout/hierarchy6"/>
    <dgm:cxn modelId="{2D500F38-E7DC-45A3-B277-A544FFDC997C}" type="presParOf" srcId="{CFE1733E-253C-4270-A49D-8F42AF4AD12A}" destId="{03E3B213-FE36-4C46-A557-557E49FDAF6E}" srcOrd="1" destOrd="0" presId="urn:microsoft.com/office/officeart/2005/8/layout/hierarchy6"/>
    <dgm:cxn modelId="{42C7EA14-6471-45BE-9C8F-4B2551FD1641}" type="presParOf" srcId="{03E3B213-FE36-4C46-A557-557E49FDAF6E}" destId="{1B894BCF-69EB-45A8-A2B7-7E12C7B2351A}" srcOrd="0" destOrd="0" presId="urn:microsoft.com/office/officeart/2005/8/layout/hierarchy6"/>
    <dgm:cxn modelId="{88C621DB-741F-42A6-AB76-3A7EAF4FD051}" type="presParOf" srcId="{03E3B213-FE36-4C46-A557-557E49FDAF6E}" destId="{43BC3679-5A22-4B7E-B345-67C4326C66A6}" srcOrd="1" destOrd="0" presId="urn:microsoft.com/office/officeart/2005/8/layout/hierarchy6"/>
    <dgm:cxn modelId="{4CB7E02C-3B77-4100-97FB-247E6E1A5789}" type="presParOf" srcId="{43BC3679-5A22-4B7E-B345-67C4326C66A6}" destId="{06FA67A4-1ADE-43BE-A3B1-C00264754CB3}" srcOrd="0" destOrd="0" presId="urn:microsoft.com/office/officeart/2005/8/layout/hierarchy6"/>
    <dgm:cxn modelId="{1ACE312B-C388-4ED9-9C72-F056540DBAFC}" type="presParOf" srcId="{43BC3679-5A22-4B7E-B345-67C4326C66A6}" destId="{D99AC086-F98B-4BC9-A95B-3EBCF91C357C}" srcOrd="1" destOrd="0" presId="urn:microsoft.com/office/officeart/2005/8/layout/hierarchy6"/>
    <dgm:cxn modelId="{FB03C6D6-7AFF-4135-8E05-E8A3E825DA03}" type="presParOf" srcId="{D99AC086-F98B-4BC9-A95B-3EBCF91C357C}" destId="{AEE0D978-092F-4CEC-9A45-BF5B69E1142E}" srcOrd="0" destOrd="0" presId="urn:microsoft.com/office/officeart/2005/8/layout/hierarchy6"/>
    <dgm:cxn modelId="{239AC007-34CD-4119-B742-D2B6E79B9B23}" type="presParOf" srcId="{D99AC086-F98B-4BC9-A95B-3EBCF91C357C}" destId="{3694D9B9-4C76-4162-9DE1-7C72A442101B}" srcOrd="1" destOrd="0" presId="urn:microsoft.com/office/officeart/2005/8/layout/hierarchy6"/>
    <dgm:cxn modelId="{C935C7D1-A669-489A-8CBA-3E2441BB6547}" type="presParOf" srcId="{3694D9B9-4C76-4162-9DE1-7C72A442101B}" destId="{7B611DF4-6C88-4993-BC0D-1F1730D3EE15}" srcOrd="0" destOrd="0" presId="urn:microsoft.com/office/officeart/2005/8/layout/hierarchy6"/>
    <dgm:cxn modelId="{0D2D2E26-5A01-4232-8A00-C852F0061B46}" type="presParOf" srcId="{3694D9B9-4C76-4162-9DE1-7C72A442101B}" destId="{CB9C988C-F624-442E-B6A1-B52EA0CF7AE1}" srcOrd="1" destOrd="0" presId="urn:microsoft.com/office/officeart/2005/8/layout/hierarchy6"/>
    <dgm:cxn modelId="{312E9558-DDAE-44B1-BC83-711361D167E6}" type="presParOf" srcId="{CB9C988C-F624-442E-B6A1-B52EA0CF7AE1}" destId="{B840898C-1C14-4828-997B-E0A0CCFBF40B}" srcOrd="0" destOrd="0" presId="urn:microsoft.com/office/officeart/2005/8/layout/hierarchy6"/>
    <dgm:cxn modelId="{BECFAD07-F1DD-431D-B91A-40E9DC64D159}" type="presParOf" srcId="{CB9C988C-F624-442E-B6A1-B52EA0CF7AE1}" destId="{4AC7DA01-7AC6-4055-B137-1927FABC1979}" srcOrd="1" destOrd="0" presId="urn:microsoft.com/office/officeart/2005/8/layout/hierarchy6"/>
    <dgm:cxn modelId="{B1314F57-D7EA-4641-B375-6ABE24B1F324}" type="presParOf" srcId="{4AC7DA01-7AC6-4055-B137-1927FABC1979}" destId="{14478DA2-84F1-411C-B0A0-86296034087C}" srcOrd="0" destOrd="0" presId="urn:microsoft.com/office/officeart/2005/8/layout/hierarchy6"/>
    <dgm:cxn modelId="{7F99B3C3-A429-4669-A3FE-9B0A31474109}" type="presParOf" srcId="{4AC7DA01-7AC6-4055-B137-1927FABC1979}" destId="{AC4B1105-9565-4241-9D83-66C658AC4EA1}" srcOrd="1" destOrd="0" presId="urn:microsoft.com/office/officeart/2005/8/layout/hierarchy6"/>
    <dgm:cxn modelId="{01F9AF25-22AA-4E1D-B3E0-A3D79FCDF1B9}" type="presParOf" srcId="{AC4B1105-9565-4241-9D83-66C658AC4EA1}" destId="{3F77E001-C287-41DC-B8E2-6510C4015FAA}" srcOrd="0" destOrd="0" presId="urn:microsoft.com/office/officeart/2005/8/layout/hierarchy6"/>
    <dgm:cxn modelId="{C138C72C-0C31-4B21-8E31-61ADACB5E189}" type="presParOf" srcId="{AC4B1105-9565-4241-9D83-66C658AC4EA1}" destId="{9F5DE057-8114-40F0-8884-0840FD8472CA}" srcOrd="1" destOrd="0" presId="urn:microsoft.com/office/officeart/2005/8/layout/hierarchy6"/>
    <dgm:cxn modelId="{07BD2E5D-C12B-404D-81C7-8AD5186A7FC9}" type="presParOf" srcId="{43BC3679-5A22-4B7E-B345-67C4326C66A6}" destId="{DEB59A31-18C2-4C97-86C4-6CB98B261EE3}" srcOrd="2" destOrd="0" presId="urn:microsoft.com/office/officeart/2005/8/layout/hierarchy6"/>
    <dgm:cxn modelId="{574EE6B6-1E17-475F-AB45-1212110ACC43}" type="presParOf" srcId="{43BC3679-5A22-4B7E-B345-67C4326C66A6}" destId="{7DCDA922-8CEC-42BE-9897-E0337EB72D77}" srcOrd="3" destOrd="0" presId="urn:microsoft.com/office/officeart/2005/8/layout/hierarchy6"/>
    <dgm:cxn modelId="{26E0BE77-9093-4746-AEEB-00907ED1B5B5}" type="presParOf" srcId="{7DCDA922-8CEC-42BE-9897-E0337EB72D77}" destId="{6F6C222B-7530-4D06-A0C0-0E99C240AE93}" srcOrd="0" destOrd="0" presId="urn:microsoft.com/office/officeart/2005/8/layout/hierarchy6"/>
    <dgm:cxn modelId="{D76F74E3-5829-42F4-946F-000F068B65DC}" type="presParOf" srcId="{7DCDA922-8CEC-42BE-9897-E0337EB72D77}" destId="{7DEB2F7A-5B5F-4DD4-AA98-6673CBD25D27}" srcOrd="1" destOrd="0" presId="urn:microsoft.com/office/officeart/2005/8/layout/hierarchy6"/>
    <dgm:cxn modelId="{DF8C280C-C734-4FDA-999A-FFA14D4967FB}" type="presParOf" srcId="{7DEB2F7A-5B5F-4DD4-AA98-6673CBD25D27}" destId="{FD3FD0B3-4FC4-4A1D-8CF9-3C4EC4B30364}" srcOrd="0" destOrd="0" presId="urn:microsoft.com/office/officeart/2005/8/layout/hierarchy6"/>
    <dgm:cxn modelId="{D64DC244-D852-481C-A683-FCFFE80D2B4D}" type="presParOf" srcId="{7DEB2F7A-5B5F-4DD4-AA98-6673CBD25D27}" destId="{13143783-339E-4506-82BE-649B0EDE9A40}" srcOrd="1" destOrd="0" presId="urn:microsoft.com/office/officeart/2005/8/layout/hierarchy6"/>
    <dgm:cxn modelId="{C91027C3-C961-45F9-82F3-F0B16D2A8D91}" type="presParOf" srcId="{13143783-339E-4506-82BE-649B0EDE9A40}" destId="{8AA7BCE0-B914-4862-9CA5-0FF2D78BBB45}" srcOrd="0" destOrd="0" presId="urn:microsoft.com/office/officeart/2005/8/layout/hierarchy6"/>
    <dgm:cxn modelId="{D04CFB18-B598-4D94-9F43-7EBE983588B9}" type="presParOf" srcId="{13143783-339E-4506-82BE-649B0EDE9A40}" destId="{544FFE30-05A6-4F02-8CB0-6D3C152C6B4E}" srcOrd="1" destOrd="0" presId="urn:microsoft.com/office/officeart/2005/8/layout/hierarchy6"/>
    <dgm:cxn modelId="{18B68DC6-54C4-4537-BF06-1E17CDCBD22B}" type="presParOf" srcId="{544FFE30-05A6-4F02-8CB0-6D3C152C6B4E}" destId="{D86C643D-1A35-46B0-BF22-90DD16BAADD4}" srcOrd="0" destOrd="0" presId="urn:microsoft.com/office/officeart/2005/8/layout/hierarchy6"/>
    <dgm:cxn modelId="{90E7D2E3-E1EA-4212-9786-63170AB8AC8F}" type="presParOf" srcId="{544FFE30-05A6-4F02-8CB0-6D3C152C6B4E}" destId="{C1993E50-E391-4E20-BC17-54C76A781799}" srcOrd="1" destOrd="0" presId="urn:microsoft.com/office/officeart/2005/8/layout/hierarchy6"/>
    <dgm:cxn modelId="{AF9DAC75-6D3D-497C-82CC-A3691101F6B2}" type="presParOf" srcId="{C1993E50-E391-4E20-BC17-54C76A781799}" destId="{5FFA0B21-91F5-4A14-A39C-77A86567F458}" srcOrd="0" destOrd="0" presId="urn:microsoft.com/office/officeart/2005/8/layout/hierarchy6"/>
    <dgm:cxn modelId="{DA0CDA93-2B82-4A6F-8273-2E87822C7C0B}" type="presParOf" srcId="{C1993E50-E391-4E20-BC17-54C76A781799}" destId="{0BB65294-A3A3-4C03-B96A-B2ED25C5D56F}" srcOrd="1" destOrd="0" presId="urn:microsoft.com/office/officeart/2005/8/layout/hierarchy6"/>
    <dgm:cxn modelId="{6E9D1F1C-9C05-4253-8C8F-7FD46786DC8F}" type="presParOf" srcId="{CFE1733E-253C-4270-A49D-8F42AF4AD12A}" destId="{F0BB4B40-84E8-4323-BFB5-44721599E8FD}" srcOrd="2" destOrd="0" presId="urn:microsoft.com/office/officeart/2005/8/layout/hierarchy6"/>
    <dgm:cxn modelId="{E77F7C06-5BD1-4839-A8BD-367DCE3173D8}" type="presParOf" srcId="{CFE1733E-253C-4270-A49D-8F42AF4AD12A}" destId="{8D625953-8403-4601-BFE4-F85C2DF05DD9}" srcOrd="3" destOrd="0" presId="urn:microsoft.com/office/officeart/2005/8/layout/hierarchy6"/>
    <dgm:cxn modelId="{D8308266-00E5-4ED0-BE66-88F678FA3D5C}" type="presParOf" srcId="{8D625953-8403-4601-BFE4-F85C2DF05DD9}" destId="{8DD5BACB-D2C8-4387-9630-B57E6F26C869}" srcOrd="0" destOrd="0" presId="urn:microsoft.com/office/officeart/2005/8/layout/hierarchy6"/>
    <dgm:cxn modelId="{48D16E34-9CC2-4D7F-8030-8255B3AD4423}" type="presParOf" srcId="{8D625953-8403-4601-BFE4-F85C2DF05DD9}" destId="{C6191669-8A76-4B49-A38F-8363FF9CE1CD}" srcOrd="1" destOrd="0" presId="urn:microsoft.com/office/officeart/2005/8/layout/hierarchy6"/>
    <dgm:cxn modelId="{B3BA4421-B0D7-4129-8BB2-5162671C3030}" type="presParOf" srcId="{C6191669-8A76-4B49-A38F-8363FF9CE1CD}" destId="{428C1C21-5D24-4989-B8E8-3E3AAB1B8D9C}" srcOrd="0" destOrd="0" presId="urn:microsoft.com/office/officeart/2005/8/layout/hierarchy6"/>
    <dgm:cxn modelId="{811D4CBA-98AC-4503-A69F-976027A741C3}" type="presParOf" srcId="{C6191669-8A76-4B49-A38F-8363FF9CE1CD}" destId="{5A05B644-9882-4062-A8AF-20E6D01E4D16}" srcOrd="1" destOrd="0" presId="urn:microsoft.com/office/officeart/2005/8/layout/hierarchy6"/>
    <dgm:cxn modelId="{3AAD9A0E-8395-4B86-96D7-2C30418C2280}" type="presParOf" srcId="{5A05B644-9882-4062-A8AF-20E6D01E4D16}" destId="{A84D8FD8-6828-480F-97FC-8399EE6F9788}" srcOrd="0" destOrd="0" presId="urn:microsoft.com/office/officeart/2005/8/layout/hierarchy6"/>
    <dgm:cxn modelId="{D605DC3C-5D59-4FAB-A16B-27023DBE3E00}" type="presParOf" srcId="{5A05B644-9882-4062-A8AF-20E6D01E4D16}" destId="{D2626AC8-D4F9-4FFF-B9D3-D16F6EC2A676}" srcOrd="1" destOrd="0" presId="urn:microsoft.com/office/officeart/2005/8/layout/hierarchy6"/>
    <dgm:cxn modelId="{88628EE8-CAB7-4866-AF64-5661D559FB4B}" type="presParOf" srcId="{D2626AC8-D4F9-4FFF-B9D3-D16F6EC2A676}" destId="{ADD72C36-9EE0-4537-A52A-0F2E415C2915}" srcOrd="0" destOrd="0" presId="urn:microsoft.com/office/officeart/2005/8/layout/hierarchy6"/>
    <dgm:cxn modelId="{92277D77-342F-4244-8F75-919951E16A2F}" type="presParOf" srcId="{D2626AC8-D4F9-4FFF-B9D3-D16F6EC2A676}" destId="{297BB185-DD51-4840-9206-9008B1736F91}" srcOrd="1" destOrd="0" presId="urn:microsoft.com/office/officeart/2005/8/layout/hierarchy6"/>
    <dgm:cxn modelId="{598AA122-8CFE-4397-A926-A2C587020D82}" type="presParOf" srcId="{297BB185-DD51-4840-9206-9008B1736F91}" destId="{EA12431C-3110-4B8D-9625-B0B2B0028026}" srcOrd="0" destOrd="0" presId="urn:microsoft.com/office/officeart/2005/8/layout/hierarchy6"/>
    <dgm:cxn modelId="{F2071AF3-82E6-4AB5-90EE-6499EF555DF1}" type="presParOf" srcId="{297BB185-DD51-4840-9206-9008B1736F91}" destId="{52DDAF8C-298F-46C6-A0B6-B67011F3A65B}" srcOrd="1" destOrd="0" presId="urn:microsoft.com/office/officeart/2005/8/layout/hierarchy6"/>
    <dgm:cxn modelId="{0F5A4038-7665-46E7-BF5A-50A586DCE7F1}" type="presParOf" srcId="{52DDAF8C-298F-46C6-A0B6-B67011F3A65B}" destId="{68BAC5EE-C912-470B-8916-410C92C5E679}" srcOrd="0" destOrd="0" presId="urn:microsoft.com/office/officeart/2005/8/layout/hierarchy6"/>
    <dgm:cxn modelId="{4FEA47A4-C62F-4B5B-8967-355C067459DF}" type="presParOf" srcId="{52DDAF8C-298F-46C6-A0B6-B67011F3A65B}" destId="{27438CD8-15B3-4FC3-8C27-F161910A7B60}" srcOrd="1" destOrd="0" presId="urn:microsoft.com/office/officeart/2005/8/layout/hierarchy6"/>
    <dgm:cxn modelId="{C1DD0C31-9ECF-4CC5-802F-5DDC45F8648C}" type="presParOf" srcId="{27438CD8-15B3-4FC3-8C27-F161910A7B60}" destId="{14CF9B74-4E81-428F-B616-3B849328A732}" srcOrd="0" destOrd="0" presId="urn:microsoft.com/office/officeart/2005/8/layout/hierarchy6"/>
    <dgm:cxn modelId="{4E9D314C-B68D-4749-A551-89C90CB32DEF}" type="presParOf" srcId="{27438CD8-15B3-4FC3-8C27-F161910A7B60}" destId="{116B921C-E7CC-4080-A9BA-550708BBE382}" srcOrd="1" destOrd="0" presId="urn:microsoft.com/office/officeart/2005/8/layout/hierarchy6"/>
    <dgm:cxn modelId="{42B62E20-AE99-4C1B-B570-2C28D7EF1E7F}" type="presParOf" srcId="{C6191669-8A76-4B49-A38F-8363FF9CE1CD}" destId="{99A3697B-F2E9-4A9B-879B-13FE15A15454}" srcOrd="2" destOrd="0" presId="urn:microsoft.com/office/officeart/2005/8/layout/hierarchy6"/>
    <dgm:cxn modelId="{F217EEBE-CC45-4E4C-B76F-C53AF7542DE8}" type="presParOf" srcId="{C6191669-8A76-4B49-A38F-8363FF9CE1CD}" destId="{D4649FF4-0208-43F5-9892-F4BFD1F57C15}" srcOrd="3" destOrd="0" presId="urn:microsoft.com/office/officeart/2005/8/layout/hierarchy6"/>
    <dgm:cxn modelId="{2864A2A1-3F7E-429E-97F8-EC43B07AB4A9}" type="presParOf" srcId="{D4649FF4-0208-43F5-9892-F4BFD1F57C15}" destId="{D71DE403-F913-431F-9AB7-EB2763E254E3}" srcOrd="0" destOrd="0" presId="urn:microsoft.com/office/officeart/2005/8/layout/hierarchy6"/>
    <dgm:cxn modelId="{1A525942-7B3F-40C4-91DD-C45346F311B9}" type="presParOf" srcId="{D4649FF4-0208-43F5-9892-F4BFD1F57C15}" destId="{74F30BFA-0EDF-49E2-8EBC-E382AF7B904C}" srcOrd="1" destOrd="0" presId="urn:microsoft.com/office/officeart/2005/8/layout/hierarchy6"/>
    <dgm:cxn modelId="{B19080FF-E857-472C-9D6A-595ECF262E47}" type="presParOf" srcId="{74F30BFA-0EDF-49E2-8EBC-E382AF7B904C}" destId="{36F5C41A-DF7C-435B-89EB-FC5FF7825214}" srcOrd="0" destOrd="0" presId="urn:microsoft.com/office/officeart/2005/8/layout/hierarchy6"/>
    <dgm:cxn modelId="{28C42197-18F8-4CD1-85BA-99878234522F}" type="presParOf" srcId="{74F30BFA-0EDF-49E2-8EBC-E382AF7B904C}" destId="{CD0BAEAE-D6C7-493E-860E-A7AA38A491A9}" srcOrd="1" destOrd="0" presId="urn:microsoft.com/office/officeart/2005/8/layout/hierarchy6"/>
    <dgm:cxn modelId="{B4E91BC9-CA29-4300-AE99-9EA55C02D504}" type="presParOf" srcId="{CD0BAEAE-D6C7-493E-860E-A7AA38A491A9}" destId="{EF6F0375-69E9-4FE8-8B5C-0E2FE3C58B1D}" srcOrd="0" destOrd="0" presId="urn:microsoft.com/office/officeart/2005/8/layout/hierarchy6"/>
    <dgm:cxn modelId="{DB13065E-B1F3-42A3-8963-17A7B42EC41E}" type="presParOf" srcId="{CD0BAEAE-D6C7-493E-860E-A7AA38A491A9}" destId="{9646EBED-634A-4083-B368-4C5EDF497339}" srcOrd="1" destOrd="0" presId="urn:microsoft.com/office/officeart/2005/8/layout/hierarchy6"/>
    <dgm:cxn modelId="{BDBECD27-9011-4069-98F6-0FED96A64BE5}" type="presParOf" srcId="{9646EBED-634A-4083-B368-4C5EDF497339}" destId="{30264AC5-FFF4-4049-A876-6A2DBB3240F2}" srcOrd="0" destOrd="0" presId="urn:microsoft.com/office/officeart/2005/8/layout/hierarchy6"/>
    <dgm:cxn modelId="{46AF63C5-F1F2-4EB3-B785-FA49B9A4BF7E}" type="presParOf" srcId="{9646EBED-634A-4083-B368-4C5EDF497339}" destId="{F5EA5E61-24EF-4082-B268-34B3492F9043}" srcOrd="1" destOrd="0" presId="urn:microsoft.com/office/officeart/2005/8/layout/hierarchy6"/>
    <dgm:cxn modelId="{AFD4E2FA-2909-436F-B73D-95D3A282B817}" type="presParOf" srcId="{F5EA5E61-24EF-4082-B268-34B3492F9043}" destId="{30D076A4-BE69-4313-AE69-4D5A33A58F01}" srcOrd="0" destOrd="0" presId="urn:microsoft.com/office/officeart/2005/8/layout/hierarchy6"/>
    <dgm:cxn modelId="{5992CCE6-7C28-42AB-8216-EDF0F1E10E68}" type="presParOf" srcId="{F5EA5E61-24EF-4082-B268-34B3492F9043}" destId="{58B52B2B-BAB5-4B4F-BA5C-404AFBE011FC}" srcOrd="1" destOrd="0" presId="urn:microsoft.com/office/officeart/2005/8/layout/hierarchy6"/>
    <dgm:cxn modelId="{36F41D60-2E3C-46DC-A75D-FF08EBB1CF92}" type="presParOf" srcId="{C6191669-8A76-4B49-A38F-8363FF9CE1CD}" destId="{52A3590A-A1C6-4257-9ABC-CED637E87ED4}" srcOrd="4" destOrd="0" presId="urn:microsoft.com/office/officeart/2005/8/layout/hierarchy6"/>
    <dgm:cxn modelId="{A25B0199-CFA7-4CBF-A8A6-FFBDF50EDEB3}" type="presParOf" srcId="{C6191669-8A76-4B49-A38F-8363FF9CE1CD}" destId="{F1AE631A-5A9C-45ED-A87D-68E80723E000}" srcOrd="5" destOrd="0" presId="urn:microsoft.com/office/officeart/2005/8/layout/hierarchy6"/>
    <dgm:cxn modelId="{3476FB7D-54B6-42EC-BC5E-95262AE7B335}" type="presParOf" srcId="{F1AE631A-5A9C-45ED-A87D-68E80723E000}" destId="{141BA5A3-C4CD-496F-BE32-274ABCC19A4E}" srcOrd="0" destOrd="0" presId="urn:microsoft.com/office/officeart/2005/8/layout/hierarchy6"/>
    <dgm:cxn modelId="{AA568A07-9579-42AF-8D4B-F914F82EA4C2}" type="presParOf" srcId="{F1AE631A-5A9C-45ED-A87D-68E80723E000}" destId="{14D90EC5-33A5-4763-8B9F-FFD504AF2B58}" srcOrd="1" destOrd="0" presId="urn:microsoft.com/office/officeart/2005/8/layout/hierarchy6"/>
    <dgm:cxn modelId="{E9C7418C-86DE-4BB3-86C9-2EC5A5D36B63}" type="presParOf" srcId="{14D90EC5-33A5-4763-8B9F-FFD504AF2B58}" destId="{66D3EBF4-BF66-4E85-AFB9-D306818CF8F1}" srcOrd="0" destOrd="0" presId="urn:microsoft.com/office/officeart/2005/8/layout/hierarchy6"/>
    <dgm:cxn modelId="{0257C67E-D9BA-4AD5-BD1D-FEF3953AA157}" type="presParOf" srcId="{14D90EC5-33A5-4763-8B9F-FFD504AF2B58}" destId="{437553B7-1111-4DB4-880B-E55A2FC42141}" srcOrd="1" destOrd="0" presId="urn:microsoft.com/office/officeart/2005/8/layout/hierarchy6"/>
    <dgm:cxn modelId="{8E3F75C1-4515-4709-98D7-CB6980FA4037}" type="presParOf" srcId="{437553B7-1111-4DB4-880B-E55A2FC42141}" destId="{8791EF09-6290-4435-9F1F-A9AB1BC310A6}" srcOrd="0" destOrd="0" presId="urn:microsoft.com/office/officeart/2005/8/layout/hierarchy6"/>
    <dgm:cxn modelId="{099E4CC7-B854-4116-8865-1E8EE77F51F8}" type="presParOf" srcId="{437553B7-1111-4DB4-880B-E55A2FC42141}" destId="{3441DEB4-CB94-4E79-9D26-CF4DB90BC601}" srcOrd="1" destOrd="0" presId="urn:microsoft.com/office/officeart/2005/8/layout/hierarchy6"/>
    <dgm:cxn modelId="{76C35E39-C44C-4CB8-BEF7-92BE410123A7}" type="presParOf" srcId="{3441DEB4-CB94-4E79-9D26-CF4DB90BC601}" destId="{5F11834A-3963-49BE-A46D-2DB2E9A7CE2C}" srcOrd="0" destOrd="0" presId="urn:microsoft.com/office/officeart/2005/8/layout/hierarchy6"/>
    <dgm:cxn modelId="{2387B818-8760-4660-BCD2-41267FAE50DA}" type="presParOf" srcId="{3441DEB4-CB94-4E79-9D26-CF4DB90BC601}" destId="{E9B4F784-F769-45AE-8552-2B1ED2A90E81}" srcOrd="1" destOrd="0" presId="urn:microsoft.com/office/officeart/2005/8/layout/hierarchy6"/>
    <dgm:cxn modelId="{557DD8E7-D38E-4F95-9FF3-9B701A5D0178}" type="presParOf" srcId="{E9B4F784-F769-45AE-8552-2B1ED2A90E81}" destId="{B0D60386-435A-4A7A-84CA-BF226916635D}" srcOrd="0" destOrd="0" presId="urn:microsoft.com/office/officeart/2005/8/layout/hierarchy6"/>
    <dgm:cxn modelId="{0FA68C7E-164B-4D69-85A7-396F891F8C0C}" type="presParOf" srcId="{E9B4F784-F769-45AE-8552-2B1ED2A90E81}" destId="{4AFBE4F7-0E5D-4AC8-B528-B30C2CFBE1BA}" srcOrd="1" destOrd="0" presId="urn:microsoft.com/office/officeart/2005/8/layout/hierarchy6"/>
    <dgm:cxn modelId="{AFF34924-B3E9-4CA2-9359-733EA920B950}" type="presParOf" srcId="{CFE1733E-253C-4270-A49D-8F42AF4AD12A}" destId="{E409E736-848A-4BE8-9564-33E319E5C6F0}" srcOrd="4" destOrd="0" presId="urn:microsoft.com/office/officeart/2005/8/layout/hierarchy6"/>
    <dgm:cxn modelId="{DAA0936F-86A9-4685-9E1D-7483E081CA61}" type="presParOf" srcId="{CFE1733E-253C-4270-A49D-8F42AF4AD12A}" destId="{273B29FB-2EA3-47C5-A97C-E4B372AA7467}" srcOrd="5" destOrd="0" presId="urn:microsoft.com/office/officeart/2005/8/layout/hierarchy6"/>
    <dgm:cxn modelId="{7B3190D9-7965-4814-9186-CAAD3457A0EE}" type="presParOf" srcId="{273B29FB-2EA3-47C5-A97C-E4B372AA7467}" destId="{815A63F3-0922-4B15-8AD5-F68AB35CFE25}" srcOrd="0" destOrd="0" presId="urn:microsoft.com/office/officeart/2005/8/layout/hierarchy6"/>
    <dgm:cxn modelId="{A8898523-97F7-40A1-9A54-93EFC7126FF9}" type="presParOf" srcId="{273B29FB-2EA3-47C5-A97C-E4B372AA7467}" destId="{5177D74B-D923-4397-BF2E-2E585D1A5AF3}" srcOrd="1" destOrd="0" presId="urn:microsoft.com/office/officeart/2005/8/layout/hierarchy6"/>
    <dgm:cxn modelId="{1DE6BCE5-8EAA-41BF-8BE1-A8981CCEE48D}" type="presParOf" srcId="{5177D74B-D923-4397-BF2E-2E585D1A5AF3}" destId="{583990E9-BCF4-4DE1-A59E-68C662CD31AD}" srcOrd="0" destOrd="0" presId="urn:microsoft.com/office/officeart/2005/8/layout/hierarchy6"/>
    <dgm:cxn modelId="{3F3E9F59-60EF-47A5-9EA4-10455C27CF03}" type="presParOf" srcId="{5177D74B-D923-4397-BF2E-2E585D1A5AF3}" destId="{B25D677C-96F1-4134-8150-F59A5012C004}" srcOrd="1" destOrd="0" presId="urn:microsoft.com/office/officeart/2005/8/layout/hierarchy6"/>
    <dgm:cxn modelId="{23D06440-52C0-43FC-BC5B-9FB31B72CC9F}" type="presParOf" srcId="{B25D677C-96F1-4134-8150-F59A5012C004}" destId="{ED964FB0-B39B-4575-AD69-B66656DD29FB}" srcOrd="0" destOrd="0" presId="urn:microsoft.com/office/officeart/2005/8/layout/hierarchy6"/>
    <dgm:cxn modelId="{C6279FC4-962C-41E2-A4D9-33A331E0DDF0}" type="presParOf" srcId="{B25D677C-96F1-4134-8150-F59A5012C004}" destId="{8BB09ED0-543D-478D-9AC7-C2C07C4C2782}" srcOrd="1" destOrd="0" presId="urn:microsoft.com/office/officeart/2005/8/layout/hierarchy6"/>
    <dgm:cxn modelId="{DFF57202-7E3C-45B9-99C0-2FBFA93EB709}" type="presParOf" srcId="{8BB09ED0-543D-478D-9AC7-C2C07C4C2782}" destId="{82DB8FE0-6408-42D5-9407-5DED0604C6ED}" srcOrd="0" destOrd="0" presId="urn:microsoft.com/office/officeart/2005/8/layout/hierarchy6"/>
    <dgm:cxn modelId="{77E12D64-7862-4629-A4BB-FC20B663DB9C}" type="presParOf" srcId="{8BB09ED0-543D-478D-9AC7-C2C07C4C2782}" destId="{485CC419-24BD-48D1-8D28-EBD879722B47}" srcOrd="1" destOrd="0" presId="urn:microsoft.com/office/officeart/2005/8/layout/hierarchy6"/>
    <dgm:cxn modelId="{43A020F6-82DD-46F7-93A3-6C96865AE37C}" type="presParOf" srcId="{485CC419-24BD-48D1-8D28-EBD879722B47}" destId="{C1046C81-E17E-4966-B037-A87D6262E678}" srcOrd="0" destOrd="0" presId="urn:microsoft.com/office/officeart/2005/8/layout/hierarchy6"/>
    <dgm:cxn modelId="{8786EA72-A045-4D67-ABE5-C2C8B6DCB716}" type="presParOf" srcId="{485CC419-24BD-48D1-8D28-EBD879722B47}" destId="{1321EC51-B3FA-4E75-9889-B22A3481480B}" srcOrd="1" destOrd="0" presId="urn:microsoft.com/office/officeart/2005/8/layout/hierarchy6"/>
    <dgm:cxn modelId="{F052416A-66A3-433C-B973-04008D89CFFF}" type="presParOf" srcId="{1321EC51-B3FA-4E75-9889-B22A3481480B}" destId="{1CA6BD1A-DE93-4D7A-9150-788BA531CF10}" srcOrd="0" destOrd="0" presId="urn:microsoft.com/office/officeart/2005/8/layout/hierarchy6"/>
    <dgm:cxn modelId="{DBB07C38-EE88-42D3-AC79-BF0E765E4DD3}" type="presParOf" srcId="{1321EC51-B3FA-4E75-9889-B22A3481480B}" destId="{B423D167-2CDF-49FD-AEA3-DF4E770CF409}" srcOrd="1" destOrd="0" presId="urn:microsoft.com/office/officeart/2005/8/layout/hierarchy6"/>
    <dgm:cxn modelId="{5E7BBF8E-83EC-4DFF-AC65-50C3E2A9F2A2}" type="presParOf" srcId="{B423D167-2CDF-49FD-AEA3-DF4E770CF409}" destId="{4DC380A2-C597-44E3-805B-3440D3A629E5}" srcOrd="0" destOrd="0" presId="urn:microsoft.com/office/officeart/2005/8/layout/hierarchy6"/>
    <dgm:cxn modelId="{A4C5723B-EC93-45ED-A923-7BB214AF4DBB}" type="presParOf" srcId="{B423D167-2CDF-49FD-AEA3-DF4E770CF409}" destId="{BF16D554-D744-4799-A360-A0E7FF6DABDD}" srcOrd="1" destOrd="0" presId="urn:microsoft.com/office/officeart/2005/8/layout/hierarchy6"/>
    <dgm:cxn modelId="{3039262D-5F36-4427-8056-534C4F82AB58}" type="presParOf" srcId="{FB736191-7D8B-4C81-8EF7-DEFD40F3FF0B}" destId="{393C7AC6-285B-4431-A487-6E51FBE537DA}" srcOrd="1" destOrd="0" presId="urn:microsoft.com/office/officeart/2005/8/layout/hierarchy6"/>
  </dgm:cxnLst>
  <dgm:bg>
    <a:solidFill>
      <a:schemeClr val="accent1">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FE85A-57B6-44FC-B505-4868B7BF904D}">
      <dsp:nvSpPr>
        <dsp:cNvPr id="0" name=""/>
        <dsp:cNvSpPr/>
      </dsp:nvSpPr>
      <dsp:spPr>
        <a:xfrm>
          <a:off x="4258874" y="691403"/>
          <a:ext cx="1174982" cy="783321"/>
        </a:xfrm>
        <a:prstGeom prst="roundRect">
          <a:avLst>
            <a:gd name="adj" fmla="val 10000"/>
          </a:avLst>
        </a:prstGeom>
        <a:solidFill>
          <a:schemeClr val="accent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smtClean="0">
              <a:solidFill>
                <a:schemeClr val="tx1"/>
              </a:solidFill>
            </a:rPr>
            <a:t>Point data + </a:t>
          </a:r>
          <a:r>
            <a:rPr lang="pl-PL" sz="1400" b="1" kern="1200" dirty="0" err="1" smtClean="0">
              <a:solidFill>
                <a:schemeClr val="tx1"/>
              </a:solidFill>
            </a:rPr>
            <a:t>shapefile</a:t>
          </a:r>
          <a:endParaRPr lang="en-GB" sz="1400" b="1" kern="1200" dirty="0">
            <a:solidFill>
              <a:schemeClr val="tx1"/>
            </a:solidFill>
          </a:endParaRPr>
        </a:p>
      </dsp:txBody>
      <dsp:txXfrm>
        <a:off x="4281817" y="714346"/>
        <a:ext cx="1129096" cy="737435"/>
      </dsp:txXfrm>
    </dsp:sp>
    <dsp:sp modelId="{85D3EB55-7BB7-4813-96CE-96B7F257C62A}">
      <dsp:nvSpPr>
        <dsp:cNvPr id="0" name=""/>
        <dsp:cNvSpPr/>
      </dsp:nvSpPr>
      <dsp:spPr>
        <a:xfrm>
          <a:off x="1353322" y="1474724"/>
          <a:ext cx="3493042" cy="313328"/>
        </a:xfrm>
        <a:custGeom>
          <a:avLst/>
          <a:gdLst/>
          <a:ahLst/>
          <a:cxnLst/>
          <a:rect l="0" t="0" r="0" b="0"/>
          <a:pathLst>
            <a:path>
              <a:moveTo>
                <a:pt x="3493042" y="0"/>
              </a:moveTo>
              <a:lnTo>
                <a:pt x="3493042" y="156664"/>
              </a:lnTo>
              <a:lnTo>
                <a:pt x="0" y="156664"/>
              </a:lnTo>
              <a:lnTo>
                <a:pt x="0" y="313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894BCF-69EB-45A8-A2B7-7E12C7B2351A}">
      <dsp:nvSpPr>
        <dsp:cNvPr id="0" name=""/>
        <dsp:cNvSpPr/>
      </dsp:nvSpPr>
      <dsp:spPr>
        <a:xfrm>
          <a:off x="765831" y="1788053"/>
          <a:ext cx="1174982" cy="783321"/>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Distance</a:t>
          </a:r>
          <a:r>
            <a:rPr lang="pl-PL" sz="1400" b="1" kern="1200" dirty="0" smtClean="0">
              <a:solidFill>
                <a:schemeClr val="tx1"/>
              </a:solidFill>
            </a:rPr>
            <a:t> </a:t>
          </a:r>
          <a:endParaRPr lang="pl-PL" sz="1400" b="1" kern="1200" dirty="0" smtClean="0">
            <a:solidFill>
              <a:schemeClr val="tx1"/>
            </a:solidFill>
          </a:endParaRPr>
        </a:p>
        <a:p>
          <a:pPr lvl="0" algn="ctr" defTabSz="622300">
            <a:lnSpc>
              <a:spcPct val="90000"/>
            </a:lnSpc>
            <a:spcBef>
              <a:spcPct val="0"/>
            </a:spcBef>
            <a:spcAft>
              <a:spcPct val="35000"/>
            </a:spcAft>
          </a:pPr>
          <a:r>
            <a:rPr lang="pl-PL" sz="1400" b="1" kern="1200" dirty="0" err="1" smtClean="0">
              <a:solidFill>
                <a:schemeClr val="tx1"/>
              </a:solidFill>
            </a:rPr>
            <a:t>analysis</a:t>
          </a:r>
          <a:endParaRPr lang="en-GB" sz="1400" b="1" kern="1200" dirty="0">
            <a:solidFill>
              <a:schemeClr val="tx1"/>
            </a:solidFill>
          </a:endParaRPr>
        </a:p>
      </dsp:txBody>
      <dsp:txXfrm>
        <a:off x="788774" y="1810996"/>
        <a:ext cx="1129096" cy="737435"/>
      </dsp:txXfrm>
    </dsp:sp>
    <dsp:sp modelId="{06FA67A4-1ADE-43BE-A3B1-C00264754CB3}">
      <dsp:nvSpPr>
        <dsp:cNvPr id="0" name=""/>
        <dsp:cNvSpPr/>
      </dsp:nvSpPr>
      <dsp:spPr>
        <a:xfrm>
          <a:off x="589584" y="2571374"/>
          <a:ext cx="763738" cy="313328"/>
        </a:xfrm>
        <a:custGeom>
          <a:avLst/>
          <a:gdLst/>
          <a:ahLst/>
          <a:cxnLst/>
          <a:rect l="0" t="0" r="0" b="0"/>
          <a:pathLst>
            <a:path>
              <a:moveTo>
                <a:pt x="763738" y="0"/>
              </a:moveTo>
              <a:lnTo>
                <a:pt x="763738" y="156664"/>
              </a:lnTo>
              <a:lnTo>
                <a:pt x="0" y="156664"/>
              </a:lnTo>
              <a:lnTo>
                <a:pt x="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E0D978-092F-4CEC-9A45-BF5B69E1142E}">
      <dsp:nvSpPr>
        <dsp:cNvPr id="0" name=""/>
        <dsp:cNvSpPr/>
      </dsp:nvSpPr>
      <dsp:spPr>
        <a:xfrm>
          <a:off x="2093" y="288470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smtClean="0">
              <a:solidFill>
                <a:schemeClr val="tx1"/>
              </a:solidFill>
            </a:rPr>
            <a:t>Just </a:t>
          </a:r>
          <a:r>
            <a:rPr lang="pl-PL" sz="1400" b="1" kern="1200" dirty="0" err="1" smtClean="0">
              <a:solidFill>
                <a:schemeClr val="tx1"/>
              </a:solidFill>
            </a:rPr>
            <a:t>between</a:t>
          </a:r>
          <a:r>
            <a:rPr lang="pl-PL" sz="1400" b="1" kern="1200" dirty="0" smtClean="0">
              <a:solidFill>
                <a:schemeClr val="tx1"/>
              </a:solidFill>
            </a:rPr>
            <a:t> </a:t>
          </a:r>
          <a:r>
            <a:rPr lang="pl-PL" sz="1400" b="1" kern="1200" dirty="0" err="1" smtClean="0">
              <a:solidFill>
                <a:schemeClr val="tx1"/>
              </a:solidFill>
            </a:rPr>
            <a:t>points</a:t>
          </a:r>
          <a:endParaRPr lang="en-GB" sz="1400" b="1" kern="1200" dirty="0">
            <a:solidFill>
              <a:schemeClr val="tx1"/>
            </a:solidFill>
          </a:endParaRPr>
        </a:p>
      </dsp:txBody>
      <dsp:txXfrm>
        <a:off x="25036" y="2907646"/>
        <a:ext cx="1129096" cy="737435"/>
      </dsp:txXfrm>
    </dsp:sp>
    <dsp:sp modelId="{7B611DF4-6C88-4993-BC0D-1F1730D3EE15}">
      <dsp:nvSpPr>
        <dsp:cNvPr id="0" name=""/>
        <dsp:cNvSpPr/>
      </dsp:nvSpPr>
      <dsp:spPr>
        <a:xfrm>
          <a:off x="543864" y="366802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40898C-1C14-4828-997B-E0A0CCFBF40B}">
      <dsp:nvSpPr>
        <dsp:cNvPr id="0" name=""/>
        <dsp:cNvSpPr/>
      </dsp:nvSpPr>
      <dsp:spPr>
        <a:xfrm>
          <a:off x="2093" y="398135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Ripley’s</a:t>
          </a:r>
          <a:r>
            <a:rPr lang="pl-PL" sz="1400" b="1" kern="1200" dirty="0" smtClean="0">
              <a:solidFill>
                <a:schemeClr val="tx1"/>
              </a:solidFill>
            </a:rPr>
            <a:t> K </a:t>
          </a:r>
          <a:r>
            <a:rPr lang="pl-PL" sz="1400" b="1" kern="1200" dirty="0" err="1" smtClean="0">
              <a:solidFill>
                <a:schemeClr val="tx1"/>
              </a:solidFill>
            </a:rPr>
            <a:t>function</a:t>
          </a:r>
          <a:endParaRPr lang="en-GB" sz="1400" b="1" kern="1200" dirty="0">
            <a:solidFill>
              <a:schemeClr val="tx1"/>
            </a:solidFill>
          </a:endParaRPr>
        </a:p>
      </dsp:txBody>
      <dsp:txXfrm>
        <a:off x="25036" y="4004296"/>
        <a:ext cx="1129096" cy="737435"/>
      </dsp:txXfrm>
    </dsp:sp>
    <dsp:sp modelId="{14478DA2-84F1-411C-B0A0-86296034087C}">
      <dsp:nvSpPr>
        <dsp:cNvPr id="0" name=""/>
        <dsp:cNvSpPr/>
      </dsp:nvSpPr>
      <dsp:spPr>
        <a:xfrm>
          <a:off x="543864" y="47646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77E001-C287-41DC-B8E2-6510C4015FAA}">
      <dsp:nvSpPr>
        <dsp:cNvPr id="0" name=""/>
        <dsp:cNvSpPr/>
      </dsp:nvSpPr>
      <dsp:spPr>
        <a:xfrm>
          <a:off x="2093" y="5078003"/>
          <a:ext cx="1174982" cy="783321"/>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dbmss</a:t>
          </a:r>
          <a:r>
            <a:rPr lang="pl-PL" sz="1400" b="1" kern="1200" dirty="0" smtClean="0">
              <a:solidFill>
                <a:schemeClr val="tx1"/>
              </a:solidFill>
            </a:rPr>
            <a:t>, </a:t>
          </a:r>
          <a:r>
            <a:rPr lang="pl-PL" sz="1400" b="1" kern="1200" dirty="0" err="1" smtClean="0">
              <a:solidFill>
                <a:schemeClr val="tx1"/>
              </a:solidFill>
            </a:rPr>
            <a:t>spatstat</a:t>
          </a:r>
          <a:r>
            <a:rPr lang="pl-PL" sz="1400" b="1" kern="1200" dirty="0" smtClean="0">
              <a:solidFill>
                <a:schemeClr val="tx1"/>
              </a:solidFill>
            </a:rPr>
            <a:t> </a:t>
          </a:r>
          <a:endParaRPr lang="en-GB" sz="1400" b="1" kern="1200" dirty="0">
            <a:solidFill>
              <a:schemeClr val="tx1"/>
            </a:solidFill>
          </a:endParaRPr>
        </a:p>
      </dsp:txBody>
      <dsp:txXfrm>
        <a:off x="25036" y="5100946"/>
        <a:ext cx="1129096" cy="737435"/>
      </dsp:txXfrm>
    </dsp:sp>
    <dsp:sp modelId="{DEB59A31-18C2-4C97-86C4-6CB98B261EE3}">
      <dsp:nvSpPr>
        <dsp:cNvPr id="0" name=""/>
        <dsp:cNvSpPr/>
      </dsp:nvSpPr>
      <dsp:spPr>
        <a:xfrm>
          <a:off x="1353322" y="2571374"/>
          <a:ext cx="763738" cy="313328"/>
        </a:xfrm>
        <a:custGeom>
          <a:avLst/>
          <a:gdLst/>
          <a:ahLst/>
          <a:cxnLst/>
          <a:rect l="0" t="0" r="0" b="0"/>
          <a:pathLst>
            <a:path>
              <a:moveTo>
                <a:pt x="0" y="0"/>
              </a:moveTo>
              <a:lnTo>
                <a:pt x="0" y="156664"/>
              </a:lnTo>
              <a:lnTo>
                <a:pt x="763738" y="156664"/>
              </a:lnTo>
              <a:lnTo>
                <a:pt x="763738"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C222B-7530-4D06-A0C0-0E99C240AE93}">
      <dsp:nvSpPr>
        <dsp:cNvPr id="0" name=""/>
        <dsp:cNvSpPr/>
      </dsp:nvSpPr>
      <dsp:spPr>
        <a:xfrm>
          <a:off x="1529569" y="288470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Between</a:t>
          </a:r>
          <a:r>
            <a:rPr lang="pl-PL" sz="1400" b="1" kern="1200" dirty="0" smtClean="0">
              <a:solidFill>
                <a:schemeClr val="tx1"/>
              </a:solidFill>
            </a:rPr>
            <a:t> </a:t>
          </a:r>
          <a:r>
            <a:rPr lang="pl-PL" sz="1400" b="1" kern="1200" dirty="0" err="1" smtClean="0">
              <a:solidFill>
                <a:schemeClr val="tx1"/>
              </a:solidFill>
            </a:rPr>
            <a:t>cores</a:t>
          </a:r>
          <a:r>
            <a:rPr lang="pl-PL" sz="1400" b="1" kern="1200" dirty="0" smtClean="0">
              <a:solidFill>
                <a:schemeClr val="tx1"/>
              </a:solidFill>
            </a:rPr>
            <a:t> and </a:t>
          </a:r>
          <a:r>
            <a:rPr lang="pl-PL" sz="1400" b="1" kern="1200" dirty="0" err="1" smtClean="0">
              <a:solidFill>
                <a:schemeClr val="tx1"/>
              </a:solidFill>
            </a:rPr>
            <a:t>peripheries</a:t>
          </a:r>
          <a:endParaRPr lang="en-GB" sz="1400" b="1" kern="1200" dirty="0">
            <a:solidFill>
              <a:schemeClr val="tx1"/>
            </a:solidFill>
          </a:endParaRPr>
        </a:p>
      </dsp:txBody>
      <dsp:txXfrm>
        <a:off x="1552512" y="2907646"/>
        <a:ext cx="1129096" cy="737435"/>
      </dsp:txXfrm>
    </dsp:sp>
    <dsp:sp modelId="{FD3FD0B3-4FC4-4A1D-8CF9-3C4EC4B30364}">
      <dsp:nvSpPr>
        <dsp:cNvPr id="0" name=""/>
        <dsp:cNvSpPr/>
      </dsp:nvSpPr>
      <dsp:spPr>
        <a:xfrm>
          <a:off x="2071340" y="366802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7BCE0-B914-4862-9CA5-0FF2D78BBB45}">
      <dsp:nvSpPr>
        <dsp:cNvPr id="0" name=""/>
        <dsp:cNvSpPr/>
      </dsp:nvSpPr>
      <dsp:spPr>
        <a:xfrm>
          <a:off x="1529569" y="398135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Spatial</a:t>
          </a:r>
          <a:r>
            <a:rPr lang="pl-PL" sz="1400" b="1" kern="1200" dirty="0" smtClean="0">
              <a:solidFill>
                <a:schemeClr val="tx1"/>
              </a:solidFill>
            </a:rPr>
            <a:t> </a:t>
          </a:r>
          <a:r>
            <a:rPr lang="pl-PL" sz="1400" b="1" kern="1200" dirty="0" err="1" smtClean="0">
              <a:solidFill>
                <a:schemeClr val="tx1"/>
              </a:solidFill>
            </a:rPr>
            <a:t>interactions</a:t>
          </a:r>
          <a:r>
            <a:rPr lang="pl-PL" sz="1400" b="1" kern="1200" dirty="0" smtClean="0">
              <a:solidFill>
                <a:schemeClr val="tx1"/>
              </a:solidFill>
            </a:rPr>
            <a:t> </a:t>
          </a:r>
          <a:r>
            <a:rPr lang="pl-PL" sz="1400" b="1" kern="1200" dirty="0" err="1" smtClean="0">
              <a:solidFill>
                <a:schemeClr val="tx1"/>
              </a:solidFill>
            </a:rPr>
            <a:t>models</a:t>
          </a:r>
          <a:endParaRPr lang="en-GB" sz="1400" b="1" kern="1200" dirty="0">
            <a:solidFill>
              <a:schemeClr val="tx1"/>
            </a:solidFill>
          </a:endParaRPr>
        </a:p>
      </dsp:txBody>
      <dsp:txXfrm>
        <a:off x="1552512" y="4004296"/>
        <a:ext cx="1129096" cy="737435"/>
      </dsp:txXfrm>
    </dsp:sp>
    <dsp:sp modelId="{D86C643D-1A35-46B0-BF22-90DD16BAADD4}">
      <dsp:nvSpPr>
        <dsp:cNvPr id="0" name=""/>
        <dsp:cNvSpPr/>
      </dsp:nvSpPr>
      <dsp:spPr>
        <a:xfrm>
          <a:off x="2071340" y="47646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FA0B21-91F5-4A14-A39C-77A86567F458}">
      <dsp:nvSpPr>
        <dsp:cNvPr id="0" name=""/>
        <dsp:cNvSpPr/>
      </dsp:nvSpPr>
      <dsp:spPr>
        <a:xfrm>
          <a:off x="1529569" y="5078003"/>
          <a:ext cx="1174982" cy="783321"/>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sp</a:t>
          </a:r>
          <a:r>
            <a:rPr lang="pl-PL" sz="1400" b="1" kern="1200" dirty="0" smtClean="0">
              <a:solidFill>
                <a:schemeClr val="tx1"/>
              </a:solidFill>
            </a:rPr>
            <a:t>, </a:t>
          </a:r>
          <a:r>
            <a:rPr lang="pl-PL" sz="1400" b="1" kern="1200" dirty="0" err="1" smtClean="0">
              <a:solidFill>
                <a:schemeClr val="tx1"/>
              </a:solidFill>
            </a:rPr>
            <a:t>spdep</a:t>
          </a:r>
          <a:r>
            <a:rPr lang="pl-PL" sz="1400" b="1" kern="1200" dirty="0" smtClean="0">
              <a:solidFill>
                <a:schemeClr val="tx1"/>
              </a:solidFill>
            </a:rPr>
            <a:t>, </a:t>
          </a:r>
          <a:r>
            <a:rPr lang="pl-PL" sz="1400" b="1" kern="1200" dirty="0" err="1" smtClean="0">
              <a:solidFill>
                <a:schemeClr val="tx1"/>
              </a:solidFill>
            </a:rPr>
            <a:t>rgdal</a:t>
          </a:r>
          <a:r>
            <a:rPr lang="pl-PL" sz="1400" b="1" kern="1200" dirty="0" smtClean="0">
              <a:solidFill>
                <a:schemeClr val="tx1"/>
              </a:solidFill>
            </a:rPr>
            <a:t>, </a:t>
          </a:r>
          <a:r>
            <a:rPr lang="pl-PL" sz="1400" b="1" kern="1200" dirty="0" err="1" smtClean="0">
              <a:solidFill>
                <a:schemeClr val="tx1"/>
              </a:solidFill>
            </a:rPr>
            <a:t>maptools</a:t>
          </a:r>
          <a:endParaRPr lang="en-GB" sz="1400" b="1" kern="1200" dirty="0">
            <a:solidFill>
              <a:schemeClr val="tx1"/>
            </a:solidFill>
          </a:endParaRPr>
        </a:p>
      </dsp:txBody>
      <dsp:txXfrm>
        <a:off x="1552512" y="5100946"/>
        <a:ext cx="1129096" cy="737435"/>
      </dsp:txXfrm>
    </dsp:sp>
    <dsp:sp modelId="{F0BB4B40-84E8-4323-BFB5-44721599E8FD}">
      <dsp:nvSpPr>
        <dsp:cNvPr id="0" name=""/>
        <dsp:cNvSpPr/>
      </dsp:nvSpPr>
      <dsp:spPr>
        <a:xfrm>
          <a:off x="4846365" y="1474724"/>
          <a:ext cx="325649" cy="313328"/>
        </a:xfrm>
        <a:custGeom>
          <a:avLst/>
          <a:gdLst/>
          <a:ahLst/>
          <a:cxnLst/>
          <a:rect l="0" t="0" r="0" b="0"/>
          <a:pathLst>
            <a:path>
              <a:moveTo>
                <a:pt x="0" y="0"/>
              </a:moveTo>
              <a:lnTo>
                <a:pt x="0" y="156664"/>
              </a:lnTo>
              <a:lnTo>
                <a:pt x="325649" y="156664"/>
              </a:lnTo>
              <a:lnTo>
                <a:pt x="325649" y="313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5BACB-D2C8-4387-9630-B57E6F26C869}">
      <dsp:nvSpPr>
        <dsp:cNvPr id="0" name=""/>
        <dsp:cNvSpPr/>
      </dsp:nvSpPr>
      <dsp:spPr>
        <a:xfrm>
          <a:off x="4584523" y="1788053"/>
          <a:ext cx="1174982" cy="783321"/>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smtClean="0">
              <a:solidFill>
                <a:schemeClr val="tx1"/>
              </a:solidFill>
            </a:rPr>
            <a:t>Conversion to </a:t>
          </a:r>
          <a:r>
            <a:rPr lang="pl-PL" sz="1400" b="1" kern="1200" dirty="0" smtClean="0">
              <a:solidFill>
                <a:schemeClr val="tx1"/>
              </a:solidFill>
            </a:rPr>
            <a:t>„</a:t>
          </a:r>
          <a:r>
            <a:rPr lang="pl-PL" sz="1400" b="1" kern="1200" dirty="0" err="1" smtClean="0">
              <a:solidFill>
                <a:schemeClr val="tx1"/>
              </a:solidFill>
            </a:rPr>
            <a:t>polygon</a:t>
          </a:r>
          <a:r>
            <a:rPr lang="pl-PL" sz="1400" b="1" kern="1200" dirty="0" smtClean="0">
              <a:solidFill>
                <a:schemeClr val="tx1"/>
              </a:solidFill>
            </a:rPr>
            <a:t>” </a:t>
          </a:r>
          <a:r>
            <a:rPr lang="pl-PL" sz="1400" b="1" kern="1200" dirty="0" smtClean="0">
              <a:solidFill>
                <a:schemeClr val="tx1"/>
              </a:solidFill>
            </a:rPr>
            <a:t>data</a:t>
          </a:r>
          <a:endParaRPr lang="en-GB" sz="1400" b="1" kern="1200" dirty="0">
            <a:solidFill>
              <a:schemeClr val="tx1"/>
            </a:solidFill>
          </a:endParaRPr>
        </a:p>
      </dsp:txBody>
      <dsp:txXfrm>
        <a:off x="4607466" y="1810996"/>
        <a:ext cx="1129096" cy="737435"/>
      </dsp:txXfrm>
    </dsp:sp>
    <dsp:sp modelId="{428C1C21-5D24-4989-B8E8-3E3AAB1B8D9C}">
      <dsp:nvSpPr>
        <dsp:cNvPr id="0" name=""/>
        <dsp:cNvSpPr/>
      </dsp:nvSpPr>
      <dsp:spPr>
        <a:xfrm>
          <a:off x="3644537" y="2571374"/>
          <a:ext cx="1527476" cy="313328"/>
        </a:xfrm>
        <a:custGeom>
          <a:avLst/>
          <a:gdLst/>
          <a:ahLst/>
          <a:cxnLst/>
          <a:rect l="0" t="0" r="0" b="0"/>
          <a:pathLst>
            <a:path>
              <a:moveTo>
                <a:pt x="1527476" y="0"/>
              </a:moveTo>
              <a:lnTo>
                <a:pt x="1527476" y="156664"/>
              </a:lnTo>
              <a:lnTo>
                <a:pt x="0" y="156664"/>
              </a:lnTo>
              <a:lnTo>
                <a:pt x="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4D8FD8-6828-480F-97FC-8399EE6F9788}">
      <dsp:nvSpPr>
        <dsp:cNvPr id="0" name=""/>
        <dsp:cNvSpPr/>
      </dsp:nvSpPr>
      <dsp:spPr>
        <a:xfrm>
          <a:off x="3057046" y="288470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Aggregated</a:t>
          </a:r>
          <a:r>
            <a:rPr lang="pl-PL" sz="1400" b="1" kern="1200" dirty="0" smtClean="0">
              <a:solidFill>
                <a:schemeClr val="tx1"/>
              </a:solidFill>
            </a:rPr>
            <a:t> data by </a:t>
          </a:r>
          <a:r>
            <a:rPr lang="pl-PL" sz="1400" b="1" kern="1200" dirty="0" err="1" smtClean="0">
              <a:solidFill>
                <a:schemeClr val="tx1"/>
              </a:solidFill>
            </a:rPr>
            <a:t>sectors</a:t>
          </a:r>
          <a:r>
            <a:rPr lang="pl-PL" sz="1400" b="1" kern="1200" dirty="0" smtClean="0">
              <a:solidFill>
                <a:schemeClr val="tx1"/>
              </a:solidFill>
            </a:rPr>
            <a:t> and regions</a:t>
          </a:r>
          <a:endParaRPr lang="en-GB" sz="1400" b="1" kern="1200" dirty="0">
            <a:solidFill>
              <a:schemeClr val="tx1"/>
            </a:solidFill>
          </a:endParaRPr>
        </a:p>
      </dsp:txBody>
      <dsp:txXfrm>
        <a:off x="3079989" y="2907646"/>
        <a:ext cx="1129096" cy="737435"/>
      </dsp:txXfrm>
    </dsp:sp>
    <dsp:sp modelId="{ADD72C36-9EE0-4537-A52A-0F2E415C2915}">
      <dsp:nvSpPr>
        <dsp:cNvPr id="0" name=""/>
        <dsp:cNvSpPr/>
      </dsp:nvSpPr>
      <dsp:spPr>
        <a:xfrm>
          <a:off x="3598817" y="366802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12431C-3110-4B8D-9625-B0B2B0028026}">
      <dsp:nvSpPr>
        <dsp:cNvPr id="0" name=""/>
        <dsp:cNvSpPr/>
      </dsp:nvSpPr>
      <dsp:spPr>
        <a:xfrm>
          <a:off x="3057046" y="398135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pl-PL" sz="1300" b="1" kern="1200" dirty="0" err="1" smtClean="0">
              <a:solidFill>
                <a:schemeClr val="tx1"/>
              </a:solidFill>
            </a:rPr>
            <a:t>Measures</a:t>
          </a:r>
          <a:r>
            <a:rPr lang="pl-PL" sz="1300" b="1" kern="1200" dirty="0" smtClean="0">
              <a:solidFill>
                <a:schemeClr val="tx1"/>
              </a:solidFill>
            </a:rPr>
            <a:t> of </a:t>
          </a:r>
          <a:r>
            <a:rPr lang="pl-PL" sz="1300" b="1" kern="1200" dirty="0" err="1" smtClean="0">
              <a:solidFill>
                <a:schemeClr val="tx1"/>
              </a:solidFill>
            </a:rPr>
            <a:t>agglomeration</a:t>
          </a:r>
          <a:r>
            <a:rPr lang="pl-PL" sz="1300" b="1" kern="1200" dirty="0" smtClean="0">
              <a:solidFill>
                <a:schemeClr val="tx1"/>
              </a:solidFill>
            </a:rPr>
            <a:t> and </a:t>
          </a:r>
          <a:r>
            <a:rPr lang="pl-PL" sz="1300" b="1" kern="1200" dirty="0" err="1" smtClean="0">
              <a:solidFill>
                <a:schemeClr val="tx1"/>
              </a:solidFill>
            </a:rPr>
            <a:t>concentration</a:t>
          </a:r>
          <a:endParaRPr lang="en-GB" sz="1300" b="1" kern="1200" dirty="0">
            <a:solidFill>
              <a:schemeClr val="tx1"/>
            </a:solidFill>
          </a:endParaRPr>
        </a:p>
      </dsp:txBody>
      <dsp:txXfrm>
        <a:off x="3079989" y="4004296"/>
        <a:ext cx="1129096" cy="737435"/>
      </dsp:txXfrm>
    </dsp:sp>
    <dsp:sp modelId="{68BAC5EE-C912-470B-8916-410C92C5E679}">
      <dsp:nvSpPr>
        <dsp:cNvPr id="0" name=""/>
        <dsp:cNvSpPr/>
      </dsp:nvSpPr>
      <dsp:spPr>
        <a:xfrm>
          <a:off x="3598817" y="47646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CF9B74-4E81-428F-B616-3B849328A732}">
      <dsp:nvSpPr>
        <dsp:cNvPr id="0" name=""/>
        <dsp:cNvSpPr/>
      </dsp:nvSpPr>
      <dsp:spPr>
        <a:xfrm>
          <a:off x="3057046" y="5078003"/>
          <a:ext cx="1174982" cy="783321"/>
        </a:xfrm>
        <a:prstGeom prst="roundRect">
          <a:avLst>
            <a:gd name="adj" fmla="val 10000"/>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smtClean="0">
              <a:solidFill>
                <a:schemeClr val="tx1"/>
              </a:solidFill>
            </a:rPr>
            <a:t>???</a:t>
          </a:r>
          <a:endParaRPr lang="en-GB" sz="1400" b="1" kern="1200" dirty="0">
            <a:solidFill>
              <a:schemeClr val="tx1"/>
            </a:solidFill>
          </a:endParaRPr>
        </a:p>
      </dsp:txBody>
      <dsp:txXfrm>
        <a:off x="3079989" y="5100946"/>
        <a:ext cx="1129096" cy="737435"/>
      </dsp:txXfrm>
    </dsp:sp>
    <dsp:sp modelId="{99A3697B-F2E9-4A9B-879B-13FE15A15454}">
      <dsp:nvSpPr>
        <dsp:cNvPr id="0" name=""/>
        <dsp:cNvSpPr/>
      </dsp:nvSpPr>
      <dsp:spPr>
        <a:xfrm>
          <a:off x="5126294" y="25713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1DE403-F913-431F-9AB7-EB2763E254E3}">
      <dsp:nvSpPr>
        <dsp:cNvPr id="0" name=""/>
        <dsp:cNvSpPr/>
      </dsp:nvSpPr>
      <dsp:spPr>
        <a:xfrm>
          <a:off x="4584523" y="288470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smtClean="0">
              <a:solidFill>
                <a:schemeClr val="tx1"/>
              </a:solidFill>
            </a:rPr>
            <a:t>Just </a:t>
          </a:r>
          <a:r>
            <a:rPr lang="pl-PL" sz="1400" b="1" kern="1200" dirty="0" err="1" smtClean="0">
              <a:solidFill>
                <a:schemeClr val="tx1"/>
              </a:solidFill>
            </a:rPr>
            <a:t>mapping</a:t>
          </a:r>
          <a:endParaRPr lang="en-GB" sz="1400" b="1" kern="1200" dirty="0">
            <a:solidFill>
              <a:schemeClr val="tx1"/>
            </a:solidFill>
          </a:endParaRPr>
        </a:p>
      </dsp:txBody>
      <dsp:txXfrm>
        <a:off x="4607466" y="2907646"/>
        <a:ext cx="1129096" cy="737435"/>
      </dsp:txXfrm>
    </dsp:sp>
    <dsp:sp modelId="{36F5C41A-DF7C-435B-89EB-FC5FF7825214}">
      <dsp:nvSpPr>
        <dsp:cNvPr id="0" name=""/>
        <dsp:cNvSpPr/>
      </dsp:nvSpPr>
      <dsp:spPr>
        <a:xfrm>
          <a:off x="5126294" y="366802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F0375-69E9-4FE8-8B5C-0E2FE3C58B1D}">
      <dsp:nvSpPr>
        <dsp:cNvPr id="0" name=""/>
        <dsp:cNvSpPr/>
      </dsp:nvSpPr>
      <dsp:spPr>
        <a:xfrm>
          <a:off x="4584523" y="398135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visualisation</a:t>
          </a:r>
          <a:endParaRPr lang="en-GB" sz="1400" b="1" kern="1200" dirty="0">
            <a:solidFill>
              <a:schemeClr val="tx1"/>
            </a:solidFill>
          </a:endParaRPr>
        </a:p>
      </dsp:txBody>
      <dsp:txXfrm>
        <a:off x="4607466" y="4004296"/>
        <a:ext cx="1129096" cy="737435"/>
      </dsp:txXfrm>
    </dsp:sp>
    <dsp:sp modelId="{30264AC5-FFF4-4049-A876-6A2DBB3240F2}">
      <dsp:nvSpPr>
        <dsp:cNvPr id="0" name=""/>
        <dsp:cNvSpPr/>
      </dsp:nvSpPr>
      <dsp:spPr>
        <a:xfrm>
          <a:off x="5126294" y="47646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076A4-BE69-4313-AE69-4D5A33A58F01}">
      <dsp:nvSpPr>
        <dsp:cNvPr id="0" name=""/>
        <dsp:cNvSpPr/>
      </dsp:nvSpPr>
      <dsp:spPr>
        <a:xfrm>
          <a:off x="4584523" y="5078003"/>
          <a:ext cx="1174982" cy="783321"/>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sp</a:t>
          </a:r>
          <a:r>
            <a:rPr lang="pl-PL" sz="1400" b="1" kern="1200" dirty="0" smtClean="0">
              <a:solidFill>
                <a:schemeClr val="tx1"/>
              </a:solidFill>
            </a:rPr>
            <a:t>, </a:t>
          </a:r>
          <a:r>
            <a:rPr lang="pl-PL" sz="1400" b="1" kern="1200" dirty="0" err="1" smtClean="0">
              <a:solidFill>
                <a:schemeClr val="tx1"/>
              </a:solidFill>
            </a:rPr>
            <a:t>spdep</a:t>
          </a:r>
          <a:r>
            <a:rPr lang="pl-PL" sz="1400" b="1" kern="1200" dirty="0" smtClean="0">
              <a:solidFill>
                <a:schemeClr val="tx1"/>
              </a:solidFill>
            </a:rPr>
            <a:t>, </a:t>
          </a:r>
          <a:r>
            <a:rPr lang="pl-PL" sz="1400" b="1" kern="1200" dirty="0" err="1" smtClean="0">
              <a:solidFill>
                <a:schemeClr val="tx1"/>
              </a:solidFill>
            </a:rPr>
            <a:t>rgdal</a:t>
          </a:r>
          <a:r>
            <a:rPr lang="pl-PL" sz="1400" b="1" kern="1200" dirty="0" smtClean="0">
              <a:solidFill>
                <a:schemeClr val="tx1"/>
              </a:solidFill>
            </a:rPr>
            <a:t>, </a:t>
          </a:r>
          <a:r>
            <a:rPr lang="pl-PL" sz="1400" b="1" kern="1200" dirty="0" err="1" smtClean="0">
              <a:solidFill>
                <a:schemeClr val="tx1"/>
              </a:solidFill>
            </a:rPr>
            <a:t>maptools</a:t>
          </a:r>
          <a:endParaRPr lang="en-GB" sz="1400" b="1" kern="1200" dirty="0">
            <a:solidFill>
              <a:schemeClr val="tx1"/>
            </a:solidFill>
          </a:endParaRPr>
        </a:p>
      </dsp:txBody>
      <dsp:txXfrm>
        <a:off x="4607466" y="5100946"/>
        <a:ext cx="1129096" cy="737435"/>
      </dsp:txXfrm>
    </dsp:sp>
    <dsp:sp modelId="{52A3590A-A1C6-4257-9ABC-CED637E87ED4}">
      <dsp:nvSpPr>
        <dsp:cNvPr id="0" name=""/>
        <dsp:cNvSpPr/>
      </dsp:nvSpPr>
      <dsp:spPr>
        <a:xfrm>
          <a:off x="5172014" y="2571374"/>
          <a:ext cx="1527476" cy="313328"/>
        </a:xfrm>
        <a:custGeom>
          <a:avLst/>
          <a:gdLst/>
          <a:ahLst/>
          <a:cxnLst/>
          <a:rect l="0" t="0" r="0" b="0"/>
          <a:pathLst>
            <a:path>
              <a:moveTo>
                <a:pt x="0" y="0"/>
              </a:moveTo>
              <a:lnTo>
                <a:pt x="0" y="156664"/>
              </a:lnTo>
              <a:lnTo>
                <a:pt x="1527476" y="156664"/>
              </a:lnTo>
              <a:lnTo>
                <a:pt x="1527476"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BA5A3-C4CD-496F-BE32-274ABCC19A4E}">
      <dsp:nvSpPr>
        <dsp:cNvPr id="0" name=""/>
        <dsp:cNvSpPr/>
      </dsp:nvSpPr>
      <dsp:spPr>
        <a:xfrm>
          <a:off x="6112000" y="288470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Spatial</a:t>
          </a:r>
          <a:r>
            <a:rPr lang="pl-PL" sz="1400" b="1" kern="1200" dirty="0" smtClean="0">
              <a:solidFill>
                <a:schemeClr val="tx1"/>
              </a:solidFill>
            </a:rPr>
            <a:t> </a:t>
          </a:r>
          <a:r>
            <a:rPr lang="pl-PL" sz="1400" b="1" kern="1200" dirty="0" err="1" smtClean="0">
              <a:solidFill>
                <a:schemeClr val="tx1"/>
              </a:solidFill>
            </a:rPr>
            <a:t>weights</a:t>
          </a:r>
          <a:r>
            <a:rPr lang="pl-PL" sz="1400" b="1" kern="1200" dirty="0" smtClean="0">
              <a:solidFill>
                <a:schemeClr val="tx1"/>
              </a:solidFill>
            </a:rPr>
            <a:t> matrix</a:t>
          </a:r>
          <a:endParaRPr lang="en-GB" sz="1400" b="1" kern="1200" dirty="0">
            <a:solidFill>
              <a:schemeClr val="tx1"/>
            </a:solidFill>
          </a:endParaRPr>
        </a:p>
      </dsp:txBody>
      <dsp:txXfrm>
        <a:off x="6134943" y="2907646"/>
        <a:ext cx="1129096" cy="737435"/>
      </dsp:txXfrm>
    </dsp:sp>
    <dsp:sp modelId="{66D3EBF4-BF66-4E85-AFB9-D306818CF8F1}">
      <dsp:nvSpPr>
        <dsp:cNvPr id="0" name=""/>
        <dsp:cNvSpPr/>
      </dsp:nvSpPr>
      <dsp:spPr>
        <a:xfrm>
          <a:off x="6653771" y="366802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1EF09-6290-4435-9F1F-A9AB1BC310A6}">
      <dsp:nvSpPr>
        <dsp:cNvPr id="0" name=""/>
        <dsp:cNvSpPr/>
      </dsp:nvSpPr>
      <dsp:spPr>
        <a:xfrm>
          <a:off x="6112000" y="398135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Spatial</a:t>
          </a:r>
          <a:r>
            <a:rPr lang="pl-PL" sz="1400" b="1" kern="1200" dirty="0" smtClean="0">
              <a:solidFill>
                <a:schemeClr val="tx1"/>
              </a:solidFill>
            </a:rPr>
            <a:t> </a:t>
          </a:r>
          <a:r>
            <a:rPr lang="pl-PL" sz="1400" b="1" kern="1200" dirty="0" err="1" smtClean="0">
              <a:solidFill>
                <a:schemeClr val="tx1"/>
              </a:solidFill>
            </a:rPr>
            <a:t>econometrics</a:t>
          </a:r>
          <a:r>
            <a:rPr lang="pl-PL" sz="1400" b="1" kern="1200" dirty="0" smtClean="0">
              <a:solidFill>
                <a:schemeClr val="tx1"/>
              </a:solidFill>
            </a:rPr>
            <a:t> </a:t>
          </a:r>
          <a:endParaRPr lang="en-GB" sz="1400" b="1" kern="1200" dirty="0">
            <a:solidFill>
              <a:schemeClr val="tx1"/>
            </a:solidFill>
          </a:endParaRPr>
        </a:p>
      </dsp:txBody>
      <dsp:txXfrm>
        <a:off x="6134943" y="4004296"/>
        <a:ext cx="1129096" cy="737435"/>
      </dsp:txXfrm>
    </dsp:sp>
    <dsp:sp modelId="{5F11834A-3963-49BE-A46D-2DB2E9A7CE2C}">
      <dsp:nvSpPr>
        <dsp:cNvPr id="0" name=""/>
        <dsp:cNvSpPr/>
      </dsp:nvSpPr>
      <dsp:spPr>
        <a:xfrm>
          <a:off x="6653771" y="47646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D60386-435A-4A7A-84CA-BF226916635D}">
      <dsp:nvSpPr>
        <dsp:cNvPr id="0" name=""/>
        <dsp:cNvSpPr/>
      </dsp:nvSpPr>
      <dsp:spPr>
        <a:xfrm>
          <a:off x="6112000" y="5078003"/>
          <a:ext cx="1174982" cy="783321"/>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spdep</a:t>
          </a:r>
          <a:r>
            <a:rPr lang="pl-PL" sz="1400" b="1" kern="1200" dirty="0" smtClean="0">
              <a:solidFill>
                <a:schemeClr val="tx1"/>
              </a:solidFill>
            </a:rPr>
            <a:t>, </a:t>
          </a:r>
          <a:r>
            <a:rPr lang="pl-PL" sz="1400" b="1" kern="1200" dirty="0" err="1" smtClean="0">
              <a:solidFill>
                <a:schemeClr val="tx1"/>
              </a:solidFill>
            </a:rPr>
            <a:t>splm</a:t>
          </a:r>
          <a:r>
            <a:rPr lang="pl-PL" sz="1400" b="1" kern="1200" dirty="0" smtClean="0">
              <a:solidFill>
                <a:schemeClr val="tx1"/>
              </a:solidFill>
            </a:rPr>
            <a:t>, </a:t>
          </a:r>
          <a:r>
            <a:rPr lang="pl-PL" sz="1400" b="1" kern="1200" dirty="0" err="1" smtClean="0">
              <a:solidFill>
                <a:schemeClr val="tx1"/>
              </a:solidFill>
            </a:rPr>
            <a:t>sphet</a:t>
          </a:r>
          <a:r>
            <a:rPr lang="pl-PL" sz="1400" b="1" kern="1200" dirty="0" smtClean="0">
              <a:solidFill>
                <a:schemeClr val="tx1"/>
              </a:solidFill>
            </a:rPr>
            <a:t>… </a:t>
          </a:r>
          <a:endParaRPr lang="en-GB" sz="1400" b="1" kern="1200" dirty="0">
            <a:solidFill>
              <a:schemeClr val="tx1"/>
            </a:solidFill>
          </a:endParaRPr>
        </a:p>
      </dsp:txBody>
      <dsp:txXfrm>
        <a:off x="6134943" y="5100946"/>
        <a:ext cx="1129096" cy="737435"/>
      </dsp:txXfrm>
    </dsp:sp>
    <dsp:sp modelId="{E409E736-848A-4BE8-9564-33E319E5C6F0}">
      <dsp:nvSpPr>
        <dsp:cNvPr id="0" name=""/>
        <dsp:cNvSpPr/>
      </dsp:nvSpPr>
      <dsp:spPr>
        <a:xfrm>
          <a:off x="4846365" y="1474724"/>
          <a:ext cx="3380602" cy="313328"/>
        </a:xfrm>
        <a:custGeom>
          <a:avLst/>
          <a:gdLst/>
          <a:ahLst/>
          <a:cxnLst/>
          <a:rect l="0" t="0" r="0" b="0"/>
          <a:pathLst>
            <a:path>
              <a:moveTo>
                <a:pt x="0" y="0"/>
              </a:moveTo>
              <a:lnTo>
                <a:pt x="0" y="156664"/>
              </a:lnTo>
              <a:lnTo>
                <a:pt x="3380602" y="156664"/>
              </a:lnTo>
              <a:lnTo>
                <a:pt x="3380602" y="3133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5A63F3-0922-4B15-8AD5-F68AB35CFE25}">
      <dsp:nvSpPr>
        <dsp:cNvPr id="0" name=""/>
        <dsp:cNvSpPr/>
      </dsp:nvSpPr>
      <dsp:spPr>
        <a:xfrm>
          <a:off x="7527036" y="1788053"/>
          <a:ext cx="1399861" cy="783321"/>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Geometric</a:t>
          </a:r>
          <a:r>
            <a:rPr lang="pl-PL" sz="1400" b="1" kern="1200" dirty="0" smtClean="0">
              <a:solidFill>
                <a:schemeClr val="tx1"/>
              </a:solidFill>
            </a:rPr>
            <a:t> </a:t>
          </a:r>
          <a:r>
            <a:rPr lang="pl-PL" sz="1400" b="1" kern="1200" dirty="0" err="1" smtClean="0">
              <a:solidFill>
                <a:schemeClr val="tx1"/>
              </a:solidFill>
            </a:rPr>
            <a:t>representation</a:t>
          </a:r>
          <a:r>
            <a:rPr lang="pl-PL" sz="1400" b="1" kern="1200" dirty="0" smtClean="0">
              <a:solidFill>
                <a:schemeClr val="tx1"/>
              </a:solidFill>
            </a:rPr>
            <a:t> of </a:t>
          </a:r>
          <a:r>
            <a:rPr lang="pl-PL" sz="1400" b="1" kern="1200" dirty="0" err="1" smtClean="0">
              <a:solidFill>
                <a:schemeClr val="tx1"/>
              </a:solidFill>
            </a:rPr>
            <a:t>points</a:t>
          </a:r>
          <a:endParaRPr lang="en-GB" sz="1400" b="1" kern="1200" dirty="0">
            <a:solidFill>
              <a:schemeClr val="tx1"/>
            </a:solidFill>
          </a:endParaRPr>
        </a:p>
      </dsp:txBody>
      <dsp:txXfrm>
        <a:off x="7549979" y="1810996"/>
        <a:ext cx="1353975" cy="737435"/>
      </dsp:txXfrm>
    </dsp:sp>
    <dsp:sp modelId="{583990E9-BCF4-4DE1-A59E-68C662CD31AD}">
      <dsp:nvSpPr>
        <dsp:cNvPr id="0" name=""/>
        <dsp:cNvSpPr/>
      </dsp:nvSpPr>
      <dsp:spPr>
        <a:xfrm>
          <a:off x="8181247" y="25713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964FB0-B39B-4575-AD69-B66656DD29FB}">
      <dsp:nvSpPr>
        <dsp:cNvPr id="0" name=""/>
        <dsp:cNvSpPr/>
      </dsp:nvSpPr>
      <dsp:spPr>
        <a:xfrm>
          <a:off x="7639476" y="288470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err="1" smtClean="0">
              <a:solidFill>
                <a:schemeClr val="tx1"/>
              </a:solidFill>
            </a:rPr>
            <a:t>e.g</a:t>
          </a:r>
          <a:r>
            <a:rPr lang="pl-PL" sz="1400" b="1" kern="1200" dirty="0" smtClean="0">
              <a:solidFill>
                <a:schemeClr val="tx1"/>
              </a:solidFill>
            </a:rPr>
            <a:t>. </a:t>
          </a:r>
          <a:r>
            <a:rPr lang="pl-PL" sz="1400" b="1" kern="1200" dirty="0" err="1" smtClean="0">
              <a:solidFill>
                <a:schemeClr val="tx1"/>
              </a:solidFill>
            </a:rPr>
            <a:t>representing</a:t>
          </a:r>
          <a:r>
            <a:rPr lang="pl-PL" sz="1400" b="1" kern="1200" dirty="0" smtClean="0">
              <a:solidFill>
                <a:schemeClr val="tx1"/>
              </a:solidFill>
            </a:rPr>
            <a:t> </a:t>
          </a:r>
          <a:r>
            <a:rPr lang="pl-PL" sz="1400" b="1" kern="1200" dirty="0" err="1" smtClean="0">
              <a:solidFill>
                <a:schemeClr val="tx1"/>
              </a:solidFill>
            </a:rPr>
            <a:t>points</a:t>
          </a:r>
          <a:r>
            <a:rPr lang="pl-PL" sz="1400" b="1" kern="1200" dirty="0" smtClean="0">
              <a:solidFill>
                <a:schemeClr val="tx1"/>
              </a:solidFill>
            </a:rPr>
            <a:t> with </a:t>
          </a:r>
          <a:r>
            <a:rPr lang="pl-PL" sz="1400" b="1" kern="1200" dirty="0" err="1" smtClean="0">
              <a:solidFill>
                <a:schemeClr val="tx1"/>
              </a:solidFill>
            </a:rPr>
            <a:t>circles</a:t>
          </a:r>
          <a:r>
            <a:rPr lang="pl-PL" sz="1400" b="1" kern="1200" dirty="0" smtClean="0">
              <a:solidFill>
                <a:schemeClr val="tx1"/>
              </a:solidFill>
            </a:rPr>
            <a:t> </a:t>
          </a:r>
          <a:endParaRPr lang="en-GB" sz="1400" b="1" kern="1200" dirty="0">
            <a:solidFill>
              <a:schemeClr val="tx1"/>
            </a:solidFill>
          </a:endParaRPr>
        </a:p>
      </dsp:txBody>
      <dsp:txXfrm>
        <a:off x="7662419" y="2907646"/>
        <a:ext cx="1129096" cy="737435"/>
      </dsp:txXfrm>
    </dsp:sp>
    <dsp:sp modelId="{82DB8FE0-6408-42D5-9407-5DED0604C6ED}">
      <dsp:nvSpPr>
        <dsp:cNvPr id="0" name=""/>
        <dsp:cNvSpPr/>
      </dsp:nvSpPr>
      <dsp:spPr>
        <a:xfrm>
          <a:off x="8181247" y="366802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46C81-E17E-4966-B037-A87D6262E678}">
      <dsp:nvSpPr>
        <dsp:cNvPr id="0" name=""/>
        <dsp:cNvSpPr/>
      </dsp:nvSpPr>
      <dsp:spPr>
        <a:xfrm>
          <a:off x="7639476" y="3981353"/>
          <a:ext cx="1174982" cy="783321"/>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pl-PL" sz="1300" b="1" kern="1200" dirty="0" err="1" smtClean="0">
              <a:solidFill>
                <a:schemeClr val="tx1"/>
              </a:solidFill>
            </a:rPr>
            <a:t>Spatial</a:t>
          </a:r>
          <a:r>
            <a:rPr lang="pl-PL" sz="1300" b="1" kern="1200" dirty="0" smtClean="0">
              <a:solidFill>
                <a:schemeClr val="tx1"/>
              </a:solidFill>
            </a:rPr>
            <a:t> </a:t>
          </a:r>
          <a:r>
            <a:rPr lang="pl-PL" sz="1300" b="1" kern="1200" dirty="0" err="1" smtClean="0">
              <a:solidFill>
                <a:schemeClr val="tx1"/>
              </a:solidFill>
            </a:rPr>
            <a:t>agglomeration</a:t>
          </a:r>
          <a:r>
            <a:rPr lang="pl-PL" sz="1300" b="1" kern="1200" dirty="0" smtClean="0">
              <a:solidFill>
                <a:schemeClr val="tx1"/>
              </a:solidFill>
            </a:rPr>
            <a:t> </a:t>
          </a:r>
          <a:r>
            <a:rPr lang="pl-PL" sz="1300" b="1" kern="1200" dirty="0" err="1" smtClean="0">
              <a:solidFill>
                <a:schemeClr val="tx1"/>
              </a:solidFill>
            </a:rPr>
            <a:t>measure</a:t>
          </a:r>
          <a:endParaRPr lang="en-GB" sz="1300" b="1" kern="1200" dirty="0">
            <a:solidFill>
              <a:schemeClr val="tx1"/>
            </a:solidFill>
          </a:endParaRPr>
        </a:p>
      </dsp:txBody>
      <dsp:txXfrm>
        <a:off x="7662419" y="4004296"/>
        <a:ext cx="1129096" cy="737435"/>
      </dsp:txXfrm>
    </dsp:sp>
    <dsp:sp modelId="{1CA6BD1A-DE93-4D7A-9150-788BA531CF10}">
      <dsp:nvSpPr>
        <dsp:cNvPr id="0" name=""/>
        <dsp:cNvSpPr/>
      </dsp:nvSpPr>
      <dsp:spPr>
        <a:xfrm>
          <a:off x="8181247" y="4764674"/>
          <a:ext cx="91440" cy="313328"/>
        </a:xfrm>
        <a:custGeom>
          <a:avLst/>
          <a:gdLst/>
          <a:ahLst/>
          <a:cxnLst/>
          <a:rect l="0" t="0" r="0" b="0"/>
          <a:pathLst>
            <a:path>
              <a:moveTo>
                <a:pt x="45720" y="0"/>
              </a:moveTo>
              <a:lnTo>
                <a:pt x="45720" y="313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C380A2-C597-44E3-805B-3440D3A629E5}">
      <dsp:nvSpPr>
        <dsp:cNvPr id="0" name=""/>
        <dsp:cNvSpPr/>
      </dsp:nvSpPr>
      <dsp:spPr>
        <a:xfrm>
          <a:off x="7639476" y="5078003"/>
          <a:ext cx="1174982" cy="783321"/>
        </a:xfrm>
        <a:prstGeom prst="roundRect">
          <a:avLst>
            <a:gd name="adj" fmla="val 10000"/>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pl-PL" sz="1400" b="1" kern="1200" dirty="0" smtClean="0">
              <a:solidFill>
                <a:schemeClr val="tx1"/>
              </a:solidFill>
            </a:rPr>
            <a:t>???</a:t>
          </a:r>
          <a:endParaRPr lang="en-GB" sz="1400" b="1" kern="1200" dirty="0">
            <a:solidFill>
              <a:schemeClr val="tx1"/>
            </a:solidFill>
          </a:endParaRPr>
        </a:p>
      </dsp:txBody>
      <dsp:txXfrm>
        <a:off x="7662419" y="5100946"/>
        <a:ext cx="1129096" cy="737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image" Target="../media/image28.png"/><Relationship Id="rId4"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image" Target="../media/image32.png"/><Relationship Id="rId4" Type="http://schemas.openxmlformats.org/officeDocument/2006/relationships/image" Target="../media/image3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6F6-4261-47E9-9F85-3B28FB5BA817}" type="datetimeFigureOut">
              <a:rPr lang="en-GB" smtClean="0"/>
              <a:t>12/10/2016</a:t>
            </a:fld>
            <a:endParaRPr lang="en-GB"/>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DF335C-2D55-4355-9D14-5107D6B94E81}" type="slidenum">
              <a:rPr lang="en-GB" smtClean="0"/>
              <a:t>‹#›</a:t>
            </a:fld>
            <a:endParaRPr lang="en-GB"/>
          </a:p>
        </p:txBody>
      </p:sp>
    </p:spTree>
    <p:extLst>
      <p:ext uri="{BB962C8B-B14F-4D97-AF65-F5344CB8AC3E}">
        <p14:creationId xmlns:p14="http://schemas.microsoft.com/office/powerpoint/2010/main" val="2232553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27</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50</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51</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52</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37</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40</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46</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47</a:t>
            </a:fld>
            <a:endParaRPr lang="pl-PL"/>
          </a:p>
        </p:txBody>
      </p:sp>
    </p:spTree>
    <p:extLst>
      <p:ext uri="{BB962C8B-B14F-4D97-AF65-F5344CB8AC3E}">
        <p14:creationId xmlns:p14="http://schemas.microsoft.com/office/powerpoint/2010/main" val="211770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GB"/>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GB"/>
          </a:p>
        </p:txBody>
      </p:sp>
      <p:sp>
        <p:nvSpPr>
          <p:cNvPr id="4" name="Symbol zastępczy daty 3"/>
          <p:cNvSpPr>
            <a:spLocks noGrp="1"/>
          </p:cNvSpPr>
          <p:nvPr>
            <p:ph type="dt" sz="half" idx="10"/>
          </p:nvPr>
        </p:nvSpPr>
        <p:spPr/>
        <p:txBody>
          <a:bodyPr/>
          <a:lstStyle/>
          <a:p>
            <a:fld id="{FCBF8321-C9BD-4E29-B014-1B222E75A356}" type="datetimeFigureOut">
              <a:rPr lang="en-GB" smtClean="0"/>
              <a:t>12/10/2016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188334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FCBF8321-C9BD-4E29-B014-1B222E75A356}" type="datetimeFigureOut">
              <a:rPr lang="en-GB" smtClean="0"/>
              <a:t>12/10/2016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408764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GB"/>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FCBF8321-C9BD-4E29-B014-1B222E75A356}" type="datetimeFigureOut">
              <a:rPr lang="en-GB" smtClean="0"/>
              <a:t>12/10/2016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285516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FCBF8321-C9BD-4E29-B014-1B222E75A356}" type="datetimeFigureOut">
              <a:rPr lang="en-GB" smtClean="0"/>
              <a:t>12/10/2016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70603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GB"/>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FCBF8321-C9BD-4E29-B014-1B222E75A356}" type="datetimeFigureOut">
              <a:rPr lang="en-GB" smtClean="0"/>
              <a:t>12/10/2016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377099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daty 4"/>
          <p:cNvSpPr>
            <a:spLocks noGrp="1"/>
          </p:cNvSpPr>
          <p:nvPr>
            <p:ph type="dt" sz="half" idx="10"/>
          </p:nvPr>
        </p:nvSpPr>
        <p:spPr/>
        <p:txBody>
          <a:bodyPr/>
          <a:lstStyle/>
          <a:p>
            <a:fld id="{FCBF8321-C9BD-4E29-B014-1B222E75A356}" type="datetimeFigureOut">
              <a:rPr lang="en-GB" smtClean="0"/>
              <a:t>12/10/2016</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209133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GB"/>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7" name="Symbol zastępczy daty 6"/>
          <p:cNvSpPr>
            <a:spLocks noGrp="1"/>
          </p:cNvSpPr>
          <p:nvPr>
            <p:ph type="dt" sz="half" idx="10"/>
          </p:nvPr>
        </p:nvSpPr>
        <p:spPr/>
        <p:txBody>
          <a:bodyPr/>
          <a:lstStyle/>
          <a:p>
            <a:fld id="{FCBF8321-C9BD-4E29-B014-1B222E75A356}" type="datetimeFigureOut">
              <a:rPr lang="en-GB" smtClean="0"/>
              <a:t>12/10/2016</a:t>
            </a:fld>
            <a:endParaRPr lang="en-GB"/>
          </a:p>
        </p:txBody>
      </p:sp>
      <p:sp>
        <p:nvSpPr>
          <p:cNvPr id="8" name="Symbol zastępczy stopki 7"/>
          <p:cNvSpPr>
            <a:spLocks noGrp="1"/>
          </p:cNvSpPr>
          <p:nvPr>
            <p:ph type="ftr" sz="quarter" idx="11"/>
          </p:nvPr>
        </p:nvSpPr>
        <p:spPr/>
        <p:txBody>
          <a:bodyPr/>
          <a:lstStyle/>
          <a:p>
            <a:endParaRPr lang="en-GB"/>
          </a:p>
        </p:txBody>
      </p:sp>
      <p:sp>
        <p:nvSpPr>
          <p:cNvPr id="9" name="Symbol zastępczy numeru slajdu 8"/>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157642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daty 2"/>
          <p:cNvSpPr>
            <a:spLocks noGrp="1"/>
          </p:cNvSpPr>
          <p:nvPr>
            <p:ph type="dt" sz="half" idx="10"/>
          </p:nvPr>
        </p:nvSpPr>
        <p:spPr/>
        <p:txBody>
          <a:bodyPr/>
          <a:lstStyle/>
          <a:p>
            <a:fld id="{FCBF8321-C9BD-4E29-B014-1B222E75A356}" type="datetimeFigureOut">
              <a:rPr lang="en-GB" smtClean="0"/>
              <a:t>12/10/2016</a:t>
            </a:fld>
            <a:endParaRPr lang="en-GB"/>
          </a:p>
        </p:txBody>
      </p:sp>
      <p:sp>
        <p:nvSpPr>
          <p:cNvPr id="4" name="Symbol zastępczy stopki 3"/>
          <p:cNvSpPr>
            <a:spLocks noGrp="1"/>
          </p:cNvSpPr>
          <p:nvPr>
            <p:ph type="ftr" sz="quarter" idx="11"/>
          </p:nvPr>
        </p:nvSpPr>
        <p:spPr/>
        <p:txBody>
          <a:bodyPr/>
          <a:lstStyle/>
          <a:p>
            <a:endParaRPr lang="en-GB"/>
          </a:p>
        </p:txBody>
      </p:sp>
      <p:sp>
        <p:nvSpPr>
          <p:cNvPr id="5" name="Symbol zastępczy numeru slajdu 4"/>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60956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CBF8321-C9BD-4E29-B014-1B222E75A356}" type="datetimeFigureOut">
              <a:rPr lang="en-GB" smtClean="0"/>
              <a:t>12/10/2016</a:t>
            </a:fld>
            <a:endParaRPr lang="en-GB"/>
          </a:p>
        </p:txBody>
      </p:sp>
      <p:sp>
        <p:nvSpPr>
          <p:cNvPr id="3" name="Symbol zastępczy stopki 2"/>
          <p:cNvSpPr>
            <a:spLocks noGrp="1"/>
          </p:cNvSpPr>
          <p:nvPr>
            <p:ph type="ftr" sz="quarter" idx="11"/>
          </p:nvPr>
        </p:nvSpPr>
        <p:spPr/>
        <p:txBody>
          <a:bodyPr/>
          <a:lstStyle/>
          <a:p>
            <a:endParaRPr lang="en-GB"/>
          </a:p>
        </p:txBody>
      </p:sp>
      <p:sp>
        <p:nvSpPr>
          <p:cNvPr id="4" name="Symbol zastępczy numeru slajdu 3"/>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301889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GB"/>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FCBF8321-C9BD-4E29-B014-1B222E75A356}" type="datetimeFigureOut">
              <a:rPr lang="en-GB" smtClean="0"/>
              <a:t>12/10/2016</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99394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GB"/>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FCBF8321-C9BD-4E29-B014-1B222E75A356}" type="datetimeFigureOut">
              <a:rPr lang="en-GB" smtClean="0"/>
              <a:t>12/10/2016</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15CFD913-86D8-4847-B880-35FEDF4387C1}" type="slidenum">
              <a:rPr lang="en-GB" smtClean="0"/>
              <a:t>‹#›</a:t>
            </a:fld>
            <a:endParaRPr lang="en-GB"/>
          </a:p>
        </p:txBody>
      </p:sp>
    </p:spTree>
    <p:extLst>
      <p:ext uri="{BB962C8B-B14F-4D97-AF65-F5344CB8AC3E}">
        <p14:creationId xmlns:p14="http://schemas.microsoft.com/office/powerpoint/2010/main" val="3065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GB"/>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F8321-C9BD-4E29-B014-1B222E75A356}" type="datetimeFigureOut">
              <a:rPr lang="en-GB" smtClean="0"/>
              <a:t>12/10/2016</a:t>
            </a:fld>
            <a:endParaRPr lang="en-GB"/>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FD913-86D8-4847-B880-35FEDF4387C1}" type="slidenum">
              <a:rPr lang="en-GB" smtClean="0"/>
              <a:t>‹#›</a:t>
            </a:fld>
            <a:endParaRPr lang="en-GB"/>
          </a:p>
        </p:txBody>
      </p:sp>
    </p:spTree>
    <p:extLst>
      <p:ext uri="{BB962C8B-B14F-4D97-AF65-F5344CB8AC3E}">
        <p14:creationId xmlns:p14="http://schemas.microsoft.com/office/powerpoint/2010/main" val="45864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kkopczewska@wne.uw.edu.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oleObject" Target="../embeddings/oleObject4.bin"/><Relationship Id="rId1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oleObject" Target="../embeddings/oleObject5.bin"/><Relationship Id="rId9"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8.png"/><Relationship Id="rId5" Type="http://schemas.openxmlformats.org/officeDocument/2006/relationships/image" Target="../media/image28.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6.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34.png"/><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1052736"/>
            <a:ext cx="7772400" cy="1470025"/>
          </a:xfrm>
        </p:spPr>
        <p:txBody>
          <a:bodyPr>
            <a:normAutofit fontScale="90000"/>
          </a:bodyPr>
          <a:lstStyle/>
          <a:p>
            <a:r>
              <a:rPr lang="pl-PL" dirty="0" err="1" smtClean="0"/>
              <a:t>Geo-located</a:t>
            </a:r>
            <a:r>
              <a:rPr lang="pl-PL" dirty="0" smtClean="0"/>
              <a:t> point data: </a:t>
            </a:r>
            <a:br>
              <a:rPr lang="pl-PL" dirty="0" smtClean="0"/>
            </a:br>
            <a:r>
              <a:rPr lang="pl-PL" dirty="0" err="1" smtClean="0"/>
              <a:t>measurement</a:t>
            </a:r>
            <a:r>
              <a:rPr lang="pl-PL" dirty="0" smtClean="0"/>
              <a:t> of </a:t>
            </a:r>
            <a:r>
              <a:rPr lang="pl-PL" dirty="0" err="1" smtClean="0"/>
              <a:t>agglomeration</a:t>
            </a:r>
            <a:r>
              <a:rPr lang="pl-PL" dirty="0" smtClean="0"/>
              <a:t> </a:t>
            </a:r>
            <a:br>
              <a:rPr lang="pl-PL" dirty="0" smtClean="0"/>
            </a:br>
            <a:r>
              <a:rPr lang="pl-PL" dirty="0" smtClean="0"/>
              <a:t>and </a:t>
            </a:r>
            <a:r>
              <a:rPr lang="pl-PL" dirty="0" err="1" smtClean="0"/>
              <a:t>concentration</a:t>
            </a:r>
            <a:r>
              <a:rPr lang="pl-PL" b="1" dirty="0" smtClean="0"/>
              <a:t/>
            </a:r>
            <a:br>
              <a:rPr lang="pl-PL" b="1" dirty="0" smtClean="0"/>
            </a:br>
            <a:endParaRPr lang="en-GB" dirty="0"/>
          </a:p>
        </p:txBody>
      </p:sp>
      <p:sp>
        <p:nvSpPr>
          <p:cNvPr id="3" name="Podtytuł 2"/>
          <p:cNvSpPr>
            <a:spLocks noGrp="1"/>
          </p:cNvSpPr>
          <p:nvPr>
            <p:ph type="subTitle" idx="1"/>
          </p:nvPr>
        </p:nvSpPr>
        <p:spPr>
          <a:xfrm>
            <a:off x="251520" y="2996952"/>
            <a:ext cx="8280920" cy="1752600"/>
          </a:xfrm>
        </p:spPr>
        <p:txBody>
          <a:bodyPr>
            <a:normAutofit fontScale="92500"/>
          </a:bodyPr>
          <a:lstStyle/>
          <a:p>
            <a:r>
              <a:rPr lang="pl-PL" sz="4000" b="1" dirty="0" smtClean="0">
                <a:solidFill>
                  <a:schemeClr val="tx1"/>
                </a:solidFill>
              </a:rPr>
              <a:t>Katarzyna </a:t>
            </a:r>
            <a:r>
              <a:rPr lang="pl-PL" sz="4000" b="1" dirty="0" err="1" smtClean="0">
                <a:solidFill>
                  <a:schemeClr val="tx1"/>
                </a:solidFill>
              </a:rPr>
              <a:t>Kopczewska</a:t>
            </a:r>
            <a:r>
              <a:rPr lang="pl-PL" sz="4000" b="1" dirty="0" smtClean="0">
                <a:solidFill>
                  <a:schemeClr val="tx1"/>
                </a:solidFill>
              </a:rPr>
              <a:t/>
            </a:r>
            <a:br>
              <a:rPr lang="pl-PL" sz="4000" b="1" dirty="0" smtClean="0">
                <a:solidFill>
                  <a:schemeClr val="tx1"/>
                </a:solidFill>
              </a:rPr>
            </a:br>
            <a:r>
              <a:rPr lang="pl-PL" dirty="0" err="1" smtClean="0">
                <a:solidFill>
                  <a:schemeClr val="tx1"/>
                </a:solidFill>
              </a:rPr>
              <a:t>Faculty</a:t>
            </a:r>
            <a:r>
              <a:rPr lang="pl-PL" dirty="0" smtClean="0">
                <a:solidFill>
                  <a:schemeClr val="tx1"/>
                </a:solidFill>
              </a:rPr>
              <a:t> of </a:t>
            </a:r>
            <a:r>
              <a:rPr lang="pl-PL" dirty="0" err="1" smtClean="0">
                <a:solidFill>
                  <a:schemeClr val="tx1"/>
                </a:solidFill>
              </a:rPr>
              <a:t>Economic</a:t>
            </a:r>
            <a:r>
              <a:rPr lang="pl-PL" dirty="0" smtClean="0">
                <a:solidFill>
                  <a:schemeClr val="tx1"/>
                </a:solidFill>
              </a:rPr>
              <a:t> </a:t>
            </a:r>
            <a:r>
              <a:rPr lang="pl-PL" dirty="0" err="1" smtClean="0">
                <a:solidFill>
                  <a:schemeClr val="tx1"/>
                </a:solidFill>
              </a:rPr>
              <a:t>Sciences</a:t>
            </a:r>
            <a:r>
              <a:rPr lang="pl-PL" dirty="0" smtClean="0">
                <a:solidFill>
                  <a:schemeClr val="tx1"/>
                </a:solidFill>
              </a:rPr>
              <a:t>, University of </a:t>
            </a:r>
            <a:r>
              <a:rPr lang="pl-PL" dirty="0" err="1" smtClean="0">
                <a:solidFill>
                  <a:schemeClr val="tx1"/>
                </a:solidFill>
              </a:rPr>
              <a:t>Warsaw</a:t>
            </a:r>
            <a:r>
              <a:rPr lang="pl-PL" dirty="0" smtClean="0">
                <a:solidFill>
                  <a:schemeClr val="tx1"/>
                </a:solidFill>
              </a:rPr>
              <a:t/>
            </a:r>
            <a:br>
              <a:rPr lang="pl-PL" dirty="0" smtClean="0">
                <a:solidFill>
                  <a:schemeClr val="tx1"/>
                </a:solidFill>
              </a:rPr>
            </a:br>
            <a:r>
              <a:rPr lang="pl-PL" dirty="0" smtClean="0">
                <a:hlinkClick r:id="rId2"/>
              </a:rPr>
              <a:t>kkopczewska@wne.uw.edu.pl</a:t>
            </a:r>
            <a:r>
              <a:rPr lang="pl-PL" dirty="0" smtClean="0"/>
              <a:t> </a:t>
            </a:r>
            <a:endParaRPr lang="en-GB" dirty="0"/>
          </a:p>
        </p:txBody>
      </p:sp>
      <p:pic>
        <p:nvPicPr>
          <p:cNvPr id="19458" name="Picture 2" descr="Image result for wne u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042" y="4953000"/>
            <a:ext cx="67246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84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3574"/>
            <a:ext cx="6706553" cy="669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98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endParaRPr lang="pl-PL" dirty="0" smtClean="0"/>
          </a:p>
          <a:p>
            <a:pPr marL="0" indent="0">
              <a:buNone/>
            </a:pPr>
            <a:endParaRPr lang="pl-PL" dirty="0"/>
          </a:p>
          <a:p>
            <a:pPr marL="0" indent="0">
              <a:buNone/>
            </a:pPr>
            <a:r>
              <a:rPr lang="pl-PL" b="1" dirty="0" err="1" smtClean="0"/>
              <a:t>What</a:t>
            </a:r>
            <a:r>
              <a:rPr lang="pl-PL" b="1" dirty="0" smtClean="0"/>
              <a:t> </a:t>
            </a:r>
            <a:r>
              <a:rPr lang="pl-PL" b="1" dirty="0" err="1" smtClean="0"/>
              <a:t>else</a:t>
            </a:r>
            <a:r>
              <a:rPr lang="pl-PL" b="1" dirty="0" smtClean="0"/>
              <a:t> </a:t>
            </a:r>
            <a:r>
              <a:rPr lang="pl-PL" b="1" dirty="0" err="1" smtClean="0"/>
              <a:t>can</a:t>
            </a:r>
            <a:r>
              <a:rPr lang="pl-PL" b="1" dirty="0" smtClean="0"/>
              <a:t> be </a:t>
            </a:r>
            <a:r>
              <a:rPr lang="pl-PL" b="1" dirty="0" err="1" smtClean="0"/>
              <a:t>done</a:t>
            </a:r>
            <a:r>
              <a:rPr lang="pl-PL" b="1" dirty="0" smtClean="0"/>
              <a:t>?</a:t>
            </a:r>
            <a:endParaRPr lang="en-GB" b="1" dirty="0"/>
          </a:p>
        </p:txBody>
      </p:sp>
    </p:spTree>
    <p:extLst>
      <p:ext uri="{BB962C8B-B14F-4D97-AF65-F5344CB8AC3E}">
        <p14:creationId xmlns:p14="http://schemas.microsoft.com/office/powerpoint/2010/main" val="99499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1499481840"/>
              </p:ext>
            </p:extLst>
          </p:nvPr>
        </p:nvGraphicFramePr>
        <p:xfrm>
          <a:off x="107504" y="116632"/>
          <a:ext cx="8928992"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lipsa 4"/>
          <p:cNvSpPr/>
          <p:nvPr/>
        </p:nvSpPr>
        <p:spPr>
          <a:xfrm>
            <a:off x="3419872"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Elipsa 5"/>
          <p:cNvSpPr/>
          <p:nvPr/>
        </p:nvSpPr>
        <p:spPr>
          <a:xfrm>
            <a:off x="7956376"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3255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endParaRPr lang="pl-PL" dirty="0" smtClean="0"/>
          </a:p>
          <a:p>
            <a:pPr marL="0" indent="0">
              <a:buNone/>
            </a:pPr>
            <a:endParaRPr lang="pl-PL" dirty="0"/>
          </a:p>
          <a:p>
            <a:pPr marL="0" indent="0">
              <a:buNone/>
            </a:pPr>
            <a:r>
              <a:rPr lang="pl-PL" b="1" dirty="0" err="1" smtClean="0"/>
              <a:t>Calculations</a:t>
            </a:r>
            <a:r>
              <a:rPr lang="pl-PL" b="1" dirty="0"/>
              <a:t> </a:t>
            </a:r>
            <a:r>
              <a:rPr lang="pl-PL" b="1" dirty="0" err="1" smtClean="0"/>
              <a:t>based</a:t>
            </a:r>
            <a:r>
              <a:rPr lang="pl-PL" b="1" dirty="0" smtClean="0"/>
              <a:t> on </a:t>
            </a:r>
            <a:r>
              <a:rPr lang="pl-PL" b="1" dirty="0" err="1" smtClean="0"/>
              <a:t>distances</a:t>
            </a:r>
            <a:endParaRPr lang="en-GB" b="1" dirty="0"/>
          </a:p>
        </p:txBody>
      </p:sp>
    </p:spTree>
    <p:extLst>
      <p:ext uri="{BB962C8B-B14F-4D97-AF65-F5344CB8AC3E}">
        <p14:creationId xmlns:p14="http://schemas.microsoft.com/office/powerpoint/2010/main" val="487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smtClean="0"/>
              <a:t>Distance</a:t>
            </a:r>
            <a:r>
              <a:rPr lang="pl-PL" b="1" dirty="0" smtClean="0"/>
              <a:t> </a:t>
            </a:r>
            <a:r>
              <a:rPr lang="pl-PL" b="1" dirty="0" err="1" smtClean="0"/>
              <a:t>analysis</a:t>
            </a:r>
            <a:r>
              <a:rPr lang="pl-PL" b="1" dirty="0" smtClean="0"/>
              <a:t> (1)</a:t>
            </a:r>
            <a:br>
              <a:rPr lang="pl-PL" b="1" dirty="0" smtClean="0"/>
            </a:br>
            <a:r>
              <a:rPr lang="pl-PL" b="1" dirty="0" err="1" smtClean="0"/>
              <a:t>just</a:t>
            </a:r>
            <a:r>
              <a:rPr lang="pl-PL" b="1" dirty="0" smtClean="0"/>
              <a:t> </a:t>
            </a:r>
            <a:r>
              <a:rPr lang="pl-PL" b="1" dirty="0" err="1" smtClean="0"/>
              <a:t>between</a:t>
            </a:r>
            <a:r>
              <a:rPr lang="pl-PL" b="1" dirty="0" smtClean="0"/>
              <a:t> </a:t>
            </a:r>
            <a:r>
              <a:rPr lang="pl-PL" b="1" dirty="0" err="1" smtClean="0"/>
              <a:t>points</a:t>
            </a:r>
            <a:endParaRPr lang="en-GB" b="1" dirty="0"/>
          </a:p>
        </p:txBody>
      </p:sp>
      <p:sp>
        <p:nvSpPr>
          <p:cNvPr id="3" name="Symbol zastępczy zawartości 2"/>
          <p:cNvSpPr>
            <a:spLocks noGrp="1"/>
          </p:cNvSpPr>
          <p:nvPr>
            <p:ph idx="1"/>
          </p:nvPr>
        </p:nvSpPr>
        <p:spPr/>
        <p:txBody>
          <a:bodyPr>
            <a:normAutofit fontScale="40000" lnSpcReduction="20000"/>
          </a:bodyPr>
          <a:lstStyle/>
          <a:p>
            <a:pPr marL="0" indent="0">
              <a:buNone/>
            </a:pPr>
            <a:r>
              <a:rPr lang="en-US" sz="6000" dirty="0" err="1" smtClean="0"/>
              <a:t>xy</a:t>
            </a:r>
            <a:r>
              <a:rPr lang="en-US" sz="6000" dirty="0"/>
              <a:t>&lt;-</a:t>
            </a:r>
            <a:r>
              <a:rPr lang="en-US" sz="6000" dirty="0" err="1" smtClean="0"/>
              <a:t>cbind</a:t>
            </a:r>
            <a:r>
              <a:rPr lang="en-US" sz="6000" dirty="0" smtClean="0"/>
              <a:t>(</a:t>
            </a:r>
            <a:r>
              <a:rPr lang="en-US" sz="6000" dirty="0" err="1" smtClean="0"/>
              <a:t>dane</a:t>
            </a:r>
            <a:r>
              <a:rPr lang="pl-PL" sz="6000" dirty="0" smtClean="0"/>
              <a:t>$</a:t>
            </a:r>
            <a:r>
              <a:rPr lang="pl-PL" sz="6000" dirty="0" err="1" smtClean="0"/>
              <a:t>xgeo</a:t>
            </a:r>
            <a:r>
              <a:rPr lang="en-US" sz="6000" dirty="0" smtClean="0"/>
              <a:t>, </a:t>
            </a:r>
            <a:r>
              <a:rPr lang="en-US" sz="6000" dirty="0" err="1" smtClean="0"/>
              <a:t>dane</a:t>
            </a:r>
            <a:r>
              <a:rPr lang="pl-PL" sz="6000" dirty="0" smtClean="0"/>
              <a:t>$</a:t>
            </a:r>
            <a:r>
              <a:rPr lang="pl-PL" sz="6000" dirty="0" err="1" smtClean="0"/>
              <a:t>ygeo</a:t>
            </a:r>
            <a:r>
              <a:rPr lang="en-US" sz="6000" dirty="0" smtClean="0"/>
              <a:t>) </a:t>
            </a:r>
            <a:endParaRPr lang="en-GB" sz="6000" dirty="0"/>
          </a:p>
          <a:p>
            <a:pPr marL="0" indent="0">
              <a:buNone/>
            </a:pPr>
            <a:r>
              <a:rPr lang="en-US" sz="6000" dirty="0" err="1"/>
              <a:t>odle</a:t>
            </a:r>
            <a:r>
              <a:rPr lang="en-US" sz="6000" dirty="0"/>
              <a:t>&lt;-</a:t>
            </a:r>
            <a:r>
              <a:rPr lang="en-US" sz="6000" b="1" u="sng" dirty="0" err="1" smtClean="0"/>
              <a:t>dist</a:t>
            </a:r>
            <a:r>
              <a:rPr lang="en-US" sz="6000" dirty="0" smtClean="0"/>
              <a:t>(</a:t>
            </a:r>
            <a:r>
              <a:rPr lang="en-US" sz="6000" dirty="0" err="1" smtClean="0"/>
              <a:t>xy</a:t>
            </a:r>
            <a:r>
              <a:rPr lang="en-US" sz="6000" dirty="0" smtClean="0"/>
              <a:t>)</a:t>
            </a:r>
            <a:endParaRPr lang="pl-PL" sz="6000" dirty="0" smtClean="0"/>
          </a:p>
          <a:p>
            <a:pPr marL="0" indent="0">
              <a:buNone/>
            </a:pPr>
            <a:r>
              <a:rPr lang="pl-PL" sz="6000" dirty="0" err="1"/>
              <a:t>o</a:t>
            </a:r>
            <a:r>
              <a:rPr lang="pl-PL" sz="6000" dirty="0" err="1" smtClean="0"/>
              <a:t>dle.m</a:t>
            </a:r>
            <a:r>
              <a:rPr lang="pl-PL" sz="6000" dirty="0" smtClean="0"/>
              <a:t>&lt;-</a:t>
            </a:r>
            <a:r>
              <a:rPr lang="pl-PL" sz="6000" dirty="0" err="1" smtClean="0"/>
              <a:t>as.matrix</a:t>
            </a:r>
            <a:r>
              <a:rPr lang="pl-PL" sz="6000" dirty="0" smtClean="0"/>
              <a:t>(</a:t>
            </a:r>
            <a:r>
              <a:rPr lang="pl-PL" sz="6000" dirty="0" err="1" smtClean="0"/>
              <a:t>odle</a:t>
            </a:r>
            <a:r>
              <a:rPr lang="pl-PL" sz="6000" dirty="0" smtClean="0"/>
              <a:t>)</a:t>
            </a:r>
            <a:endParaRPr lang="en-GB" sz="6000" dirty="0"/>
          </a:p>
          <a:p>
            <a:pPr marL="0" indent="0">
              <a:buNone/>
            </a:pPr>
            <a:r>
              <a:rPr lang="pl-PL" sz="6000" dirty="0" err="1"/>
              <a:t>o</a:t>
            </a:r>
            <a:r>
              <a:rPr lang="pl-PL" sz="6000" dirty="0" err="1" smtClean="0"/>
              <a:t>dle.m</a:t>
            </a:r>
            <a:r>
              <a:rPr lang="pl-PL" sz="6000" dirty="0" smtClean="0"/>
              <a:t>[1:5, 1:5]</a:t>
            </a:r>
          </a:p>
          <a:p>
            <a:pPr marL="0" indent="0">
              <a:buNone/>
            </a:pPr>
            <a:endParaRPr lang="pl-PL" dirty="0">
              <a:solidFill>
                <a:srgbClr val="FF0000"/>
              </a:solidFill>
            </a:endParaRPr>
          </a:p>
          <a:p>
            <a:pPr marL="0" indent="0">
              <a:buNone/>
            </a:pPr>
            <a:endParaRPr lang="pl-PL" sz="4500" dirty="0" smtClean="0"/>
          </a:p>
          <a:p>
            <a:pPr marL="0" indent="0">
              <a:buNone/>
            </a:pPr>
            <a:r>
              <a:rPr lang="pl-PL" sz="4500" dirty="0"/>
              <a:t> </a:t>
            </a:r>
            <a:r>
              <a:rPr lang="pl-PL" sz="4500" dirty="0" smtClean="0"/>
              <a:t>                	 </a:t>
            </a:r>
            <a:r>
              <a:rPr lang="pl-PL" sz="4500" dirty="0">
                <a:latin typeface="Courier New" panose="02070309020205020404" pitchFamily="49" charset="0"/>
                <a:cs typeface="Courier New" panose="02070309020205020404" pitchFamily="49" charset="0"/>
              </a:rPr>
              <a:t>1         2         3         4         5</a:t>
            </a:r>
          </a:p>
          <a:p>
            <a:pPr marL="0" indent="0">
              <a:buNone/>
            </a:pPr>
            <a:r>
              <a:rPr lang="pl-PL" sz="4500" dirty="0">
                <a:latin typeface="Courier New" panose="02070309020205020404" pitchFamily="49" charset="0"/>
                <a:cs typeface="Courier New" panose="02070309020205020404" pitchFamily="49" charset="0"/>
              </a:rPr>
              <a:t>1 0.0000000 0.5888958 1.7076546 1.7991968 1.1537470</a:t>
            </a:r>
          </a:p>
          <a:p>
            <a:pPr marL="0" indent="0">
              <a:buNone/>
            </a:pPr>
            <a:r>
              <a:rPr lang="pl-PL" sz="4500" dirty="0">
                <a:latin typeface="Courier New" panose="02070309020205020404" pitchFamily="49" charset="0"/>
                <a:cs typeface="Courier New" panose="02070309020205020404" pitchFamily="49" charset="0"/>
              </a:rPr>
              <a:t>2 0.5888958 0.0000000 1.1920562 1.2116590 0.8085948</a:t>
            </a:r>
          </a:p>
          <a:p>
            <a:pPr marL="0" indent="0">
              <a:buNone/>
            </a:pPr>
            <a:r>
              <a:rPr lang="pl-PL" sz="4500" dirty="0">
                <a:latin typeface="Courier New" panose="02070309020205020404" pitchFamily="49" charset="0"/>
                <a:cs typeface="Courier New" panose="02070309020205020404" pitchFamily="49" charset="0"/>
              </a:rPr>
              <a:t>3 1.7076546 1.1920562 0.0000000 0.6301854 0.6981010</a:t>
            </a:r>
          </a:p>
          <a:p>
            <a:pPr marL="0" indent="0">
              <a:buNone/>
            </a:pPr>
            <a:r>
              <a:rPr lang="pl-PL" sz="4500" dirty="0">
                <a:latin typeface="Courier New" panose="02070309020205020404" pitchFamily="49" charset="0"/>
                <a:cs typeface="Courier New" panose="02070309020205020404" pitchFamily="49" charset="0"/>
              </a:rPr>
              <a:t>4 1.7991968 1.2116590 0.6301854 0.0000000 1.1367815</a:t>
            </a:r>
          </a:p>
          <a:p>
            <a:pPr marL="0" indent="0">
              <a:buNone/>
            </a:pPr>
            <a:r>
              <a:rPr lang="pl-PL" sz="4500" dirty="0">
                <a:latin typeface="Courier New" panose="02070309020205020404" pitchFamily="49" charset="0"/>
                <a:cs typeface="Courier New" panose="02070309020205020404" pitchFamily="49" charset="0"/>
              </a:rPr>
              <a:t>5 1.1537470 0.8085948 0.6981010 1.1367815 0.0000000</a:t>
            </a:r>
            <a:endParaRPr lang="pl-PL" sz="4500" dirty="0" smtClean="0">
              <a:latin typeface="Courier New" panose="02070309020205020404" pitchFamily="49" charset="0"/>
              <a:cs typeface="Courier New" panose="02070309020205020404" pitchFamily="49" charset="0"/>
            </a:endParaRPr>
          </a:p>
          <a:p>
            <a:pPr marL="0" indent="0">
              <a:buNone/>
            </a:pPr>
            <a:endParaRPr lang="pl-PL" dirty="0">
              <a:solidFill>
                <a:srgbClr val="FF0000"/>
              </a:solidFill>
            </a:endParaRPr>
          </a:p>
          <a:p>
            <a:pPr marL="0" indent="0">
              <a:buNone/>
            </a:pPr>
            <a:endParaRPr lang="pl-PL" dirty="0" smtClean="0">
              <a:solidFill>
                <a:srgbClr val="FF0000"/>
              </a:solidFill>
            </a:endParaRPr>
          </a:p>
        </p:txBody>
      </p:sp>
    </p:spTree>
    <p:extLst>
      <p:ext uri="{BB962C8B-B14F-4D97-AF65-F5344CB8AC3E}">
        <p14:creationId xmlns:p14="http://schemas.microsoft.com/office/powerpoint/2010/main" val="104238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Distance</a:t>
            </a:r>
            <a:r>
              <a:rPr lang="pl-PL" b="1" dirty="0"/>
              <a:t> </a:t>
            </a:r>
            <a:r>
              <a:rPr lang="pl-PL" b="1" dirty="0" err="1"/>
              <a:t>analysis</a:t>
            </a:r>
            <a:r>
              <a:rPr lang="pl-PL" b="1" dirty="0"/>
              <a:t> </a:t>
            </a:r>
            <a:r>
              <a:rPr lang="pl-PL" b="1" dirty="0" smtClean="0"/>
              <a:t>(2)</a:t>
            </a:r>
            <a:r>
              <a:rPr lang="pl-PL" b="1" dirty="0"/>
              <a:t/>
            </a:r>
            <a:br>
              <a:rPr lang="pl-PL" b="1" dirty="0"/>
            </a:br>
            <a:r>
              <a:rPr lang="pl-PL" b="1" dirty="0" err="1"/>
              <a:t>just</a:t>
            </a:r>
            <a:r>
              <a:rPr lang="pl-PL" b="1" dirty="0"/>
              <a:t> </a:t>
            </a:r>
            <a:r>
              <a:rPr lang="pl-PL" b="1" dirty="0" err="1"/>
              <a:t>between</a:t>
            </a:r>
            <a:r>
              <a:rPr lang="pl-PL" b="1" dirty="0"/>
              <a:t> </a:t>
            </a:r>
            <a:r>
              <a:rPr lang="pl-PL" b="1" dirty="0" err="1" smtClean="0"/>
              <a:t>points</a:t>
            </a:r>
            <a:endParaRPr lang="en-GB" dirty="0"/>
          </a:p>
        </p:txBody>
      </p:sp>
      <p:sp>
        <p:nvSpPr>
          <p:cNvPr id="3" name="Symbol zastępczy zawartości 2"/>
          <p:cNvSpPr>
            <a:spLocks noGrp="1"/>
          </p:cNvSpPr>
          <p:nvPr>
            <p:ph idx="1"/>
          </p:nvPr>
        </p:nvSpPr>
        <p:spPr>
          <a:xfrm>
            <a:off x="251520" y="1600200"/>
            <a:ext cx="8640960" cy="4781128"/>
          </a:xfrm>
        </p:spPr>
        <p:txBody>
          <a:bodyPr>
            <a:normAutofit fontScale="70000" lnSpcReduction="20000"/>
          </a:bodyPr>
          <a:lstStyle/>
          <a:p>
            <a:pPr marL="0" indent="0" algn="just">
              <a:buNone/>
            </a:pPr>
            <a:r>
              <a:rPr lang="pl-PL" b="1" dirty="0" err="1"/>
              <a:t>Ripley’s</a:t>
            </a:r>
            <a:r>
              <a:rPr lang="pl-PL" b="1" dirty="0"/>
              <a:t> K </a:t>
            </a:r>
            <a:r>
              <a:rPr lang="pl-PL" b="1" dirty="0" err="1"/>
              <a:t>fuction</a:t>
            </a:r>
            <a:r>
              <a:rPr lang="pl-PL" dirty="0"/>
              <a:t> </a:t>
            </a:r>
            <a:r>
              <a:rPr lang="pl-PL" dirty="0" err="1"/>
              <a:t>uses</a:t>
            </a:r>
            <a:r>
              <a:rPr lang="pl-PL" dirty="0"/>
              <a:t> the </a:t>
            </a:r>
            <a:r>
              <a:rPr lang="pl-PL" dirty="0" err="1"/>
              <a:t>distances</a:t>
            </a:r>
            <a:r>
              <a:rPr lang="pl-PL" dirty="0"/>
              <a:t> to </a:t>
            </a:r>
            <a:r>
              <a:rPr lang="pl-PL" dirty="0" err="1"/>
              <a:t>get</a:t>
            </a:r>
            <a:r>
              <a:rPr lang="pl-PL" dirty="0"/>
              <a:t> </a:t>
            </a:r>
            <a:r>
              <a:rPr lang="pl-PL" dirty="0" err="1"/>
              <a:t>density</a:t>
            </a:r>
            <a:r>
              <a:rPr lang="pl-PL" dirty="0"/>
              <a:t> </a:t>
            </a:r>
            <a:r>
              <a:rPr lang="pl-PL" dirty="0" err="1"/>
              <a:t>curve</a:t>
            </a:r>
            <a:r>
              <a:rPr lang="pl-PL" dirty="0"/>
              <a:t> (</a:t>
            </a:r>
            <a:r>
              <a:rPr lang="en-US" dirty="0" err="1"/>
              <a:t>Marcon</a:t>
            </a:r>
            <a:r>
              <a:rPr lang="en-US" dirty="0"/>
              <a:t> &amp; </a:t>
            </a:r>
            <a:r>
              <a:rPr lang="en-US" dirty="0" err="1"/>
              <a:t>Puech</a:t>
            </a:r>
            <a:r>
              <a:rPr lang="pl-PL" dirty="0"/>
              <a:t>,</a:t>
            </a:r>
            <a:r>
              <a:rPr lang="en-US" dirty="0"/>
              <a:t> 2003</a:t>
            </a:r>
            <a:r>
              <a:rPr lang="pl-PL" dirty="0"/>
              <a:t>; </a:t>
            </a:r>
            <a:r>
              <a:rPr lang="en-US" dirty="0" err="1"/>
              <a:t>Duranton</a:t>
            </a:r>
            <a:r>
              <a:rPr lang="en-US" dirty="0"/>
              <a:t> &amp; Overman</a:t>
            </a:r>
            <a:r>
              <a:rPr lang="pl-PL" dirty="0"/>
              <a:t>,</a:t>
            </a:r>
            <a:r>
              <a:rPr lang="en-US" dirty="0"/>
              <a:t> 2005</a:t>
            </a:r>
            <a:r>
              <a:rPr lang="pl-PL" dirty="0"/>
              <a:t>; </a:t>
            </a:r>
            <a:r>
              <a:rPr lang="en-US" dirty="0"/>
              <a:t>Do &amp; </a:t>
            </a:r>
            <a:r>
              <a:rPr lang="en-US" dirty="0" err="1"/>
              <a:t>Campante</a:t>
            </a:r>
            <a:r>
              <a:rPr lang="pl-PL" dirty="0"/>
              <a:t>,</a:t>
            </a:r>
            <a:r>
              <a:rPr lang="en-US" dirty="0"/>
              <a:t> 2009</a:t>
            </a:r>
            <a:r>
              <a:rPr lang="pl-PL" dirty="0"/>
              <a:t>; </a:t>
            </a:r>
            <a:r>
              <a:rPr lang="en-US" dirty="0" err="1"/>
              <a:t>Duranton</a:t>
            </a:r>
            <a:r>
              <a:rPr lang="en-US" dirty="0"/>
              <a:t> &amp; Overman</a:t>
            </a:r>
            <a:r>
              <a:rPr lang="pl-PL" dirty="0"/>
              <a:t>,</a:t>
            </a:r>
            <a:r>
              <a:rPr lang="en-US" dirty="0"/>
              <a:t> 2008</a:t>
            </a:r>
            <a:r>
              <a:rPr lang="pl-PL" dirty="0"/>
              <a:t>;  </a:t>
            </a:r>
            <a:r>
              <a:rPr lang="en-US" dirty="0" err="1"/>
              <a:t>Marcon</a:t>
            </a:r>
            <a:r>
              <a:rPr lang="en-US" dirty="0"/>
              <a:t> &amp; </a:t>
            </a:r>
            <a:r>
              <a:rPr lang="en-US" dirty="0" err="1"/>
              <a:t>Puech</a:t>
            </a:r>
            <a:r>
              <a:rPr lang="pl-PL" dirty="0"/>
              <a:t>,</a:t>
            </a:r>
            <a:r>
              <a:rPr lang="en-US" dirty="0"/>
              <a:t> 2009</a:t>
            </a:r>
            <a:r>
              <a:rPr lang="pl-PL" dirty="0"/>
              <a:t>; A</a:t>
            </a:r>
            <a:r>
              <a:rPr lang="en-US" dirty="0" err="1"/>
              <a:t>rbia</a:t>
            </a:r>
            <a:r>
              <a:rPr lang="en-US" dirty="0"/>
              <a:t>, </a:t>
            </a:r>
            <a:r>
              <a:rPr lang="en-US" dirty="0" err="1"/>
              <a:t>Espa</a:t>
            </a:r>
            <a:r>
              <a:rPr lang="en-US" dirty="0"/>
              <a:t>, Giuliani &amp; </a:t>
            </a:r>
            <a:r>
              <a:rPr lang="en-US" dirty="0" err="1"/>
              <a:t>Mazzitelli</a:t>
            </a:r>
            <a:r>
              <a:rPr lang="pl-PL" dirty="0"/>
              <a:t>, </a:t>
            </a:r>
            <a:r>
              <a:rPr lang="en-US" dirty="0"/>
              <a:t>2010)</a:t>
            </a:r>
            <a:endParaRPr lang="pl-PL" dirty="0"/>
          </a:p>
          <a:p>
            <a:endParaRPr lang="pl-PL" dirty="0" smtClean="0"/>
          </a:p>
          <a:p>
            <a:pPr marL="0" lvl="0" indent="0">
              <a:buNone/>
            </a:pPr>
            <a:r>
              <a:rPr lang="pl-PL" dirty="0" err="1"/>
              <a:t>library</a:t>
            </a:r>
            <a:r>
              <a:rPr lang="pl-PL" dirty="0"/>
              <a:t>(</a:t>
            </a:r>
            <a:r>
              <a:rPr lang="pl-PL" b="1" u="sng" dirty="0" err="1"/>
              <a:t>spatstat</a:t>
            </a:r>
            <a:r>
              <a:rPr lang="pl-PL" dirty="0" smtClean="0"/>
              <a:t>)  # </a:t>
            </a:r>
            <a:r>
              <a:rPr lang="pl-PL" dirty="0" err="1" smtClean="0"/>
              <a:t>more</a:t>
            </a:r>
            <a:r>
              <a:rPr lang="pl-PL" dirty="0" smtClean="0"/>
              <a:t> </a:t>
            </a:r>
            <a:r>
              <a:rPr lang="pl-PL" dirty="0" err="1" smtClean="0"/>
              <a:t>functions</a:t>
            </a:r>
            <a:r>
              <a:rPr lang="pl-PL" dirty="0" smtClean="0"/>
              <a:t> in </a:t>
            </a:r>
            <a:r>
              <a:rPr lang="pl-PL" b="1" u="sng" dirty="0" err="1" smtClean="0"/>
              <a:t>dbmss</a:t>
            </a:r>
            <a:r>
              <a:rPr lang="pl-PL" b="1" dirty="0" smtClean="0"/>
              <a:t> </a:t>
            </a:r>
            <a:r>
              <a:rPr lang="pl-PL" dirty="0" err="1" smtClean="0"/>
              <a:t>package</a:t>
            </a:r>
            <a:endParaRPr lang="en-GB" dirty="0"/>
          </a:p>
          <a:p>
            <a:pPr marL="0" indent="0">
              <a:buNone/>
            </a:pPr>
            <a:r>
              <a:rPr lang="en-GB" dirty="0" err="1"/>
              <a:t>bbb</a:t>
            </a:r>
            <a:r>
              <a:rPr lang="en-GB" dirty="0"/>
              <a:t>&lt;-</a:t>
            </a:r>
            <a:r>
              <a:rPr lang="en-GB" b="1" u="sng" dirty="0" err="1"/>
              <a:t>bbox</a:t>
            </a:r>
            <a:r>
              <a:rPr lang="en-GB" dirty="0"/>
              <a:t>(region)</a:t>
            </a:r>
          </a:p>
          <a:p>
            <a:pPr marL="0" indent="0">
              <a:buNone/>
            </a:pPr>
            <a:r>
              <a:rPr lang="pl-PL" dirty="0"/>
              <a:t> </a:t>
            </a:r>
            <a:r>
              <a:rPr lang="pl-PL" dirty="0" smtClean="0"/>
              <a:t>	</a:t>
            </a:r>
          </a:p>
          <a:p>
            <a:pPr marL="0" indent="0">
              <a:buNone/>
            </a:pP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min      </a:t>
            </a:r>
            <a:r>
              <a:rPr lang="pl-PL" dirty="0">
                <a:latin typeface="Courier New" panose="02070309020205020404" pitchFamily="49" charset="0"/>
                <a:cs typeface="Courier New" panose="02070309020205020404" pitchFamily="49" charset="0"/>
              </a:rPr>
              <a:t>max</a:t>
            </a:r>
          </a:p>
          <a:p>
            <a:pPr marL="0" indent="0">
              <a:buNone/>
            </a:pPr>
            <a:r>
              <a:rPr lang="pl-PL" dirty="0">
                <a:latin typeface="Courier New" panose="02070309020205020404" pitchFamily="49" charset="0"/>
                <a:cs typeface="Courier New" panose="02070309020205020404" pitchFamily="49" charset="0"/>
              </a:rPr>
              <a:t>x 21.61554 24.14578</a:t>
            </a:r>
          </a:p>
          <a:p>
            <a:pPr marL="0" indent="0">
              <a:buNone/>
            </a:pPr>
            <a:r>
              <a:rPr lang="pl-PL" dirty="0">
                <a:latin typeface="Courier New" panose="02070309020205020404" pitchFamily="49" charset="0"/>
                <a:cs typeface="Courier New" panose="02070309020205020404" pitchFamily="49" charset="0"/>
              </a:rPr>
              <a:t>y 50.25183 52.28784</a:t>
            </a:r>
            <a:endParaRPr lang="pl-PL" dirty="0" smtClean="0">
              <a:latin typeface="Courier New" panose="02070309020205020404" pitchFamily="49" charset="0"/>
              <a:cs typeface="Courier New" panose="02070309020205020404" pitchFamily="49" charset="0"/>
            </a:endParaRPr>
          </a:p>
          <a:p>
            <a:pPr marL="0" indent="0">
              <a:buNone/>
            </a:pPr>
            <a:endParaRPr lang="pl-PL" dirty="0"/>
          </a:p>
          <a:p>
            <a:pPr marL="0" indent="0">
              <a:buNone/>
            </a:pPr>
            <a:r>
              <a:rPr lang="en-GB" dirty="0" err="1" smtClean="0"/>
              <a:t>dane.ppp</a:t>
            </a:r>
            <a:r>
              <a:rPr lang="en-GB" dirty="0"/>
              <a:t>&lt;-</a:t>
            </a:r>
            <a:r>
              <a:rPr lang="en-GB" b="1" u="sng" dirty="0" err="1"/>
              <a:t>ppp</a:t>
            </a:r>
            <a:r>
              <a:rPr lang="en-GB" dirty="0"/>
              <a:t>(</a:t>
            </a:r>
            <a:r>
              <a:rPr lang="en-GB" dirty="0" err="1"/>
              <a:t>dane</a:t>
            </a:r>
            <a:r>
              <a:rPr lang="en-GB" dirty="0"/>
              <a:t>[,23], </a:t>
            </a:r>
            <a:r>
              <a:rPr lang="en-GB" dirty="0" err="1"/>
              <a:t>dane</a:t>
            </a:r>
            <a:r>
              <a:rPr lang="en-GB" dirty="0"/>
              <a:t>[,24], </a:t>
            </a:r>
            <a:r>
              <a:rPr lang="en-GB" dirty="0" err="1"/>
              <a:t>bbb</a:t>
            </a:r>
            <a:r>
              <a:rPr lang="en-GB" dirty="0"/>
              <a:t>[1,], </a:t>
            </a:r>
            <a:r>
              <a:rPr lang="en-GB" dirty="0" err="1"/>
              <a:t>bbb</a:t>
            </a:r>
            <a:r>
              <a:rPr lang="en-GB" dirty="0"/>
              <a:t>[2,])</a:t>
            </a:r>
          </a:p>
          <a:p>
            <a:pPr marL="0" indent="0">
              <a:buNone/>
            </a:pPr>
            <a:r>
              <a:rPr lang="pl-PL" b="1" u="sng" dirty="0" smtClean="0"/>
              <a:t>plot(</a:t>
            </a:r>
            <a:r>
              <a:rPr lang="pl-PL" b="1" u="sng" dirty="0" err="1" smtClean="0"/>
              <a:t>Kest</a:t>
            </a:r>
            <a:r>
              <a:rPr lang="pl-PL" dirty="0" smtClean="0"/>
              <a:t>(</a:t>
            </a:r>
            <a:r>
              <a:rPr lang="pl-PL" dirty="0" err="1" smtClean="0"/>
              <a:t>dane.ppp</a:t>
            </a:r>
            <a:r>
              <a:rPr lang="pl-PL" dirty="0" smtClean="0"/>
              <a:t>))</a:t>
            </a:r>
          </a:p>
          <a:p>
            <a:pPr marL="0" indent="0">
              <a:buNone/>
            </a:pPr>
            <a:endParaRPr lang="en-GB" dirty="0"/>
          </a:p>
        </p:txBody>
      </p:sp>
    </p:spTree>
    <p:extLst>
      <p:ext uri="{BB962C8B-B14F-4D97-AF65-F5344CB8AC3E}">
        <p14:creationId xmlns:p14="http://schemas.microsoft.com/office/powerpoint/2010/main" val="378855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smtClean="0"/>
              <a:t>Ripley’s</a:t>
            </a:r>
            <a:r>
              <a:rPr lang="pl-PL" b="1" dirty="0" smtClean="0"/>
              <a:t> K </a:t>
            </a:r>
            <a:r>
              <a:rPr lang="pl-PL" b="1" dirty="0" err="1" smtClean="0"/>
              <a:t>function</a:t>
            </a:r>
            <a:r>
              <a:rPr lang="pl-PL" b="1" dirty="0" smtClean="0"/>
              <a:t/>
            </a:r>
            <a:br>
              <a:rPr lang="pl-PL" b="1" dirty="0" smtClean="0"/>
            </a:br>
            <a:r>
              <a:rPr lang="pl-PL" b="1" dirty="0" err="1" smtClean="0"/>
              <a:t>measurement</a:t>
            </a:r>
            <a:r>
              <a:rPr lang="pl-PL" b="1" dirty="0" smtClean="0"/>
              <a:t> of </a:t>
            </a:r>
            <a:r>
              <a:rPr lang="pl-PL" b="1" dirty="0" err="1" smtClean="0"/>
              <a:t>agglomeration</a:t>
            </a:r>
            <a:endParaRPr lang="en-GB"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84784"/>
            <a:ext cx="526732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44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r"/>
            <a:r>
              <a:rPr lang="pl-PL" sz="3200" b="1" dirty="0"/>
              <a:t>One </a:t>
            </a:r>
            <a:r>
              <a:rPr lang="pl-PL" sz="3200" b="1" dirty="0" err="1"/>
              <a:t>could</a:t>
            </a:r>
            <a:r>
              <a:rPr lang="pl-PL" sz="3200" b="1" dirty="0"/>
              <a:t> </a:t>
            </a:r>
            <a:r>
              <a:rPr lang="pl-PL" sz="3200" b="1" dirty="0" err="1"/>
              <a:t>also</a:t>
            </a:r>
            <a:r>
              <a:rPr lang="pl-PL" sz="3200" b="1" dirty="0"/>
              <a:t> </a:t>
            </a:r>
            <a:r>
              <a:rPr lang="pl-PL" sz="3200" b="1" dirty="0" err="1"/>
              <a:t>generate</a:t>
            </a:r>
            <a:r>
              <a:rPr lang="pl-PL" sz="3200" b="1" dirty="0"/>
              <a:t> </a:t>
            </a:r>
            <a:r>
              <a:rPr lang="pl-PL" sz="3200" b="1" dirty="0" err="1"/>
              <a:t>some</a:t>
            </a:r>
            <a:r>
              <a:rPr lang="pl-PL" sz="3200" b="1" dirty="0"/>
              <a:t> </a:t>
            </a:r>
            <a:r>
              <a:rPr lang="pl-PL" sz="3200" b="1" dirty="0" err="1"/>
              <a:t>extreme</a:t>
            </a:r>
            <a:r>
              <a:rPr lang="pl-PL" sz="3200" b="1" dirty="0"/>
              <a:t> point </a:t>
            </a:r>
            <a:r>
              <a:rPr lang="pl-PL" sz="3200" b="1" dirty="0" err="1"/>
              <a:t>pattern</a:t>
            </a:r>
            <a:r>
              <a:rPr lang="pl-PL" sz="3200" b="1" dirty="0"/>
              <a:t> to </a:t>
            </a:r>
            <a:r>
              <a:rPr lang="pl-PL" sz="3200" b="1" dirty="0" err="1"/>
              <a:t>observe</a:t>
            </a:r>
            <a:r>
              <a:rPr lang="pl-PL" sz="3200" b="1" dirty="0"/>
              <a:t> the </a:t>
            </a:r>
            <a:r>
              <a:rPr lang="pl-PL" sz="3200" b="1" dirty="0" err="1"/>
              <a:t>behaviour</a:t>
            </a:r>
            <a:r>
              <a:rPr lang="pl-PL" sz="3200" b="1" dirty="0"/>
              <a:t> of </a:t>
            </a:r>
            <a:r>
              <a:rPr lang="pl-PL" sz="3200" b="1" dirty="0" err="1"/>
              <a:t>Ripley’s</a:t>
            </a:r>
            <a:r>
              <a:rPr lang="pl-PL" sz="3200" b="1" dirty="0"/>
              <a:t> K</a:t>
            </a:r>
          </a:p>
        </p:txBody>
      </p:sp>
      <p:graphicFrame>
        <p:nvGraphicFramePr>
          <p:cNvPr id="4" name="Obiekt 3"/>
          <p:cNvGraphicFramePr>
            <a:graphicFrameLocks noChangeAspect="1"/>
          </p:cNvGraphicFramePr>
          <p:nvPr/>
        </p:nvGraphicFramePr>
        <p:xfrm>
          <a:off x="250825" y="1844675"/>
          <a:ext cx="2017713" cy="2016125"/>
        </p:xfrm>
        <a:graphic>
          <a:graphicData uri="http://schemas.openxmlformats.org/presentationml/2006/ole">
            <mc:AlternateContent xmlns:mc="http://schemas.openxmlformats.org/markup-compatibility/2006">
              <mc:Choice xmlns:v="urn:schemas-microsoft-com:vml" Requires="v">
                <p:oleObj spid="_x0000_s1410" name="Obraz - mapa bitowa" r:id="rId3" imgW="4115157" imgH="4129524" progId="PBrush">
                  <p:embed/>
                </p:oleObj>
              </mc:Choice>
              <mc:Fallback>
                <p:oleObj name="Obraz - mapa bitowa" r:id="rId3" imgW="4115157" imgH="412952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844675"/>
                        <a:ext cx="20177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iekt 4"/>
          <p:cNvGraphicFramePr>
            <a:graphicFrameLocks noChangeAspect="1"/>
          </p:cNvGraphicFramePr>
          <p:nvPr/>
        </p:nvGraphicFramePr>
        <p:xfrm>
          <a:off x="2411413" y="1844675"/>
          <a:ext cx="2089150" cy="2103438"/>
        </p:xfrm>
        <a:graphic>
          <a:graphicData uri="http://schemas.openxmlformats.org/presentationml/2006/ole">
            <mc:AlternateContent xmlns:mc="http://schemas.openxmlformats.org/markup-compatibility/2006">
              <mc:Choice xmlns:v="urn:schemas-microsoft-com:vml" Requires="v">
                <p:oleObj spid="_x0000_s1411" name="Obraz - mapa bitowa" r:id="rId5" imgW="1150476" imgH="1165961" progId="PBrush">
                  <p:embed/>
                </p:oleObj>
              </mc:Choice>
              <mc:Fallback>
                <p:oleObj name="Obraz - mapa bitowa" r:id="rId5" imgW="1150476" imgH="1165961"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844675"/>
                        <a:ext cx="208915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iekt 5"/>
          <p:cNvGraphicFramePr>
            <a:graphicFrameLocks noChangeAspect="1"/>
          </p:cNvGraphicFramePr>
          <p:nvPr/>
        </p:nvGraphicFramePr>
        <p:xfrm>
          <a:off x="4643438" y="1773238"/>
          <a:ext cx="2089150" cy="2197100"/>
        </p:xfrm>
        <a:graphic>
          <a:graphicData uri="http://schemas.openxmlformats.org/presentationml/2006/ole">
            <mc:AlternateContent xmlns:mc="http://schemas.openxmlformats.org/markup-compatibility/2006">
              <mc:Choice xmlns:v="urn:schemas-microsoft-com:vml" Requires="v">
                <p:oleObj spid="_x0000_s1412" name="Obraz - mapa bitowa" r:id="rId7" imgW="4427604" imgH="4632381" progId="PBrush">
                  <p:embed/>
                </p:oleObj>
              </mc:Choice>
              <mc:Fallback>
                <p:oleObj name="Obraz - mapa bitowa" r:id="rId7" imgW="4427604" imgH="4632381" progId="PBrush">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1773238"/>
                        <a:ext cx="20891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iekt 6"/>
          <p:cNvGraphicFramePr>
            <a:graphicFrameLocks noChangeAspect="1"/>
          </p:cNvGraphicFramePr>
          <p:nvPr/>
        </p:nvGraphicFramePr>
        <p:xfrm>
          <a:off x="6732588" y="1773238"/>
          <a:ext cx="2160587" cy="2176462"/>
        </p:xfrm>
        <a:graphic>
          <a:graphicData uri="http://schemas.openxmlformats.org/presentationml/2006/ole">
            <mc:AlternateContent xmlns:mc="http://schemas.openxmlformats.org/markup-compatibility/2006">
              <mc:Choice xmlns:v="urn:schemas-microsoft-com:vml" Requires="v">
                <p:oleObj spid="_x0000_s1413" name="Obraz - mapa bitowa" r:id="rId9" imgW="4115157" imgH="4138019" progId="PBrush">
                  <p:embed/>
                </p:oleObj>
              </mc:Choice>
              <mc:Fallback>
                <p:oleObj name="Obraz - mapa bitowa" r:id="rId9" imgW="4115157" imgH="4138019" progId="PBrush">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1773238"/>
                        <a:ext cx="2160587"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Obraz 7"/>
          <p:cNvPicPr/>
          <p:nvPr/>
        </p:nvPicPr>
        <p:blipFill>
          <a:blip r:embed="rId11" cstate="print"/>
          <a:stretch>
            <a:fillRect/>
          </a:stretch>
        </p:blipFill>
        <p:spPr>
          <a:xfrm>
            <a:off x="179512" y="4365104"/>
            <a:ext cx="2232248" cy="2289036"/>
          </a:xfrm>
          <a:prstGeom prst="rect">
            <a:avLst/>
          </a:prstGeom>
        </p:spPr>
      </p:pic>
      <p:pic>
        <p:nvPicPr>
          <p:cNvPr id="9" name="Obraz 8"/>
          <p:cNvPicPr/>
          <p:nvPr/>
        </p:nvPicPr>
        <p:blipFill>
          <a:blip r:embed="rId12" cstate="print"/>
          <a:stretch>
            <a:fillRect/>
          </a:stretch>
        </p:blipFill>
        <p:spPr>
          <a:xfrm>
            <a:off x="2411760" y="4365104"/>
            <a:ext cx="2304256" cy="2232268"/>
          </a:xfrm>
          <a:prstGeom prst="rect">
            <a:avLst/>
          </a:prstGeom>
        </p:spPr>
      </p:pic>
      <p:pic>
        <p:nvPicPr>
          <p:cNvPr id="10" name="Obraz 9"/>
          <p:cNvPicPr/>
          <p:nvPr/>
        </p:nvPicPr>
        <p:blipFill>
          <a:blip r:embed="rId13" cstate="print"/>
          <a:stretch>
            <a:fillRect/>
          </a:stretch>
        </p:blipFill>
        <p:spPr>
          <a:xfrm>
            <a:off x="4644008" y="4365104"/>
            <a:ext cx="2232248" cy="2304256"/>
          </a:xfrm>
          <a:prstGeom prst="rect">
            <a:avLst/>
          </a:prstGeom>
        </p:spPr>
      </p:pic>
      <p:pic>
        <p:nvPicPr>
          <p:cNvPr id="11" name="Obraz 10"/>
          <p:cNvPicPr/>
          <p:nvPr/>
        </p:nvPicPr>
        <p:blipFill>
          <a:blip r:embed="rId14" cstate="print"/>
          <a:stretch>
            <a:fillRect/>
          </a:stretch>
        </p:blipFill>
        <p:spPr>
          <a:xfrm>
            <a:off x="6804248" y="4365104"/>
            <a:ext cx="2339752" cy="2160240"/>
          </a:xfrm>
          <a:prstGeom prst="rect">
            <a:avLst/>
          </a:prstGeom>
        </p:spPr>
      </p:pic>
    </p:spTree>
    <p:extLst>
      <p:ext uri="{BB962C8B-B14F-4D97-AF65-F5344CB8AC3E}">
        <p14:creationId xmlns:p14="http://schemas.microsoft.com/office/powerpoint/2010/main" val="134422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Distance</a:t>
            </a:r>
            <a:r>
              <a:rPr lang="pl-PL" b="1" dirty="0"/>
              <a:t> </a:t>
            </a:r>
            <a:r>
              <a:rPr lang="pl-PL" b="1" dirty="0" err="1"/>
              <a:t>analysis</a:t>
            </a:r>
            <a:r>
              <a:rPr lang="pl-PL" b="1" dirty="0"/>
              <a:t> </a:t>
            </a:r>
            <a:r>
              <a:rPr lang="pl-PL" b="1" dirty="0" smtClean="0"/>
              <a:t>(4)</a:t>
            </a:r>
            <a:r>
              <a:rPr lang="pl-PL" b="1" dirty="0"/>
              <a:t/>
            </a:r>
            <a:br>
              <a:rPr lang="pl-PL" b="1" dirty="0"/>
            </a:br>
            <a:r>
              <a:rPr lang="pl-PL" b="1" dirty="0" err="1"/>
              <a:t>just</a:t>
            </a:r>
            <a:r>
              <a:rPr lang="pl-PL" b="1" dirty="0"/>
              <a:t> </a:t>
            </a:r>
            <a:r>
              <a:rPr lang="pl-PL" b="1" dirty="0" err="1"/>
              <a:t>between</a:t>
            </a:r>
            <a:r>
              <a:rPr lang="pl-PL" b="1" dirty="0"/>
              <a:t> </a:t>
            </a:r>
            <a:r>
              <a:rPr lang="pl-PL" b="1" dirty="0" err="1"/>
              <a:t>points</a:t>
            </a:r>
            <a:endParaRPr lang="en-GB" dirty="0"/>
          </a:p>
        </p:txBody>
      </p:sp>
      <p:sp>
        <p:nvSpPr>
          <p:cNvPr id="3" name="Symbol zastępczy zawartości 2"/>
          <p:cNvSpPr>
            <a:spLocks noGrp="1"/>
          </p:cNvSpPr>
          <p:nvPr>
            <p:ph idx="1"/>
          </p:nvPr>
        </p:nvSpPr>
        <p:spPr>
          <a:xfrm>
            <a:off x="251520" y="1600200"/>
            <a:ext cx="8640960" cy="4525963"/>
          </a:xfrm>
        </p:spPr>
        <p:txBody>
          <a:bodyPr>
            <a:normAutofit fontScale="85000" lnSpcReduction="20000"/>
          </a:bodyPr>
          <a:lstStyle/>
          <a:p>
            <a:pPr marL="0" indent="0">
              <a:buNone/>
            </a:pPr>
            <a:r>
              <a:rPr lang="pl-PL" sz="2600" dirty="0" smtClean="0"/>
              <a:t>It </a:t>
            </a:r>
            <a:r>
              <a:rPr lang="pl-PL" sz="2600" dirty="0" err="1" smtClean="0"/>
              <a:t>is</a:t>
            </a:r>
            <a:r>
              <a:rPr lang="pl-PL" sz="2600" dirty="0" smtClean="0"/>
              <a:t> </a:t>
            </a:r>
            <a:r>
              <a:rPr lang="pl-PL" sz="2600" dirty="0" err="1" smtClean="0"/>
              <a:t>also</a:t>
            </a:r>
            <a:r>
              <a:rPr lang="pl-PL" sz="2600" dirty="0" smtClean="0"/>
              <a:t> </a:t>
            </a:r>
            <a:r>
              <a:rPr lang="pl-PL" sz="2600" dirty="0" err="1" smtClean="0"/>
              <a:t>possible</a:t>
            </a:r>
            <a:r>
              <a:rPr lang="pl-PL" sz="2600" dirty="0" smtClean="0"/>
              <a:t> to </a:t>
            </a:r>
            <a:r>
              <a:rPr lang="pl-PL" sz="2600" dirty="0" err="1" smtClean="0"/>
              <a:t>calculate</a:t>
            </a:r>
            <a:r>
              <a:rPr lang="pl-PL" sz="2600" dirty="0" smtClean="0"/>
              <a:t> </a:t>
            </a:r>
            <a:r>
              <a:rPr lang="pl-PL" sz="2600" b="1" dirty="0" err="1" smtClean="0"/>
              <a:t>centroids</a:t>
            </a:r>
            <a:r>
              <a:rPr lang="pl-PL" sz="2600" dirty="0" smtClean="0"/>
              <a:t> and </a:t>
            </a:r>
            <a:r>
              <a:rPr lang="pl-PL" sz="2600" dirty="0" err="1" smtClean="0"/>
              <a:t>construct</a:t>
            </a:r>
            <a:r>
              <a:rPr lang="pl-PL" sz="2600" dirty="0" smtClean="0"/>
              <a:t> </a:t>
            </a:r>
            <a:r>
              <a:rPr lang="pl-PL" sz="2600" b="1" dirty="0" err="1" smtClean="0"/>
              <a:t>spatial</a:t>
            </a:r>
            <a:r>
              <a:rPr lang="pl-PL" sz="2600" b="1" dirty="0" smtClean="0"/>
              <a:t> </a:t>
            </a:r>
            <a:r>
              <a:rPr lang="pl-PL" sz="2600" b="1" dirty="0" err="1" smtClean="0"/>
              <a:t>weights</a:t>
            </a:r>
            <a:r>
              <a:rPr lang="pl-PL" sz="2600" b="1" dirty="0" smtClean="0"/>
              <a:t> matrix</a:t>
            </a:r>
            <a:r>
              <a:rPr lang="pl-PL" sz="2600" dirty="0" smtClean="0"/>
              <a:t> for </a:t>
            </a:r>
            <a:r>
              <a:rPr lang="pl-PL" sz="2600" dirty="0" smtClean="0"/>
              <a:t>region</a:t>
            </a:r>
          </a:p>
          <a:p>
            <a:pPr marL="0" indent="0">
              <a:buNone/>
            </a:pPr>
            <a:endParaRPr lang="pl-PL" sz="2600" dirty="0"/>
          </a:p>
          <a:p>
            <a:pPr marL="0" indent="0">
              <a:buNone/>
            </a:pPr>
            <a:r>
              <a:rPr lang="pl-PL" sz="2600" dirty="0" err="1" smtClean="0"/>
              <a:t>crds.lublin</a:t>
            </a:r>
            <a:r>
              <a:rPr lang="pl-PL" sz="2600" dirty="0"/>
              <a:t>&lt;-</a:t>
            </a:r>
            <a:r>
              <a:rPr lang="pl-PL" sz="2600" b="1" u="sng" dirty="0" err="1" smtClean="0"/>
              <a:t>coordinates</a:t>
            </a:r>
            <a:r>
              <a:rPr lang="pl-PL" sz="2600" dirty="0" smtClean="0"/>
              <a:t>(</a:t>
            </a:r>
            <a:r>
              <a:rPr lang="pl-PL" sz="2600" dirty="0" err="1" smtClean="0"/>
              <a:t>pow.lublin</a:t>
            </a:r>
            <a:r>
              <a:rPr lang="pl-PL" sz="2600" dirty="0"/>
              <a:t>)</a:t>
            </a:r>
          </a:p>
          <a:p>
            <a:pPr marL="0" indent="0">
              <a:buNone/>
            </a:pPr>
            <a:r>
              <a:rPr lang="pl-PL" sz="2600" dirty="0" smtClean="0"/>
              <a:t>plot(</a:t>
            </a:r>
            <a:r>
              <a:rPr lang="pl-PL" sz="2600" dirty="0" err="1" smtClean="0"/>
              <a:t>pow.lublin</a:t>
            </a:r>
            <a:r>
              <a:rPr lang="pl-PL" sz="2600" dirty="0"/>
              <a:t>)</a:t>
            </a:r>
          </a:p>
          <a:p>
            <a:pPr marL="0" indent="0">
              <a:buNone/>
            </a:pPr>
            <a:r>
              <a:rPr lang="pl-PL" sz="2600" dirty="0" err="1" smtClean="0"/>
              <a:t>points</a:t>
            </a:r>
            <a:r>
              <a:rPr lang="pl-PL" sz="2600" dirty="0" smtClean="0"/>
              <a:t>(</a:t>
            </a:r>
            <a:r>
              <a:rPr lang="pl-PL" sz="2600" dirty="0" err="1" smtClean="0"/>
              <a:t>crds.lublin</a:t>
            </a:r>
            <a:r>
              <a:rPr lang="pl-PL" sz="2600" dirty="0"/>
              <a:t>, </a:t>
            </a:r>
            <a:r>
              <a:rPr lang="pl-PL" sz="2600" dirty="0" err="1"/>
              <a:t>pch</a:t>
            </a:r>
            <a:r>
              <a:rPr lang="pl-PL" sz="2600" dirty="0"/>
              <a:t>="*", col="red", </a:t>
            </a:r>
            <a:r>
              <a:rPr lang="pl-PL" sz="2600" dirty="0" err="1"/>
              <a:t>cex</a:t>
            </a:r>
            <a:r>
              <a:rPr lang="pl-PL" sz="2600" dirty="0"/>
              <a:t>=4)</a:t>
            </a:r>
          </a:p>
          <a:p>
            <a:pPr marL="0" indent="0">
              <a:buNone/>
            </a:pPr>
            <a:endParaRPr lang="pl-PL" sz="2600" dirty="0" smtClean="0"/>
          </a:p>
          <a:p>
            <a:pPr marL="0" indent="0">
              <a:buNone/>
            </a:pPr>
            <a:r>
              <a:rPr lang="pl-PL" sz="2600" dirty="0" err="1" smtClean="0"/>
              <a:t>cont.lublin.nb</a:t>
            </a:r>
            <a:r>
              <a:rPr lang="pl-PL" sz="2600" dirty="0"/>
              <a:t>&lt;-</a:t>
            </a:r>
            <a:r>
              <a:rPr lang="pl-PL" sz="2600" b="1" u="sng" dirty="0"/>
              <a:t>poly2nb</a:t>
            </a:r>
            <a:r>
              <a:rPr lang="pl-PL" sz="2600" dirty="0"/>
              <a:t>(as(</a:t>
            </a:r>
            <a:r>
              <a:rPr lang="pl-PL" sz="2600" dirty="0" err="1"/>
              <a:t>pow.lublin</a:t>
            </a:r>
            <a:r>
              <a:rPr lang="pl-PL" sz="2600" dirty="0"/>
              <a:t>, "</a:t>
            </a:r>
            <a:r>
              <a:rPr lang="pl-PL" sz="2600" dirty="0" err="1"/>
              <a:t>SpatialPolygons</a:t>
            </a:r>
            <a:r>
              <a:rPr lang="pl-PL" sz="2600" dirty="0"/>
              <a:t>"))</a:t>
            </a:r>
          </a:p>
          <a:p>
            <a:pPr marL="0" indent="0">
              <a:buNone/>
            </a:pPr>
            <a:endParaRPr lang="pl-PL" sz="2600" dirty="0" smtClean="0"/>
          </a:p>
          <a:p>
            <a:pPr marL="0" indent="0">
              <a:buNone/>
            </a:pPr>
            <a:r>
              <a:rPr lang="pl-PL" sz="2600" dirty="0" smtClean="0"/>
              <a:t>plot(</a:t>
            </a:r>
            <a:r>
              <a:rPr lang="pl-PL" sz="2600" dirty="0" err="1" smtClean="0"/>
              <a:t>pow.lublin</a:t>
            </a:r>
            <a:r>
              <a:rPr lang="pl-PL" sz="2600" dirty="0"/>
              <a:t>)</a:t>
            </a:r>
          </a:p>
          <a:p>
            <a:pPr marL="0" indent="0">
              <a:buNone/>
            </a:pPr>
            <a:r>
              <a:rPr lang="pl-PL" sz="2600" dirty="0" smtClean="0"/>
              <a:t>plot(</a:t>
            </a:r>
            <a:r>
              <a:rPr lang="pl-PL" sz="2600" dirty="0" err="1" smtClean="0"/>
              <a:t>cont.lublin.nb</a:t>
            </a:r>
            <a:r>
              <a:rPr lang="pl-PL" sz="2600" dirty="0"/>
              <a:t>, </a:t>
            </a:r>
            <a:r>
              <a:rPr lang="pl-PL" sz="2600" dirty="0" err="1"/>
              <a:t>crds.lublin</a:t>
            </a:r>
            <a:r>
              <a:rPr lang="pl-PL" sz="2600" dirty="0"/>
              <a:t>, </a:t>
            </a:r>
            <a:r>
              <a:rPr lang="pl-PL" sz="2600" dirty="0" err="1"/>
              <a:t>add</a:t>
            </a:r>
            <a:r>
              <a:rPr lang="pl-PL" sz="2600" dirty="0"/>
              <a:t>=TRUE)</a:t>
            </a:r>
          </a:p>
          <a:p>
            <a:pPr marL="0" indent="0">
              <a:buNone/>
            </a:pPr>
            <a:endParaRPr lang="pl-PL" sz="2600" dirty="0" smtClean="0"/>
          </a:p>
          <a:p>
            <a:pPr marL="0" indent="0">
              <a:buNone/>
            </a:pPr>
            <a:r>
              <a:rPr lang="pl-PL" sz="2600" dirty="0" err="1" smtClean="0"/>
              <a:t>cont.lublin.listw</a:t>
            </a:r>
            <a:r>
              <a:rPr lang="pl-PL" sz="2600" dirty="0"/>
              <a:t>&lt;-</a:t>
            </a:r>
            <a:r>
              <a:rPr lang="pl-PL" sz="2600" b="1" u="sng" dirty="0" smtClean="0"/>
              <a:t>nb2listw</a:t>
            </a:r>
            <a:r>
              <a:rPr lang="pl-PL" sz="2600" dirty="0" smtClean="0"/>
              <a:t>(</a:t>
            </a:r>
            <a:r>
              <a:rPr lang="pl-PL" sz="2600" dirty="0" err="1" smtClean="0"/>
              <a:t>cont.lublin.nb</a:t>
            </a:r>
            <a:r>
              <a:rPr lang="pl-PL" sz="2600" dirty="0"/>
              <a:t>, style="W")</a:t>
            </a:r>
            <a:endParaRPr lang="en-GB" sz="2600" dirty="0"/>
          </a:p>
          <a:p>
            <a:endParaRPr lang="en-GB" dirty="0">
              <a:solidFill>
                <a:srgbClr val="FF0000"/>
              </a:solidFill>
            </a:endParaRPr>
          </a:p>
        </p:txBody>
      </p:sp>
    </p:spTree>
    <p:extLst>
      <p:ext uri="{BB962C8B-B14F-4D97-AF65-F5344CB8AC3E}">
        <p14:creationId xmlns:p14="http://schemas.microsoft.com/office/powerpoint/2010/main" val="99967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b="1" dirty="0" err="1" smtClean="0"/>
              <a:t>Centroids</a:t>
            </a:r>
            <a:r>
              <a:rPr lang="pl-PL" b="1" dirty="0" smtClean="0"/>
              <a:t> and </a:t>
            </a:r>
            <a:r>
              <a:rPr lang="pl-PL" b="1" dirty="0" err="1" smtClean="0"/>
              <a:t>contiguity</a:t>
            </a:r>
            <a:r>
              <a:rPr lang="pl-PL" b="1" dirty="0" smtClean="0"/>
              <a:t> </a:t>
            </a:r>
            <a:r>
              <a:rPr lang="pl-PL" b="1" dirty="0" err="1" smtClean="0"/>
              <a:t>links</a:t>
            </a:r>
            <a:endParaRPr lang="en-GB"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675" y="1484784"/>
            <a:ext cx="526732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751294"/>
            <a:ext cx="4968552" cy="4959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66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r"/>
            <a:r>
              <a:rPr lang="pl-PL" sz="4000" b="1" dirty="0" smtClean="0"/>
              <a:t>My </a:t>
            </a:r>
            <a:r>
              <a:rPr lang="pl-PL" sz="4000" b="1" dirty="0" err="1" smtClean="0"/>
              <a:t>presentation</a:t>
            </a:r>
            <a:endParaRPr lang="en-GB" sz="4000" dirty="0"/>
          </a:p>
        </p:txBody>
      </p:sp>
      <p:sp>
        <p:nvSpPr>
          <p:cNvPr id="3" name="Symbol zastępczy zawartości 2"/>
          <p:cNvSpPr>
            <a:spLocks noGrp="1"/>
          </p:cNvSpPr>
          <p:nvPr>
            <p:ph idx="1"/>
          </p:nvPr>
        </p:nvSpPr>
        <p:spPr>
          <a:xfrm>
            <a:off x="457200" y="1412776"/>
            <a:ext cx="8229600" cy="4713387"/>
          </a:xfrm>
        </p:spPr>
        <p:txBody>
          <a:bodyPr>
            <a:noAutofit/>
          </a:bodyPr>
          <a:lstStyle/>
          <a:p>
            <a:pPr marL="285750" indent="-285750" algn="just">
              <a:buFontTx/>
              <a:buChar char="-"/>
            </a:pPr>
            <a:r>
              <a:rPr lang="pl-PL" sz="2400" dirty="0" smtClean="0"/>
              <a:t>Data </a:t>
            </a:r>
            <a:r>
              <a:rPr lang="pl-PL" sz="2400" dirty="0" err="1" smtClean="0"/>
              <a:t>analyst</a:t>
            </a:r>
            <a:r>
              <a:rPr lang="pl-PL" sz="2400" dirty="0" smtClean="0"/>
              <a:t> </a:t>
            </a:r>
            <a:r>
              <a:rPr lang="pl-PL" sz="2400" dirty="0" smtClean="0"/>
              <a:t>and </a:t>
            </a:r>
            <a:r>
              <a:rPr lang="pl-PL" sz="2400" dirty="0" err="1" smtClean="0"/>
              <a:t>economist</a:t>
            </a:r>
            <a:r>
              <a:rPr lang="pl-PL" sz="2400" dirty="0" smtClean="0"/>
              <a:t> </a:t>
            </a:r>
            <a:r>
              <a:rPr lang="pl-PL" sz="2400" dirty="0" err="1" smtClean="0"/>
              <a:t>persepective</a:t>
            </a:r>
            <a:endParaRPr lang="pl-PL" sz="2400" dirty="0"/>
          </a:p>
          <a:p>
            <a:pPr marL="285750" indent="-285750" algn="just">
              <a:buFontTx/>
              <a:buChar char="-"/>
            </a:pPr>
            <a:endParaRPr lang="pl-PL" sz="2400" dirty="0" smtClean="0"/>
          </a:p>
          <a:p>
            <a:pPr marL="285750" indent="-285750" algn="just">
              <a:buFontTx/>
              <a:buChar char="-"/>
            </a:pPr>
            <a:r>
              <a:rPr lang="pl-PL" sz="2400" dirty="0" err="1" smtClean="0"/>
              <a:t>Spatial</a:t>
            </a:r>
            <a:r>
              <a:rPr lang="pl-PL" sz="2400" dirty="0" smtClean="0"/>
              <a:t> </a:t>
            </a:r>
            <a:r>
              <a:rPr lang="pl-PL" sz="2400" dirty="0" err="1" smtClean="0"/>
              <a:t>statistics</a:t>
            </a:r>
            <a:r>
              <a:rPr lang="pl-PL" sz="2400" dirty="0" smtClean="0"/>
              <a:t> </a:t>
            </a:r>
            <a:r>
              <a:rPr lang="pl-PL" sz="2400" dirty="0" err="1" smtClean="0"/>
              <a:t>problems</a:t>
            </a:r>
            <a:r>
              <a:rPr lang="pl-PL" sz="2400" dirty="0" smtClean="0"/>
              <a:t> </a:t>
            </a:r>
            <a:r>
              <a:rPr lang="pl-PL" sz="2400" dirty="0" smtClean="0"/>
              <a:t>applied </a:t>
            </a:r>
            <a:r>
              <a:rPr lang="pl-PL" sz="2400" dirty="0" smtClean="0"/>
              <a:t>to </a:t>
            </a:r>
            <a:r>
              <a:rPr lang="pl-PL" sz="2400" dirty="0" err="1" smtClean="0"/>
              <a:t>economy</a:t>
            </a:r>
            <a:r>
              <a:rPr lang="pl-PL" sz="2400" dirty="0" smtClean="0"/>
              <a:t> and </a:t>
            </a:r>
            <a:r>
              <a:rPr lang="pl-PL" sz="2400" dirty="0" err="1" smtClean="0"/>
              <a:t>economics</a:t>
            </a:r>
            <a:r>
              <a:rPr lang="pl-PL" sz="2400" dirty="0" smtClean="0"/>
              <a:t> (</a:t>
            </a:r>
            <a:r>
              <a:rPr lang="pl-PL" sz="2400" dirty="0" err="1" smtClean="0"/>
              <a:t>scientific</a:t>
            </a:r>
            <a:r>
              <a:rPr lang="pl-PL" sz="2400" dirty="0" smtClean="0"/>
              <a:t> </a:t>
            </a:r>
            <a:r>
              <a:rPr lang="pl-PL" sz="2400" dirty="0" err="1" smtClean="0"/>
              <a:t>theoretical</a:t>
            </a:r>
            <a:r>
              <a:rPr lang="pl-PL" sz="2400" dirty="0" smtClean="0"/>
              <a:t> </a:t>
            </a:r>
            <a:r>
              <a:rPr lang="pl-PL" sz="2400" dirty="0" err="1" smtClean="0"/>
              <a:t>research</a:t>
            </a:r>
            <a:r>
              <a:rPr lang="pl-PL" sz="2400" dirty="0" smtClean="0"/>
              <a:t> and </a:t>
            </a:r>
            <a:r>
              <a:rPr lang="pl-PL" sz="2400" dirty="0" err="1" smtClean="0"/>
              <a:t>empirical</a:t>
            </a:r>
            <a:r>
              <a:rPr lang="pl-PL" sz="2400" dirty="0" smtClean="0"/>
              <a:t> </a:t>
            </a:r>
            <a:r>
              <a:rPr lang="pl-PL" sz="2400" dirty="0" err="1" smtClean="0"/>
              <a:t>studies</a:t>
            </a:r>
            <a:r>
              <a:rPr lang="pl-PL" sz="2400" dirty="0" smtClean="0"/>
              <a:t>) </a:t>
            </a:r>
          </a:p>
          <a:p>
            <a:pPr marL="285750" indent="-285750" algn="just">
              <a:buFontTx/>
              <a:buChar char="-"/>
            </a:pPr>
            <a:endParaRPr lang="pl-PL" sz="2400" dirty="0"/>
          </a:p>
          <a:p>
            <a:pPr marL="285750" indent="-285750" algn="just">
              <a:buFontTx/>
              <a:buChar char="-"/>
            </a:pPr>
            <a:r>
              <a:rPr lang="pl-PL" sz="2400" dirty="0" smtClean="0"/>
              <a:t>Applied to </a:t>
            </a:r>
            <a:r>
              <a:rPr lang="pl-PL" sz="2400" dirty="0" err="1" smtClean="0"/>
              <a:t>cohesion</a:t>
            </a:r>
            <a:r>
              <a:rPr lang="pl-PL" sz="2400" dirty="0" smtClean="0"/>
              <a:t> policy, business </a:t>
            </a:r>
            <a:r>
              <a:rPr lang="pl-PL" sz="2400" dirty="0" err="1" smtClean="0"/>
              <a:t>location</a:t>
            </a:r>
            <a:r>
              <a:rPr lang="pl-PL" sz="2400" dirty="0" smtClean="0"/>
              <a:t>, </a:t>
            </a:r>
            <a:r>
              <a:rPr lang="pl-PL" sz="2400" dirty="0" err="1" smtClean="0"/>
              <a:t>core-peripery</a:t>
            </a:r>
            <a:r>
              <a:rPr lang="pl-PL" sz="2400" dirty="0" smtClean="0"/>
              <a:t> </a:t>
            </a:r>
            <a:r>
              <a:rPr lang="pl-PL" sz="2400" dirty="0" err="1" smtClean="0"/>
              <a:t>models</a:t>
            </a:r>
            <a:r>
              <a:rPr lang="pl-PL" sz="2400" dirty="0" smtClean="0"/>
              <a:t> etc.</a:t>
            </a:r>
            <a:endParaRPr lang="pl-PL" sz="2400" dirty="0" smtClean="0"/>
          </a:p>
          <a:p>
            <a:pPr marL="285750" indent="-285750" algn="just">
              <a:buFontTx/>
              <a:buChar char="-"/>
            </a:pPr>
            <a:endParaRPr lang="pl-PL" sz="2400" dirty="0" smtClean="0"/>
          </a:p>
          <a:p>
            <a:pPr marL="285750" indent="-285750" algn="just">
              <a:buFontTx/>
              <a:buChar char="-"/>
            </a:pPr>
            <a:r>
              <a:rPr lang="pl-PL" sz="2400" dirty="0" smtClean="0">
                <a:solidFill>
                  <a:srgbClr val="0070C0"/>
                </a:solidFill>
              </a:rPr>
              <a:t>In </a:t>
            </a:r>
            <a:r>
              <a:rPr lang="pl-PL" sz="2400" dirty="0" err="1" smtClean="0">
                <a:solidFill>
                  <a:srgbClr val="0070C0"/>
                </a:solidFill>
              </a:rPr>
              <a:t>fact</a:t>
            </a:r>
            <a:r>
              <a:rPr lang="pl-PL" sz="2400" dirty="0" smtClean="0">
                <a:solidFill>
                  <a:srgbClr val="0070C0"/>
                </a:solidFill>
              </a:rPr>
              <a:t>: </a:t>
            </a:r>
            <a:r>
              <a:rPr lang="pl-PL" sz="2400" dirty="0" err="1" smtClean="0">
                <a:solidFill>
                  <a:srgbClr val="0070C0"/>
                </a:solidFill>
              </a:rPr>
              <a:t>like</a:t>
            </a:r>
            <a:r>
              <a:rPr lang="pl-PL" sz="2400" dirty="0" smtClean="0">
                <a:solidFill>
                  <a:srgbClr val="0070C0"/>
                </a:solidFill>
              </a:rPr>
              <a:t> </a:t>
            </a:r>
            <a:r>
              <a:rPr lang="pl-PL" sz="2400" dirty="0" err="1" smtClean="0">
                <a:solidFill>
                  <a:srgbClr val="0070C0"/>
                </a:solidFill>
              </a:rPr>
              <a:t>Gumtree</a:t>
            </a:r>
            <a:r>
              <a:rPr lang="pl-PL" sz="2400" dirty="0" smtClean="0">
                <a:solidFill>
                  <a:srgbClr val="0070C0"/>
                </a:solidFill>
              </a:rPr>
              <a:t> </a:t>
            </a:r>
            <a:r>
              <a:rPr lang="pl-PL" sz="2400" dirty="0" err="1" smtClean="0">
                <a:solidFill>
                  <a:srgbClr val="0070C0"/>
                </a:solidFill>
              </a:rPr>
              <a:t>announcement</a:t>
            </a:r>
            <a:r>
              <a:rPr lang="pl-PL" sz="2400" dirty="0" smtClean="0">
                <a:solidFill>
                  <a:srgbClr val="0070C0"/>
                </a:solidFill>
              </a:rPr>
              <a:t> </a:t>
            </a:r>
            <a:r>
              <a:rPr lang="pl-PL" sz="2400" dirty="0" smtClean="0">
                <a:solidFill>
                  <a:srgbClr val="0070C0"/>
                </a:solidFill>
              </a:rPr>
              <a:t>– I </a:t>
            </a:r>
            <a:r>
              <a:rPr lang="pl-PL" sz="2400" dirty="0" err="1" smtClean="0">
                <a:solidFill>
                  <a:srgbClr val="0070C0"/>
                </a:solidFill>
              </a:rPr>
              <a:t>am</a:t>
            </a:r>
            <a:r>
              <a:rPr lang="pl-PL" sz="2400" dirty="0" smtClean="0">
                <a:solidFill>
                  <a:srgbClr val="0070C0"/>
                </a:solidFill>
              </a:rPr>
              <a:t> </a:t>
            </a:r>
            <a:r>
              <a:rPr lang="pl-PL" sz="2400" dirty="0" err="1" smtClean="0">
                <a:solidFill>
                  <a:srgbClr val="0070C0"/>
                </a:solidFill>
              </a:rPr>
              <a:t>looking</a:t>
            </a:r>
            <a:r>
              <a:rPr lang="pl-PL" sz="2400" dirty="0" smtClean="0">
                <a:solidFill>
                  <a:srgbClr val="0070C0"/>
                </a:solidFill>
              </a:rPr>
              <a:t> for </a:t>
            </a:r>
            <a:r>
              <a:rPr lang="pl-PL" sz="2400" dirty="0" err="1" smtClean="0">
                <a:solidFill>
                  <a:srgbClr val="0070C0"/>
                </a:solidFill>
              </a:rPr>
              <a:t>package</a:t>
            </a:r>
            <a:r>
              <a:rPr lang="pl-PL" sz="2400" dirty="0" smtClean="0">
                <a:solidFill>
                  <a:srgbClr val="0070C0"/>
                </a:solidFill>
              </a:rPr>
              <a:t> developer to </a:t>
            </a:r>
            <a:r>
              <a:rPr lang="pl-PL" sz="2400" dirty="0" err="1" smtClean="0">
                <a:solidFill>
                  <a:srgbClr val="0070C0"/>
                </a:solidFill>
              </a:rPr>
              <a:t>cover</a:t>
            </a:r>
            <a:r>
              <a:rPr lang="pl-PL" sz="2400" dirty="0" smtClean="0">
                <a:solidFill>
                  <a:srgbClr val="0070C0"/>
                </a:solidFill>
              </a:rPr>
              <a:t> the </a:t>
            </a:r>
            <a:r>
              <a:rPr lang="pl-PL" sz="2400" dirty="0" err="1" smtClean="0">
                <a:solidFill>
                  <a:srgbClr val="0070C0"/>
                </a:solidFill>
              </a:rPr>
              <a:t>ideas</a:t>
            </a:r>
            <a:r>
              <a:rPr lang="pl-PL" sz="2400" dirty="0" smtClean="0">
                <a:solidFill>
                  <a:srgbClr val="0070C0"/>
                </a:solidFill>
              </a:rPr>
              <a:t> </a:t>
            </a:r>
            <a:r>
              <a:rPr lang="pl-PL" sz="2400" dirty="0" err="1" smtClean="0">
                <a:solidFill>
                  <a:srgbClr val="0070C0"/>
                </a:solidFill>
              </a:rPr>
              <a:t>expressed</a:t>
            </a:r>
            <a:r>
              <a:rPr lang="pl-PL" sz="2400" dirty="0" smtClean="0">
                <a:solidFill>
                  <a:srgbClr val="0070C0"/>
                </a:solidFill>
              </a:rPr>
              <a:t> </a:t>
            </a:r>
            <a:r>
              <a:rPr lang="pl-PL" sz="2400" dirty="0" err="1" smtClean="0">
                <a:solidFill>
                  <a:srgbClr val="0070C0"/>
                </a:solidFill>
              </a:rPr>
              <a:t>here</a:t>
            </a:r>
            <a:r>
              <a:rPr lang="pl-PL" sz="2400" dirty="0" smtClean="0">
                <a:solidFill>
                  <a:srgbClr val="0070C0"/>
                </a:solidFill>
              </a:rPr>
              <a:t> (and </a:t>
            </a:r>
            <a:r>
              <a:rPr lang="pl-PL" sz="2400" dirty="0" err="1" smtClean="0">
                <a:solidFill>
                  <a:srgbClr val="0070C0"/>
                </a:solidFill>
              </a:rPr>
              <a:t>more</a:t>
            </a:r>
            <a:r>
              <a:rPr lang="pl-PL" sz="2400" dirty="0" smtClean="0">
                <a:solidFill>
                  <a:srgbClr val="0070C0"/>
                </a:solidFill>
              </a:rPr>
              <a:t>) </a:t>
            </a:r>
            <a:r>
              <a:rPr lang="pl-PL" sz="2400" dirty="0" smtClean="0">
                <a:solidFill>
                  <a:srgbClr val="0070C0"/>
                </a:solidFill>
                <a:sym typeface="Wingdings" panose="05000000000000000000" pitchFamily="2" charset="2"/>
              </a:rPr>
              <a:t> </a:t>
            </a:r>
            <a:endParaRPr lang="pl-PL" sz="2400" dirty="0" smtClean="0">
              <a:solidFill>
                <a:srgbClr val="0070C0"/>
              </a:solidFill>
              <a:sym typeface="Wingdings" panose="05000000000000000000" pitchFamily="2" charset="2"/>
            </a:endParaRPr>
          </a:p>
          <a:p>
            <a:pPr marL="0" indent="0" algn="just">
              <a:buNone/>
            </a:pPr>
            <a:r>
              <a:rPr lang="pl-PL" sz="2400" dirty="0" smtClean="0">
                <a:solidFill>
                  <a:srgbClr val="0070C0"/>
                </a:solidFill>
                <a:sym typeface="Wingdings" panose="05000000000000000000" pitchFamily="2" charset="2"/>
              </a:rPr>
              <a:t>    (</a:t>
            </a:r>
            <a:r>
              <a:rPr lang="pl-PL" sz="2400" dirty="0" smtClean="0">
                <a:solidFill>
                  <a:srgbClr val="0070C0"/>
                </a:solidFill>
                <a:sym typeface="Wingdings" panose="05000000000000000000" pitchFamily="2" charset="2"/>
              </a:rPr>
              <a:t>I </a:t>
            </a:r>
            <a:r>
              <a:rPr lang="pl-PL" sz="2400" dirty="0" err="1" smtClean="0">
                <a:solidFill>
                  <a:srgbClr val="0070C0"/>
                </a:solidFill>
                <a:sym typeface="Wingdings" panose="05000000000000000000" pitchFamily="2" charset="2"/>
              </a:rPr>
              <a:t>am</a:t>
            </a:r>
            <a:r>
              <a:rPr lang="pl-PL" sz="2400" dirty="0" smtClean="0">
                <a:solidFill>
                  <a:srgbClr val="0070C0"/>
                </a:solidFill>
                <a:sym typeface="Wingdings" panose="05000000000000000000" pitchFamily="2" charset="2"/>
              </a:rPr>
              <a:t> </a:t>
            </a:r>
            <a:r>
              <a:rPr lang="pl-PL" sz="2400" dirty="0" err="1" smtClean="0">
                <a:solidFill>
                  <a:srgbClr val="0070C0"/>
                </a:solidFill>
                <a:sym typeface="Wingdings" panose="05000000000000000000" pitchFamily="2" charset="2"/>
              </a:rPr>
              <a:t>too</a:t>
            </a:r>
            <a:r>
              <a:rPr lang="pl-PL" sz="2400" dirty="0" smtClean="0">
                <a:solidFill>
                  <a:srgbClr val="0070C0"/>
                </a:solidFill>
                <a:sym typeface="Wingdings" panose="05000000000000000000" pitchFamily="2" charset="2"/>
              </a:rPr>
              <a:t> </a:t>
            </a:r>
            <a:r>
              <a:rPr lang="pl-PL" sz="2400" dirty="0" err="1" smtClean="0">
                <a:solidFill>
                  <a:srgbClr val="0070C0"/>
                </a:solidFill>
                <a:sym typeface="Wingdings" panose="05000000000000000000" pitchFamily="2" charset="2"/>
              </a:rPr>
              <a:t>busy</a:t>
            </a:r>
            <a:r>
              <a:rPr lang="pl-PL" sz="2400" dirty="0" smtClean="0">
                <a:solidFill>
                  <a:srgbClr val="0070C0"/>
                </a:solidFill>
                <a:sym typeface="Wingdings" panose="05000000000000000000" pitchFamily="2" charset="2"/>
              </a:rPr>
              <a:t> for </a:t>
            </a:r>
            <a:r>
              <a:rPr lang="pl-PL" sz="2400" dirty="0" err="1" smtClean="0">
                <a:solidFill>
                  <a:srgbClr val="0070C0"/>
                </a:solidFill>
                <a:sym typeface="Wingdings" panose="05000000000000000000" pitchFamily="2" charset="2"/>
              </a:rPr>
              <a:t>this</a:t>
            </a:r>
            <a:r>
              <a:rPr lang="pl-PL" sz="2400" dirty="0" smtClean="0">
                <a:solidFill>
                  <a:srgbClr val="0070C0"/>
                </a:solidFill>
                <a:sym typeface="Wingdings" panose="05000000000000000000" pitchFamily="2" charset="2"/>
              </a:rPr>
              <a:t>...)</a:t>
            </a:r>
            <a:endParaRPr lang="pl-PL" sz="2400" dirty="0" smtClean="0">
              <a:solidFill>
                <a:srgbClr val="0070C0"/>
              </a:solidFill>
            </a:endParaRPr>
          </a:p>
          <a:p>
            <a:pPr algn="just"/>
            <a:endParaRPr lang="en-GB" sz="2400" dirty="0"/>
          </a:p>
        </p:txBody>
      </p:sp>
    </p:spTree>
    <p:extLst>
      <p:ext uri="{BB962C8B-B14F-4D97-AF65-F5344CB8AC3E}">
        <p14:creationId xmlns:p14="http://schemas.microsoft.com/office/powerpoint/2010/main" val="10820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Distance</a:t>
            </a:r>
            <a:r>
              <a:rPr lang="pl-PL" b="1" dirty="0"/>
              <a:t> </a:t>
            </a:r>
            <a:r>
              <a:rPr lang="pl-PL" b="1" dirty="0" err="1"/>
              <a:t>analysis</a:t>
            </a:r>
            <a:r>
              <a:rPr lang="pl-PL" b="1" dirty="0"/>
              <a:t> </a:t>
            </a:r>
            <a:r>
              <a:rPr lang="pl-PL" b="1" dirty="0" smtClean="0"/>
              <a:t>(1)</a:t>
            </a:r>
            <a:r>
              <a:rPr lang="pl-PL" b="1" dirty="0"/>
              <a:t/>
            </a:r>
            <a:br>
              <a:rPr lang="pl-PL" b="1" dirty="0"/>
            </a:br>
            <a:r>
              <a:rPr lang="pl-PL" b="1" dirty="0" err="1" smtClean="0"/>
              <a:t>between</a:t>
            </a:r>
            <a:r>
              <a:rPr lang="pl-PL" b="1" dirty="0" smtClean="0"/>
              <a:t> </a:t>
            </a:r>
            <a:r>
              <a:rPr lang="pl-PL" b="1" dirty="0" err="1" smtClean="0"/>
              <a:t>core</a:t>
            </a:r>
            <a:r>
              <a:rPr lang="pl-PL" b="1" dirty="0" smtClean="0"/>
              <a:t> and </a:t>
            </a:r>
            <a:r>
              <a:rPr lang="pl-PL" b="1" dirty="0" err="1" smtClean="0"/>
              <a:t>periphery</a:t>
            </a:r>
            <a:endParaRPr lang="en-GB" dirty="0"/>
          </a:p>
        </p:txBody>
      </p:sp>
      <p:sp>
        <p:nvSpPr>
          <p:cNvPr id="3" name="Symbol zastępczy zawartości 2"/>
          <p:cNvSpPr>
            <a:spLocks noGrp="1"/>
          </p:cNvSpPr>
          <p:nvPr>
            <p:ph idx="1"/>
          </p:nvPr>
        </p:nvSpPr>
        <p:spPr>
          <a:xfrm>
            <a:off x="179512" y="1600200"/>
            <a:ext cx="8712968" cy="5069160"/>
          </a:xfrm>
        </p:spPr>
        <p:txBody>
          <a:bodyPr>
            <a:normAutofit fontScale="55000" lnSpcReduction="20000"/>
          </a:bodyPr>
          <a:lstStyle/>
          <a:p>
            <a:pPr marL="0" indent="0">
              <a:buNone/>
            </a:pPr>
            <a:r>
              <a:rPr lang="pl-PL" sz="4200" b="1" dirty="0" err="1" smtClean="0"/>
              <a:t>Let’s</a:t>
            </a:r>
            <a:r>
              <a:rPr lang="pl-PL" sz="4200" b="1" dirty="0" smtClean="0"/>
              <a:t> set the </a:t>
            </a:r>
            <a:r>
              <a:rPr lang="pl-PL" sz="4200" b="1" dirty="0" err="1" smtClean="0"/>
              <a:t>coordinates</a:t>
            </a:r>
            <a:r>
              <a:rPr lang="pl-PL" sz="4200" b="1" dirty="0" smtClean="0"/>
              <a:t> of </a:t>
            </a:r>
            <a:r>
              <a:rPr lang="pl-PL" sz="4200" b="1" dirty="0" err="1" smtClean="0"/>
              <a:t>core</a:t>
            </a:r>
            <a:r>
              <a:rPr lang="pl-PL" sz="4200" b="1" dirty="0" smtClean="0"/>
              <a:t> </a:t>
            </a:r>
            <a:r>
              <a:rPr lang="pl-PL" sz="4200" b="1" dirty="0" err="1" smtClean="0"/>
              <a:t>regional</a:t>
            </a:r>
            <a:r>
              <a:rPr lang="pl-PL" sz="4200" b="1" dirty="0" smtClean="0"/>
              <a:t> </a:t>
            </a:r>
            <a:r>
              <a:rPr lang="pl-PL" sz="4200" b="1" dirty="0" err="1" smtClean="0"/>
              <a:t>city</a:t>
            </a:r>
            <a:endParaRPr lang="pl-PL" sz="4200" b="1" dirty="0" smtClean="0"/>
          </a:p>
          <a:p>
            <a:pPr marL="0" indent="0">
              <a:buNone/>
            </a:pPr>
            <a:r>
              <a:rPr lang="en-US" sz="4200" dirty="0" smtClean="0"/>
              <a:t>library(</a:t>
            </a:r>
            <a:r>
              <a:rPr lang="en-US" sz="4200" b="1" u="sng" dirty="0" err="1" smtClean="0"/>
              <a:t>SmarterPoland</a:t>
            </a:r>
            <a:r>
              <a:rPr lang="en-US" sz="4200" dirty="0" smtClean="0"/>
              <a:t>)</a:t>
            </a:r>
            <a:endParaRPr lang="pl-PL" sz="4200" dirty="0"/>
          </a:p>
          <a:p>
            <a:pPr marL="0" indent="0">
              <a:buNone/>
            </a:pPr>
            <a:r>
              <a:rPr lang="pl-PL" sz="4200" dirty="0" smtClean="0"/>
              <a:t>ad&lt;-</a:t>
            </a:r>
            <a:r>
              <a:rPr lang="en-US" sz="4200" b="1" u="sng" dirty="0" err="1" smtClean="0"/>
              <a:t>getGoogleMapsAddress</a:t>
            </a:r>
            <a:r>
              <a:rPr lang="en-US" sz="4200" dirty="0" smtClean="0"/>
              <a:t>(city </a:t>
            </a:r>
            <a:r>
              <a:rPr lang="en-US" sz="4200" dirty="0"/>
              <a:t>= </a:t>
            </a:r>
            <a:r>
              <a:rPr lang="en-US" sz="4200" dirty="0"/>
              <a:t>"</a:t>
            </a:r>
            <a:r>
              <a:rPr lang="pl-PL" sz="4200" dirty="0" smtClean="0"/>
              <a:t>Lublin</a:t>
            </a:r>
            <a:r>
              <a:rPr lang="en-US" sz="4200" dirty="0" smtClean="0"/>
              <a:t>", </a:t>
            </a:r>
            <a:r>
              <a:rPr lang="en-US" sz="4200" dirty="0"/>
              <a:t>country="Poland", </a:t>
            </a:r>
            <a:r>
              <a:rPr lang="en-US" sz="4200" dirty="0" err="1"/>
              <a:t>positionOnly</a:t>
            </a:r>
            <a:r>
              <a:rPr lang="en-US" sz="4200" dirty="0"/>
              <a:t> = TRUE, delay=1</a:t>
            </a:r>
            <a:r>
              <a:rPr lang="en-US" sz="4200" dirty="0" smtClean="0"/>
              <a:t>)</a:t>
            </a:r>
            <a:endParaRPr lang="pl-PL" sz="4200" dirty="0"/>
          </a:p>
          <a:p>
            <a:pPr marL="0" indent="0">
              <a:buNone/>
            </a:pPr>
            <a:r>
              <a:rPr lang="pl-PL" sz="4200" dirty="0" smtClean="0"/>
              <a:t>ad</a:t>
            </a:r>
            <a:endParaRPr lang="pl-PL" sz="4200" dirty="0"/>
          </a:p>
          <a:p>
            <a:pPr marL="0" indent="0">
              <a:buNone/>
            </a:pPr>
            <a:r>
              <a:rPr lang="pl-PL" sz="4200" dirty="0"/>
              <a:t> </a:t>
            </a:r>
            <a:r>
              <a:rPr lang="pl-PL" sz="4200" dirty="0" smtClean="0"/>
              <a:t>                                                                                                   </a:t>
            </a:r>
            <a:r>
              <a:rPr lang="pl-PL" sz="4200" dirty="0"/>
              <a:t>lat</a:t>
            </a:r>
          </a:p>
          <a:p>
            <a:pPr marL="0" indent="0">
              <a:buNone/>
            </a:pPr>
            <a:r>
              <a:rPr lang="pl-PL" sz="4200" dirty="0"/>
              <a:t>http://</a:t>
            </a:r>
            <a:r>
              <a:rPr lang="pl-PL" sz="4200" dirty="0" smtClean="0"/>
              <a:t>maps.googleapis.com/maps/api/geocode/json?address=Banacha 2,+Lublin</a:t>
            </a:r>
            <a:r>
              <a:rPr lang="pl-PL" sz="4200" dirty="0"/>
              <a:t>,+Poland&amp;sensor=</a:t>
            </a:r>
            <a:r>
              <a:rPr lang="pl-PL" sz="4200" dirty="0" err="1"/>
              <a:t>true</a:t>
            </a:r>
            <a:r>
              <a:rPr lang="pl-PL" sz="4200" dirty="0"/>
              <a:t> 51.21639</a:t>
            </a:r>
          </a:p>
          <a:p>
            <a:pPr marL="0" indent="0">
              <a:buNone/>
            </a:pPr>
            <a:r>
              <a:rPr lang="pl-PL" sz="4200" dirty="0"/>
              <a:t>                                                                                                   </a:t>
            </a:r>
            <a:r>
              <a:rPr lang="pl-PL" sz="4200" dirty="0" err="1"/>
              <a:t>lng</a:t>
            </a:r>
            <a:r>
              <a:rPr lang="pl-PL" sz="4200" dirty="0"/>
              <a:t>  </a:t>
            </a:r>
          </a:p>
          <a:p>
            <a:pPr marL="0" indent="0">
              <a:buNone/>
            </a:pPr>
            <a:r>
              <a:rPr lang="pl-PL" sz="4200" dirty="0"/>
              <a:t>http://maps.googleapis.com/maps/api/geocode/json?address=Banacha 2,+Lublin,+Poland&amp;sensor=</a:t>
            </a:r>
            <a:r>
              <a:rPr lang="pl-PL" sz="4200" dirty="0" err="1"/>
              <a:t>true</a:t>
            </a:r>
            <a:r>
              <a:rPr lang="pl-PL" sz="4200" dirty="0"/>
              <a:t> 22.6478 0</a:t>
            </a:r>
          </a:p>
          <a:p>
            <a:pPr marL="0" indent="0">
              <a:buNone/>
            </a:pPr>
            <a:endParaRPr lang="pl-PL" sz="4200" dirty="0"/>
          </a:p>
          <a:p>
            <a:pPr marL="0" indent="0">
              <a:buNone/>
            </a:pPr>
            <a:r>
              <a:rPr lang="pl-PL" sz="4200" dirty="0"/>
              <a:t>p</a:t>
            </a:r>
            <a:r>
              <a:rPr lang="pl-PL" sz="4200" dirty="0" smtClean="0"/>
              <a:t>lot(</a:t>
            </a:r>
            <a:r>
              <a:rPr lang="pl-PL" sz="4200" dirty="0" err="1" smtClean="0"/>
              <a:t>pow.lublin</a:t>
            </a:r>
            <a:r>
              <a:rPr lang="pl-PL" sz="4200" dirty="0" smtClean="0"/>
              <a:t>)</a:t>
            </a:r>
            <a:endParaRPr lang="pl-PL" sz="4200" dirty="0"/>
          </a:p>
          <a:p>
            <a:pPr marL="0" indent="0">
              <a:buNone/>
            </a:pPr>
            <a:r>
              <a:rPr lang="pl-PL" sz="4200" dirty="0" err="1"/>
              <a:t>points</a:t>
            </a:r>
            <a:r>
              <a:rPr lang="pl-PL" sz="4200" dirty="0"/>
              <a:t>(</a:t>
            </a:r>
            <a:r>
              <a:rPr lang="pl-PL" sz="4200" dirty="0" err="1"/>
              <a:t>crds.lublin</a:t>
            </a:r>
            <a:r>
              <a:rPr lang="pl-PL" sz="4200" dirty="0"/>
              <a:t>, </a:t>
            </a:r>
            <a:r>
              <a:rPr lang="pl-PL" sz="4200" dirty="0" err="1"/>
              <a:t>pch</a:t>
            </a:r>
            <a:r>
              <a:rPr lang="pl-PL" sz="4200" dirty="0"/>
              <a:t>="*", col="red", </a:t>
            </a:r>
            <a:r>
              <a:rPr lang="pl-PL" sz="4200" dirty="0" err="1"/>
              <a:t>cex</a:t>
            </a:r>
            <a:r>
              <a:rPr lang="pl-PL" sz="4200" dirty="0"/>
              <a:t>=4)</a:t>
            </a:r>
          </a:p>
          <a:p>
            <a:pPr marL="0" indent="0">
              <a:buNone/>
            </a:pPr>
            <a:r>
              <a:rPr lang="en-GB" sz="4200" dirty="0" smtClean="0"/>
              <a:t>points(ad[2</a:t>
            </a:r>
            <a:r>
              <a:rPr lang="en-GB" sz="4200" dirty="0"/>
              <a:t>], ad[1], </a:t>
            </a:r>
            <a:r>
              <a:rPr lang="en-GB" sz="4200" dirty="0" err="1"/>
              <a:t>pch</a:t>
            </a:r>
            <a:r>
              <a:rPr lang="en-GB" sz="4200" dirty="0"/>
              <a:t>="#", col="blue", </a:t>
            </a:r>
            <a:r>
              <a:rPr lang="en-GB" sz="4200" dirty="0" err="1"/>
              <a:t>cex</a:t>
            </a:r>
            <a:r>
              <a:rPr lang="en-GB" sz="4200" dirty="0"/>
              <a:t>=4</a:t>
            </a:r>
            <a:r>
              <a:rPr lang="en-GB" sz="4200" dirty="0" smtClean="0"/>
              <a:t>)</a:t>
            </a:r>
            <a:endParaRPr lang="en-GB" sz="4200" dirty="0"/>
          </a:p>
        </p:txBody>
      </p:sp>
    </p:spTree>
    <p:extLst>
      <p:ext uri="{BB962C8B-B14F-4D97-AF65-F5344CB8AC3E}">
        <p14:creationId xmlns:p14="http://schemas.microsoft.com/office/powerpoint/2010/main" val="411091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b="1" dirty="0" err="1" smtClean="0"/>
              <a:t>Core</a:t>
            </a:r>
            <a:r>
              <a:rPr lang="pl-PL" b="1" dirty="0" smtClean="0"/>
              <a:t> </a:t>
            </a:r>
            <a:r>
              <a:rPr lang="pl-PL" b="1" dirty="0" err="1" smtClean="0"/>
              <a:t>city</a:t>
            </a:r>
            <a:r>
              <a:rPr lang="pl-PL" b="1" dirty="0" smtClean="0"/>
              <a:t> of region</a:t>
            </a:r>
            <a:endParaRPr lang="en-GB"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25264"/>
            <a:ext cx="5555357" cy="554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78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Distance</a:t>
            </a:r>
            <a:r>
              <a:rPr lang="pl-PL" b="1" dirty="0"/>
              <a:t> </a:t>
            </a:r>
            <a:r>
              <a:rPr lang="pl-PL" b="1" dirty="0" err="1"/>
              <a:t>analysis</a:t>
            </a:r>
            <a:r>
              <a:rPr lang="pl-PL" b="1" dirty="0"/>
              <a:t> </a:t>
            </a:r>
            <a:r>
              <a:rPr lang="pl-PL" b="1" dirty="0" smtClean="0"/>
              <a:t>(2)</a:t>
            </a:r>
            <a:r>
              <a:rPr lang="pl-PL" b="1" dirty="0"/>
              <a:t/>
            </a:r>
            <a:br>
              <a:rPr lang="pl-PL" b="1" dirty="0"/>
            </a:br>
            <a:r>
              <a:rPr lang="pl-PL" b="1" dirty="0" err="1"/>
              <a:t>between</a:t>
            </a:r>
            <a:r>
              <a:rPr lang="pl-PL" b="1" dirty="0"/>
              <a:t> </a:t>
            </a:r>
            <a:r>
              <a:rPr lang="pl-PL" b="1" dirty="0" err="1"/>
              <a:t>core</a:t>
            </a:r>
            <a:r>
              <a:rPr lang="pl-PL" b="1" dirty="0"/>
              <a:t> and </a:t>
            </a:r>
            <a:r>
              <a:rPr lang="pl-PL" b="1" dirty="0" err="1"/>
              <a:t>periphery</a:t>
            </a:r>
            <a:endParaRPr lang="en-GB" dirty="0"/>
          </a:p>
        </p:txBody>
      </p:sp>
      <p:sp>
        <p:nvSpPr>
          <p:cNvPr id="3" name="Symbol zastępczy zawartości 2"/>
          <p:cNvSpPr>
            <a:spLocks noGrp="1"/>
          </p:cNvSpPr>
          <p:nvPr>
            <p:ph idx="1"/>
          </p:nvPr>
        </p:nvSpPr>
        <p:spPr>
          <a:xfrm>
            <a:off x="457200" y="1600200"/>
            <a:ext cx="8363272" cy="4525963"/>
          </a:xfrm>
        </p:spPr>
        <p:txBody>
          <a:bodyPr>
            <a:normAutofit fontScale="55000" lnSpcReduction="20000"/>
          </a:bodyPr>
          <a:lstStyle/>
          <a:p>
            <a:pPr marL="0" indent="0">
              <a:buNone/>
            </a:pPr>
            <a:r>
              <a:rPr lang="pl-PL" sz="4200" b="1" dirty="0" err="1" smtClean="0"/>
              <a:t>So</a:t>
            </a:r>
            <a:r>
              <a:rPr lang="pl-PL" sz="4200" b="1" dirty="0" smtClean="0"/>
              <a:t> </a:t>
            </a:r>
            <a:r>
              <a:rPr lang="pl-PL" sz="4200" b="1" dirty="0" smtClean="0"/>
              <a:t>one </a:t>
            </a:r>
            <a:r>
              <a:rPr lang="pl-PL" sz="4200" b="1" dirty="0" err="1" smtClean="0"/>
              <a:t>can</a:t>
            </a:r>
            <a:r>
              <a:rPr lang="pl-PL" sz="4200" b="1" dirty="0" smtClean="0"/>
              <a:t> </a:t>
            </a:r>
            <a:r>
              <a:rPr lang="pl-PL" sz="4200" b="1" dirty="0" err="1" smtClean="0"/>
              <a:t>get</a:t>
            </a:r>
            <a:r>
              <a:rPr lang="pl-PL" sz="4200" b="1" dirty="0" smtClean="0"/>
              <a:t> </a:t>
            </a:r>
            <a:r>
              <a:rPr lang="pl-PL" sz="4200" b="1" dirty="0" err="1" smtClean="0"/>
              <a:t>distance</a:t>
            </a:r>
            <a:r>
              <a:rPr lang="pl-PL" sz="4200" b="1" dirty="0" smtClean="0"/>
              <a:t> to </a:t>
            </a:r>
            <a:r>
              <a:rPr lang="pl-PL" sz="4200" b="1" dirty="0" err="1" smtClean="0"/>
              <a:t>core</a:t>
            </a:r>
            <a:r>
              <a:rPr lang="pl-PL" sz="4200" b="1" dirty="0"/>
              <a:t>:</a:t>
            </a:r>
            <a:endParaRPr lang="pl-PL" sz="4200" b="1" dirty="0" smtClean="0"/>
          </a:p>
          <a:p>
            <a:pPr marL="0" indent="0">
              <a:buNone/>
            </a:pPr>
            <a:endParaRPr lang="pl-PL" sz="4200" dirty="0" smtClean="0">
              <a:latin typeface="+mj-lt"/>
            </a:endParaRPr>
          </a:p>
          <a:p>
            <a:pPr marL="0" indent="0">
              <a:buNone/>
            </a:pPr>
            <a:r>
              <a:rPr lang="da-DK" sz="4200" dirty="0" smtClean="0">
                <a:latin typeface="+mj-lt"/>
              </a:rPr>
              <a:t>ad.m</a:t>
            </a:r>
            <a:r>
              <a:rPr lang="da-DK" sz="4200" dirty="0">
                <a:latin typeface="+mj-lt"/>
              </a:rPr>
              <a:t>&lt;-</a:t>
            </a:r>
            <a:r>
              <a:rPr lang="da-DK" sz="4200" dirty="0" smtClean="0">
                <a:latin typeface="+mj-lt"/>
              </a:rPr>
              <a:t>as.matrix(cbind(ad[</a:t>
            </a:r>
            <a:r>
              <a:rPr lang="pl-PL" sz="4200" dirty="0" smtClean="0">
                <a:latin typeface="+mj-lt"/>
              </a:rPr>
              <a:t>2</a:t>
            </a:r>
            <a:r>
              <a:rPr lang="da-DK" sz="4200" dirty="0" smtClean="0">
                <a:latin typeface="+mj-lt"/>
              </a:rPr>
              <a:t>], ad[</a:t>
            </a:r>
            <a:r>
              <a:rPr lang="pl-PL" sz="4200" dirty="0" smtClean="0">
                <a:latin typeface="+mj-lt"/>
              </a:rPr>
              <a:t>1</a:t>
            </a:r>
            <a:r>
              <a:rPr lang="da-DK" sz="4200" dirty="0" smtClean="0">
                <a:latin typeface="+mj-lt"/>
              </a:rPr>
              <a:t>]))</a:t>
            </a:r>
            <a:endParaRPr lang="da-DK" sz="4200" dirty="0">
              <a:latin typeface="+mj-lt"/>
            </a:endParaRPr>
          </a:p>
          <a:p>
            <a:pPr marL="0" indent="0">
              <a:buNone/>
            </a:pPr>
            <a:r>
              <a:rPr lang="da-DK" sz="4200" dirty="0" smtClean="0">
                <a:latin typeface="+mj-lt"/>
              </a:rPr>
              <a:t>ad.m</a:t>
            </a:r>
            <a:endParaRPr lang="da-DK" sz="4200" dirty="0">
              <a:latin typeface="+mj-lt"/>
            </a:endParaRPr>
          </a:p>
          <a:p>
            <a:pPr marL="0" indent="0">
              <a:buNone/>
            </a:pPr>
            <a:r>
              <a:rPr lang="pl-PL" sz="4200" dirty="0" smtClean="0">
                <a:latin typeface="+mj-lt"/>
                <a:cs typeface="Courier New" panose="02070309020205020404" pitchFamily="49" charset="0"/>
              </a:rPr>
              <a:t>	</a:t>
            </a:r>
          </a:p>
          <a:p>
            <a:pPr marL="0" indent="0">
              <a:buNone/>
            </a:pPr>
            <a:r>
              <a:rPr lang="pl-PL" sz="3300" dirty="0">
                <a:latin typeface="Courier New" panose="02070309020205020404" pitchFamily="49" charset="0"/>
                <a:cs typeface="Courier New" panose="02070309020205020404" pitchFamily="49" charset="0"/>
              </a:rPr>
              <a:t>	</a:t>
            </a:r>
            <a:r>
              <a:rPr lang="da-DK" sz="3300" dirty="0" smtClean="0">
                <a:latin typeface="Courier New" panose="02070309020205020404" pitchFamily="49" charset="0"/>
                <a:cs typeface="Courier New" panose="02070309020205020404" pitchFamily="49" charset="0"/>
              </a:rPr>
              <a:t> </a:t>
            </a:r>
            <a:r>
              <a:rPr lang="da-DK" sz="3300" dirty="0">
                <a:latin typeface="Courier New" panose="02070309020205020404" pitchFamily="49" charset="0"/>
                <a:cs typeface="Courier New" panose="02070309020205020404" pitchFamily="49" charset="0"/>
              </a:rPr>
              <a:t>[,1]     [,2]</a:t>
            </a:r>
          </a:p>
          <a:p>
            <a:pPr marL="0" indent="0">
              <a:buNone/>
            </a:pPr>
            <a:r>
              <a:rPr lang="da-DK" sz="3300" dirty="0">
                <a:latin typeface="Courier New" panose="02070309020205020404" pitchFamily="49" charset="0"/>
                <a:cs typeface="Courier New" panose="02070309020205020404" pitchFamily="49" charset="0"/>
              </a:rPr>
              <a:t>[1,] 22.6478 51.21639</a:t>
            </a:r>
          </a:p>
          <a:p>
            <a:pPr marL="0" indent="0">
              <a:buNone/>
            </a:pPr>
            <a:endParaRPr lang="pl-PL" sz="4200" dirty="0" smtClean="0">
              <a:latin typeface="+mj-lt"/>
              <a:cs typeface="Courier New" panose="02070309020205020404" pitchFamily="49" charset="0"/>
            </a:endParaRPr>
          </a:p>
          <a:p>
            <a:pPr marL="0" indent="0">
              <a:buNone/>
            </a:pPr>
            <a:r>
              <a:rPr lang="pl-PL" sz="4200" dirty="0" err="1">
                <a:latin typeface="+mj-lt"/>
                <a:cs typeface="Courier New" panose="02070309020205020404" pitchFamily="49" charset="0"/>
              </a:rPr>
              <a:t>c</a:t>
            </a:r>
            <a:r>
              <a:rPr lang="pl-PL" sz="4200" dirty="0" err="1" smtClean="0">
                <a:latin typeface="+mj-lt"/>
                <a:cs typeface="Courier New" panose="02070309020205020404" pitchFamily="49" charset="0"/>
              </a:rPr>
              <a:t>ore</a:t>
            </a:r>
            <a:r>
              <a:rPr lang="pl-PL" sz="4200" dirty="0" smtClean="0">
                <a:latin typeface="+mj-lt"/>
                <a:cs typeface="Courier New" panose="02070309020205020404" pitchFamily="49" charset="0"/>
              </a:rPr>
              <a:t>&lt;-</a:t>
            </a:r>
            <a:r>
              <a:rPr lang="da-DK" sz="4200" b="1" u="sng" dirty="0" smtClean="0">
                <a:latin typeface="+mj-lt"/>
                <a:cs typeface="Courier New" panose="02070309020205020404" pitchFamily="49" charset="0"/>
              </a:rPr>
              <a:t>spDistsN1</a:t>
            </a:r>
            <a:r>
              <a:rPr lang="da-DK" sz="4200" dirty="0" smtClean="0">
                <a:latin typeface="+mj-lt"/>
                <a:cs typeface="Courier New" panose="02070309020205020404" pitchFamily="49" charset="0"/>
              </a:rPr>
              <a:t>(crds.lublin</a:t>
            </a:r>
            <a:r>
              <a:rPr lang="da-DK" sz="4200" dirty="0">
                <a:latin typeface="+mj-lt"/>
                <a:cs typeface="Courier New" panose="02070309020205020404" pitchFamily="49" charset="0"/>
              </a:rPr>
              <a:t>, ad.m, longlat=TRUE</a:t>
            </a:r>
            <a:r>
              <a:rPr lang="da-DK" sz="4200" dirty="0" smtClean="0">
                <a:latin typeface="+mj-lt"/>
                <a:cs typeface="Courier New" panose="02070309020205020404" pitchFamily="49" charset="0"/>
              </a:rPr>
              <a:t>)</a:t>
            </a:r>
            <a:endParaRPr lang="pl-PL" sz="4200" dirty="0" smtClean="0">
              <a:latin typeface="+mj-lt"/>
              <a:cs typeface="Courier New" panose="02070309020205020404" pitchFamily="49" charset="0"/>
            </a:endParaRPr>
          </a:p>
          <a:p>
            <a:pPr marL="0" indent="0">
              <a:buNone/>
            </a:pPr>
            <a:r>
              <a:rPr lang="pl-PL" sz="4200" dirty="0" err="1" smtClean="0">
                <a:latin typeface="+mj-lt"/>
                <a:cs typeface="Courier New" panose="02070309020205020404" pitchFamily="49" charset="0"/>
              </a:rPr>
              <a:t>core</a:t>
            </a:r>
            <a:endParaRPr lang="da-DK" sz="4200" dirty="0">
              <a:latin typeface="+mj-lt"/>
              <a:cs typeface="Courier New" panose="02070309020205020404" pitchFamily="49" charset="0"/>
            </a:endParaRPr>
          </a:p>
          <a:p>
            <a:pPr marL="0" indent="0">
              <a:buNone/>
            </a:pPr>
            <a:endParaRPr lang="pl-PL" sz="2600" dirty="0" smtClean="0">
              <a:latin typeface="+mj-lt"/>
              <a:cs typeface="Courier New" panose="02070309020205020404" pitchFamily="49" charset="0"/>
            </a:endParaRPr>
          </a:p>
          <a:p>
            <a:pPr marL="0" indent="0">
              <a:buNone/>
            </a:pPr>
            <a:r>
              <a:rPr lang="da-DK" sz="2600" dirty="0">
                <a:latin typeface="Courier New" panose="02070309020205020404" pitchFamily="49" charset="0"/>
                <a:cs typeface="Courier New" panose="02070309020205020404" pitchFamily="49" charset="0"/>
              </a:rPr>
              <a:t> [1]  92.900824  79.116755  60.586361 101.282310  56.543374  42.533632</a:t>
            </a:r>
          </a:p>
          <a:p>
            <a:pPr marL="0" indent="0">
              <a:buNone/>
            </a:pPr>
            <a:r>
              <a:rPr lang="da-DK" sz="2600" dirty="0">
                <a:latin typeface="Courier New" panose="02070309020205020404" pitchFamily="49" charset="0"/>
                <a:cs typeface="Courier New" panose="02070309020205020404" pitchFamily="49" charset="0"/>
              </a:rPr>
              <a:t> [7]  48.685285  33.700291  13.874936  24.572003  78.588283  47.505026</a:t>
            </a:r>
          </a:p>
          <a:p>
            <a:pPr marL="0" indent="0">
              <a:buNone/>
            </a:pPr>
            <a:r>
              <a:rPr lang="da-DK" sz="2600" dirty="0">
                <a:latin typeface="Courier New" panose="02070309020205020404" pitchFamily="49" charset="0"/>
                <a:cs typeface="Courier New" panose="02070309020205020404" pitchFamily="49" charset="0"/>
              </a:rPr>
              <a:t>[13]  51.236894  46.814644  64.224422  68.078241  16.147707 104.350009</a:t>
            </a:r>
          </a:p>
          <a:p>
            <a:pPr marL="0" indent="0">
              <a:buNone/>
            </a:pPr>
            <a:r>
              <a:rPr lang="da-DK" sz="2600" dirty="0">
                <a:latin typeface="Courier New" panose="02070309020205020404" pitchFamily="49" charset="0"/>
                <a:cs typeface="Courier New" panose="02070309020205020404" pitchFamily="49" charset="0"/>
              </a:rPr>
              <a:t>[19]  96.722430  61.416239  69.598608   6.453943  59.126141  69.823553</a:t>
            </a:r>
          </a:p>
          <a:p>
            <a:pPr marL="0" indent="0">
              <a:buNone/>
            </a:pPr>
            <a:endParaRPr lang="pl-PL" dirty="0" smtClean="0">
              <a:latin typeface="+mj-lt"/>
            </a:endParaRPr>
          </a:p>
        </p:txBody>
      </p:sp>
    </p:spTree>
    <p:extLst>
      <p:ext uri="{BB962C8B-B14F-4D97-AF65-F5344CB8AC3E}">
        <p14:creationId xmlns:p14="http://schemas.microsoft.com/office/powerpoint/2010/main" val="65165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332656"/>
            <a:ext cx="8229600" cy="1656184"/>
          </a:xfrm>
        </p:spPr>
        <p:txBody>
          <a:bodyPr>
            <a:normAutofit fontScale="90000"/>
          </a:bodyPr>
          <a:lstStyle/>
          <a:p>
            <a:pPr algn="r"/>
            <a:r>
              <a:rPr lang="pl-PL" b="1" dirty="0"/>
              <a:t>One </a:t>
            </a:r>
            <a:r>
              <a:rPr lang="pl-PL" b="1" dirty="0" err="1"/>
              <a:t>can</a:t>
            </a:r>
            <a:r>
              <a:rPr lang="pl-PL" b="1" dirty="0"/>
              <a:t> plot </a:t>
            </a:r>
            <a:r>
              <a:rPr lang="pl-PL" b="1" dirty="0" err="1"/>
              <a:t>number</a:t>
            </a:r>
            <a:r>
              <a:rPr lang="pl-PL" b="1" dirty="0"/>
              <a:t> of </a:t>
            </a:r>
            <a:r>
              <a:rPr lang="pl-PL" b="1" dirty="0" err="1"/>
              <a:t>firms</a:t>
            </a:r>
            <a:r>
              <a:rPr lang="pl-PL" b="1" dirty="0"/>
              <a:t> </a:t>
            </a:r>
            <a:r>
              <a:rPr lang="pl-PL" b="1" dirty="0" err="1"/>
              <a:t>depending</a:t>
            </a:r>
            <a:r>
              <a:rPr lang="pl-PL" b="1" dirty="0"/>
              <a:t> on the </a:t>
            </a:r>
            <a:r>
              <a:rPr lang="pl-PL" b="1" dirty="0" err="1"/>
              <a:t>distance</a:t>
            </a:r>
            <a:r>
              <a:rPr lang="pl-PL" b="1" dirty="0"/>
              <a:t> to </a:t>
            </a:r>
            <a:r>
              <a:rPr lang="pl-PL" b="1" dirty="0" err="1" smtClean="0"/>
              <a:t>core</a:t>
            </a:r>
            <a:r>
              <a:rPr lang="pl-PL" b="1" dirty="0" smtClean="0"/>
              <a:t/>
            </a:r>
            <a:br>
              <a:rPr lang="pl-PL" b="1" dirty="0" smtClean="0"/>
            </a:br>
            <a:r>
              <a:rPr lang="pl-PL" b="1" dirty="0" smtClean="0"/>
              <a:t>for </a:t>
            </a:r>
            <a:r>
              <a:rPr lang="pl-PL" b="1" dirty="0" err="1" smtClean="0"/>
              <a:t>powiats</a:t>
            </a:r>
            <a:r>
              <a:rPr lang="pl-PL" b="1" dirty="0">
                <a:solidFill>
                  <a:srgbClr val="FF0000"/>
                </a:solidFill>
              </a:rPr>
              <a:t/>
            </a:r>
            <a:br>
              <a:rPr lang="pl-PL" b="1" dirty="0">
                <a:solidFill>
                  <a:srgbClr val="FF0000"/>
                </a:solidFill>
              </a:rPr>
            </a:br>
            <a:endParaRPr lang="en-GB" dirty="0"/>
          </a:p>
        </p:txBody>
      </p:sp>
      <p:sp>
        <p:nvSpPr>
          <p:cNvPr id="3" name="Symbol zastępczy zawartości 2"/>
          <p:cNvSpPr>
            <a:spLocks noGrp="1"/>
          </p:cNvSpPr>
          <p:nvPr>
            <p:ph idx="1"/>
          </p:nvPr>
        </p:nvSpPr>
        <p:spPr/>
        <p:txBody>
          <a:bodyPr/>
          <a:lstStyle/>
          <a:p>
            <a:pPr marL="0" indent="0">
              <a:buNone/>
            </a:pPr>
            <a:endParaRPr lang="pl-PL" sz="2400" dirty="0" smtClean="0"/>
          </a:p>
          <a:p>
            <a:pPr marL="0" indent="0">
              <a:buNone/>
            </a:pPr>
            <a:r>
              <a:rPr lang="en-GB" sz="2400" dirty="0" smtClean="0"/>
              <a:t>plot(core</a:t>
            </a:r>
            <a:r>
              <a:rPr lang="en-GB" sz="2400" dirty="0"/>
              <a:t>, b3$x, </a:t>
            </a:r>
            <a:r>
              <a:rPr lang="en-GB" sz="2400" dirty="0" err="1"/>
              <a:t>pch</a:t>
            </a:r>
            <a:r>
              <a:rPr lang="en-GB" sz="2400" dirty="0"/>
              <a:t>=16)</a:t>
            </a:r>
          </a:p>
          <a:p>
            <a:pPr marL="0" indent="0">
              <a:buNone/>
            </a:pPr>
            <a:r>
              <a:rPr lang="en-GB" sz="2400" dirty="0" err="1" smtClean="0"/>
              <a:t>abline</a:t>
            </a:r>
            <a:r>
              <a:rPr lang="en-GB" sz="2400" dirty="0" smtClean="0"/>
              <a:t>(h</a:t>
            </a:r>
            <a:r>
              <a:rPr lang="en-GB" sz="2400" dirty="0"/>
              <a:t>=(1:5)*1000, </a:t>
            </a:r>
            <a:endParaRPr lang="pl-PL" sz="2400" dirty="0" smtClean="0"/>
          </a:p>
          <a:p>
            <a:pPr marL="0" indent="0">
              <a:buNone/>
            </a:pPr>
            <a:r>
              <a:rPr lang="pl-PL" sz="2400" dirty="0" smtClean="0"/>
              <a:t>     </a:t>
            </a:r>
            <a:r>
              <a:rPr lang="en-GB" sz="2400" dirty="0" err="1" smtClean="0"/>
              <a:t>lty</a:t>
            </a:r>
            <a:r>
              <a:rPr lang="en-GB" sz="2400" dirty="0" smtClean="0"/>
              <a:t>=3</a:t>
            </a:r>
            <a:r>
              <a:rPr lang="en-GB" sz="2400" dirty="0"/>
              <a:t>, col</a:t>
            </a:r>
            <a:r>
              <a:rPr lang="en-GB" sz="2400" dirty="0" smtClean="0"/>
              <a:t>=„</a:t>
            </a:r>
            <a:r>
              <a:rPr lang="pl-PL" sz="2400" dirty="0" smtClean="0"/>
              <a:t>g</a:t>
            </a:r>
            <a:r>
              <a:rPr lang="en-GB" sz="2400" dirty="0" smtClean="0"/>
              <a:t>rey80")</a:t>
            </a:r>
            <a:endParaRPr lang="pl-PL" sz="2400" dirty="0" smtClean="0"/>
          </a:p>
          <a:p>
            <a:pPr marL="0" indent="0">
              <a:buNone/>
            </a:pPr>
            <a:endParaRPr lang="pl-PL" sz="2400" dirty="0"/>
          </a:p>
          <a:p>
            <a:pPr marL="0" indent="0">
              <a:buNone/>
            </a:pPr>
            <a:r>
              <a:rPr lang="pl-PL" sz="2400" i="1" dirty="0" smtClean="0"/>
              <a:t>X </a:t>
            </a:r>
            <a:r>
              <a:rPr lang="pl-PL" sz="2400" i="1" dirty="0" err="1" smtClean="0"/>
              <a:t>axis</a:t>
            </a:r>
            <a:r>
              <a:rPr lang="pl-PL" sz="2400" i="1" dirty="0" smtClean="0"/>
              <a:t> – </a:t>
            </a:r>
            <a:r>
              <a:rPr lang="pl-PL" sz="2400" i="1" dirty="0" err="1" smtClean="0"/>
              <a:t>distance</a:t>
            </a:r>
            <a:r>
              <a:rPr lang="pl-PL" sz="2400" i="1" dirty="0" smtClean="0"/>
              <a:t> to </a:t>
            </a:r>
            <a:r>
              <a:rPr lang="pl-PL" sz="2400" i="1" dirty="0" err="1" smtClean="0"/>
              <a:t>core</a:t>
            </a:r>
            <a:endParaRPr lang="pl-PL" sz="2400" i="1" dirty="0" smtClean="0"/>
          </a:p>
          <a:p>
            <a:pPr marL="0" indent="0">
              <a:buNone/>
            </a:pPr>
            <a:r>
              <a:rPr lang="pl-PL" sz="2400" i="1" dirty="0" smtClean="0"/>
              <a:t>Y </a:t>
            </a:r>
            <a:r>
              <a:rPr lang="pl-PL" sz="2400" i="1" dirty="0" err="1" smtClean="0"/>
              <a:t>axis</a:t>
            </a:r>
            <a:r>
              <a:rPr lang="pl-PL" sz="2400" i="1" dirty="0" smtClean="0"/>
              <a:t> – </a:t>
            </a:r>
            <a:r>
              <a:rPr lang="pl-PL" sz="2400" i="1" dirty="0" err="1" smtClean="0"/>
              <a:t>aggregated</a:t>
            </a:r>
            <a:r>
              <a:rPr lang="pl-PL" sz="2400" i="1" dirty="0" smtClean="0"/>
              <a:t> numer </a:t>
            </a:r>
          </a:p>
          <a:p>
            <a:pPr marL="0" indent="0">
              <a:buNone/>
            </a:pPr>
            <a:r>
              <a:rPr lang="pl-PL" sz="2400" i="1" dirty="0" smtClean="0"/>
              <a:t>of </a:t>
            </a:r>
            <a:r>
              <a:rPr lang="pl-PL" sz="2400" i="1" dirty="0" err="1" smtClean="0"/>
              <a:t>firms</a:t>
            </a:r>
            <a:r>
              <a:rPr lang="pl-PL" sz="2400" i="1" dirty="0" smtClean="0"/>
              <a:t> by </a:t>
            </a:r>
            <a:r>
              <a:rPr lang="pl-PL" sz="2400" i="1" dirty="0" err="1" smtClean="0"/>
              <a:t>powiats</a:t>
            </a:r>
            <a:endParaRPr lang="pl-PL" sz="2400" i="1" dirty="0" smtClean="0"/>
          </a:p>
          <a:p>
            <a:pPr marL="0" indent="0">
              <a:buNone/>
            </a:pPr>
            <a:endParaRPr lang="en-GB" sz="2400" dirty="0"/>
          </a:p>
          <a:p>
            <a:pPr marL="0" indent="0">
              <a:buNone/>
            </a:pP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836438"/>
            <a:ext cx="4880529" cy="487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847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457200" y="404664"/>
            <a:ext cx="8229600" cy="5721499"/>
          </a:xfrm>
        </p:spPr>
        <p:txBody>
          <a:bodyPr>
            <a:normAutofit/>
          </a:bodyPr>
          <a:lstStyle/>
          <a:p>
            <a:pPr marL="0" indent="0">
              <a:buNone/>
            </a:pPr>
            <a:r>
              <a:rPr lang="pl-PL" sz="2400" dirty="0" err="1">
                <a:cs typeface="Courier New" panose="02070309020205020404" pitchFamily="49" charset="0"/>
              </a:rPr>
              <a:t>ind.dist</a:t>
            </a:r>
            <a:r>
              <a:rPr lang="pl-PL" sz="2400" dirty="0">
                <a:cs typeface="Courier New" panose="02070309020205020404" pitchFamily="49" charset="0"/>
              </a:rPr>
              <a:t>&lt;-</a:t>
            </a:r>
            <a:r>
              <a:rPr lang="pl-PL" sz="2400" dirty="0" err="1">
                <a:cs typeface="Courier New" panose="02070309020205020404" pitchFamily="49" charset="0"/>
              </a:rPr>
              <a:t>as.matrix</a:t>
            </a:r>
            <a:r>
              <a:rPr lang="pl-PL" sz="2400" dirty="0">
                <a:cs typeface="Courier New" panose="02070309020205020404" pitchFamily="49" charset="0"/>
              </a:rPr>
              <a:t>(</a:t>
            </a:r>
            <a:r>
              <a:rPr lang="pl-PL" sz="2400" dirty="0" err="1">
                <a:cs typeface="Courier New" panose="02070309020205020404" pitchFamily="49" charset="0"/>
              </a:rPr>
              <a:t>cbind</a:t>
            </a:r>
            <a:r>
              <a:rPr lang="pl-PL" sz="2400" dirty="0">
                <a:cs typeface="Courier New" panose="02070309020205020404" pitchFamily="49" charset="0"/>
              </a:rPr>
              <a:t>(dane[,23], dane[,24]), </a:t>
            </a:r>
            <a:r>
              <a:rPr lang="pl-PL" sz="2400" dirty="0" err="1">
                <a:cs typeface="Courier New" panose="02070309020205020404" pitchFamily="49" charset="0"/>
              </a:rPr>
              <a:t>ncol</a:t>
            </a:r>
            <a:r>
              <a:rPr lang="pl-PL" sz="2400" dirty="0">
                <a:cs typeface="Courier New" panose="02070309020205020404" pitchFamily="49" charset="0"/>
              </a:rPr>
              <a:t>=2</a:t>
            </a:r>
            <a:r>
              <a:rPr lang="pl-PL" sz="2400" dirty="0" smtClean="0">
                <a:cs typeface="Courier New" panose="02070309020205020404" pitchFamily="49" charset="0"/>
              </a:rPr>
              <a:t>)</a:t>
            </a:r>
          </a:p>
          <a:p>
            <a:pPr marL="0" indent="0">
              <a:buNone/>
            </a:pPr>
            <a:r>
              <a:rPr lang="pl-PL" sz="2400" dirty="0" err="1" smtClean="0">
                <a:cs typeface="Courier New" panose="02070309020205020404" pitchFamily="49" charset="0"/>
              </a:rPr>
              <a:t>core.ind</a:t>
            </a:r>
            <a:r>
              <a:rPr lang="pl-PL" sz="2400" dirty="0" smtClean="0">
                <a:cs typeface="Courier New" panose="02070309020205020404" pitchFamily="49" charset="0"/>
              </a:rPr>
              <a:t>&lt;-</a:t>
            </a:r>
            <a:r>
              <a:rPr lang="da-DK" sz="2400" dirty="0" smtClean="0">
                <a:cs typeface="Courier New" panose="02070309020205020404" pitchFamily="49" charset="0"/>
              </a:rPr>
              <a:t>spDistsN1(</a:t>
            </a:r>
            <a:r>
              <a:rPr lang="pl-PL" sz="2400" dirty="0" err="1" smtClean="0">
                <a:cs typeface="Courier New" panose="02070309020205020404" pitchFamily="49" charset="0"/>
              </a:rPr>
              <a:t>ind.dist</a:t>
            </a:r>
            <a:r>
              <a:rPr lang="da-DK" sz="2400" dirty="0" smtClean="0">
                <a:cs typeface="Courier New" panose="02070309020205020404" pitchFamily="49" charset="0"/>
              </a:rPr>
              <a:t>, </a:t>
            </a:r>
            <a:r>
              <a:rPr lang="da-DK" sz="2400" dirty="0">
                <a:cs typeface="Courier New" panose="02070309020205020404" pitchFamily="49" charset="0"/>
              </a:rPr>
              <a:t>ad.m, longlat=TRUE)</a:t>
            </a:r>
            <a:endParaRPr lang="pl-PL" sz="2400" dirty="0">
              <a:cs typeface="Courier New" panose="02070309020205020404" pitchFamily="49" charset="0"/>
            </a:endParaRPr>
          </a:p>
          <a:p>
            <a:pPr marL="0" indent="0">
              <a:buNone/>
            </a:pPr>
            <a:r>
              <a:rPr lang="pl-PL" sz="2400" dirty="0" smtClean="0">
                <a:cs typeface="Courier New" panose="02070309020205020404" pitchFamily="49" charset="0"/>
              </a:rPr>
              <a:t>plot(</a:t>
            </a:r>
            <a:r>
              <a:rPr lang="pl-PL" sz="2400" b="1" u="sng" dirty="0" err="1" smtClean="0">
                <a:cs typeface="Courier New" panose="02070309020205020404" pitchFamily="49" charset="0"/>
              </a:rPr>
              <a:t>density</a:t>
            </a:r>
            <a:r>
              <a:rPr lang="pl-PL" sz="2400" dirty="0" smtClean="0">
                <a:cs typeface="Courier New" panose="02070309020205020404" pitchFamily="49" charset="0"/>
              </a:rPr>
              <a:t>(</a:t>
            </a:r>
            <a:r>
              <a:rPr lang="pl-PL" sz="2400" dirty="0" err="1" smtClean="0">
                <a:cs typeface="Courier New" panose="02070309020205020404" pitchFamily="49" charset="0"/>
              </a:rPr>
              <a:t>core.ind</a:t>
            </a:r>
            <a:r>
              <a:rPr lang="pl-PL" sz="2400" dirty="0" smtClean="0">
                <a:cs typeface="Courier New" panose="02070309020205020404" pitchFamily="49" charset="0"/>
              </a:rPr>
              <a:t>))</a:t>
            </a:r>
            <a:endParaRPr lang="pl-PL" sz="2400" dirty="0">
              <a:cs typeface="Courier New" panose="02070309020205020404" pitchFamily="49" charset="0"/>
            </a:endParaRPr>
          </a:p>
          <a:p>
            <a:pPr marL="0" indent="0">
              <a:buNone/>
            </a:pPr>
            <a:r>
              <a:rPr lang="pl-PL" sz="2400" dirty="0" smtClean="0">
                <a:cs typeface="Courier New" panose="02070309020205020404" pitchFamily="49" charset="0"/>
              </a:rPr>
              <a:t>plot(</a:t>
            </a:r>
            <a:r>
              <a:rPr lang="pl-PL" sz="2400" b="1" u="sng" dirty="0" err="1" smtClean="0">
                <a:cs typeface="Courier New" panose="02070309020205020404" pitchFamily="49" charset="0"/>
              </a:rPr>
              <a:t>table</a:t>
            </a:r>
            <a:r>
              <a:rPr lang="pl-PL" sz="2400" b="1" u="sng" dirty="0" smtClean="0">
                <a:cs typeface="Courier New" panose="02070309020205020404" pitchFamily="49" charset="0"/>
              </a:rPr>
              <a:t>(</a:t>
            </a:r>
            <a:r>
              <a:rPr lang="pl-PL" sz="2400" b="1" u="sng" dirty="0" err="1" smtClean="0">
                <a:cs typeface="Courier New" panose="02070309020205020404" pitchFamily="49" charset="0"/>
              </a:rPr>
              <a:t>cut</a:t>
            </a:r>
            <a:r>
              <a:rPr lang="pl-PL" sz="2400" dirty="0" smtClean="0">
                <a:cs typeface="Courier New" panose="02070309020205020404" pitchFamily="49" charset="0"/>
              </a:rPr>
              <a:t>(</a:t>
            </a:r>
            <a:r>
              <a:rPr lang="pl-PL" sz="2400" dirty="0" err="1" smtClean="0">
                <a:cs typeface="Courier New" panose="02070309020205020404" pitchFamily="49" charset="0"/>
              </a:rPr>
              <a:t>core.ind</a:t>
            </a:r>
            <a:r>
              <a:rPr lang="pl-PL" sz="2400" dirty="0">
                <a:cs typeface="Courier New" panose="02070309020205020404" pitchFamily="49" charset="0"/>
              </a:rPr>
              <a:t>, </a:t>
            </a:r>
            <a:r>
              <a:rPr lang="pl-PL" sz="2400" dirty="0" err="1">
                <a:cs typeface="Courier New" panose="02070309020205020404" pitchFamily="49" charset="0"/>
              </a:rPr>
              <a:t>breaks</a:t>
            </a:r>
            <a:r>
              <a:rPr lang="pl-PL" sz="2400" dirty="0">
                <a:cs typeface="Courier New" panose="02070309020205020404" pitchFamily="49" charset="0"/>
              </a:rPr>
              <a:t>=(0:15)*10</a:t>
            </a:r>
            <a:r>
              <a:rPr lang="pl-PL" sz="2400" dirty="0" smtClean="0">
                <a:cs typeface="Courier New" panose="02070309020205020404" pitchFamily="49" charset="0"/>
              </a:rPr>
              <a:t>)))</a:t>
            </a:r>
            <a:endParaRPr lang="pl-PL" sz="2400" dirty="0">
              <a:cs typeface="Courier New" panose="02070309020205020404" pitchFamily="49" charset="0"/>
            </a:endParaRPr>
          </a:p>
          <a:p>
            <a:pPr marL="0" indent="0">
              <a:buNone/>
            </a:pPr>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575911"/>
            <a:ext cx="4289847" cy="4282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36912"/>
            <a:ext cx="4076431" cy="406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ole tekstowe 3"/>
          <p:cNvSpPr txBox="1"/>
          <p:nvPr/>
        </p:nvSpPr>
        <p:spPr>
          <a:xfrm>
            <a:off x="3419872" y="2221968"/>
            <a:ext cx="5544616" cy="707886"/>
          </a:xfrm>
          <a:prstGeom prst="rect">
            <a:avLst/>
          </a:prstGeom>
          <a:noFill/>
        </p:spPr>
        <p:txBody>
          <a:bodyPr wrap="square" rtlCol="0">
            <a:spAutoFit/>
          </a:bodyPr>
          <a:lstStyle/>
          <a:p>
            <a:r>
              <a:rPr lang="pl-PL" sz="4000" b="1" dirty="0" smtClean="0"/>
              <a:t>Or for </a:t>
            </a:r>
            <a:r>
              <a:rPr lang="pl-PL" sz="4000" b="1" dirty="0" err="1" smtClean="0"/>
              <a:t>individual</a:t>
            </a:r>
            <a:r>
              <a:rPr lang="pl-PL" sz="4000" b="1" dirty="0" smtClean="0"/>
              <a:t> data</a:t>
            </a:r>
            <a:endParaRPr lang="en-GB" sz="4000" b="1" dirty="0"/>
          </a:p>
        </p:txBody>
      </p:sp>
    </p:spTree>
    <p:extLst>
      <p:ext uri="{BB962C8B-B14F-4D97-AF65-F5344CB8AC3E}">
        <p14:creationId xmlns:p14="http://schemas.microsoft.com/office/powerpoint/2010/main" val="347896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endParaRPr lang="pl-PL" dirty="0" smtClean="0"/>
          </a:p>
          <a:p>
            <a:pPr marL="0" indent="0">
              <a:buNone/>
            </a:pPr>
            <a:endParaRPr lang="pl-PL" dirty="0"/>
          </a:p>
          <a:p>
            <a:pPr marL="0" indent="0">
              <a:buNone/>
            </a:pPr>
            <a:r>
              <a:rPr lang="pl-PL" b="1" dirty="0" err="1" smtClean="0"/>
              <a:t>Calculations</a:t>
            </a:r>
            <a:r>
              <a:rPr lang="pl-PL" b="1" dirty="0"/>
              <a:t> </a:t>
            </a:r>
            <a:r>
              <a:rPr lang="pl-PL" b="1" dirty="0" err="1" smtClean="0"/>
              <a:t>based</a:t>
            </a:r>
            <a:r>
              <a:rPr lang="pl-PL" b="1" dirty="0" smtClean="0"/>
              <a:t> on </a:t>
            </a:r>
            <a:r>
              <a:rPr lang="pl-PL" b="1" dirty="0" err="1" smtClean="0"/>
              <a:t>aggregated</a:t>
            </a:r>
            <a:r>
              <a:rPr lang="pl-PL" b="1" dirty="0" smtClean="0"/>
              <a:t> data </a:t>
            </a:r>
          </a:p>
          <a:p>
            <a:pPr marL="0" indent="0">
              <a:buNone/>
            </a:pPr>
            <a:r>
              <a:rPr lang="pl-PL" b="1" dirty="0" smtClean="0"/>
              <a:t>by region and </a:t>
            </a:r>
            <a:r>
              <a:rPr lang="pl-PL" b="1" dirty="0" err="1" smtClean="0"/>
              <a:t>sector</a:t>
            </a:r>
            <a:endParaRPr lang="en-GB" b="1" dirty="0"/>
          </a:p>
        </p:txBody>
      </p:sp>
    </p:spTree>
    <p:extLst>
      <p:ext uri="{BB962C8B-B14F-4D97-AF65-F5344CB8AC3E}">
        <p14:creationId xmlns:p14="http://schemas.microsoft.com/office/powerpoint/2010/main" val="3188286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b="1" dirty="0" err="1" smtClean="0"/>
              <a:t>Concentration</a:t>
            </a:r>
            <a:r>
              <a:rPr lang="pl-PL" b="1" dirty="0" smtClean="0"/>
              <a:t> </a:t>
            </a:r>
            <a:r>
              <a:rPr lang="pl-PL" b="1" dirty="0" err="1" smtClean="0"/>
              <a:t>measures</a:t>
            </a:r>
            <a:endParaRPr lang="en-GB" b="1" dirty="0"/>
          </a:p>
        </p:txBody>
      </p:sp>
      <p:sp>
        <p:nvSpPr>
          <p:cNvPr id="3" name="Symbol zastępczy zawartości 2"/>
          <p:cNvSpPr>
            <a:spLocks noGrp="1"/>
          </p:cNvSpPr>
          <p:nvPr>
            <p:ph idx="1"/>
          </p:nvPr>
        </p:nvSpPr>
        <p:spPr>
          <a:xfrm>
            <a:off x="251520" y="1605227"/>
            <a:ext cx="8640960" cy="4848109"/>
          </a:xfrm>
        </p:spPr>
        <p:txBody>
          <a:bodyPr>
            <a:normAutofit lnSpcReduction="10000"/>
          </a:bodyPr>
          <a:lstStyle/>
          <a:p>
            <a:r>
              <a:rPr lang="pl-PL" dirty="0" smtClean="0"/>
              <a:t>Point data </a:t>
            </a:r>
            <a:r>
              <a:rPr lang="pl-PL" dirty="0" err="1" smtClean="0"/>
              <a:t>can</a:t>
            </a:r>
            <a:r>
              <a:rPr lang="pl-PL" dirty="0" smtClean="0"/>
              <a:t> be </a:t>
            </a:r>
            <a:r>
              <a:rPr lang="pl-PL" dirty="0" err="1" smtClean="0"/>
              <a:t>aggregated</a:t>
            </a:r>
            <a:r>
              <a:rPr lang="pl-PL" dirty="0" smtClean="0"/>
              <a:t> </a:t>
            </a:r>
            <a:r>
              <a:rPr lang="pl-PL" dirty="0" err="1" smtClean="0"/>
              <a:t>into</a:t>
            </a:r>
            <a:r>
              <a:rPr lang="pl-PL" dirty="0"/>
              <a:t> </a:t>
            </a:r>
            <a:r>
              <a:rPr lang="pl-PL" dirty="0" err="1" smtClean="0"/>
              <a:t>two-dimentional</a:t>
            </a:r>
            <a:r>
              <a:rPr lang="pl-PL" dirty="0" smtClean="0"/>
              <a:t> </a:t>
            </a:r>
            <a:r>
              <a:rPr lang="pl-PL" dirty="0" err="1" smtClean="0"/>
              <a:t>table</a:t>
            </a:r>
            <a:r>
              <a:rPr lang="pl-PL" dirty="0" smtClean="0"/>
              <a:t> by regions and </a:t>
            </a:r>
            <a:r>
              <a:rPr lang="pl-PL" dirty="0" err="1" smtClean="0"/>
              <a:t>sectors</a:t>
            </a:r>
            <a:endParaRPr lang="pl-PL" dirty="0" smtClean="0"/>
          </a:p>
          <a:p>
            <a:endParaRPr lang="pl-PL" dirty="0" smtClean="0"/>
          </a:p>
          <a:p>
            <a:endParaRPr lang="pl-PL" dirty="0"/>
          </a:p>
          <a:p>
            <a:endParaRPr lang="pl-PL" dirty="0" smtClean="0"/>
          </a:p>
          <a:p>
            <a:endParaRPr lang="pl-PL" dirty="0" smtClean="0"/>
          </a:p>
          <a:p>
            <a:pPr marL="0" indent="0">
              <a:buNone/>
            </a:pPr>
            <a:endParaRPr lang="pl-PL" dirty="0" smtClean="0"/>
          </a:p>
          <a:p>
            <a:pPr marL="0" indent="0">
              <a:buNone/>
            </a:pPr>
            <a:r>
              <a:rPr lang="pl-PL" dirty="0" err="1" smtClean="0"/>
              <a:t>This</a:t>
            </a:r>
            <a:r>
              <a:rPr lang="pl-PL" dirty="0" smtClean="0"/>
              <a:t> </a:t>
            </a:r>
            <a:r>
              <a:rPr lang="pl-PL" dirty="0" err="1" smtClean="0"/>
              <a:t>opens</a:t>
            </a:r>
            <a:r>
              <a:rPr lang="pl-PL" dirty="0" smtClean="0"/>
              <a:t> the </a:t>
            </a:r>
            <a:r>
              <a:rPr lang="pl-PL" dirty="0" err="1" smtClean="0"/>
              <a:t>way</a:t>
            </a:r>
            <a:r>
              <a:rPr lang="pl-PL" dirty="0" smtClean="0"/>
              <a:t> to </a:t>
            </a:r>
            <a:r>
              <a:rPr lang="pl-PL" dirty="0" err="1" smtClean="0"/>
              <a:t>analyse</a:t>
            </a:r>
            <a:r>
              <a:rPr lang="pl-PL" dirty="0" smtClean="0"/>
              <a:t> the data with </a:t>
            </a:r>
            <a:r>
              <a:rPr lang="pl-PL" dirty="0" err="1" smtClean="0"/>
              <a:t>concentration</a:t>
            </a:r>
            <a:r>
              <a:rPr lang="pl-PL" dirty="0" smtClean="0"/>
              <a:t> </a:t>
            </a:r>
            <a:r>
              <a:rPr lang="pl-PL" dirty="0" err="1" smtClean="0"/>
              <a:t>measures</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52230"/>
            <a:ext cx="7548908" cy="240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524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16632"/>
            <a:ext cx="7128792" cy="792088"/>
          </a:xfrm>
        </p:spPr>
        <p:txBody>
          <a:bodyPr>
            <a:noAutofit/>
          </a:bodyPr>
          <a:lstStyle/>
          <a:p>
            <a:pPr lvl="0" algn="r"/>
            <a:r>
              <a:rPr lang="pl-PL" sz="3600" b="1" dirty="0" smtClean="0"/>
              <a:t>Cluster-</a:t>
            </a:r>
            <a:r>
              <a:rPr lang="pl-PL" sz="3600" b="1" dirty="0" err="1" smtClean="0"/>
              <a:t>based</a:t>
            </a:r>
            <a:r>
              <a:rPr lang="pl-PL" sz="3600" b="1" dirty="0" smtClean="0"/>
              <a:t> </a:t>
            </a:r>
            <a:r>
              <a:rPr lang="pl-PL" sz="3600" b="1" dirty="0" err="1" smtClean="0"/>
              <a:t>measures</a:t>
            </a:r>
            <a:r>
              <a:rPr lang="pl-PL" sz="3600" b="1" dirty="0" smtClean="0"/>
              <a:t/>
            </a:r>
            <a:br>
              <a:rPr lang="pl-PL" sz="3600" b="1" dirty="0" smtClean="0"/>
            </a:br>
            <a:r>
              <a:rPr lang="pl-PL" sz="3600" b="1" dirty="0" smtClean="0"/>
              <a:t>of </a:t>
            </a:r>
            <a:r>
              <a:rPr lang="pl-PL" sz="3600" b="1" dirty="0" err="1" smtClean="0"/>
              <a:t>over</a:t>
            </a:r>
            <a:r>
              <a:rPr lang="pl-PL" sz="3600" b="1" dirty="0" smtClean="0"/>
              <a:t>-</a:t>
            </a:r>
            <a:r>
              <a:rPr lang="pl-PL" sz="3600" b="1" dirty="0"/>
              <a:t>&amp; </a:t>
            </a:r>
            <a:r>
              <a:rPr lang="pl-PL" sz="3600" b="1" dirty="0" err="1"/>
              <a:t>under</a:t>
            </a:r>
            <a:r>
              <a:rPr lang="pl-PL" sz="3600" b="1" dirty="0"/>
              <a:t>- </a:t>
            </a:r>
            <a:r>
              <a:rPr lang="pl-PL" sz="3600" b="1" dirty="0" err="1" smtClean="0"/>
              <a:t>representation</a:t>
            </a:r>
            <a:endParaRPr lang="pl-PL" sz="3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68147"/>
            <a:ext cx="8748464" cy="5795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63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a:t>Cluster-</a:t>
            </a:r>
            <a:r>
              <a:rPr lang="pl-PL" b="1" dirty="0" err="1"/>
              <a:t>based</a:t>
            </a:r>
            <a:r>
              <a:rPr lang="pl-PL" b="1" dirty="0"/>
              <a:t> </a:t>
            </a:r>
            <a:r>
              <a:rPr lang="pl-PL" b="1" dirty="0" err="1"/>
              <a:t>measures</a:t>
            </a:r>
            <a:r>
              <a:rPr lang="pl-PL" b="1" dirty="0"/>
              <a:t/>
            </a:r>
            <a:br>
              <a:rPr lang="pl-PL" b="1" dirty="0"/>
            </a:br>
            <a:r>
              <a:rPr lang="pl-PL" b="1" dirty="0"/>
              <a:t>of </a:t>
            </a:r>
            <a:r>
              <a:rPr lang="pl-PL" b="1" dirty="0" err="1"/>
              <a:t>over</a:t>
            </a:r>
            <a:r>
              <a:rPr lang="pl-PL" b="1" dirty="0"/>
              <a:t>-&amp; </a:t>
            </a:r>
            <a:r>
              <a:rPr lang="pl-PL" b="1" dirty="0" err="1"/>
              <a:t>under</a:t>
            </a:r>
            <a:r>
              <a:rPr lang="pl-PL" b="1" dirty="0"/>
              <a:t>- </a:t>
            </a:r>
            <a:r>
              <a:rPr lang="pl-PL" b="1" dirty="0" err="1"/>
              <a:t>representation</a:t>
            </a:r>
            <a:endParaRPr lang="en-GB" dirty="0"/>
          </a:p>
        </p:txBody>
      </p:sp>
      <p:sp>
        <p:nvSpPr>
          <p:cNvPr id="3" name="Symbol zastępczy zawartości 2"/>
          <p:cNvSpPr>
            <a:spLocks noGrp="1"/>
          </p:cNvSpPr>
          <p:nvPr>
            <p:ph idx="1"/>
          </p:nvPr>
        </p:nvSpPr>
        <p:spPr>
          <a:xfrm>
            <a:off x="457200" y="1600200"/>
            <a:ext cx="8507288" cy="4525963"/>
          </a:xfrm>
        </p:spPr>
        <p:txBody>
          <a:bodyPr>
            <a:normAutofit/>
          </a:bodyPr>
          <a:lstStyle/>
          <a:p>
            <a:pPr marL="0" indent="0">
              <a:buNone/>
            </a:pPr>
            <a:r>
              <a:rPr lang="pl-PL" sz="2400" dirty="0" err="1" smtClean="0"/>
              <a:t>Details</a:t>
            </a:r>
            <a:r>
              <a:rPr lang="pl-PL" sz="2400" dirty="0" smtClean="0"/>
              <a:t> of </a:t>
            </a:r>
            <a:r>
              <a:rPr lang="pl-PL" sz="2400" dirty="0" err="1" smtClean="0"/>
              <a:t>these</a:t>
            </a:r>
            <a:r>
              <a:rPr lang="pl-PL" sz="2400" dirty="0" smtClean="0"/>
              <a:t> </a:t>
            </a:r>
            <a:r>
              <a:rPr lang="pl-PL" sz="2400" dirty="0" err="1" smtClean="0"/>
              <a:t>measures</a:t>
            </a:r>
            <a:r>
              <a:rPr lang="pl-PL" sz="2400" dirty="0" smtClean="0"/>
              <a:t> </a:t>
            </a:r>
            <a:r>
              <a:rPr lang="pl-PL" sz="2400" dirty="0" err="1" smtClean="0"/>
              <a:t>coming</a:t>
            </a:r>
            <a:r>
              <a:rPr lang="pl-PL" sz="2400" dirty="0" smtClean="0"/>
              <a:t> </a:t>
            </a:r>
            <a:r>
              <a:rPr lang="pl-PL" sz="2400" dirty="0" err="1" smtClean="0"/>
              <a:t>soon</a:t>
            </a:r>
            <a:r>
              <a:rPr lang="pl-PL" sz="2400" dirty="0" smtClean="0"/>
              <a:t> in </a:t>
            </a:r>
            <a:r>
              <a:rPr lang="pl-PL" sz="2400" dirty="0" err="1" smtClean="0"/>
              <a:t>our</a:t>
            </a:r>
            <a:r>
              <a:rPr lang="pl-PL" sz="2400" dirty="0" smtClean="0"/>
              <a:t> </a:t>
            </a:r>
            <a:r>
              <a:rPr lang="pl-PL" sz="2400" dirty="0" err="1" smtClean="0"/>
              <a:t>book</a:t>
            </a:r>
            <a:r>
              <a:rPr lang="pl-PL" sz="2400" dirty="0" smtClean="0"/>
              <a:t>:</a:t>
            </a:r>
          </a:p>
          <a:p>
            <a:pPr marL="0" indent="0">
              <a:buNone/>
            </a:pPr>
            <a:endParaRPr lang="pl-PL" sz="2400" dirty="0"/>
          </a:p>
          <a:p>
            <a:pPr marL="0" indent="0">
              <a:buNone/>
            </a:pPr>
            <a:r>
              <a:rPr lang="pl-PL" sz="2400" dirty="0" err="1" smtClean="0"/>
              <a:t>Kopczewska</a:t>
            </a:r>
            <a:r>
              <a:rPr lang="pl-PL" sz="2400" dirty="0" smtClean="0"/>
              <a:t> K., </a:t>
            </a:r>
            <a:r>
              <a:rPr lang="pl-PL" sz="2400" dirty="0" err="1" smtClean="0"/>
              <a:t>Churski</a:t>
            </a:r>
            <a:r>
              <a:rPr lang="pl-PL" sz="2400" dirty="0" smtClean="0"/>
              <a:t> P., Ochojski A.,</a:t>
            </a:r>
            <a:r>
              <a:rPr lang="en-US" sz="2400" dirty="0" smtClean="0"/>
              <a:t> </a:t>
            </a:r>
            <a:r>
              <a:rPr lang="en-US" sz="2400" dirty="0" err="1" smtClean="0"/>
              <a:t>Polko</a:t>
            </a:r>
            <a:r>
              <a:rPr lang="pl-PL" sz="2400" dirty="0" smtClean="0"/>
              <a:t> A. (2017), </a:t>
            </a:r>
            <a:r>
              <a:rPr lang="en-US" sz="2400" b="1" dirty="0" smtClean="0"/>
              <a:t>Measuring </a:t>
            </a:r>
            <a:r>
              <a:rPr lang="en-US" sz="2400" b="1" dirty="0"/>
              <a:t>Regional </a:t>
            </a:r>
            <a:r>
              <a:rPr lang="en-US" sz="2400" b="1" dirty="0" err="1"/>
              <a:t>Specialisation</a:t>
            </a:r>
            <a:r>
              <a:rPr lang="en-US" sz="2400" b="1" dirty="0"/>
              <a:t> – </a:t>
            </a:r>
            <a:r>
              <a:rPr lang="en-US" sz="2400" b="1" dirty="0" smtClean="0"/>
              <a:t>A </a:t>
            </a:r>
            <a:r>
              <a:rPr lang="en-US" sz="2400" b="1" dirty="0"/>
              <a:t>New </a:t>
            </a:r>
            <a:r>
              <a:rPr lang="en-US" sz="2400" b="1" dirty="0" smtClean="0"/>
              <a:t>Approach</a:t>
            </a:r>
            <a:r>
              <a:rPr lang="pl-PL" sz="2400" dirty="0" smtClean="0"/>
              <a:t>, </a:t>
            </a:r>
            <a:r>
              <a:rPr lang="en-US" sz="2400" dirty="0" err="1" smtClean="0"/>
              <a:t>palgrave</a:t>
            </a:r>
            <a:r>
              <a:rPr lang="en-US" sz="2400" dirty="0" smtClean="0"/>
              <a:t> </a:t>
            </a:r>
            <a:r>
              <a:rPr lang="en-US" sz="2400" dirty="0" err="1"/>
              <a:t>macmillan</a:t>
            </a:r>
            <a:r>
              <a:rPr lang="en-US" sz="2400" dirty="0"/>
              <a:t> / Springer </a:t>
            </a:r>
            <a:endParaRPr lang="en-GB" sz="2400" dirty="0"/>
          </a:p>
          <a:p>
            <a:pPr marL="0" indent="0">
              <a:buNone/>
            </a:pPr>
            <a:endParaRPr lang="en-GB" sz="2400" dirty="0"/>
          </a:p>
        </p:txBody>
      </p:sp>
      <p:pic>
        <p:nvPicPr>
          <p:cNvPr id="13316" name="Picture 4" descr="Image result for palgrave macmil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573016"/>
            <a:ext cx="3154660" cy="315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145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p:nvPr/>
        </p:nvPicPr>
        <p:blipFill>
          <a:blip r:embed="rId2"/>
          <a:stretch>
            <a:fillRect/>
          </a:stretch>
        </p:blipFill>
        <p:spPr>
          <a:xfrm>
            <a:off x="117492" y="260648"/>
            <a:ext cx="8919004" cy="6397332"/>
          </a:xfrm>
          <a:prstGeom prst="rect">
            <a:avLst/>
          </a:prstGeom>
        </p:spPr>
      </p:pic>
      <p:sp>
        <p:nvSpPr>
          <p:cNvPr id="8" name="pole tekstowe 7"/>
          <p:cNvSpPr txBox="1"/>
          <p:nvPr/>
        </p:nvSpPr>
        <p:spPr>
          <a:xfrm>
            <a:off x="4427984" y="260648"/>
            <a:ext cx="4464496" cy="584775"/>
          </a:xfrm>
          <a:prstGeom prst="rect">
            <a:avLst/>
          </a:prstGeom>
          <a:noFill/>
        </p:spPr>
        <p:txBody>
          <a:bodyPr wrap="square" rtlCol="0">
            <a:spAutoFit/>
          </a:bodyPr>
          <a:lstStyle/>
          <a:p>
            <a:r>
              <a:rPr lang="pl-PL" sz="3200" b="1" dirty="0" smtClean="0"/>
              <a:t>By </a:t>
            </a:r>
            <a:r>
              <a:rPr lang="pl-PL" sz="3200" b="1" dirty="0" err="1" smtClean="0"/>
              <a:t>sectors</a:t>
            </a:r>
            <a:r>
              <a:rPr lang="pl-PL" sz="3200" b="1" dirty="0" smtClean="0"/>
              <a:t> for regions</a:t>
            </a:r>
            <a:endParaRPr lang="en-GB" sz="3200" b="1" dirty="0"/>
          </a:p>
        </p:txBody>
      </p:sp>
    </p:spTree>
    <p:extLst>
      <p:ext uri="{BB962C8B-B14F-4D97-AF65-F5344CB8AC3E}">
        <p14:creationId xmlns:p14="http://schemas.microsoft.com/office/powerpoint/2010/main" val="253732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r"/>
            <a:r>
              <a:rPr lang="pl-PL" sz="4000" b="1" dirty="0" err="1" smtClean="0"/>
              <a:t>An</a:t>
            </a:r>
            <a:r>
              <a:rPr lang="pl-PL" sz="4000" b="1" dirty="0" smtClean="0"/>
              <a:t> </a:t>
            </a:r>
            <a:r>
              <a:rPr lang="pl-PL" sz="4000" b="1" dirty="0" err="1" smtClean="0"/>
              <a:t>approach</a:t>
            </a:r>
            <a:r>
              <a:rPr lang="pl-PL" sz="4000" b="1" dirty="0" smtClean="0"/>
              <a:t> to </a:t>
            </a:r>
            <a:r>
              <a:rPr lang="pl-PL" sz="4000" b="1" dirty="0" err="1" smtClean="0"/>
              <a:t>points</a:t>
            </a:r>
            <a:r>
              <a:rPr lang="pl-PL" sz="4000" b="1" dirty="0" smtClean="0"/>
              <a:t> (1</a:t>
            </a:r>
            <a:r>
              <a:rPr lang="pl-PL" sz="4000" b="1" dirty="0" smtClean="0"/>
              <a:t>)</a:t>
            </a:r>
            <a:endParaRPr lang="en-GB" sz="4000" b="1" dirty="0"/>
          </a:p>
        </p:txBody>
      </p:sp>
      <p:sp>
        <p:nvSpPr>
          <p:cNvPr id="3" name="Symbol zastępczy zawartości 2"/>
          <p:cNvSpPr>
            <a:spLocks noGrp="1"/>
          </p:cNvSpPr>
          <p:nvPr>
            <p:ph idx="1"/>
          </p:nvPr>
        </p:nvSpPr>
        <p:spPr/>
        <p:txBody>
          <a:bodyPr>
            <a:normAutofit/>
          </a:bodyPr>
          <a:lstStyle/>
          <a:p>
            <a:r>
              <a:rPr lang="pl-PL" sz="2600" dirty="0" err="1" smtClean="0"/>
              <a:t>Let’s</a:t>
            </a:r>
            <a:r>
              <a:rPr lang="pl-PL" sz="2600" dirty="0" smtClean="0"/>
              <a:t> start with </a:t>
            </a:r>
            <a:r>
              <a:rPr lang="pl-PL" sz="2600" dirty="0" err="1" smtClean="0"/>
              <a:t>quite</a:t>
            </a:r>
            <a:r>
              <a:rPr lang="pl-PL" sz="2600" dirty="0" smtClean="0"/>
              <a:t> </a:t>
            </a:r>
            <a:r>
              <a:rPr lang="pl-PL" sz="2600" dirty="0" err="1" smtClean="0"/>
              <a:t>simple</a:t>
            </a:r>
            <a:r>
              <a:rPr lang="pl-PL" sz="2600" dirty="0" smtClean="0"/>
              <a:t> data set on </a:t>
            </a:r>
            <a:r>
              <a:rPr lang="pl-PL" sz="2600" dirty="0" err="1" smtClean="0"/>
              <a:t>firms</a:t>
            </a:r>
            <a:r>
              <a:rPr lang="pl-PL" sz="2600" dirty="0" smtClean="0"/>
              <a:t> </a:t>
            </a:r>
            <a:r>
              <a:rPr lang="pl-PL" sz="2600" dirty="0" err="1" smtClean="0"/>
              <a:t>like</a:t>
            </a:r>
            <a:r>
              <a:rPr lang="pl-PL" sz="2600" dirty="0" smtClean="0"/>
              <a:t> </a:t>
            </a:r>
            <a:r>
              <a:rPr lang="pl-PL" sz="2600" dirty="0" err="1" smtClean="0"/>
              <a:t>below</a:t>
            </a:r>
            <a:r>
              <a:rPr lang="pl-PL" sz="2600" dirty="0" smtClean="0"/>
              <a:t>:</a:t>
            </a:r>
          </a:p>
          <a:p>
            <a:endParaRPr lang="pl-PL" dirty="0"/>
          </a:p>
          <a:p>
            <a:endParaRPr lang="pl-PL" dirty="0" smtClean="0"/>
          </a:p>
          <a:p>
            <a:endParaRPr lang="pl-PL" dirty="0"/>
          </a:p>
          <a:p>
            <a:endParaRPr lang="pl-PL" dirty="0" smtClean="0"/>
          </a:p>
          <a:p>
            <a:endParaRPr lang="pl-PL" dirty="0"/>
          </a:p>
          <a:p>
            <a:pPr marL="0" indent="0" algn="just">
              <a:buNone/>
            </a:pPr>
            <a:r>
              <a:rPr lang="pl-PL" sz="2400" dirty="0" smtClean="0"/>
              <a:t>As </a:t>
            </a:r>
            <a:r>
              <a:rPr lang="pl-PL" sz="2400" dirty="0" err="1" smtClean="0"/>
              <a:t>e.g</a:t>
            </a:r>
            <a:r>
              <a:rPr lang="pl-PL" sz="2400" dirty="0" smtClean="0"/>
              <a:t>. REGON </a:t>
            </a:r>
            <a:r>
              <a:rPr lang="pl-PL" sz="2400" dirty="0" err="1" smtClean="0"/>
              <a:t>dataset</a:t>
            </a:r>
            <a:r>
              <a:rPr lang="pl-PL" sz="2400" dirty="0" smtClean="0"/>
              <a:t> (</a:t>
            </a:r>
            <a:r>
              <a:rPr lang="pl-PL" sz="2400" dirty="0" err="1" smtClean="0"/>
              <a:t>geolocated</a:t>
            </a:r>
            <a:r>
              <a:rPr lang="pl-PL" sz="2400" dirty="0" smtClean="0"/>
              <a:t> </a:t>
            </a:r>
            <a:r>
              <a:rPr lang="pl-PL" sz="2400" dirty="0" err="1" smtClean="0"/>
              <a:t>firms</a:t>
            </a:r>
            <a:r>
              <a:rPr lang="pl-PL" sz="2400" dirty="0" smtClean="0"/>
              <a:t> with </a:t>
            </a:r>
            <a:r>
              <a:rPr lang="pl-PL" sz="2400" dirty="0" err="1" smtClean="0"/>
              <a:t>some</a:t>
            </a:r>
            <a:r>
              <a:rPr lang="pl-PL" sz="2400" dirty="0"/>
              <a:t> </a:t>
            </a:r>
            <a:r>
              <a:rPr lang="pl-PL" sz="2400" dirty="0" err="1" smtClean="0"/>
              <a:t>characteristics</a:t>
            </a:r>
            <a:endParaRPr lang="en-GB" sz="2400" dirty="0"/>
          </a:p>
        </p:txBody>
      </p:sp>
      <p:graphicFrame>
        <p:nvGraphicFramePr>
          <p:cNvPr id="4" name="Tabela 3"/>
          <p:cNvGraphicFramePr>
            <a:graphicFrameLocks noGrp="1"/>
          </p:cNvGraphicFramePr>
          <p:nvPr>
            <p:extLst>
              <p:ext uri="{D42A27DB-BD31-4B8C-83A1-F6EECF244321}">
                <p14:modId xmlns:p14="http://schemas.microsoft.com/office/powerpoint/2010/main" val="836340442"/>
              </p:ext>
            </p:extLst>
          </p:nvPr>
        </p:nvGraphicFramePr>
        <p:xfrm>
          <a:off x="971600" y="2348880"/>
          <a:ext cx="7056785" cy="2225040"/>
        </p:xfrm>
        <a:graphic>
          <a:graphicData uri="http://schemas.openxmlformats.org/drawingml/2006/table">
            <a:tbl>
              <a:tblPr firstRow="1" bandRow="1">
                <a:tableStyleId>{21E4AEA4-8DFA-4A89-87EB-49C32662AFE0}</a:tableStyleId>
              </a:tblPr>
              <a:tblGrid>
                <a:gridCol w="1411357"/>
                <a:gridCol w="1411357"/>
                <a:gridCol w="1411357"/>
                <a:gridCol w="1411357"/>
                <a:gridCol w="1411357"/>
              </a:tblGrid>
              <a:tr h="370840">
                <a:tc>
                  <a:txBody>
                    <a:bodyPr/>
                    <a:lstStyle/>
                    <a:p>
                      <a:r>
                        <a:rPr lang="pl-PL" dirty="0" smtClean="0"/>
                        <a:t>ID</a:t>
                      </a:r>
                      <a:endParaRPr lang="en-GB" dirty="0"/>
                    </a:p>
                  </a:txBody>
                  <a:tcPr/>
                </a:tc>
                <a:tc>
                  <a:txBody>
                    <a:bodyPr/>
                    <a:lstStyle/>
                    <a:p>
                      <a:r>
                        <a:rPr lang="pl-PL" dirty="0" err="1" smtClean="0"/>
                        <a:t>xgeo</a:t>
                      </a:r>
                      <a:endParaRPr lang="en-GB" dirty="0"/>
                    </a:p>
                  </a:txBody>
                  <a:tcPr/>
                </a:tc>
                <a:tc>
                  <a:txBody>
                    <a:bodyPr/>
                    <a:lstStyle/>
                    <a:p>
                      <a:r>
                        <a:rPr lang="pl-PL" dirty="0" err="1" smtClean="0"/>
                        <a:t>ygeo</a:t>
                      </a:r>
                      <a:endParaRPr lang="en-GB" dirty="0"/>
                    </a:p>
                  </a:txBody>
                  <a:tcPr/>
                </a:tc>
                <a:tc>
                  <a:txBody>
                    <a:bodyPr/>
                    <a:lstStyle/>
                    <a:p>
                      <a:r>
                        <a:rPr lang="pl-PL" dirty="0" err="1" smtClean="0"/>
                        <a:t>sector</a:t>
                      </a:r>
                      <a:endParaRPr lang="en-GB" dirty="0"/>
                    </a:p>
                  </a:txBody>
                  <a:tcPr/>
                </a:tc>
                <a:tc>
                  <a:txBody>
                    <a:bodyPr/>
                    <a:lstStyle/>
                    <a:p>
                      <a:r>
                        <a:rPr lang="pl-PL" dirty="0" err="1" smtClean="0"/>
                        <a:t>Employment</a:t>
                      </a:r>
                      <a:endParaRPr lang="en-GB" dirty="0"/>
                    </a:p>
                  </a:txBody>
                  <a:tcPr/>
                </a:tc>
              </a:tr>
              <a:tr h="370840">
                <a:tc>
                  <a:txBody>
                    <a:bodyPr/>
                    <a:lstStyle/>
                    <a:p>
                      <a:pPr algn="ctr"/>
                      <a:r>
                        <a:rPr lang="pl-PL" dirty="0" smtClean="0"/>
                        <a:t>1001</a:t>
                      </a:r>
                      <a:endParaRPr lang="en-GB" dirty="0"/>
                    </a:p>
                  </a:txBody>
                  <a:tcPr/>
                </a:tc>
                <a:tc>
                  <a:txBody>
                    <a:bodyPr/>
                    <a:lstStyle/>
                    <a:p>
                      <a:pPr algn="ctr"/>
                      <a:r>
                        <a:rPr lang="pl-PL" dirty="0" smtClean="0"/>
                        <a:t>52,489</a:t>
                      </a:r>
                      <a:endParaRPr lang="en-GB" dirty="0"/>
                    </a:p>
                  </a:txBody>
                  <a:tcPr/>
                </a:tc>
                <a:tc>
                  <a:txBody>
                    <a:bodyPr/>
                    <a:lstStyle/>
                    <a:p>
                      <a:pPr algn="ctr"/>
                      <a:r>
                        <a:rPr lang="pl-PL" dirty="0" smtClean="0"/>
                        <a:t>18,175</a:t>
                      </a:r>
                      <a:endParaRPr lang="en-GB" dirty="0"/>
                    </a:p>
                  </a:txBody>
                  <a:tcPr/>
                </a:tc>
                <a:tc>
                  <a:txBody>
                    <a:bodyPr/>
                    <a:lstStyle/>
                    <a:p>
                      <a:pPr algn="ctr"/>
                      <a:r>
                        <a:rPr lang="pl-PL" dirty="0" smtClean="0"/>
                        <a:t>A</a:t>
                      </a:r>
                      <a:endParaRPr lang="en-GB" dirty="0"/>
                    </a:p>
                  </a:txBody>
                  <a:tcPr/>
                </a:tc>
                <a:tc>
                  <a:txBody>
                    <a:bodyPr/>
                    <a:lstStyle/>
                    <a:p>
                      <a:pPr algn="ctr"/>
                      <a:r>
                        <a:rPr lang="pl-PL" dirty="0" smtClean="0"/>
                        <a:t>50</a:t>
                      </a:r>
                      <a:endParaRPr lang="en-GB" dirty="0"/>
                    </a:p>
                  </a:txBody>
                  <a:tcPr/>
                </a:tc>
              </a:tr>
              <a:tr h="370840">
                <a:tc>
                  <a:txBody>
                    <a:bodyPr/>
                    <a:lstStyle/>
                    <a:p>
                      <a:pPr algn="ctr"/>
                      <a:r>
                        <a:rPr lang="pl-PL" dirty="0" smtClean="0"/>
                        <a:t>1002</a:t>
                      </a:r>
                      <a:endParaRPr lang="en-GB" dirty="0"/>
                    </a:p>
                  </a:txBody>
                  <a:tcPr/>
                </a:tc>
                <a:tc>
                  <a:txBody>
                    <a:bodyPr/>
                    <a:lstStyle/>
                    <a:p>
                      <a:pPr algn="ctr"/>
                      <a:r>
                        <a:rPr lang="pl-PL" dirty="0" smtClean="0"/>
                        <a:t>52,189</a:t>
                      </a:r>
                      <a:endParaRPr lang="en-GB" dirty="0"/>
                    </a:p>
                  </a:txBody>
                  <a:tcPr/>
                </a:tc>
                <a:tc>
                  <a:txBody>
                    <a:bodyPr/>
                    <a:lstStyle/>
                    <a:p>
                      <a:pPr algn="ctr"/>
                      <a:r>
                        <a:rPr lang="pl-PL" dirty="0" smtClean="0"/>
                        <a:t>17,495</a:t>
                      </a:r>
                      <a:endParaRPr lang="en-GB" dirty="0"/>
                    </a:p>
                  </a:txBody>
                  <a:tcPr/>
                </a:tc>
                <a:tc>
                  <a:txBody>
                    <a:bodyPr/>
                    <a:lstStyle/>
                    <a:p>
                      <a:pPr algn="ctr"/>
                      <a:r>
                        <a:rPr lang="pl-PL" dirty="0" smtClean="0"/>
                        <a:t>G</a:t>
                      </a:r>
                      <a:endParaRPr lang="en-GB" dirty="0"/>
                    </a:p>
                  </a:txBody>
                  <a:tcPr/>
                </a:tc>
                <a:tc>
                  <a:txBody>
                    <a:bodyPr/>
                    <a:lstStyle/>
                    <a:p>
                      <a:pPr algn="ctr"/>
                      <a:r>
                        <a:rPr lang="pl-PL" dirty="0" smtClean="0"/>
                        <a:t>100</a:t>
                      </a:r>
                      <a:endParaRPr lang="en-GB"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dirty="0" smtClean="0"/>
                        <a:t>1003</a:t>
                      </a:r>
                      <a:endParaRPr lang="en-GB" dirty="0" smtClean="0"/>
                    </a:p>
                  </a:txBody>
                  <a:tcPr/>
                </a:tc>
                <a:tc>
                  <a:txBody>
                    <a:bodyPr/>
                    <a:lstStyle/>
                    <a:p>
                      <a:pPr algn="ctr"/>
                      <a:r>
                        <a:rPr lang="pl-PL" dirty="0" smtClean="0"/>
                        <a:t>51,752</a:t>
                      </a:r>
                      <a:endParaRPr lang="en-GB" dirty="0"/>
                    </a:p>
                  </a:txBody>
                  <a:tcPr/>
                </a:tc>
                <a:tc>
                  <a:txBody>
                    <a:bodyPr/>
                    <a:lstStyle/>
                    <a:p>
                      <a:pPr algn="ctr"/>
                      <a:r>
                        <a:rPr lang="pl-PL" dirty="0" smtClean="0"/>
                        <a:t>19,856</a:t>
                      </a:r>
                      <a:endParaRPr lang="en-GB" dirty="0"/>
                    </a:p>
                  </a:txBody>
                  <a:tcPr/>
                </a:tc>
                <a:tc>
                  <a:txBody>
                    <a:bodyPr/>
                    <a:lstStyle/>
                    <a:p>
                      <a:pPr algn="ctr"/>
                      <a:r>
                        <a:rPr lang="pl-PL" dirty="0" smtClean="0"/>
                        <a:t>B</a:t>
                      </a:r>
                      <a:endParaRPr lang="en-GB" dirty="0"/>
                    </a:p>
                  </a:txBody>
                  <a:tcPr/>
                </a:tc>
                <a:tc>
                  <a:txBody>
                    <a:bodyPr/>
                    <a:lstStyle/>
                    <a:p>
                      <a:pPr algn="ctr"/>
                      <a:r>
                        <a:rPr lang="pl-PL" dirty="0" smtClean="0"/>
                        <a:t>10</a:t>
                      </a:r>
                      <a:endParaRPr lang="en-GB" dirty="0"/>
                    </a:p>
                  </a:txBody>
                  <a:tcPr/>
                </a:tc>
              </a:tr>
              <a:tr h="370840">
                <a:tc>
                  <a:txBody>
                    <a:bodyPr/>
                    <a:lstStyle/>
                    <a:p>
                      <a:pPr algn="ctr"/>
                      <a:r>
                        <a:rPr lang="pl-PL" dirty="0" smtClean="0"/>
                        <a:t>1004</a:t>
                      </a:r>
                      <a:endParaRPr lang="en-GB" dirty="0"/>
                    </a:p>
                  </a:txBody>
                  <a:tcPr/>
                </a:tc>
                <a:tc>
                  <a:txBody>
                    <a:bodyPr/>
                    <a:lstStyle/>
                    <a:p>
                      <a:pPr algn="ctr"/>
                      <a:r>
                        <a:rPr lang="pl-PL" dirty="0" smtClean="0"/>
                        <a:t>53,415</a:t>
                      </a:r>
                      <a:endParaRPr lang="en-GB" dirty="0"/>
                    </a:p>
                  </a:txBody>
                  <a:tcPr/>
                </a:tc>
                <a:tc>
                  <a:txBody>
                    <a:bodyPr/>
                    <a:lstStyle/>
                    <a:p>
                      <a:pPr algn="ctr"/>
                      <a:r>
                        <a:rPr lang="pl-PL" dirty="0" smtClean="0"/>
                        <a:t>18,423</a:t>
                      </a:r>
                      <a:endParaRPr lang="en-GB" dirty="0"/>
                    </a:p>
                  </a:txBody>
                  <a:tcPr/>
                </a:tc>
                <a:tc>
                  <a:txBody>
                    <a:bodyPr/>
                    <a:lstStyle/>
                    <a:p>
                      <a:pPr algn="ctr"/>
                      <a:r>
                        <a:rPr lang="pl-PL" dirty="0" smtClean="0"/>
                        <a:t>A</a:t>
                      </a:r>
                      <a:endParaRPr lang="en-GB" dirty="0"/>
                    </a:p>
                  </a:txBody>
                  <a:tcPr/>
                </a:tc>
                <a:tc>
                  <a:txBody>
                    <a:bodyPr/>
                    <a:lstStyle/>
                    <a:p>
                      <a:pPr algn="ctr"/>
                      <a:r>
                        <a:rPr lang="pl-PL" dirty="0" smtClean="0"/>
                        <a:t>50</a:t>
                      </a:r>
                      <a:endParaRPr lang="en-GB" dirty="0"/>
                    </a:p>
                  </a:txBody>
                  <a:tcPr/>
                </a:tc>
              </a:tr>
              <a:tr h="370840">
                <a:tc>
                  <a:txBody>
                    <a:bodyPr/>
                    <a:lstStyle/>
                    <a:p>
                      <a:pPr algn="ctr"/>
                      <a:r>
                        <a:rPr lang="pl-PL" dirty="0" smtClean="0"/>
                        <a:t>…</a:t>
                      </a:r>
                      <a:endParaRPr lang="en-GB" dirty="0"/>
                    </a:p>
                  </a:txBody>
                  <a:tcPr/>
                </a:tc>
                <a:tc>
                  <a:txBody>
                    <a:bodyPr/>
                    <a:lstStyle/>
                    <a:p>
                      <a:pPr algn="ctr"/>
                      <a:r>
                        <a:rPr lang="pl-PL" dirty="0" smtClean="0"/>
                        <a:t>…</a:t>
                      </a:r>
                      <a:endParaRPr lang="en-GB" dirty="0"/>
                    </a:p>
                  </a:txBody>
                  <a:tcPr/>
                </a:tc>
                <a:tc>
                  <a:txBody>
                    <a:bodyPr/>
                    <a:lstStyle/>
                    <a:p>
                      <a:pPr algn="ctr"/>
                      <a:r>
                        <a:rPr lang="pl-PL" dirty="0" smtClean="0"/>
                        <a:t>…</a:t>
                      </a:r>
                      <a:endParaRPr lang="en-GB" dirty="0"/>
                    </a:p>
                  </a:txBody>
                  <a:tcPr/>
                </a:tc>
                <a:tc>
                  <a:txBody>
                    <a:bodyPr/>
                    <a:lstStyle/>
                    <a:p>
                      <a:pPr algn="ctr"/>
                      <a:r>
                        <a:rPr lang="pl-PL" dirty="0" smtClean="0"/>
                        <a:t>…</a:t>
                      </a:r>
                      <a:endParaRPr lang="en-GB" dirty="0"/>
                    </a:p>
                  </a:txBody>
                  <a:tcPr/>
                </a:tc>
                <a:tc>
                  <a:txBody>
                    <a:bodyPr/>
                    <a:lstStyle/>
                    <a:p>
                      <a:pPr algn="ctr"/>
                      <a:r>
                        <a:rPr lang="pl-PL" dirty="0" smtClean="0"/>
                        <a:t>…</a:t>
                      </a:r>
                      <a:endParaRPr lang="en-GB" dirty="0"/>
                    </a:p>
                  </a:txBody>
                  <a:tcPr/>
                </a:tc>
              </a:tr>
            </a:tbl>
          </a:graphicData>
        </a:graphic>
      </p:graphicFrame>
    </p:spTree>
    <p:extLst>
      <p:ext uri="{BB962C8B-B14F-4D97-AF65-F5344CB8AC3E}">
        <p14:creationId xmlns:p14="http://schemas.microsoft.com/office/powerpoint/2010/main" val="211992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p:cNvPicPr>
            <a:picLocks noGrp="1"/>
          </p:cNvPicPr>
          <p:nvPr>
            <p:ph idx="1"/>
          </p:nvPr>
        </p:nvPicPr>
        <p:blipFill>
          <a:blip r:embed="rId2"/>
          <a:stretch>
            <a:fillRect/>
          </a:stretch>
        </p:blipFill>
        <p:spPr>
          <a:xfrm>
            <a:off x="323528" y="188640"/>
            <a:ext cx="8637802" cy="6470179"/>
          </a:xfrm>
          <a:prstGeom prst="rect">
            <a:avLst/>
          </a:prstGeom>
        </p:spPr>
      </p:pic>
      <p:sp>
        <p:nvSpPr>
          <p:cNvPr id="6" name="pole tekstowe 5"/>
          <p:cNvSpPr txBox="1"/>
          <p:nvPr/>
        </p:nvSpPr>
        <p:spPr>
          <a:xfrm>
            <a:off x="4427984" y="260648"/>
            <a:ext cx="4464496" cy="584775"/>
          </a:xfrm>
          <a:prstGeom prst="rect">
            <a:avLst/>
          </a:prstGeom>
          <a:noFill/>
        </p:spPr>
        <p:txBody>
          <a:bodyPr wrap="square" rtlCol="0">
            <a:spAutoFit/>
          </a:bodyPr>
          <a:lstStyle/>
          <a:p>
            <a:r>
              <a:rPr lang="pl-PL" sz="3200" b="1" dirty="0" smtClean="0"/>
              <a:t>By regions for </a:t>
            </a:r>
            <a:r>
              <a:rPr lang="pl-PL" sz="3200" b="1" dirty="0" err="1" smtClean="0"/>
              <a:t>sectors</a:t>
            </a:r>
            <a:endParaRPr lang="en-GB" sz="3200" b="1" dirty="0"/>
          </a:p>
        </p:txBody>
      </p:sp>
    </p:spTree>
    <p:extLst>
      <p:ext uri="{BB962C8B-B14F-4D97-AF65-F5344CB8AC3E}">
        <p14:creationId xmlns:p14="http://schemas.microsoft.com/office/powerpoint/2010/main" val="3332088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Measures</a:t>
            </a:r>
            <a:r>
              <a:rPr lang="pl-PL" b="1" dirty="0"/>
              <a:t> of </a:t>
            </a:r>
            <a:r>
              <a:rPr lang="pl-PL" b="1" dirty="0" err="1"/>
              <a:t>concentration</a:t>
            </a:r>
            <a:r>
              <a:rPr lang="pl-PL" b="1" dirty="0"/>
              <a:t> </a:t>
            </a:r>
            <a:r>
              <a:rPr lang="pl-PL" b="1" dirty="0" smtClean="0"/>
              <a:t>(2) </a:t>
            </a:r>
            <a:r>
              <a:rPr lang="pl-PL" b="1" dirty="0"/>
              <a:t/>
            </a:r>
            <a:br>
              <a:rPr lang="pl-PL" b="1" dirty="0"/>
            </a:br>
            <a:r>
              <a:rPr lang="pl-PL" b="1" dirty="0"/>
              <a:t>(</a:t>
            </a:r>
            <a:r>
              <a:rPr lang="pl-PL" b="1" dirty="0" err="1"/>
              <a:t>over</a:t>
            </a:r>
            <a:r>
              <a:rPr lang="pl-PL" b="1" dirty="0"/>
              <a:t>-&amp; </a:t>
            </a:r>
            <a:r>
              <a:rPr lang="pl-PL" b="1" dirty="0" err="1"/>
              <a:t>under</a:t>
            </a:r>
            <a:r>
              <a:rPr lang="pl-PL" b="1" dirty="0"/>
              <a:t>- </a:t>
            </a:r>
            <a:r>
              <a:rPr lang="pl-PL" b="1" dirty="0" err="1"/>
              <a:t>represnetation</a:t>
            </a:r>
            <a:r>
              <a:rPr lang="pl-PL" b="1" dirty="0"/>
              <a:t>)</a:t>
            </a:r>
            <a:endParaRPr lang="en-GB" dirty="0"/>
          </a:p>
        </p:txBody>
      </p:sp>
      <p:sp>
        <p:nvSpPr>
          <p:cNvPr id="3" name="Symbol zastępczy zawartości 2"/>
          <p:cNvSpPr>
            <a:spLocks noGrp="1"/>
          </p:cNvSpPr>
          <p:nvPr>
            <p:ph idx="1"/>
          </p:nvPr>
        </p:nvSpPr>
        <p:spPr/>
        <p:txBody>
          <a:bodyPr>
            <a:normAutofit/>
          </a:bodyPr>
          <a:lstStyle/>
          <a:p>
            <a:pPr marL="0" indent="0">
              <a:buNone/>
            </a:pPr>
            <a:endParaRPr lang="pl-PL" b="1" dirty="0" smtClean="0"/>
          </a:p>
          <a:p>
            <a:pPr marL="0" indent="0">
              <a:buNone/>
            </a:pPr>
            <a:r>
              <a:rPr lang="pl-PL" b="1" dirty="0" err="1" smtClean="0">
                <a:solidFill>
                  <a:srgbClr val="0070C0"/>
                </a:solidFill>
              </a:rPr>
              <a:t>These</a:t>
            </a:r>
            <a:r>
              <a:rPr lang="pl-PL" b="1" dirty="0" smtClean="0">
                <a:solidFill>
                  <a:srgbClr val="0070C0"/>
                </a:solidFill>
              </a:rPr>
              <a:t> </a:t>
            </a:r>
            <a:r>
              <a:rPr lang="pl-PL" b="1" dirty="0" err="1" smtClean="0">
                <a:solidFill>
                  <a:srgbClr val="0070C0"/>
                </a:solidFill>
              </a:rPr>
              <a:t>measures</a:t>
            </a:r>
            <a:r>
              <a:rPr lang="pl-PL" b="1" dirty="0" smtClean="0">
                <a:solidFill>
                  <a:srgbClr val="0070C0"/>
                </a:solidFill>
              </a:rPr>
              <a:t> </a:t>
            </a:r>
            <a:r>
              <a:rPr lang="pl-PL" b="1" dirty="0" err="1" smtClean="0">
                <a:solidFill>
                  <a:srgbClr val="0070C0"/>
                </a:solidFill>
              </a:rPr>
              <a:t>still</a:t>
            </a:r>
            <a:r>
              <a:rPr lang="pl-PL" b="1" dirty="0" smtClean="0">
                <a:solidFill>
                  <a:srgbClr val="0070C0"/>
                </a:solidFill>
              </a:rPr>
              <a:t> do </a:t>
            </a:r>
            <a:r>
              <a:rPr lang="pl-PL" b="1" dirty="0" smtClean="0">
                <a:solidFill>
                  <a:srgbClr val="0070C0"/>
                </a:solidFill>
              </a:rPr>
              <a:t>not </a:t>
            </a:r>
            <a:r>
              <a:rPr lang="pl-PL" b="1" dirty="0" err="1" smtClean="0">
                <a:solidFill>
                  <a:srgbClr val="0070C0"/>
                </a:solidFill>
              </a:rPr>
              <a:t>exist</a:t>
            </a:r>
            <a:r>
              <a:rPr lang="pl-PL" b="1" dirty="0" smtClean="0">
                <a:solidFill>
                  <a:srgbClr val="0070C0"/>
                </a:solidFill>
              </a:rPr>
              <a:t> in R </a:t>
            </a:r>
            <a:r>
              <a:rPr lang="pl-PL" b="1" dirty="0" smtClean="0">
                <a:solidFill>
                  <a:srgbClr val="0070C0"/>
                </a:solidFill>
              </a:rPr>
              <a:t>…</a:t>
            </a:r>
          </a:p>
          <a:p>
            <a:pPr marL="0" indent="0">
              <a:buNone/>
            </a:pPr>
            <a:r>
              <a:rPr lang="pl-PL" b="1" dirty="0" err="1" smtClean="0">
                <a:solidFill>
                  <a:srgbClr val="0070C0"/>
                </a:solidFill>
              </a:rPr>
              <a:t>Codes</a:t>
            </a:r>
            <a:r>
              <a:rPr lang="pl-PL" b="1" dirty="0" smtClean="0">
                <a:solidFill>
                  <a:srgbClr val="0070C0"/>
                </a:solidFill>
              </a:rPr>
              <a:t> </a:t>
            </a:r>
            <a:r>
              <a:rPr lang="pl-PL" b="1" dirty="0" err="1" smtClean="0">
                <a:solidFill>
                  <a:srgbClr val="0070C0"/>
                </a:solidFill>
              </a:rPr>
              <a:t>are</a:t>
            </a:r>
            <a:r>
              <a:rPr lang="pl-PL" b="1" dirty="0" smtClean="0">
                <a:solidFill>
                  <a:srgbClr val="0070C0"/>
                </a:solidFill>
              </a:rPr>
              <a:t> </a:t>
            </a:r>
            <a:r>
              <a:rPr lang="pl-PL" b="1" dirty="0" err="1" smtClean="0">
                <a:solidFill>
                  <a:srgbClr val="0070C0"/>
                </a:solidFill>
              </a:rPr>
              <a:t>operationally</a:t>
            </a:r>
            <a:r>
              <a:rPr lang="pl-PL" b="1" dirty="0" smtClean="0">
                <a:solidFill>
                  <a:srgbClr val="0070C0"/>
                </a:solidFill>
              </a:rPr>
              <a:t> </a:t>
            </a:r>
            <a:r>
              <a:rPr lang="pl-PL" b="1" dirty="0" err="1" smtClean="0">
                <a:solidFill>
                  <a:srgbClr val="0070C0"/>
                </a:solidFill>
              </a:rPr>
              <a:t>ready</a:t>
            </a:r>
            <a:r>
              <a:rPr lang="pl-PL" b="1" dirty="0" smtClean="0">
                <a:solidFill>
                  <a:srgbClr val="0070C0"/>
                </a:solidFill>
              </a:rPr>
              <a:t> - </a:t>
            </a:r>
            <a:r>
              <a:rPr lang="pl-PL" b="1" dirty="0" smtClean="0">
                <a:solidFill>
                  <a:srgbClr val="0070C0"/>
                </a:solidFill>
              </a:rPr>
              <a:t> </a:t>
            </a:r>
            <a:r>
              <a:rPr lang="pl-PL" b="1" dirty="0" smtClean="0">
                <a:solidFill>
                  <a:srgbClr val="0070C0"/>
                </a:solidFill>
              </a:rPr>
              <a:t>I </a:t>
            </a:r>
            <a:r>
              <a:rPr lang="pl-PL" b="1" dirty="0" err="1" smtClean="0">
                <a:solidFill>
                  <a:srgbClr val="0070C0"/>
                </a:solidFill>
              </a:rPr>
              <a:t>am</a:t>
            </a:r>
            <a:r>
              <a:rPr lang="pl-PL" b="1" dirty="0" smtClean="0">
                <a:solidFill>
                  <a:srgbClr val="0070C0"/>
                </a:solidFill>
              </a:rPr>
              <a:t> </a:t>
            </a:r>
            <a:r>
              <a:rPr lang="pl-PL" b="1" dirty="0" err="1" smtClean="0">
                <a:solidFill>
                  <a:srgbClr val="0070C0"/>
                </a:solidFill>
              </a:rPr>
              <a:t>looking</a:t>
            </a:r>
            <a:r>
              <a:rPr lang="pl-PL" b="1" dirty="0" smtClean="0">
                <a:solidFill>
                  <a:srgbClr val="0070C0"/>
                </a:solidFill>
              </a:rPr>
              <a:t> for </a:t>
            </a:r>
            <a:r>
              <a:rPr lang="pl-PL" b="1" dirty="0" err="1" smtClean="0">
                <a:solidFill>
                  <a:srgbClr val="0070C0"/>
                </a:solidFill>
              </a:rPr>
              <a:t>cooperation</a:t>
            </a:r>
            <a:r>
              <a:rPr lang="pl-PL" b="1" dirty="0" smtClean="0">
                <a:solidFill>
                  <a:srgbClr val="0070C0"/>
                </a:solidFill>
              </a:rPr>
              <a:t> to </a:t>
            </a:r>
            <a:r>
              <a:rPr lang="pl-PL" b="1" dirty="0" err="1" smtClean="0">
                <a:solidFill>
                  <a:srgbClr val="0070C0"/>
                </a:solidFill>
              </a:rPr>
              <a:t>complete</a:t>
            </a:r>
            <a:r>
              <a:rPr lang="pl-PL" b="1" dirty="0" smtClean="0">
                <a:solidFill>
                  <a:srgbClr val="0070C0"/>
                </a:solidFill>
              </a:rPr>
              <a:t> the </a:t>
            </a:r>
            <a:r>
              <a:rPr lang="pl-PL" b="1" dirty="0" err="1" smtClean="0">
                <a:solidFill>
                  <a:srgbClr val="0070C0"/>
                </a:solidFill>
              </a:rPr>
              <a:t>package</a:t>
            </a:r>
            <a:r>
              <a:rPr lang="pl-PL" b="1" dirty="0" smtClean="0">
                <a:solidFill>
                  <a:srgbClr val="0070C0"/>
                </a:solidFill>
              </a:rPr>
              <a:t> </a:t>
            </a:r>
            <a:r>
              <a:rPr lang="pl-PL" b="1" dirty="0" smtClean="0">
                <a:solidFill>
                  <a:srgbClr val="0070C0"/>
                </a:solidFill>
                <a:sym typeface="Wingdings" panose="05000000000000000000" pitchFamily="2" charset="2"/>
              </a:rPr>
              <a:t></a:t>
            </a:r>
            <a:endParaRPr lang="pl-PL" b="1" dirty="0" smtClean="0">
              <a:solidFill>
                <a:srgbClr val="0070C0"/>
              </a:solidFill>
            </a:endParaRPr>
          </a:p>
          <a:p>
            <a:endParaRPr lang="en-GB" dirty="0"/>
          </a:p>
        </p:txBody>
      </p:sp>
    </p:spTree>
    <p:extLst>
      <p:ext uri="{BB962C8B-B14F-4D97-AF65-F5344CB8AC3E}">
        <p14:creationId xmlns:p14="http://schemas.microsoft.com/office/powerpoint/2010/main" val="274420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r>
              <a:rPr lang="pl-PL" b="1" dirty="0" err="1" smtClean="0"/>
              <a:t>Last</a:t>
            </a:r>
            <a:r>
              <a:rPr lang="pl-PL" b="1" dirty="0" smtClean="0"/>
              <a:t> part: </a:t>
            </a:r>
            <a:r>
              <a:rPr lang="pl-PL" b="1" dirty="0" err="1" smtClean="0"/>
              <a:t>geometric</a:t>
            </a:r>
            <a:r>
              <a:rPr lang="pl-PL" b="1" dirty="0" smtClean="0"/>
              <a:t> </a:t>
            </a:r>
            <a:r>
              <a:rPr lang="pl-PL" b="1" dirty="0" err="1" smtClean="0"/>
              <a:t>representation</a:t>
            </a:r>
            <a:r>
              <a:rPr lang="pl-PL" b="1" dirty="0" smtClean="0"/>
              <a:t> of </a:t>
            </a:r>
            <a:r>
              <a:rPr lang="pl-PL" b="1" dirty="0" err="1" smtClean="0"/>
              <a:t>points</a:t>
            </a:r>
            <a:endParaRPr lang="pl-PL" b="1" dirty="0" smtClean="0"/>
          </a:p>
          <a:p>
            <a:endParaRPr lang="pl-PL" b="1" dirty="0"/>
          </a:p>
          <a:p>
            <a:pPr marL="0" indent="0">
              <a:buNone/>
            </a:pPr>
            <a:r>
              <a:rPr lang="pl-PL" b="1" dirty="0"/>
              <a:t>t</a:t>
            </a:r>
            <a:r>
              <a:rPr lang="pl-PL" b="1" dirty="0" smtClean="0"/>
              <a:t>o </a:t>
            </a:r>
            <a:r>
              <a:rPr lang="pl-PL" b="1" dirty="0" err="1" smtClean="0"/>
              <a:t>measure</a:t>
            </a:r>
            <a:r>
              <a:rPr lang="pl-PL" b="1" dirty="0" smtClean="0"/>
              <a:t> the </a:t>
            </a:r>
            <a:r>
              <a:rPr lang="pl-PL" b="1" dirty="0" err="1" smtClean="0"/>
              <a:t>agglomeration</a:t>
            </a:r>
            <a:r>
              <a:rPr lang="pl-PL" b="1" dirty="0" smtClean="0"/>
              <a:t> </a:t>
            </a:r>
            <a:r>
              <a:rPr lang="pl-PL" b="1" dirty="0" err="1" smtClean="0"/>
              <a:t>pattern</a:t>
            </a:r>
            <a:r>
              <a:rPr lang="pl-PL" b="1" dirty="0" smtClean="0"/>
              <a:t> </a:t>
            </a:r>
          </a:p>
          <a:p>
            <a:pPr marL="0" indent="0">
              <a:buNone/>
            </a:pPr>
            <a:r>
              <a:rPr lang="pl-PL" b="1" dirty="0" smtClean="0"/>
              <a:t>with single </a:t>
            </a:r>
            <a:r>
              <a:rPr lang="pl-PL" b="1" dirty="0" err="1" smtClean="0"/>
              <a:t>number</a:t>
            </a:r>
            <a:endParaRPr lang="en-GB" b="1" dirty="0"/>
          </a:p>
        </p:txBody>
      </p:sp>
    </p:spTree>
    <p:extLst>
      <p:ext uri="{BB962C8B-B14F-4D97-AF65-F5344CB8AC3E}">
        <p14:creationId xmlns:p14="http://schemas.microsoft.com/office/powerpoint/2010/main" val="204834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smtClean="0"/>
              <a:t>Geometric</a:t>
            </a:r>
            <a:r>
              <a:rPr lang="pl-PL" b="1" dirty="0" smtClean="0"/>
              <a:t> </a:t>
            </a:r>
            <a:r>
              <a:rPr lang="pl-PL" b="1" dirty="0" err="1" smtClean="0"/>
              <a:t>re</a:t>
            </a:r>
            <a:r>
              <a:rPr lang="pl-PL" b="1" dirty="0" err="1" smtClean="0"/>
              <a:t>presenation</a:t>
            </a:r>
            <a:r>
              <a:rPr lang="pl-PL" b="1" dirty="0" smtClean="0"/>
              <a:t> of </a:t>
            </a:r>
            <a:r>
              <a:rPr lang="pl-PL" b="1" dirty="0" err="1" smtClean="0"/>
              <a:t>points</a:t>
            </a:r>
            <a:r>
              <a:rPr lang="pl-PL" b="1" dirty="0" smtClean="0"/>
              <a:t/>
            </a:r>
            <a:br>
              <a:rPr lang="pl-PL" b="1" dirty="0" smtClean="0"/>
            </a:br>
            <a:r>
              <a:rPr lang="pl-PL" b="1" dirty="0" smtClean="0"/>
              <a:t>SPAG index of </a:t>
            </a:r>
            <a:r>
              <a:rPr lang="pl-PL" b="1" dirty="0" err="1" smtClean="0"/>
              <a:t>agglomeration</a:t>
            </a:r>
            <a:r>
              <a:rPr lang="pl-PL" b="1" dirty="0" smtClean="0"/>
              <a:t> (1)</a:t>
            </a:r>
            <a:endParaRPr lang="en-GB" b="1" dirty="0"/>
          </a:p>
        </p:txBody>
      </p:sp>
      <p:sp>
        <p:nvSpPr>
          <p:cNvPr id="3" name="Symbol zastępczy zawartości 2"/>
          <p:cNvSpPr>
            <a:spLocks noGrp="1"/>
          </p:cNvSpPr>
          <p:nvPr>
            <p:ph idx="1"/>
          </p:nvPr>
        </p:nvSpPr>
        <p:spPr>
          <a:xfrm>
            <a:off x="457200" y="1600200"/>
            <a:ext cx="8229600" cy="4853136"/>
          </a:xfrm>
        </p:spPr>
        <p:txBody>
          <a:bodyPr>
            <a:normAutofit fontScale="85000" lnSpcReduction="10000"/>
          </a:bodyPr>
          <a:lstStyle/>
          <a:p>
            <a:pPr algn="just"/>
            <a:r>
              <a:rPr lang="pl-PL" dirty="0" err="1" smtClean="0"/>
              <a:t>What</a:t>
            </a:r>
            <a:r>
              <a:rPr lang="pl-PL" dirty="0" smtClean="0"/>
              <a:t> for? </a:t>
            </a:r>
            <a:r>
              <a:rPr lang="pl-PL" b="1" dirty="0" smtClean="0"/>
              <a:t>To </a:t>
            </a:r>
            <a:r>
              <a:rPr lang="pl-PL" b="1" dirty="0" err="1" smtClean="0"/>
              <a:t>measure</a:t>
            </a:r>
            <a:r>
              <a:rPr lang="pl-PL" b="1" dirty="0" smtClean="0"/>
              <a:t> the </a:t>
            </a:r>
            <a:r>
              <a:rPr lang="pl-PL" b="1" dirty="0" err="1" smtClean="0"/>
              <a:t>density</a:t>
            </a:r>
            <a:r>
              <a:rPr lang="pl-PL" b="1" dirty="0" smtClean="0"/>
              <a:t> of </a:t>
            </a:r>
            <a:r>
              <a:rPr lang="pl-PL" b="1" dirty="0" err="1" smtClean="0"/>
              <a:t>points</a:t>
            </a:r>
            <a:r>
              <a:rPr lang="pl-PL" b="1" dirty="0" smtClean="0"/>
              <a:t> </a:t>
            </a:r>
            <a:r>
              <a:rPr lang="pl-PL" b="1" dirty="0" err="1" smtClean="0"/>
              <a:t>located</a:t>
            </a:r>
            <a:r>
              <a:rPr lang="pl-PL" b="1" dirty="0" smtClean="0"/>
              <a:t> on the </a:t>
            </a:r>
            <a:r>
              <a:rPr lang="pl-PL" b="1" dirty="0" err="1" smtClean="0"/>
              <a:t>surface</a:t>
            </a:r>
            <a:r>
              <a:rPr lang="pl-PL" b="1" dirty="0" smtClean="0"/>
              <a:t> and to </a:t>
            </a:r>
            <a:r>
              <a:rPr lang="pl-PL" b="1" dirty="0" err="1" smtClean="0"/>
              <a:t>get</a:t>
            </a:r>
            <a:r>
              <a:rPr lang="pl-PL" b="1" dirty="0" smtClean="0"/>
              <a:t> single </a:t>
            </a:r>
            <a:r>
              <a:rPr lang="pl-PL" b="1" dirty="0" err="1" smtClean="0"/>
              <a:t>value</a:t>
            </a:r>
            <a:r>
              <a:rPr lang="pl-PL" b="1" dirty="0" smtClean="0"/>
              <a:t> as </a:t>
            </a:r>
            <a:r>
              <a:rPr lang="pl-PL" b="1" dirty="0" err="1" smtClean="0"/>
              <a:t>result</a:t>
            </a:r>
            <a:r>
              <a:rPr lang="pl-PL" b="1" dirty="0" smtClean="0"/>
              <a:t> </a:t>
            </a:r>
          </a:p>
          <a:p>
            <a:pPr algn="just"/>
            <a:endParaRPr lang="pl-PL" dirty="0" smtClean="0"/>
          </a:p>
          <a:p>
            <a:pPr algn="just"/>
            <a:r>
              <a:rPr lang="pl-PL" dirty="0" err="1" smtClean="0"/>
              <a:t>Spatial</a:t>
            </a:r>
            <a:r>
              <a:rPr lang="pl-PL" dirty="0" smtClean="0"/>
              <a:t> </a:t>
            </a:r>
            <a:r>
              <a:rPr lang="pl-PL" dirty="0" err="1" smtClean="0"/>
              <a:t>agglomeration</a:t>
            </a:r>
            <a:r>
              <a:rPr lang="pl-PL" dirty="0" smtClean="0"/>
              <a:t> index (SPAG) – </a:t>
            </a:r>
            <a:r>
              <a:rPr lang="pl-PL" dirty="0" err="1" smtClean="0"/>
              <a:t>when</a:t>
            </a:r>
            <a:r>
              <a:rPr lang="pl-PL" dirty="0" smtClean="0"/>
              <a:t> </a:t>
            </a:r>
            <a:r>
              <a:rPr lang="pl-PL" dirty="0" err="1" smtClean="0"/>
              <a:t>points</a:t>
            </a:r>
            <a:r>
              <a:rPr lang="pl-PL" dirty="0" smtClean="0"/>
              <a:t> </a:t>
            </a:r>
            <a:r>
              <a:rPr lang="pl-PL" dirty="0" err="1" smtClean="0"/>
              <a:t>are</a:t>
            </a:r>
            <a:r>
              <a:rPr lang="pl-PL" dirty="0" smtClean="0"/>
              <a:t> </a:t>
            </a:r>
            <a:r>
              <a:rPr lang="pl-PL" dirty="0" err="1" smtClean="0"/>
              <a:t>represented</a:t>
            </a:r>
            <a:r>
              <a:rPr lang="pl-PL" dirty="0" smtClean="0"/>
              <a:t> with </a:t>
            </a:r>
            <a:r>
              <a:rPr lang="pl-PL" dirty="0" err="1" smtClean="0"/>
              <a:t>circles</a:t>
            </a:r>
            <a:r>
              <a:rPr lang="pl-PL" dirty="0" smtClean="0"/>
              <a:t>* and </a:t>
            </a:r>
            <a:r>
              <a:rPr lang="pl-PL" dirty="0" err="1" smtClean="0"/>
              <a:t>check</a:t>
            </a:r>
            <a:r>
              <a:rPr lang="pl-PL" dirty="0"/>
              <a:t> </a:t>
            </a:r>
            <a:r>
              <a:rPr lang="pl-PL" dirty="0" err="1" smtClean="0"/>
              <a:t>what</a:t>
            </a:r>
            <a:r>
              <a:rPr lang="pl-PL" dirty="0" smtClean="0"/>
              <a:t> </a:t>
            </a:r>
            <a:r>
              <a:rPr lang="pl-PL" dirty="0" err="1" smtClean="0"/>
              <a:t>percentage</a:t>
            </a:r>
            <a:r>
              <a:rPr lang="pl-PL" dirty="0" smtClean="0"/>
              <a:t> of </a:t>
            </a:r>
            <a:r>
              <a:rPr lang="pl-PL" dirty="0" err="1" smtClean="0"/>
              <a:t>area</a:t>
            </a:r>
            <a:r>
              <a:rPr lang="pl-PL" dirty="0" smtClean="0"/>
              <a:t> was </a:t>
            </a:r>
            <a:r>
              <a:rPr lang="pl-PL" dirty="0" err="1" smtClean="0"/>
              <a:t>covered</a:t>
            </a:r>
            <a:r>
              <a:rPr lang="pl-PL" dirty="0" smtClean="0"/>
              <a:t> by </a:t>
            </a:r>
            <a:r>
              <a:rPr lang="pl-PL" dirty="0" err="1" smtClean="0"/>
              <a:t>circles</a:t>
            </a:r>
            <a:r>
              <a:rPr lang="pl-PL" dirty="0" smtClean="0"/>
              <a:t>, </a:t>
            </a:r>
            <a:r>
              <a:rPr lang="pl-PL" dirty="0" err="1" smtClean="0"/>
              <a:t>also</a:t>
            </a:r>
            <a:r>
              <a:rPr lang="pl-PL" dirty="0" smtClean="0"/>
              <a:t> </a:t>
            </a:r>
            <a:r>
              <a:rPr lang="pl-PL" dirty="0" err="1" smtClean="0"/>
              <a:t>considering</a:t>
            </a:r>
            <a:r>
              <a:rPr lang="pl-PL" dirty="0" smtClean="0"/>
              <a:t> the </a:t>
            </a:r>
            <a:r>
              <a:rPr lang="pl-PL" dirty="0" err="1" smtClean="0"/>
              <a:t>distances</a:t>
            </a:r>
            <a:r>
              <a:rPr lang="pl-PL" dirty="0" smtClean="0"/>
              <a:t> </a:t>
            </a:r>
            <a:r>
              <a:rPr lang="pl-PL" dirty="0" err="1" smtClean="0"/>
              <a:t>between</a:t>
            </a:r>
            <a:r>
              <a:rPr lang="pl-PL" dirty="0" smtClean="0"/>
              <a:t> </a:t>
            </a:r>
            <a:r>
              <a:rPr lang="pl-PL" dirty="0" err="1" smtClean="0"/>
              <a:t>points</a:t>
            </a:r>
            <a:r>
              <a:rPr lang="pl-PL" dirty="0" smtClean="0"/>
              <a:t> and </a:t>
            </a:r>
            <a:r>
              <a:rPr lang="pl-PL" dirty="0" err="1" smtClean="0"/>
              <a:t>size</a:t>
            </a:r>
            <a:r>
              <a:rPr lang="pl-PL" dirty="0" smtClean="0"/>
              <a:t> of </a:t>
            </a:r>
            <a:r>
              <a:rPr lang="pl-PL" dirty="0" err="1" smtClean="0"/>
              <a:t>circles</a:t>
            </a:r>
            <a:endParaRPr lang="pl-PL" dirty="0" smtClean="0"/>
          </a:p>
          <a:p>
            <a:pPr marL="0" indent="0">
              <a:buNone/>
            </a:pPr>
            <a:endParaRPr lang="pl-PL" i="1" dirty="0" smtClean="0"/>
          </a:p>
          <a:p>
            <a:pPr marL="0" indent="0" algn="just">
              <a:buNone/>
            </a:pPr>
            <a:r>
              <a:rPr lang="pl-PL" i="1" dirty="0" smtClean="0"/>
              <a:t>* </a:t>
            </a:r>
            <a:r>
              <a:rPr lang="pl-PL" i="1" dirty="0" err="1"/>
              <a:t>r</a:t>
            </a:r>
            <a:r>
              <a:rPr lang="pl-PL" i="1" dirty="0" err="1" smtClean="0"/>
              <a:t>adii</a:t>
            </a:r>
            <a:r>
              <a:rPr lang="pl-PL" i="1" dirty="0" smtClean="0"/>
              <a:t> of </a:t>
            </a:r>
            <a:r>
              <a:rPr lang="pl-PL" i="1" dirty="0" err="1" smtClean="0"/>
              <a:t>circles</a:t>
            </a:r>
            <a:r>
              <a:rPr lang="pl-PL" i="1" dirty="0" smtClean="0"/>
              <a:t> </a:t>
            </a:r>
            <a:r>
              <a:rPr lang="pl-PL" i="1" dirty="0" err="1" smtClean="0"/>
              <a:t>optimised</a:t>
            </a:r>
            <a:r>
              <a:rPr lang="pl-PL" i="1" dirty="0" smtClean="0"/>
              <a:t>, </a:t>
            </a:r>
            <a:r>
              <a:rPr lang="pl-PL" i="1" dirty="0" err="1" smtClean="0"/>
              <a:t>so</a:t>
            </a:r>
            <a:r>
              <a:rPr lang="pl-PL" i="1" dirty="0" smtClean="0"/>
              <a:t> </a:t>
            </a:r>
            <a:r>
              <a:rPr lang="pl-PL" i="1" dirty="0" err="1" smtClean="0"/>
              <a:t>that</a:t>
            </a:r>
            <a:r>
              <a:rPr lang="pl-PL" i="1" dirty="0"/>
              <a:t> </a:t>
            </a:r>
            <a:r>
              <a:rPr lang="pl-PL" i="1" dirty="0" err="1" smtClean="0"/>
              <a:t>area</a:t>
            </a:r>
            <a:r>
              <a:rPr lang="pl-PL" i="1" dirty="0" smtClean="0"/>
              <a:t> of single </a:t>
            </a:r>
            <a:r>
              <a:rPr lang="pl-PL" i="1" dirty="0" err="1" smtClean="0"/>
              <a:t>circle</a:t>
            </a:r>
            <a:r>
              <a:rPr lang="pl-PL" i="1" dirty="0" smtClean="0"/>
              <a:t> </a:t>
            </a:r>
            <a:r>
              <a:rPr lang="pl-PL" i="1" dirty="0" err="1" smtClean="0"/>
              <a:t>is</a:t>
            </a:r>
            <a:r>
              <a:rPr lang="pl-PL" i="1" dirty="0" smtClean="0"/>
              <a:t> </a:t>
            </a:r>
            <a:r>
              <a:rPr lang="pl-PL" i="1" dirty="0" err="1" smtClean="0"/>
              <a:t>proportional</a:t>
            </a:r>
            <a:r>
              <a:rPr lang="pl-PL" i="1" dirty="0" smtClean="0"/>
              <a:t> to </a:t>
            </a:r>
            <a:r>
              <a:rPr lang="pl-PL" i="1" dirty="0" err="1" smtClean="0"/>
              <a:t>employment</a:t>
            </a:r>
            <a:r>
              <a:rPr lang="pl-PL" i="1" dirty="0" smtClean="0"/>
              <a:t> in firm </a:t>
            </a:r>
            <a:r>
              <a:rPr lang="pl-PL" i="1" dirty="0" err="1" smtClean="0"/>
              <a:t>it</a:t>
            </a:r>
            <a:r>
              <a:rPr lang="pl-PL" i="1" dirty="0" smtClean="0"/>
              <a:t> </a:t>
            </a:r>
            <a:r>
              <a:rPr lang="pl-PL" i="1" dirty="0" err="1" smtClean="0"/>
              <a:t>represents</a:t>
            </a:r>
            <a:r>
              <a:rPr lang="pl-PL" i="1" dirty="0" smtClean="0"/>
              <a:t>, and </a:t>
            </a:r>
            <a:r>
              <a:rPr lang="pl-PL" i="1" dirty="0" err="1" smtClean="0"/>
              <a:t>total</a:t>
            </a:r>
            <a:r>
              <a:rPr lang="pl-PL" i="1" dirty="0" smtClean="0"/>
              <a:t> of </a:t>
            </a:r>
            <a:r>
              <a:rPr lang="pl-PL" i="1" dirty="0" err="1" smtClean="0"/>
              <a:t>areas</a:t>
            </a:r>
            <a:r>
              <a:rPr lang="pl-PL" i="1" dirty="0" smtClean="0"/>
              <a:t> of </a:t>
            </a:r>
            <a:r>
              <a:rPr lang="pl-PL" i="1" dirty="0" err="1" smtClean="0"/>
              <a:t>circles</a:t>
            </a:r>
            <a:r>
              <a:rPr lang="pl-PL" i="1" dirty="0" smtClean="0"/>
              <a:t> </a:t>
            </a:r>
            <a:r>
              <a:rPr lang="pl-PL" i="1" dirty="0" err="1" smtClean="0"/>
              <a:t>equals</a:t>
            </a:r>
            <a:r>
              <a:rPr lang="pl-PL" i="1" dirty="0" smtClean="0"/>
              <a:t> the </a:t>
            </a:r>
            <a:r>
              <a:rPr lang="pl-PL" i="1" dirty="0" err="1" smtClean="0"/>
              <a:t>area</a:t>
            </a:r>
            <a:r>
              <a:rPr lang="pl-PL" i="1" dirty="0" smtClean="0"/>
              <a:t> of region    </a:t>
            </a:r>
            <a:endParaRPr lang="en-GB" i="1" dirty="0"/>
          </a:p>
        </p:txBody>
      </p:sp>
      <p:sp>
        <p:nvSpPr>
          <p:cNvPr id="4" name="Elipsa 3"/>
          <p:cNvSpPr/>
          <p:nvPr/>
        </p:nvSpPr>
        <p:spPr>
          <a:xfrm>
            <a:off x="8676456" y="6525344"/>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0641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Geometric</a:t>
            </a:r>
            <a:r>
              <a:rPr lang="pl-PL" b="1" dirty="0"/>
              <a:t> </a:t>
            </a:r>
            <a:r>
              <a:rPr lang="pl-PL" b="1" dirty="0" err="1"/>
              <a:t>represenation</a:t>
            </a:r>
            <a:r>
              <a:rPr lang="pl-PL" b="1" dirty="0"/>
              <a:t> of </a:t>
            </a:r>
            <a:r>
              <a:rPr lang="pl-PL" b="1" dirty="0" err="1"/>
              <a:t>points</a:t>
            </a:r>
            <a:r>
              <a:rPr lang="pl-PL" b="1" dirty="0"/>
              <a:t/>
            </a:r>
            <a:br>
              <a:rPr lang="pl-PL" b="1" dirty="0"/>
            </a:br>
            <a:r>
              <a:rPr lang="pl-PL" b="1" dirty="0"/>
              <a:t>SPAG index of </a:t>
            </a:r>
            <a:r>
              <a:rPr lang="pl-PL" b="1" dirty="0" err="1"/>
              <a:t>agglomeration</a:t>
            </a:r>
            <a:r>
              <a:rPr lang="pl-PL" b="1" dirty="0"/>
              <a:t> </a:t>
            </a:r>
            <a:r>
              <a:rPr lang="pl-PL" b="1" dirty="0" smtClean="0"/>
              <a:t>(2)</a:t>
            </a:r>
            <a:endParaRPr lang="en-GB" dirty="0"/>
          </a:p>
        </p:txBody>
      </p:sp>
      <p:sp>
        <p:nvSpPr>
          <p:cNvPr id="3" name="Symbol zastępczy zawartości 2"/>
          <p:cNvSpPr>
            <a:spLocks noGrp="1"/>
          </p:cNvSpPr>
          <p:nvPr>
            <p:ph idx="1"/>
          </p:nvPr>
        </p:nvSpPr>
        <p:spPr/>
        <p:txBody>
          <a:bodyPr/>
          <a:lstStyle/>
          <a:p>
            <a:pPr marL="0" indent="0" algn="just">
              <a:buNone/>
            </a:pPr>
            <a:r>
              <a:rPr lang="pl-PL" dirty="0" err="1"/>
              <a:t>null</a:t>
            </a:r>
            <a:r>
              <a:rPr lang="pl-PL" dirty="0"/>
              <a:t> </a:t>
            </a:r>
            <a:r>
              <a:rPr lang="pl-PL" dirty="0" err="1"/>
              <a:t>hypothesis</a:t>
            </a:r>
            <a:r>
              <a:rPr lang="pl-PL" dirty="0"/>
              <a:t>: </a:t>
            </a:r>
            <a:endParaRPr lang="pl-PL" dirty="0" smtClean="0"/>
          </a:p>
          <a:p>
            <a:pPr marL="0" indent="0" algn="just">
              <a:buNone/>
            </a:pPr>
            <a:r>
              <a:rPr lang="pl-PL" i="1" dirty="0" err="1" smtClean="0"/>
              <a:t>firms</a:t>
            </a:r>
            <a:r>
              <a:rPr lang="pl-PL" i="1" dirty="0" smtClean="0"/>
              <a:t> </a:t>
            </a:r>
            <a:r>
              <a:rPr lang="pl-PL" i="1" dirty="0" err="1"/>
              <a:t>are</a:t>
            </a:r>
            <a:r>
              <a:rPr lang="pl-PL" i="1" dirty="0"/>
              <a:t> </a:t>
            </a:r>
            <a:r>
              <a:rPr lang="pl-PL" i="1" dirty="0" err="1"/>
              <a:t>uniformely</a:t>
            </a:r>
            <a:r>
              <a:rPr lang="pl-PL" i="1" dirty="0"/>
              <a:t> </a:t>
            </a:r>
            <a:r>
              <a:rPr lang="pl-PL" i="1" dirty="0" err="1"/>
              <a:t>distributed</a:t>
            </a:r>
            <a:r>
              <a:rPr lang="pl-PL" i="1" dirty="0"/>
              <a:t> </a:t>
            </a:r>
            <a:r>
              <a:rPr lang="pl-PL" i="1" dirty="0" err="1"/>
              <a:t>over</a:t>
            </a:r>
            <a:r>
              <a:rPr lang="pl-PL" i="1" dirty="0"/>
              <a:t> </a:t>
            </a:r>
            <a:r>
              <a:rPr lang="pl-PL" i="1" dirty="0" err="1"/>
              <a:t>space</a:t>
            </a:r>
            <a:r>
              <a:rPr lang="pl-PL" i="1" dirty="0"/>
              <a:t> </a:t>
            </a:r>
            <a:r>
              <a:rPr lang="pl-PL" dirty="0"/>
              <a:t>(</a:t>
            </a:r>
            <a:r>
              <a:rPr lang="pl-PL" dirty="0" err="1"/>
              <a:t>spatially</a:t>
            </a:r>
            <a:r>
              <a:rPr lang="pl-PL" dirty="0"/>
              <a:t> uniform </a:t>
            </a:r>
            <a:r>
              <a:rPr lang="pl-PL" dirty="0" err="1" smtClean="0"/>
              <a:t>distribution</a:t>
            </a:r>
            <a:r>
              <a:rPr lang="pl-PL" dirty="0" smtClean="0"/>
              <a:t> = </a:t>
            </a:r>
            <a:r>
              <a:rPr lang="pl-PL" dirty="0" err="1" smtClean="0"/>
              <a:t>absolutely</a:t>
            </a:r>
            <a:r>
              <a:rPr lang="pl-PL" dirty="0" smtClean="0"/>
              <a:t> no </a:t>
            </a:r>
            <a:r>
              <a:rPr lang="pl-PL" dirty="0" err="1" smtClean="0"/>
              <a:t>agglomeration</a:t>
            </a:r>
            <a:r>
              <a:rPr lang="pl-PL" dirty="0" smtClean="0"/>
              <a:t>) </a:t>
            </a:r>
          </a:p>
          <a:p>
            <a:pPr marL="0" indent="0" algn="just">
              <a:buNone/>
            </a:pPr>
            <a:endParaRPr lang="pl-PL" dirty="0">
              <a:sym typeface="Wingdings" panose="05000000000000000000" pitchFamily="2" charset="2"/>
            </a:endParaRPr>
          </a:p>
          <a:p>
            <a:pPr marL="0" indent="0" algn="just">
              <a:buNone/>
            </a:pPr>
            <a:r>
              <a:rPr lang="pl-PL" dirty="0" smtClean="0">
                <a:sym typeface="Wingdings" panose="05000000000000000000" pitchFamily="2" charset="2"/>
              </a:rPr>
              <a:t>SPAG </a:t>
            </a:r>
            <a:r>
              <a:rPr lang="pl-PL" dirty="0" err="1">
                <a:sym typeface="Wingdings" panose="05000000000000000000" pitchFamily="2" charset="2"/>
              </a:rPr>
              <a:t>measures</a:t>
            </a:r>
            <a:r>
              <a:rPr lang="pl-PL" dirty="0">
                <a:sym typeface="Wingdings" panose="05000000000000000000" pitchFamily="2" charset="2"/>
              </a:rPr>
              <a:t> the </a:t>
            </a:r>
            <a:r>
              <a:rPr lang="pl-PL" dirty="0" err="1">
                <a:sym typeface="Wingdings" panose="05000000000000000000" pitchFamily="2" charset="2"/>
              </a:rPr>
              <a:t>degree</a:t>
            </a:r>
            <a:r>
              <a:rPr lang="pl-PL" dirty="0">
                <a:sym typeface="Wingdings" panose="05000000000000000000" pitchFamily="2" charset="2"/>
              </a:rPr>
              <a:t> of </a:t>
            </a:r>
            <a:r>
              <a:rPr lang="pl-PL" dirty="0" err="1">
                <a:sym typeface="Wingdings" panose="05000000000000000000" pitchFamily="2" charset="2"/>
              </a:rPr>
              <a:t>divergence</a:t>
            </a:r>
            <a:r>
              <a:rPr lang="pl-PL" dirty="0">
                <a:sym typeface="Wingdings" panose="05000000000000000000" pitchFamily="2" charset="2"/>
              </a:rPr>
              <a:t> from </a:t>
            </a:r>
            <a:r>
              <a:rPr lang="pl-PL" dirty="0" err="1" smtClean="0">
                <a:sym typeface="Wingdings" panose="05000000000000000000" pitchFamily="2" charset="2"/>
              </a:rPr>
              <a:t>spatially</a:t>
            </a:r>
            <a:r>
              <a:rPr lang="pl-PL" dirty="0" smtClean="0">
                <a:sym typeface="Wingdings" panose="05000000000000000000" pitchFamily="2" charset="2"/>
              </a:rPr>
              <a:t> uniform </a:t>
            </a:r>
            <a:r>
              <a:rPr lang="pl-PL" dirty="0" err="1">
                <a:sym typeface="Wingdings" panose="05000000000000000000" pitchFamily="2" charset="2"/>
              </a:rPr>
              <a:t>distribution</a:t>
            </a:r>
            <a:r>
              <a:rPr lang="pl-PL" dirty="0">
                <a:sym typeface="Wingdings" panose="05000000000000000000" pitchFamily="2" charset="2"/>
              </a:rPr>
              <a:t> </a:t>
            </a:r>
            <a:r>
              <a:rPr lang="pl-PL" dirty="0" err="1">
                <a:sym typeface="Wingdings" panose="05000000000000000000" pitchFamily="2" charset="2"/>
              </a:rPr>
              <a:t>pattern</a:t>
            </a:r>
            <a:r>
              <a:rPr lang="pl-PL" dirty="0">
                <a:sym typeface="Wingdings" panose="05000000000000000000" pitchFamily="2" charset="2"/>
              </a:rPr>
              <a:t> (</a:t>
            </a:r>
            <a:r>
              <a:rPr lang="pl-PL" dirty="0" err="1">
                <a:sym typeface="Wingdings" panose="05000000000000000000" pitchFamily="2" charset="2"/>
              </a:rPr>
              <a:t>so</a:t>
            </a:r>
            <a:r>
              <a:rPr lang="pl-PL" dirty="0">
                <a:sym typeface="Wingdings" panose="05000000000000000000" pitchFamily="2" charset="2"/>
              </a:rPr>
              <a:t> </a:t>
            </a:r>
            <a:r>
              <a:rPr lang="pl-PL" dirty="0" err="1" smtClean="0">
                <a:sym typeface="Wingdings" panose="05000000000000000000" pitchFamily="2" charset="2"/>
              </a:rPr>
              <a:t>towards</a:t>
            </a:r>
            <a:r>
              <a:rPr lang="pl-PL" dirty="0" smtClean="0">
                <a:sym typeface="Wingdings" panose="05000000000000000000" pitchFamily="2" charset="2"/>
              </a:rPr>
              <a:t> </a:t>
            </a:r>
            <a:r>
              <a:rPr lang="pl-PL" dirty="0" err="1" smtClean="0">
                <a:sym typeface="Wingdings" panose="05000000000000000000" pitchFamily="2" charset="2"/>
              </a:rPr>
              <a:t>agglomeration</a:t>
            </a:r>
            <a:r>
              <a:rPr lang="pl-PL" dirty="0" smtClean="0">
                <a:sym typeface="Wingdings" panose="05000000000000000000" pitchFamily="2" charset="2"/>
              </a:rPr>
              <a:t> </a:t>
            </a:r>
            <a:r>
              <a:rPr lang="pl-PL" dirty="0" err="1">
                <a:sym typeface="Wingdings" panose="05000000000000000000" pitchFamily="2" charset="2"/>
              </a:rPr>
              <a:t>or</a:t>
            </a:r>
            <a:r>
              <a:rPr lang="pl-PL" dirty="0">
                <a:sym typeface="Wingdings" panose="05000000000000000000" pitchFamily="2" charset="2"/>
              </a:rPr>
              <a:t> </a:t>
            </a:r>
            <a:r>
              <a:rPr lang="pl-PL" dirty="0" err="1">
                <a:sym typeface="Wingdings" panose="05000000000000000000" pitchFamily="2" charset="2"/>
              </a:rPr>
              <a:t>border</a:t>
            </a:r>
            <a:r>
              <a:rPr lang="pl-PL" dirty="0">
                <a:sym typeface="Wingdings" panose="05000000000000000000" pitchFamily="2" charset="2"/>
              </a:rPr>
              <a:t> </a:t>
            </a:r>
            <a:r>
              <a:rPr lang="pl-PL" dirty="0" err="1">
                <a:sym typeface="Wingdings" panose="05000000000000000000" pitchFamily="2" charset="2"/>
              </a:rPr>
              <a:t>dispersion</a:t>
            </a:r>
            <a:r>
              <a:rPr lang="pl-PL" dirty="0">
                <a:sym typeface="Wingdings" panose="05000000000000000000" pitchFamily="2" charset="2"/>
              </a:rPr>
              <a:t>)</a:t>
            </a:r>
          </a:p>
        </p:txBody>
      </p:sp>
      <p:sp>
        <p:nvSpPr>
          <p:cNvPr id="4" name="Elipsa 3"/>
          <p:cNvSpPr/>
          <p:nvPr/>
        </p:nvSpPr>
        <p:spPr>
          <a:xfrm>
            <a:off x="8820472" y="6623640"/>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107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79512" y="1484784"/>
            <a:ext cx="8784976" cy="4924425"/>
          </a:xfrm>
          <a:prstGeom prst="rect">
            <a:avLst/>
          </a:prstGeom>
        </p:spPr>
        <p:txBody>
          <a:bodyPr wrap="square">
            <a:spAutoFit/>
          </a:bodyPr>
          <a:lstStyle/>
          <a:p>
            <a:r>
              <a:rPr lang="pl-PL" sz="2000" dirty="0" smtClean="0">
                <a:latin typeface="+mj-lt"/>
                <a:cs typeface="Arial" pitchFamily="34" charset="0"/>
              </a:rPr>
              <a:t>- </a:t>
            </a:r>
            <a:r>
              <a:rPr lang="en-US" sz="2000" dirty="0" smtClean="0">
                <a:latin typeface="+mj-lt"/>
                <a:cs typeface="Arial" pitchFamily="34" charset="0"/>
              </a:rPr>
              <a:t>The starting point is the geo-location of </a:t>
            </a:r>
            <a:r>
              <a:rPr lang="en-US" sz="2000" i="1" dirty="0" smtClean="0">
                <a:latin typeface="+mj-lt"/>
                <a:cs typeface="Arial" pitchFamily="34" charset="0"/>
              </a:rPr>
              <a:t>n</a:t>
            </a:r>
            <a:r>
              <a:rPr lang="en-US" sz="2000" dirty="0" smtClean="0">
                <a:latin typeface="+mj-lt"/>
                <a:cs typeface="Arial" pitchFamily="34" charset="0"/>
              </a:rPr>
              <a:t> business units. </a:t>
            </a:r>
            <a:endParaRPr lang="pl-PL" sz="2000" dirty="0" smtClean="0">
              <a:latin typeface="+mj-lt"/>
              <a:cs typeface="Arial" pitchFamily="34" charset="0"/>
            </a:endParaRPr>
          </a:p>
          <a:p>
            <a:pPr>
              <a:buFontTx/>
              <a:buChar char="-"/>
            </a:pPr>
            <a:r>
              <a:rPr lang="pl-PL" sz="2000" dirty="0" smtClean="0">
                <a:latin typeface="+mj-lt"/>
                <a:cs typeface="Arial" pitchFamily="34" charset="0"/>
              </a:rPr>
              <a:t> </a:t>
            </a:r>
            <a:r>
              <a:rPr lang="en-US" sz="2000" dirty="0" smtClean="0">
                <a:latin typeface="+mj-lt"/>
                <a:cs typeface="Arial" pitchFamily="34" charset="0"/>
              </a:rPr>
              <a:t>By construction, index compares the empirical and theoretical distributions of circles representing firms. </a:t>
            </a:r>
            <a:endParaRPr lang="pl-PL" sz="2000" dirty="0" smtClean="0">
              <a:latin typeface="+mj-lt"/>
              <a:cs typeface="Arial" pitchFamily="34" charset="0"/>
            </a:endParaRPr>
          </a:p>
          <a:p>
            <a:pPr>
              <a:buFontTx/>
              <a:buChar char="-"/>
            </a:pPr>
            <a:r>
              <a:rPr lang="pl-PL" sz="2000" dirty="0" smtClean="0">
                <a:latin typeface="+mj-lt"/>
                <a:cs typeface="Arial" pitchFamily="34" charset="0"/>
              </a:rPr>
              <a:t> </a:t>
            </a:r>
            <a:r>
              <a:rPr lang="en-US" sz="2000" dirty="0" smtClean="0">
                <a:latin typeface="+mj-lt"/>
                <a:cs typeface="Arial" pitchFamily="34" charset="0"/>
              </a:rPr>
              <a:t>In empirical distribution, each point (</a:t>
            </a:r>
            <a:r>
              <a:rPr lang="en-US" sz="2000" dirty="0" err="1" smtClean="0">
                <a:latin typeface="+mj-lt"/>
                <a:cs typeface="Arial" pitchFamily="34" charset="0"/>
              </a:rPr>
              <a:t>x,y</a:t>
            </a:r>
            <a:r>
              <a:rPr lang="en-US" sz="2000" dirty="0" smtClean="0">
                <a:latin typeface="+mj-lt"/>
                <a:cs typeface="Arial" pitchFamily="34" charset="0"/>
              </a:rPr>
              <a:t>) of </a:t>
            </a:r>
            <a:r>
              <a:rPr lang="en-US" sz="2000" i="1" dirty="0" smtClean="0">
                <a:latin typeface="+mj-lt"/>
                <a:cs typeface="Arial" pitchFamily="34" charset="0"/>
              </a:rPr>
              <a:t>n</a:t>
            </a:r>
            <a:r>
              <a:rPr lang="en-US" sz="2000" dirty="0" smtClean="0">
                <a:latin typeface="+mj-lt"/>
                <a:cs typeface="Arial" pitchFamily="34" charset="0"/>
              </a:rPr>
              <a:t> firms’ location is appointed by the circle, which area is proportional to employment </a:t>
            </a:r>
            <a:r>
              <a:rPr lang="en-US" sz="2000" i="1" dirty="0" err="1" smtClean="0">
                <a:latin typeface="+mj-lt"/>
                <a:cs typeface="Arial" pitchFamily="34" charset="0"/>
              </a:rPr>
              <a:t>empl</a:t>
            </a:r>
            <a:r>
              <a:rPr lang="en-US" sz="2000" baseline="-25000" dirty="0" err="1" smtClean="0">
                <a:latin typeface="+mj-lt"/>
                <a:cs typeface="Arial" pitchFamily="34" charset="0"/>
              </a:rPr>
              <a:t>i</a:t>
            </a:r>
            <a:r>
              <a:rPr lang="en-US" sz="2000" dirty="0" smtClean="0">
                <a:latin typeface="+mj-lt"/>
                <a:cs typeface="Arial" pitchFamily="34" charset="0"/>
              </a:rPr>
              <a:t> in the company. </a:t>
            </a:r>
            <a:endParaRPr lang="pl-PL" sz="2000" dirty="0" smtClean="0">
              <a:latin typeface="+mj-lt"/>
              <a:cs typeface="Arial" pitchFamily="34" charset="0"/>
            </a:endParaRPr>
          </a:p>
          <a:p>
            <a:pPr>
              <a:buFontTx/>
              <a:buChar char="-"/>
            </a:pPr>
            <a:r>
              <a:rPr lang="pl-PL" sz="2000" dirty="0" smtClean="0">
                <a:latin typeface="+mj-lt"/>
                <a:cs typeface="Arial" pitchFamily="34" charset="0"/>
              </a:rPr>
              <a:t> </a:t>
            </a:r>
            <a:r>
              <a:rPr lang="en-US" sz="2000" dirty="0" smtClean="0">
                <a:latin typeface="+mj-lt"/>
                <a:cs typeface="Arial" pitchFamily="34" charset="0"/>
              </a:rPr>
              <a:t>Radii </a:t>
            </a:r>
            <a:r>
              <a:rPr lang="en-US" sz="2000" i="1" dirty="0" err="1" smtClean="0">
                <a:latin typeface="+mj-lt"/>
                <a:cs typeface="Arial" pitchFamily="34" charset="0"/>
              </a:rPr>
              <a:t>r</a:t>
            </a:r>
            <a:r>
              <a:rPr lang="en-US" sz="2000" i="1" baseline="-25000" dirty="0" err="1" smtClean="0">
                <a:latin typeface="+mj-lt"/>
                <a:cs typeface="Arial" pitchFamily="34" charset="0"/>
              </a:rPr>
              <a:t>i</a:t>
            </a:r>
            <a:r>
              <a:rPr lang="en-US" sz="2000" dirty="0" smtClean="0">
                <a:latin typeface="+mj-lt"/>
                <a:cs typeface="Arial" pitchFamily="34" charset="0"/>
              </a:rPr>
              <a:t> of </a:t>
            </a:r>
            <a:r>
              <a:rPr lang="en-US" sz="2000" i="1" dirty="0" smtClean="0">
                <a:latin typeface="+mj-lt"/>
                <a:cs typeface="Arial" pitchFamily="34" charset="0"/>
              </a:rPr>
              <a:t>n</a:t>
            </a:r>
            <a:r>
              <a:rPr lang="en-US" sz="2000" dirty="0" smtClean="0">
                <a:latin typeface="+mj-lt"/>
                <a:cs typeface="Arial" pitchFamily="34" charset="0"/>
              </a:rPr>
              <a:t> circles might be continuous variable for precise data on employment or discrete for interval data. </a:t>
            </a:r>
            <a:endParaRPr lang="pl-PL" sz="2000" dirty="0" smtClean="0">
              <a:latin typeface="+mj-lt"/>
              <a:cs typeface="Arial" pitchFamily="34" charset="0"/>
            </a:endParaRPr>
          </a:p>
          <a:p>
            <a:pPr>
              <a:buFontTx/>
              <a:buChar char="-"/>
            </a:pPr>
            <a:r>
              <a:rPr lang="pl-PL" sz="2000" dirty="0" smtClean="0">
                <a:latin typeface="+mj-lt"/>
                <a:cs typeface="Arial" pitchFamily="34" charset="0"/>
              </a:rPr>
              <a:t> </a:t>
            </a:r>
            <a:r>
              <a:rPr lang="en-US" sz="2000" dirty="0" smtClean="0">
                <a:latin typeface="+mj-lt"/>
                <a:cs typeface="Arial" pitchFamily="34" charset="0"/>
              </a:rPr>
              <a:t>Sum of the </a:t>
            </a:r>
            <a:r>
              <a:rPr lang="en-US" sz="2000" i="1" dirty="0" err="1" smtClean="0">
                <a:latin typeface="+mj-lt"/>
                <a:cs typeface="Arial" pitchFamily="34" charset="0"/>
              </a:rPr>
              <a:t>a</a:t>
            </a:r>
            <a:r>
              <a:rPr lang="en-US" sz="2000" i="1" baseline="-25000" dirty="0" err="1" smtClean="0">
                <a:latin typeface="+mj-lt"/>
                <a:cs typeface="Arial" pitchFamily="34" charset="0"/>
              </a:rPr>
              <a:t>i</a:t>
            </a:r>
            <a:r>
              <a:rPr lang="en-US" sz="2000" dirty="0" smtClean="0">
                <a:latin typeface="+mj-lt"/>
                <a:cs typeface="Arial" pitchFamily="34" charset="0"/>
              </a:rPr>
              <a:t> areas of </a:t>
            </a:r>
            <a:r>
              <a:rPr lang="en-US" sz="2000" i="1" dirty="0" smtClean="0">
                <a:latin typeface="+mj-lt"/>
                <a:cs typeface="Arial" pitchFamily="34" charset="0"/>
              </a:rPr>
              <a:t>n</a:t>
            </a:r>
            <a:r>
              <a:rPr lang="en-US" sz="2000" dirty="0" smtClean="0">
                <a:latin typeface="+mj-lt"/>
                <a:cs typeface="Arial" pitchFamily="34" charset="0"/>
              </a:rPr>
              <a:t> circles is equal to the area </a:t>
            </a:r>
            <a:r>
              <a:rPr lang="en-US" sz="2000" i="1" dirty="0" smtClean="0">
                <a:latin typeface="+mj-lt"/>
                <a:cs typeface="Arial" pitchFamily="34" charset="0"/>
              </a:rPr>
              <a:t>A</a:t>
            </a:r>
            <a:r>
              <a:rPr lang="en-US" sz="2000" dirty="0" smtClean="0">
                <a:latin typeface="+mj-lt"/>
                <a:cs typeface="Arial" pitchFamily="34" charset="0"/>
              </a:rPr>
              <a:t> of the region. </a:t>
            </a:r>
            <a:endParaRPr lang="pl-PL" sz="2000" dirty="0" smtClean="0">
              <a:latin typeface="+mj-lt"/>
              <a:cs typeface="Arial" pitchFamily="34" charset="0"/>
            </a:endParaRPr>
          </a:p>
          <a:p>
            <a:pPr>
              <a:buFontTx/>
              <a:buChar char="-"/>
            </a:pPr>
            <a:r>
              <a:rPr lang="pl-PL" sz="2000" dirty="0" smtClean="0">
                <a:latin typeface="+mj-lt"/>
                <a:cs typeface="Arial" pitchFamily="34" charset="0"/>
              </a:rPr>
              <a:t> </a:t>
            </a:r>
            <a:r>
              <a:rPr lang="en-US" sz="2000" dirty="0" smtClean="0">
                <a:latin typeface="+mj-lt"/>
                <a:cs typeface="Arial" pitchFamily="34" charset="0"/>
              </a:rPr>
              <a:t>Radii of the circles create the </a:t>
            </a:r>
            <a:r>
              <a:rPr lang="en-US" sz="2000" i="1" dirty="0" smtClean="0">
                <a:latin typeface="+mj-lt"/>
                <a:cs typeface="Arial" pitchFamily="34" charset="0"/>
              </a:rPr>
              <a:t>business impact zones</a:t>
            </a:r>
            <a:r>
              <a:rPr lang="en-US" sz="2000" dirty="0" smtClean="0">
                <a:latin typeface="+mj-lt"/>
                <a:cs typeface="Arial" pitchFamily="34" charset="0"/>
              </a:rPr>
              <a:t>, which are automatically bigger in case of bigger firms. </a:t>
            </a:r>
            <a:endParaRPr lang="pl-PL" sz="2000" dirty="0" smtClean="0">
              <a:latin typeface="+mj-lt"/>
              <a:cs typeface="Arial" pitchFamily="34" charset="0"/>
            </a:endParaRPr>
          </a:p>
          <a:p>
            <a:pPr>
              <a:buFontTx/>
              <a:buChar char="-"/>
            </a:pPr>
            <a:r>
              <a:rPr lang="pl-PL" sz="2000" dirty="0" smtClean="0">
                <a:latin typeface="+mj-lt"/>
                <a:cs typeface="Arial" pitchFamily="34" charset="0"/>
              </a:rPr>
              <a:t> </a:t>
            </a:r>
            <a:r>
              <a:rPr lang="en-US" sz="2000" dirty="0" smtClean="0">
                <a:latin typeface="+mj-lt"/>
                <a:cs typeface="Arial" pitchFamily="34" charset="0"/>
              </a:rPr>
              <a:t>Setting circles in real business locations is to reflect the phenomena of spatial agglomeration or other spatial patterns. </a:t>
            </a:r>
            <a:endParaRPr lang="pl-PL" sz="2000" dirty="0" smtClean="0">
              <a:latin typeface="+mj-lt"/>
              <a:cs typeface="Arial" pitchFamily="34" charset="0"/>
            </a:endParaRPr>
          </a:p>
          <a:p>
            <a:r>
              <a:rPr lang="en-US" sz="2000" dirty="0" smtClean="0">
                <a:latin typeface="+mj-lt"/>
                <a:cs typeface="Arial" pitchFamily="34" charset="0"/>
              </a:rPr>
              <a:t> </a:t>
            </a:r>
            <a:endParaRPr lang="pl-PL" sz="2000" dirty="0" smtClean="0">
              <a:latin typeface="+mj-lt"/>
              <a:cs typeface="Arial" pitchFamily="34" charset="0"/>
            </a:endParaRPr>
          </a:p>
          <a:p>
            <a:r>
              <a:rPr lang="en-US" dirty="0" smtClean="0">
                <a:latin typeface="Arial" pitchFamily="34" charset="0"/>
                <a:cs typeface="Arial" pitchFamily="34" charset="0"/>
              </a:rPr>
              <a:t>    </a:t>
            </a:r>
            <a:endParaRPr lang="pl-PL" dirty="0" smtClean="0">
              <a:latin typeface="Arial" pitchFamily="34" charset="0"/>
              <a:cs typeface="Arial" pitchFamily="34" charset="0"/>
            </a:endParaRPr>
          </a:p>
          <a:p>
            <a:r>
              <a:rPr lang="pl-PL" dirty="0" smtClean="0">
                <a:latin typeface="Arial" pitchFamily="34" charset="0"/>
                <a:cs typeface="Arial" pitchFamily="34" charset="0"/>
              </a:rPr>
              <a:t>			</a:t>
            </a:r>
            <a:r>
              <a:rPr lang="pl-PL" dirty="0">
                <a:latin typeface="Arial" pitchFamily="34" charset="0"/>
                <a:cs typeface="Arial" pitchFamily="34" charset="0"/>
              </a:rPr>
              <a:t>	</a:t>
            </a:r>
            <a:r>
              <a:rPr lang="en-US" dirty="0" smtClean="0">
                <a:latin typeface="Arial" pitchFamily="34" charset="0"/>
                <a:cs typeface="Arial" pitchFamily="34" charset="0"/>
              </a:rPr>
              <a:t>and       </a:t>
            </a:r>
            <a:r>
              <a:rPr lang="pl-PL" dirty="0">
                <a:latin typeface="Arial" pitchFamily="34" charset="0"/>
                <a:cs typeface="Arial" pitchFamily="34" charset="0"/>
              </a:rPr>
              <a:t> </a:t>
            </a:r>
            <a:r>
              <a:rPr lang="pl-PL" dirty="0" smtClean="0">
                <a:latin typeface="Arial" pitchFamily="34" charset="0"/>
                <a:cs typeface="Arial" pitchFamily="34" charset="0"/>
              </a:rPr>
              <a:t>                        </a:t>
            </a:r>
            <a:r>
              <a:rPr lang="pl-PL" dirty="0" smtClean="0">
                <a:latin typeface="Arial" pitchFamily="34" charset="0"/>
                <a:cs typeface="Arial" pitchFamily="34" charset="0"/>
              </a:rPr>
              <a:t>a</a:t>
            </a:r>
            <a:r>
              <a:rPr lang="en-US" dirty="0" err="1" smtClean="0">
                <a:latin typeface="Arial" pitchFamily="34" charset="0"/>
                <a:cs typeface="Arial" pitchFamily="34" charset="0"/>
              </a:rPr>
              <a:t>nd</a:t>
            </a:r>
            <a:r>
              <a:rPr lang="en-US" dirty="0" smtClean="0">
                <a:latin typeface="Arial" pitchFamily="34" charset="0"/>
                <a:cs typeface="Arial" pitchFamily="34" charset="0"/>
              </a:rPr>
              <a:t> </a:t>
            </a:r>
            <a:r>
              <a:rPr lang="en-US" dirty="0" smtClean="0"/>
              <a:t>(</a:t>
            </a:r>
            <a:r>
              <a:rPr lang="pl-PL" dirty="0" smtClean="0"/>
              <a:t>                </a:t>
            </a:r>
            <a:r>
              <a:rPr lang="en-US" dirty="0" smtClean="0"/>
              <a:t>) </a:t>
            </a:r>
            <a:r>
              <a:rPr lang="en-US" dirty="0" smtClean="0">
                <a:latin typeface="Arial" pitchFamily="34" charset="0"/>
                <a:cs typeface="Arial" pitchFamily="34" charset="0"/>
              </a:rPr>
              <a:t>~empirical</a:t>
            </a:r>
            <a:endParaRPr lang="pl-PL" dirty="0" smtClean="0">
              <a:latin typeface="Arial" pitchFamily="34" charset="0"/>
              <a:cs typeface="Arial" pitchFamily="34" charset="0"/>
            </a:endParaRPr>
          </a:p>
          <a:p>
            <a:r>
              <a:rPr lang="en-US" dirty="0" smtClean="0"/>
              <a:t> </a:t>
            </a:r>
            <a:endParaRPr lang="pl-PL" dirty="0" smtClean="0"/>
          </a:p>
        </p:txBody>
      </p:sp>
      <p:sp>
        <p:nvSpPr>
          <p:cNvPr id="3" name="Tytuł 3"/>
          <p:cNvSpPr>
            <a:spLocks noGrp="1"/>
          </p:cNvSpPr>
          <p:nvPr>
            <p:ph type="title"/>
          </p:nvPr>
        </p:nvSpPr>
        <p:spPr>
          <a:xfrm>
            <a:off x="1835696" y="188640"/>
            <a:ext cx="7128792" cy="1143000"/>
          </a:xfrm>
        </p:spPr>
        <p:txBody>
          <a:bodyPr>
            <a:noAutofit/>
          </a:bodyPr>
          <a:lstStyle/>
          <a:p>
            <a:pPr lvl="0" algn="r"/>
            <a:r>
              <a:rPr lang="pl-PL" sz="3600" dirty="0" err="1" smtClean="0"/>
              <a:t>Methodology</a:t>
            </a:r>
            <a:r>
              <a:rPr lang="pl-PL" sz="3600" dirty="0" smtClean="0"/>
              <a:t> of </a:t>
            </a:r>
            <a:r>
              <a:rPr lang="pl-PL" sz="3600" dirty="0" err="1" smtClean="0"/>
              <a:t>constructing</a:t>
            </a:r>
            <a:r>
              <a:rPr lang="pl-PL" sz="3600" dirty="0" smtClean="0"/>
              <a:t> </a:t>
            </a:r>
            <a:br>
              <a:rPr lang="pl-PL" sz="3600" dirty="0" smtClean="0"/>
            </a:br>
            <a:r>
              <a:rPr lang="pl-PL" sz="3600" dirty="0" smtClean="0"/>
              <a:t>SPAG </a:t>
            </a:r>
            <a:r>
              <a:rPr lang="pl-PL" sz="3600" dirty="0" err="1" smtClean="0"/>
              <a:t>measure</a:t>
            </a:r>
            <a:endParaRPr lang="pl-PL" sz="3600" b="1"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583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9512" y="5536223"/>
            <a:ext cx="3561477" cy="720080"/>
          </a:xfrm>
          <a:prstGeom prst="rect">
            <a:avLst/>
          </a:prstGeom>
          <a:noFill/>
        </p:spPr>
      </p:pic>
      <p:sp>
        <p:nvSpPr>
          <p:cNvPr id="58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5837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427984" y="5582538"/>
            <a:ext cx="1656184" cy="552061"/>
          </a:xfrm>
          <a:prstGeom prst="rect">
            <a:avLst/>
          </a:prstGeom>
          <a:noFill/>
        </p:spPr>
      </p:pic>
      <p:sp>
        <p:nvSpPr>
          <p:cNvPr id="583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pic>
        <p:nvPicPr>
          <p:cNvPr id="58373"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48264" y="5657927"/>
            <a:ext cx="715008" cy="476672"/>
          </a:xfrm>
          <a:prstGeom prst="rect">
            <a:avLst/>
          </a:prstGeom>
          <a:noFill/>
        </p:spPr>
      </p:pic>
      <p:sp>
        <p:nvSpPr>
          <p:cNvPr id="4" name="pole tekstowe 3"/>
          <p:cNvSpPr txBox="1"/>
          <p:nvPr/>
        </p:nvSpPr>
        <p:spPr>
          <a:xfrm>
            <a:off x="8820472" y="6525344"/>
            <a:ext cx="323528" cy="369332"/>
          </a:xfrm>
          <a:prstGeom prst="rect">
            <a:avLst/>
          </a:prstGeom>
          <a:noFill/>
        </p:spPr>
        <p:txBody>
          <a:bodyPr wrap="square" rtlCol="0">
            <a:spAutoFit/>
          </a:bodyPr>
          <a:lstStyle/>
          <a:p>
            <a:r>
              <a:rPr lang="pl-PL" dirty="0" smtClean="0"/>
              <a:t>X</a:t>
            </a:r>
            <a:endParaRPr lang="en-GB" dirty="0"/>
          </a:p>
        </p:txBody>
      </p:sp>
    </p:spTree>
    <p:extLst>
      <p:ext uri="{BB962C8B-B14F-4D97-AF65-F5344CB8AC3E}">
        <p14:creationId xmlns:p14="http://schemas.microsoft.com/office/powerpoint/2010/main" val="4051457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dirty="0" err="1"/>
              <a:t>Methodology</a:t>
            </a:r>
            <a:r>
              <a:rPr lang="pl-PL" dirty="0"/>
              <a:t> of </a:t>
            </a:r>
            <a:r>
              <a:rPr lang="pl-PL" dirty="0" err="1"/>
              <a:t>constructing</a:t>
            </a:r>
            <a:r>
              <a:rPr lang="pl-PL" dirty="0"/>
              <a:t> </a:t>
            </a:r>
            <a:br>
              <a:rPr lang="pl-PL" dirty="0"/>
            </a:br>
            <a:r>
              <a:rPr lang="pl-PL" dirty="0"/>
              <a:t>SPAG </a:t>
            </a:r>
            <a:r>
              <a:rPr lang="pl-PL" dirty="0" err="1" smtClean="0"/>
              <a:t>measure</a:t>
            </a:r>
            <a:r>
              <a:rPr lang="pl-PL" dirty="0" smtClean="0"/>
              <a:t> – </a:t>
            </a:r>
            <a:r>
              <a:rPr lang="pl-PL" dirty="0" err="1"/>
              <a:t>w</a:t>
            </a:r>
            <a:r>
              <a:rPr lang="pl-PL" dirty="0" err="1" smtClean="0"/>
              <a:t>hy</a:t>
            </a:r>
            <a:r>
              <a:rPr lang="pl-PL" dirty="0" smtClean="0"/>
              <a:t> </a:t>
            </a:r>
            <a:r>
              <a:rPr lang="pl-PL" dirty="0" err="1" smtClean="0"/>
              <a:t>circles</a:t>
            </a:r>
            <a:r>
              <a:rPr lang="pl-PL" dirty="0" smtClean="0"/>
              <a:t>?</a:t>
            </a:r>
            <a:endParaRPr lang="en-GB" dirty="0"/>
          </a:p>
        </p:txBody>
      </p:sp>
      <p:sp>
        <p:nvSpPr>
          <p:cNvPr id="3" name="Symbol zastępczy zawartości 2"/>
          <p:cNvSpPr>
            <a:spLocks noGrp="1"/>
          </p:cNvSpPr>
          <p:nvPr>
            <p:ph idx="1"/>
          </p:nvPr>
        </p:nvSpPr>
        <p:spPr>
          <a:xfrm>
            <a:off x="179512" y="1484784"/>
            <a:ext cx="8856984" cy="4525963"/>
          </a:xfrm>
        </p:spPr>
        <p:txBody>
          <a:bodyPr>
            <a:noAutofit/>
          </a:bodyPr>
          <a:lstStyle/>
          <a:p>
            <a:pPr marL="0" indent="0">
              <a:buNone/>
            </a:pPr>
            <a:r>
              <a:rPr lang="pl-PL" sz="1800" b="1" dirty="0" err="1" smtClean="0"/>
              <a:t>Why</a:t>
            </a:r>
            <a:r>
              <a:rPr lang="pl-PL" sz="1800" b="1" dirty="0" smtClean="0"/>
              <a:t> </a:t>
            </a:r>
            <a:r>
              <a:rPr lang="pl-PL" sz="1800" b="1" dirty="0" err="1" smtClean="0"/>
              <a:t>circles</a:t>
            </a:r>
            <a:r>
              <a:rPr lang="pl-PL" sz="1800" b="1" dirty="0" smtClean="0"/>
              <a:t>?</a:t>
            </a:r>
          </a:p>
          <a:p>
            <a:pPr marL="285750" indent="-285750" algn="just">
              <a:buFont typeface="Arial" charset="0"/>
              <a:buChar char="•"/>
            </a:pPr>
            <a:r>
              <a:rPr lang="en-US" sz="1800" dirty="0" smtClean="0"/>
              <a:t>When </a:t>
            </a:r>
            <a:r>
              <a:rPr lang="en-US" sz="1800" dirty="0"/>
              <a:t>characterizing point location and the magnitude of values in the point, one of the often proposed methods is to represent a point with a shape. This enables analysis on 2D surface. Measures of shape were well described over last sixty years. </a:t>
            </a:r>
            <a:endParaRPr lang="pl-PL" sz="1800" dirty="0"/>
          </a:p>
          <a:p>
            <a:pPr marL="285750" indent="-285750" algn="just">
              <a:buFont typeface="Arial" charset="0"/>
              <a:buChar char="•"/>
            </a:pPr>
            <a:r>
              <a:rPr lang="en-US" sz="1800" dirty="0"/>
              <a:t>Most of them are based on combination of perimeter and area. Shape matters for this combination as the shapes with the same perimeter can have different areas. The closer both these values the lower is the complexity of the shape and the measure is closer to the simple Euclidean geometry (de Smith et al., 2015). </a:t>
            </a:r>
            <a:endParaRPr lang="pl-PL" sz="1800" dirty="0"/>
          </a:p>
          <a:p>
            <a:pPr marL="285750" indent="-285750" algn="just">
              <a:buFont typeface="Arial" charset="0"/>
              <a:buChar char="•"/>
            </a:pPr>
            <a:r>
              <a:rPr lang="en-US" sz="1800" dirty="0"/>
              <a:t>It can be proven that shape which has the biggest area at given perimeter is a circle. Thus circle has the smallest difference between area and perimeter, so is the least complex shape. </a:t>
            </a:r>
            <a:endParaRPr lang="pl-PL" sz="1800" dirty="0"/>
          </a:p>
          <a:p>
            <a:pPr marL="285750" indent="-285750" algn="just">
              <a:buFont typeface="Arial" charset="0"/>
              <a:buChar char="•"/>
            </a:pPr>
            <a:r>
              <a:rPr lang="en-US" sz="1800" dirty="0"/>
              <a:t>Circular shape also gives the border values of many measures of shape (e.g. perimeter^2/area, compactness ratio, fractal dimension index), what guarantees the dimensionless (independence of size of the polygon). </a:t>
            </a:r>
            <a:endParaRPr lang="pl-PL" sz="1800" dirty="0"/>
          </a:p>
          <a:p>
            <a:pPr marL="285750" indent="-285750" algn="just">
              <a:buFont typeface="Arial" charset="0"/>
              <a:buChar char="•"/>
            </a:pPr>
            <a:r>
              <a:rPr lang="en-US" sz="1800" dirty="0"/>
              <a:t>Circle as simple shape is symmetric, can be inscribed in or circumscribed about other figures and solves the isoperimetric problem (de </a:t>
            </a:r>
            <a:r>
              <a:rPr lang="en-US" sz="1800" dirty="0" err="1"/>
              <a:t>Floriani</a:t>
            </a:r>
            <a:r>
              <a:rPr lang="en-US" sz="1800" dirty="0"/>
              <a:t> &amp; Spagnuolo, 2008). </a:t>
            </a:r>
            <a:endParaRPr lang="pl-PL" sz="1800" dirty="0"/>
          </a:p>
          <a:p>
            <a:pPr marL="285750" indent="-285750" algn="just">
              <a:buFont typeface="Arial" charset="0"/>
              <a:buChar char="•"/>
            </a:pPr>
            <a:r>
              <a:rPr lang="en-US" sz="1800" dirty="0"/>
              <a:t>As most of the exercises in geography of shapes and in computational geometry is to simplify the shape, a circle-based measure is in this mainstream</a:t>
            </a:r>
            <a:r>
              <a:rPr lang="en-US" sz="1800" dirty="0" smtClean="0"/>
              <a:t>.</a:t>
            </a:r>
            <a:endParaRPr lang="en-GB" sz="1800" dirty="0"/>
          </a:p>
        </p:txBody>
      </p:sp>
      <p:sp>
        <p:nvSpPr>
          <p:cNvPr id="4" name="pole tekstowe 3"/>
          <p:cNvSpPr txBox="1"/>
          <p:nvPr/>
        </p:nvSpPr>
        <p:spPr>
          <a:xfrm>
            <a:off x="8820472" y="6525344"/>
            <a:ext cx="323528" cy="369332"/>
          </a:xfrm>
          <a:prstGeom prst="rect">
            <a:avLst/>
          </a:prstGeom>
          <a:noFill/>
        </p:spPr>
        <p:txBody>
          <a:bodyPr wrap="square" rtlCol="0">
            <a:spAutoFit/>
          </a:bodyPr>
          <a:lstStyle/>
          <a:p>
            <a:r>
              <a:rPr lang="pl-PL" dirty="0" smtClean="0"/>
              <a:t>X</a:t>
            </a:r>
            <a:endParaRPr lang="en-GB" dirty="0"/>
          </a:p>
        </p:txBody>
      </p:sp>
    </p:spTree>
    <p:extLst>
      <p:ext uri="{BB962C8B-B14F-4D97-AF65-F5344CB8AC3E}">
        <p14:creationId xmlns:p14="http://schemas.microsoft.com/office/powerpoint/2010/main" val="752429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3539430"/>
          </a:xfrm>
          <a:prstGeom prst="rect">
            <a:avLst/>
          </a:prstGeom>
        </p:spPr>
        <p:txBody>
          <a:bodyPr wrap="square">
            <a:spAutoFit/>
          </a:bodyPr>
          <a:lstStyle/>
          <a:p>
            <a:pPr lvl="0"/>
            <a:endParaRPr lang="pl-PL" sz="3200" dirty="0" smtClean="0"/>
          </a:p>
          <a:p>
            <a:pPr lvl="0"/>
            <a:endParaRPr lang="pl-PL" sz="3200" dirty="0"/>
          </a:p>
          <a:p>
            <a:pPr lvl="0"/>
            <a:r>
              <a:rPr lang="pl-PL" sz="3200" dirty="0" smtClean="0"/>
              <a:t>                                                  </a:t>
            </a:r>
          </a:p>
          <a:p>
            <a:pPr lvl="0"/>
            <a:endParaRPr lang="pl-PL" sz="3200" dirty="0"/>
          </a:p>
          <a:p>
            <a:pPr lvl="0"/>
            <a:endParaRPr lang="pl-PL" sz="3200" dirty="0" smtClean="0"/>
          </a:p>
          <a:p>
            <a:pPr lvl="0"/>
            <a:endParaRPr lang="pl-PL" sz="3200" dirty="0" smtClean="0"/>
          </a:p>
          <a:p>
            <a:pPr lvl="0"/>
            <a:endParaRPr lang="pl-PL" sz="3200" dirty="0"/>
          </a:p>
        </p:txBody>
      </p:sp>
      <p:sp>
        <p:nvSpPr>
          <p:cNvPr id="7" name="Tytuł 3"/>
          <p:cNvSpPr>
            <a:spLocks noGrp="1"/>
          </p:cNvSpPr>
          <p:nvPr>
            <p:ph type="title"/>
          </p:nvPr>
        </p:nvSpPr>
        <p:spPr>
          <a:xfrm>
            <a:off x="1835696" y="220441"/>
            <a:ext cx="7128792" cy="1143000"/>
          </a:xfrm>
        </p:spPr>
        <p:txBody>
          <a:bodyPr>
            <a:noAutofit/>
          </a:bodyPr>
          <a:lstStyle/>
          <a:p>
            <a:pPr lvl="0" algn="r"/>
            <a:r>
              <a:rPr lang="pl-PL" sz="2800" b="1" dirty="0" err="1"/>
              <a:t>Geometric</a:t>
            </a:r>
            <a:r>
              <a:rPr lang="pl-PL" sz="2800" b="1" dirty="0"/>
              <a:t> </a:t>
            </a:r>
            <a:r>
              <a:rPr lang="pl-PL" sz="2800" b="1" dirty="0" err="1"/>
              <a:t>represenation</a:t>
            </a:r>
            <a:r>
              <a:rPr lang="pl-PL" sz="2800" b="1" dirty="0"/>
              <a:t> of </a:t>
            </a:r>
            <a:r>
              <a:rPr lang="pl-PL" sz="2800" b="1" dirty="0" err="1"/>
              <a:t>points</a:t>
            </a:r>
            <a:r>
              <a:rPr lang="pl-PL" sz="2800" b="1" dirty="0"/>
              <a:t/>
            </a:r>
            <a:br>
              <a:rPr lang="pl-PL" sz="2800" b="1" dirty="0"/>
            </a:br>
            <a:r>
              <a:rPr lang="pl-PL" sz="2800" b="1" dirty="0"/>
              <a:t>SPAG index of </a:t>
            </a:r>
            <a:r>
              <a:rPr lang="pl-PL" sz="2800" b="1" dirty="0" err="1"/>
              <a:t>agglomeration</a:t>
            </a:r>
            <a:r>
              <a:rPr lang="pl-PL" sz="2800" b="1" dirty="0"/>
              <a:t> </a:t>
            </a:r>
            <a:r>
              <a:rPr lang="pl-PL" sz="2800" b="1" dirty="0" smtClean="0"/>
              <a:t>(4)</a:t>
            </a:r>
            <a:endParaRPr lang="pl-PL" sz="2800" b="1"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4273" name="Object 1"/>
          <p:cNvGraphicFramePr>
            <a:graphicFrameLocks noChangeAspect="1"/>
          </p:cNvGraphicFramePr>
          <p:nvPr>
            <p:extLst>
              <p:ext uri="{D42A27DB-BD31-4B8C-83A1-F6EECF244321}">
                <p14:modId xmlns:p14="http://schemas.microsoft.com/office/powerpoint/2010/main" val="2337434151"/>
              </p:ext>
            </p:extLst>
          </p:nvPr>
        </p:nvGraphicFramePr>
        <p:xfrm>
          <a:off x="323528" y="1771716"/>
          <a:ext cx="1750194" cy="1800200"/>
        </p:xfrm>
        <a:graphic>
          <a:graphicData uri="http://schemas.openxmlformats.org/presentationml/2006/ole">
            <mc:AlternateContent xmlns:mc="http://schemas.openxmlformats.org/markup-compatibility/2006">
              <mc:Choice xmlns:v="urn:schemas-microsoft-com:vml" Requires="v">
                <p:oleObj spid="_x0000_s2329" name="Obraz - mapa bitowa" r:id="rId4" imgW="1615238" imgH="1668925" progId="Paint.Picture">
                  <p:embed/>
                </p:oleObj>
              </mc:Choice>
              <mc:Fallback>
                <p:oleObj name="Obraz - mapa bitowa" r:id="rId4" imgW="1615238" imgH="166892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771716"/>
                        <a:ext cx="1750194"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4275" name="Object 3"/>
          <p:cNvGraphicFramePr>
            <a:graphicFrameLocks noChangeAspect="1"/>
          </p:cNvGraphicFramePr>
          <p:nvPr>
            <p:extLst>
              <p:ext uri="{D42A27DB-BD31-4B8C-83A1-F6EECF244321}">
                <p14:modId xmlns:p14="http://schemas.microsoft.com/office/powerpoint/2010/main" val="2935817275"/>
              </p:ext>
            </p:extLst>
          </p:nvPr>
        </p:nvGraphicFramePr>
        <p:xfrm>
          <a:off x="2771800" y="1772816"/>
          <a:ext cx="1728192" cy="1728192"/>
        </p:xfrm>
        <a:graphic>
          <a:graphicData uri="http://schemas.openxmlformats.org/presentationml/2006/ole">
            <mc:AlternateContent xmlns:mc="http://schemas.openxmlformats.org/markup-compatibility/2006">
              <mc:Choice xmlns:v="urn:schemas-microsoft-com:vml" Requires="v">
                <p:oleObj spid="_x0000_s2330" name="Obraz - mapa bitowa" r:id="rId6" imgW="1722269" imgH="1722269" progId="Paint.Picture">
                  <p:embed/>
                </p:oleObj>
              </mc:Choice>
              <mc:Fallback>
                <p:oleObj name="Obraz - mapa bitowa" r:id="rId6" imgW="1722269" imgH="1722269"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1772816"/>
                        <a:ext cx="1728192" cy="1728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54277" name="Object 5"/>
          <p:cNvGraphicFramePr>
            <a:graphicFrameLocks noChangeAspect="1"/>
          </p:cNvGraphicFramePr>
          <p:nvPr>
            <p:extLst>
              <p:ext uri="{D42A27DB-BD31-4B8C-83A1-F6EECF244321}">
                <p14:modId xmlns:p14="http://schemas.microsoft.com/office/powerpoint/2010/main" val="4265498596"/>
              </p:ext>
            </p:extLst>
          </p:nvPr>
        </p:nvGraphicFramePr>
        <p:xfrm>
          <a:off x="5436096" y="1863209"/>
          <a:ext cx="1656184" cy="1691422"/>
        </p:xfrm>
        <a:graphic>
          <a:graphicData uri="http://schemas.openxmlformats.org/presentationml/2006/ole">
            <mc:AlternateContent xmlns:mc="http://schemas.openxmlformats.org/markup-compatibility/2006">
              <mc:Choice xmlns:v="urn:schemas-microsoft-com:vml" Requires="v">
                <p:oleObj spid="_x0000_s2331" name="Obraz - mapa bitowa" r:id="rId8" imgW="1592718" imgH="1623201" progId="Paint.Picture">
                  <p:embed/>
                </p:oleObj>
              </mc:Choice>
              <mc:Fallback>
                <p:oleObj name="Obraz - mapa bitowa" r:id="rId8" imgW="1592718" imgH="1623201"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6096" y="1863209"/>
                        <a:ext cx="1656184" cy="1691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trzałka w prawo 14"/>
          <p:cNvSpPr/>
          <p:nvPr/>
        </p:nvSpPr>
        <p:spPr>
          <a:xfrm>
            <a:off x="2282846" y="2708920"/>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Strzałka w prawo 15"/>
          <p:cNvSpPr/>
          <p:nvPr/>
        </p:nvSpPr>
        <p:spPr>
          <a:xfrm>
            <a:off x="4860032" y="2708920"/>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279" name="Rectangle 7"/>
          <p:cNvSpPr>
            <a:spLocks noChangeArrowheads="1"/>
          </p:cNvSpPr>
          <p:nvPr/>
        </p:nvSpPr>
        <p:spPr bwMode="auto">
          <a:xfrm>
            <a:off x="7203001" y="1967443"/>
            <a:ext cx="1872208"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0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coverage</a:t>
            </a:r>
            <a:r>
              <a:rPr kumimoji="0" lang="en-US" sz="2000" b="0" i="0" u="none" strike="noStrike" cap="none" normalizeH="0" baseline="-3000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 1</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0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distance</a:t>
            </a:r>
            <a:r>
              <a:rPr kumimoji="0" lang="en-US" sz="2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 1.03</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000" b="0" i="0"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overlap</a:t>
            </a:r>
            <a:r>
              <a:rPr kumimoji="0" lang="en-US" sz="2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 0.69</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SPAG = 0.72</a:t>
            </a:r>
            <a:r>
              <a:rPr kumimoji="0" lang="pl-PL" sz="20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4280" name="Rectangle 8"/>
          <p:cNvSpPr>
            <a:spLocks noChangeArrowheads="1"/>
          </p:cNvSpPr>
          <p:nvPr/>
        </p:nvSpPr>
        <p:spPr bwMode="auto">
          <a:xfrm>
            <a:off x="2642886" y="5192639"/>
            <a:ext cx="410445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SPAG</a:t>
            </a:r>
            <a:r>
              <a:rPr kumimoji="0" lang="pl-PL"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r>
              <a:rPr kumimoji="0" lang="pl-PL"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sz="2400" b="0" i="1"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400" b="0" i="1"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coverage</a:t>
            </a:r>
            <a:r>
              <a:rPr kumimoji="0" lang="pl-PL" sz="2400" b="0" i="1" u="none" strike="noStrike" cap="none" normalizeH="0" baseline="-30000" dirty="0" smtClean="0">
                <a:ln>
                  <a:noFill/>
                </a:ln>
                <a:solidFill>
                  <a:schemeClr val="tx1"/>
                </a:solidFill>
                <a:effectLst/>
                <a:latin typeface="Cambria" pitchFamily="18" charset="0"/>
                <a:ea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r>
              <a:rPr kumimoji="0" lang="pl-PL"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sz="2400" b="0" i="1"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400" b="0" i="1"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distance</a:t>
            </a:r>
            <a:r>
              <a:rPr kumimoji="0" lang="pl-PL" sz="2400" b="0" i="1" u="none" strike="noStrike" cap="none" normalizeH="0" baseline="-30000" dirty="0" smtClean="0">
                <a:ln>
                  <a:noFill/>
                </a:ln>
                <a:solidFill>
                  <a:schemeClr val="tx1"/>
                </a:solidFill>
                <a:effectLst/>
                <a:latin typeface="Cambria" pitchFamily="18" charset="0"/>
                <a:ea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r>
              <a:rPr kumimoji="0" lang="pl-PL" sz="2400"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r>
              <a:rPr kumimoji="0" lang="en-US" sz="2400" b="0" i="1" u="none" strike="noStrike" cap="none" normalizeH="0" baseline="0" dirty="0" err="1" smtClean="0">
                <a:ln>
                  <a:noFill/>
                </a:ln>
                <a:solidFill>
                  <a:schemeClr val="tx1"/>
                </a:solidFill>
                <a:effectLst/>
                <a:latin typeface="Cambria" pitchFamily="18" charset="0"/>
                <a:ea typeface="Calibri" pitchFamily="34" charset="0"/>
                <a:cs typeface="Times New Roman" pitchFamily="18" charset="0"/>
              </a:rPr>
              <a:t>I</a:t>
            </a:r>
            <a:r>
              <a:rPr kumimoji="0" lang="en-US" sz="2400" b="0" i="1" u="none" strike="noStrike" cap="none" normalizeH="0" baseline="-30000" dirty="0" err="1" smtClean="0">
                <a:ln>
                  <a:noFill/>
                </a:ln>
                <a:solidFill>
                  <a:schemeClr val="tx1"/>
                </a:solidFill>
                <a:effectLst/>
                <a:latin typeface="Cambria" pitchFamily="18" charset="0"/>
                <a:ea typeface="Calibri" pitchFamily="34" charset="0"/>
                <a:cs typeface="Times New Roman" pitchFamily="18" charset="0"/>
              </a:rPr>
              <a:t>overlap</a:t>
            </a:r>
            <a:endParaRPr kumimoji="0" lang="en-US" sz="2400" b="0" i="1" u="none" strike="noStrike" cap="none" normalizeH="0" baseline="0" dirty="0" smtClean="0">
              <a:ln>
                <a:noFill/>
              </a:ln>
              <a:solidFill>
                <a:schemeClr val="tx1"/>
              </a:solidFill>
              <a:effectLst/>
              <a:latin typeface="Arial" pitchFamily="34" charset="0"/>
              <a:cs typeface="Arial" pitchFamily="34" charset="0"/>
            </a:endParaRPr>
          </a:p>
        </p:txBody>
      </p:sp>
      <p:sp>
        <p:nvSpPr>
          <p:cNvPr id="19" name="pole tekstowe 18"/>
          <p:cNvSpPr txBox="1"/>
          <p:nvPr/>
        </p:nvSpPr>
        <p:spPr>
          <a:xfrm>
            <a:off x="179512" y="3807644"/>
            <a:ext cx="2376264" cy="646331"/>
          </a:xfrm>
          <a:prstGeom prst="rect">
            <a:avLst/>
          </a:prstGeom>
          <a:noFill/>
        </p:spPr>
        <p:txBody>
          <a:bodyPr wrap="square" rtlCol="0">
            <a:spAutoFit/>
          </a:bodyPr>
          <a:lstStyle/>
          <a:p>
            <a:pPr algn="ctr"/>
            <a:r>
              <a:rPr lang="pl-PL" dirty="0" err="1" smtClean="0">
                <a:latin typeface="Arial" pitchFamily="34" charset="0"/>
                <a:cs typeface="Arial" pitchFamily="34" charset="0"/>
              </a:rPr>
              <a:t>Geo-locations</a:t>
            </a:r>
            <a:r>
              <a:rPr lang="pl-PL" dirty="0" smtClean="0">
                <a:latin typeface="Arial" pitchFamily="34" charset="0"/>
                <a:cs typeface="Arial" pitchFamily="34" charset="0"/>
              </a:rPr>
              <a:t> of </a:t>
            </a:r>
            <a:r>
              <a:rPr lang="pl-PL" dirty="0" err="1" smtClean="0">
                <a:latin typeface="Arial" pitchFamily="34" charset="0"/>
                <a:cs typeface="Arial" pitchFamily="34" charset="0"/>
              </a:rPr>
              <a:t>firms</a:t>
            </a:r>
            <a:endParaRPr lang="pl-PL" dirty="0">
              <a:latin typeface="Arial" pitchFamily="34" charset="0"/>
              <a:cs typeface="Arial" pitchFamily="34" charset="0"/>
            </a:endParaRPr>
          </a:p>
        </p:txBody>
      </p:sp>
      <p:sp>
        <p:nvSpPr>
          <p:cNvPr id="20" name="pole tekstowe 19"/>
          <p:cNvSpPr txBox="1"/>
          <p:nvPr/>
        </p:nvSpPr>
        <p:spPr>
          <a:xfrm>
            <a:off x="2913437" y="3820398"/>
            <a:ext cx="2736304" cy="646331"/>
          </a:xfrm>
          <a:prstGeom prst="rect">
            <a:avLst/>
          </a:prstGeom>
          <a:noFill/>
        </p:spPr>
        <p:txBody>
          <a:bodyPr wrap="square" rtlCol="0">
            <a:spAutoFit/>
          </a:bodyPr>
          <a:lstStyle/>
          <a:p>
            <a:pPr algn="ctr"/>
            <a:r>
              <a:rPr lang="pl-PL" dirty="0" err="1" smtClean="0">
                <a:latin typeface="Arial" pitchFamily="34" charset="0"/>
                <a:cs typeface="Arial" pitchFamily="34" charset="0"/>
              </a:rPr>
              <a:t>Circles</a:t>
            </a:r>
            <a:r>
              <a:rPr lang="pl-PL" dirty="0" smtClean="0">
                <a:latin typeface="Arial" pitchFamily="34" charset="0"/>
                <a:cs typeface="Arial" pitchFamily="34" charset="0"/>
              </a:rPr>
              <a:t> </a:t>
            </a:r>
            <a:r>
              <a:rPr lang="pl-PL" dirty="0" err="1" smtClean="0">
                <a:latin typeface="Arial" pitchFamily="34" charset="0"/>
                <a:cs typeface="Arial" pitchFamily="34" charset="0"/>
              </a:rPr>
              <a:t>representing</a:t>
            </a:r>
            <a:r>
              <a:rPr lang="pl-PL" dirty="0" smtClean="0">
                <a:latin typeface="Arial" pitchFamily="34" charset="0"/>
                <a:cs typeface="Arial" pitchFamily="34" charset="0"/>
              </a:rPr>
              <a:t> </a:t>
            </a:r>
            <a:r>
              <a:rPr lang="pl-PL" dirty="0" err="1" smtClean="0">
                <a:latin typeface="Arial" pitchFamily="34" charset="0"/>
                <a:cs typeface="Arial" pitchFamily="34" charset="0"/>
              </a:rPr>
              <a:t>size</a:t>
            </a:r>
            <a:r>
              <a:rPr lang="pl-PL" dirty="0" smtClean="0">
                <a:latin typeface="Arial" pitchFamily="34" charset="0"/>
                <a:cs typeface="Arial" pitchFamily="34" charset="0"/>
              </a:rPr>
              <a:t> of </a:t>
            </a:r>
            <a:r>
              <a:rPr lang="pl-PL" dirty="0" err="1" smtClean="0">
                <a:latin typeface="Arial" pitchFamily="34" charset="0"/>
                <a:cs typeface="Arial" pitchFamily="34" charset="0"/>
              </a:rPr>
              <a:t>firms</a:t>
            </a:r>
            <a:endParaRPr lang="pl-PL" dirty="0">
              <a:latin typeface="Arial" pitchFamily="34" charset="0"/>
              <a:cs typeface="Arial" pitchFamily="34" charset="0"/>
            </a:endParaRPr>
          </a:p>
        </p:txBody>
      </p:sp>
      <p:sp>
        <p:nvSpPr>
          <p:cNvPr id="21" name="pole tekstowe 20"/>
          <p:cNvSpPr txBox="1"/>
          <p:nvPr/>
        </p:nvSpPr>
        <p:spPr>
          <a:xfrm>
            <a:off x="6146723" y="3807644"/>
            <a:ext cx="2808312" cy="923330"/>
          </a:xfrm>
          <a:prstGeom prst="rect">
            <a:avLst/>
          </a:prstGeom>
          <a:noFill/>
        </p:spPr>
        <p:txBody>
          <a:bodyPr wrap="square" rtlCol="0">
            <a:spAutoFit/>
          </a:bodyPr>
          <a:lstStyle/>
          <a:p>
            <a:pPr algn="ctr"/>
            <a:r>
              <a:rPr lang="pl-PL" dirty="0" smtClean="0">
                <a:latin typeface="Arial" pitchFamily="34" charset="0"/>
                <a:cs typeface="Arial" pitchFamily="34" charset="0"/>
              </a:rPr>
              <a:t>Total </a:t>
            </a:r>
            <a:r>
              <a:rPr lang="pl-PL" dirty="0" err="1" smtClean="0">
                <a:latin typeface="Arial" pitchFamily="34" charset="0"/>
                <a:cs typeface="Arial" pitchFamily="34" charset="0"/>
              </a:rPr>
              <a:t>area</a:t>
            </a:r>
            <a:r>
              <a:rPr lang="pl-PL" dirty="0" smtClean="0">
                <a:latin typeface="Arial" pitchFamily="34" charset="0"/>
                <a:cs typeface="Arial" pitchFamily="34" charset="0"/>
              </a:rPr>
              <a:t> of region </a:t>
            </a:r>
            <a:r>
              <a:rPr lang="pl-PL" dirty="0" err="1" smtClean="0">
                <a:latin typeface="Arial" pitchFamily="34" charset="0"/>
                <a:cs typeface="Arial" pitchFamily="34" charset="0"/>
              </a:rPr>
              <a:t>coverd</a:t>
            </a:r>
            <a:r>
              <a:rPr lang="pl-PL" dirty="0" smtClean="0">
                <a:latin typeface="Arial" pitchFamily="34" charset="0"/>
                <a:cs typeface="Arial" pitchFamily="34" charset="0"/>
              </a:rPr>
              <a:t> by </a:t>
            </a:r>
            <a:r>
              <a:rPr lang="pl-PL" dirty="0" err="1" smtClean="0">
                <a:latin typeface="Arial" pitchFamily="34" charset="0"/>
                <a:cs typeface="Arial" pitchFamily="34" charset="0"/>
              </a:rPr>
              <a:t>impact</a:t>
            </a:r>
            <a:r>
              <a:rPr lang="pl-PL" dirty="0" smtClean="0">
                <a:latin typeface="Arial" pitchFamily="34" charset="0"/>
                <a:cs typeface="Arial" pitchFamily="34" charset="0"/>
              </a:rPr>
              <a:t> </a:t>
            </a:r>
            <a:r>
              <a:rPr lang="pl-PL" dirty="0" err="1" smtClean="0">
                <a:latin typeface="Arial" pitchFamily="34" charset="0"/>
                <a:cs typeface="Arial" pitchFamily="34" charset="0"/>
              </a:rPr>
              <a:t>zones</a:t>
            </a:r>
            <a:r>
              <a:rPr lang="pl-PL" dirty="0" smtClean="0">
                <a:latin typeface="Arial" pitchFamily="34" charset="0"/>
                <a:cs typeface="Arial" pitchFamily="34" charset="0"/>
              </a:rPr>
              <a:t> of business</a:t>
            </a:r>
            <a:endParaRPr lang="pl-PL" dirty="0">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3" name="Prostokąt 2"/>
              <p:cNvSpPr/>
              <p:nvPr/>
            </p:nvSpPr>
            <p:spPr>
              <a:xfrm>
                <a:off x="237308" y="5983473"/>
                <a:ext cx="8622705" cy="66749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GB" i="1"/>
                        <m:t>𝑆𝑃𝐴𝐺</m:t>
                      </m:r>
                      <m:r>
                        <a:rPr lang="en-GB" i="1"/>
                        <m:t>=</m:t>
                      </m:r>
                      <m:f>
                        <m:fPr>
                          <m:ctrlPr>
                            <a:rPr lang="en-GB" i="1"/>
                          </m:ctrlPr>
                        </m:fPr>
                        <m:num>
                          <m:r>
                            <a:rPr lang="en-GB" i="1"/>
                            <m:t>𝐴𝑟𝑒𝑎</m:t>
                          </m:r>
                          <m:r>
                            <a:rPr lang="en-GB" i="1"/>
                            <m:t> </m:t>
                          </m:r>
                          <m:r>
                            <a:rPr lang="en-GB" i="1"/>
                            <m:t>𝑜𝑓</m:t>
                          </m:r>
                          <m:r>
                            <a:rPr lang="en-GB" i="1"/>
                            <m:t> </m:t>
                          </m:r>
                          <m:r>
                            <a:rPr lang="en-GB" i="1"/>
                            <m:t>𝑐𝑖𝑟𝑐𝑙𝑒𝑠</m:t>
                          </m:r>
                          <m:r>
                            <a:rPr lang="en-GB" i="1"/>
                            <m:t> </m:t>
                          </m:r>
                          <m:r>
                            <a:rPr lang="en-GB" i="1"/>
                            <m:t>𝑠𝑒𝑙𝑒𝑐𝑡</m:t>
                          </m:r>
                          <m:r>
                            <a:rPr lang="en-GB" i="1"/>
                            <m:t>.</m:t>
                          </m:r>
                        </m:num>
                        <m:den>
                          <m:r>
                            <a:rPr lang="en-GB" i="1"/>
                            <m:t>𝐴𝑟𝑒𝑎</m:t>
                          </m:r>
                          <m:r>
                            <a:rPr lang="en-GB" i="1"/>
                            <m:t> </m:t>
                          </m:r>
                          <m:r>
                            <a:rPr lang="en-GB" i="1"/>
                            <m:t>𝑜𝑓</m:t>
                          </m:r>
                          <m:r>
                            <a:rPr lang="en-GB" i="1"/>
                            <m:t> </m:t>
                          </m:r>
                          <m:r>
                            <a:rPr lang="en-GB" i="1"/>
                            <m:t>𝑟𝑒𝑔𝑖𝑜𝑛</m:t>
                          </m:r>
                        </m:den>
                      </m:f>
                      <m:r>
                        <a:rPr lang="en-GB" i="1"/>
                        <m:t>∗</m:t>
                      </m:r>
                      <m:f>
                        <m:fPr>
                          <m:ctrlPr>
                            <a:rPr lang="en-GB" i="1"/>
                          </m:ctrlPr>
                        </m:fPr>
                        <m:num>
                          <m:r>
                            <a:rPr lang="en-GB" i="1"/>
                            <m:t>𝑎𝑣𝑒𝑟𝑎𝑔𝑒</m:t>
                          </m:r>
                          <m:r>
                            <a:rPr lang="en-GB" i="1"/>
                            <m:t> </m:t>
                          </m:r>
                          <m:r>
                            <a:rPr lang="en-GB" i="1"/>
                            <m:t>𝑑𝑖𝑠𝑡</m:t>
                          </m:r>
                          <m:r>
                            <a:rPr lang="en-GB" i="1"/>
                            <m:t>.</m:t>
                          </m:r>
                          <m:r>
                            <a:rPr lang="en-GB" i="1"/>
                            <m:t>𝑒𝑚𝑝𝑖𝑟𝑖𝑐</m:t>
                          </m:r>
                          <m:r>
                            <a:rPr lang="en-GB" i="1"/>
                            <m:t>.</m:t>
                          </m:r>
                        </m:num>
                        <m:den>
                          <m:r>
                            <a:rPr lang="en-GB" i="1"/>
                            <m:t>𝑎𝑣𝑒𝑟𝑎𝑔𝑒</m:t>
                          </m:r>
                          <m:r>
                            <a:rPr lang="en-GB" i="1"/>
                            <m:t>  </m:t>
                          </m:r>
                          <m:r>
                            <a:rPr lang="en-GB" i="1"/>
                            <m:t>𝑑𝑖𝑠𝑡</m:t>
                          </m:r>
                          <m:r>
                            <a:rPr lang="en-GB" i="1"/>
                            <m:t>.</m:t>
                          </m:r>
                          <m:r>
                            <a:rPr lang="en-GB" i="1"/>
                            <m:t>𝑡h𝑒𝑜𝑟</m:t>
                          </m:r>
                          <m:r>
                            <a:rPr lang="en-GB" i="1"/>
                            <m:t>.</m:t>
                          </m:r>
                        </m:den>
                      </m:f>
                      <m:r>
                        <a:rPr lang="en-GB" i="1"/>
                        <m:t>∗</m:t>
                      </m:r>
                      <m:f>
                        <m:fPr>
                          <m:ctrlPr>
                            <a:rPr lang="en-GB" i="1"/>
                          </m:ctrlPr>
                        </m:fPr>
                        <m:num>
                          <m:r>
                            <a:rPr lang="en-GB" i="1"/>
                            <m:t>𝑎𝑟𝑒𝑎</m:t>
                          </m:r>
                          <m:r>
                            <a:rPr lang="en-GB" i="1"/>
                            <m:t> </m:t>
                          </m:r>
                          <m:r>
                            <a:rPr lang="en-GB" i="1"/>
                            <m:t>𝑜𝑓</m:t>
                          </m:r>
                          <m:r>
                            <a:rPr lang="en-GB" i="1"/>
                            <m:t> </m:t>
                          </m:r>
                          <m:r>
                            <a:rPr lang="en-GB" i="1"/>
                            <m:t>𝑢𝑛𝑖𝑜𝑛</m:t>
                          </m:r>
                          <m:r>
                            <a:rPr lang="en-GB" i="1"/>
                            <m:t> </m:t>
                          </m:r>
                          <m:r>
                            <a:rPr lang="en-GB" i="1"/>
                            <m:t>𝑒𝑚𝑝𝑖𝑟𝑖𝑐</m:t>
                          </m:r>
                          <m:r>
                            <a:rPr lang="en-GB" i="1"/>
                            <m:t>.</m:t>
                          </m:r>
                        </m:num>
                        <m:den>
                          <m:r>
                            <a:rPr lang="en-GB" i="1"/>
                            <m:t>𝑎𝑟𝑒𝑎</m:t>
                          </m:r>
                          <m:r>
                            <a:rPr lang="en-GB" i="1"/>
                            <m:t> </m:t>
                          </m:r>
                          <m:r>
                            <a:rPr lang="en-GB" i="1"/>
                            <m:t>𝑜𝑓</m:t>
                          </m:r>
                          <m:r>
                            <a:rPr lang="en-GB" i="1"/>
                            <m:t> </m:t>
                          </m:r>
                          <m:r>
                            <a:rPr lang="en-GB" i="1"/>
                            <m:t>𝑢𝑛𝑖𝑜𝑛</m:t>
                          </m:r>
                          <m:r>
                            <a:rPr lang="en-GB" i="1"/>
                            <m:t> </m:t>
                          </m:r>
                          <m:r>
                            <a:rPr lang="en-GB" i="1"/>
                            <m:t>𝑡h𝑒𝑜𝑟</m:t>
                          </m:r>
                          <m:r>
                            <a:rPr lang="en-GB" i="1"/>
                            <m:t>.</m:t>
                          </m:r>
                        </m:den>
                      </m:f>
                    </m:oMath>
                  </m:oMathPara>
                </a14:m>
                <a:endParaRPr lang="en-GB" dirty="0"/>
              </a:p>
            </p:txBody>
          </p:sp>
        </mc:Choice>
        <mc:Fallback>
          <p:sp>
            <p:nvSpPr>
              <p:cNvPr id="3" name="Prostokąt 2"/>
              <p:cNvSpPr>
                <a:spLocks noRot="1" noChangeAspect="1" noMove="1" noResize="1" noEditPoints="1" noAdjustHandles="1" noChangeArrowheads="1" noChangeShapeType="1" noTextEdit="1"/>
              </p:cNvSpPr>
              <p:nvPr/>
            </p:nvSpPr>
            <p:spPr>
              <a:xfrm>
                <a:off x="237308" y="5983473"/>
                <a:ext cx="8622705" cy="667490"/>
              </a:xfrm>
              <a:prstGeom prst="rect">
                <a:avLst/>
              </a:prstGeom>
              <a:blipFill rotWithShape="1">
                <a:blip r:embed="rId10"/>
                <a:stretch>
                  <a:fillRect/>
                </a:stretch>
              </a:blipFill>
            </p:spPr>
            <p:txBody>
              <a:bodyPr/>
              <a:lstStyle/>
              <a:p>
                <a:r>
                  <a:rPr lang="en-GB">
                    <a:noFill/>
                  </a:rPr>
                  <a:t> </a:t>
                </a:r>
              </a:p>
            </p:txBody>
          </p:sp>
        </mc:Fallback>
      </mc:AlternateContent>
      <p:sp>
        <p:nvSpPr>
          <p:cNvPr id="22" name="Elipsa 21"/>
          <p:cNvSpPr/>
          <p:nvPr/>
        </p:nvSpPr>
        <p:spPr>
          <a:xfrm>
            <a:off x="8676456" y="6525344"/>
            <a:ext cx="216024"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9490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7504" y="1772816"/>
            <a:ext cx="8784976" cy="2554545"/>
          </a:xfrm>
          <a:prstGeom prst="rect">
            <a:avLst/>
          </a:prstGeom>
        </p:spPr>
        <p:txBody>
          <a:bodyPr wrap="square">
            <a:spAutoFit/>
          </a:bodyPr>
          <a:lstStyle/>
          <a:p>
            <a:pPr lvl="0"/>
            <a:endParaRPr lang="pl-PL" sz="3200" dirty="0" smtClean="0"/>
          </a:p>
          <a:p>
            <a:pPr lvl="0"/>
            <a:endParaRPr lang="pl-PL" sz="3200" dirty="0"/>
          </a:p>
          <a:p>
            <a:pPr lvl="0"/>
            <a:r>
              <a:rPr lang="pl-PL" sz="3200" dirty="0" smtClean="0"/>
              <a:t>                                                  </a:t>
            </a:r>
          </a:p>
          <a:p>
            <a:pPr lvl="0"/>
            <a:endParaRPr lang="pl-PL" sz="3200" dirty="0"/>
          </a:p>
          <a:p>
            <a:pPr lvl="0"/>
            <a:r>
              <a:rPr lang="pl-PL" sz="3200" dirty="0" smtClean="0"/>
              <a:t> </a:t>
            </a:r>
            <a:endParaRPr lang="pl-PL" sz="3200" dirty="0"/>
          </a:p>
        </p:txBody>
      </p:sp>
      <p:sp>
        <p:nvSpPr>
          <p:cNvPr id="3" name="pole tekstowe 2"/>
          <p:cNvSpPr txBox="1"/>
          <p:nvPr/>
        </p:nvSpPr>
        <p:spPr>
          <a:xfrm>
            <a:off x="323528" y="1484784"/>
            <a:ext cx="8640960" cy="5324535"/>
          </a:xfrm>
          <a:prstGeom prst="rect">
            <a:avLst/>
          </a:prstGeom>
          <a:noFill/>
        </p:spPr>
        <p:txBody>
          <a:bodyPr wrap="square" rtlCol="0">
            <a:spAutoFit/>
          </a:bodyPr>
          <a:lstStyle/>
          <a:p>
            <a:pPr algn="just"/>
            <a:r>
              <a:rPr lang="en-US" sz="2000" dirty="0" smtClean="0">
                <a:latin typeface="+mj-lt"/>
                <a:cs typeface="Arial" pitchFamily="34" charset="0"/>
              </a:rPr>
              <a:t>To reflect all possible localization scenarios, the construction of SPAG includes three elements: </a:t>
            </a:r>
            <a:endParaRPr lang="pl-PL" sz="2000" dirty="0" smtClean="0">
              <a:latin typeface="+mj-lt"/>
              <a:cs typeface="Arial" pitchFamily="34" charset="0"/>
            </a:endParaRPr>
          </a:p>
          <a:p>
            <a:pPr lvl="0" algn="just"/>
            <a:r>
              <a:rPr lang="pl-PL" sz="2000" dirty="0" smtClean="0">
                <a:latin typeface="+mj-lt"/>
                <a:cs typeface="Arial" pitchFamily="34" charset="0"/>
              </a:rPr>
              <a:t>a</a:t>
            </a:r>
            <a:r>
              <a:rPr lang="pl-PL" sz="2000" dirty="0" smtClean="0">
                <a:latin typeface="+mj-lt"/>
                <a:cs typeface="Arial" pitchFamily="34" charset="0"/>
              </a:rPr>
              <a:t>) </a:t>
            </a:r>
            <a:r>
              <a:rPr lang="en-US" sz="2000" b="1" dirty="0" smtClean="0">
                <a:latin typeface="+mj-lt"/>
                <a:cs typeface="Arial" pitchFamily="34" charset="0"/>
              </a:rPr>
              <a:t>coverage of territory by circles</a:t>
            </a:r>
            <a:r>
              <a:rPr lang="en-US" sz="2000" dirty="0" smtClean="0">
                <a:latin typeface="+mj-lt"/>
                <a:cs typeface="Arial" pitchFamily="34" charset="0"/>
              </a:rPr>
              <a:t>, to enable calculations of relative coverage, with selected sector in relation to all business units</a:t>
            </a:r>
            <a:endParaRPr lang="pl-PL" sz="2000" dirty="0" smtClean="0">
              <a:latin typeface="+mj-lt"/>
              <a:cs typeface="Arial" pitchFamily="34" charset="0"/>
            </a:endParaRPr>
          </a:p>
          <a:p>
            <a:pPr lvl="0" algn="just"/>
            <a:r>
              <a:rPr lang="pl-PL" sz="2000" dirty="0" smtClean="0">
                <a:latin typeface="+mj-lt"/>
                <a:cs typeface="Arial" pitchFamily="34" charset="0"/>
              </a:rPr>
              <a:t>b</a:t>
            </a:r>
            <a:r>
              <a:rPr lang="pl-PL" sz="2000" dirty="0" smtClean="0">
                <a:latin typeface="+mj-lt"/>
                <a:cs typeface="Arial" pitchFamily="34" charset="0"/>
              </a:rPr>
              <a:t>) </a:t>
            </a:r>
            <a:r>
              <a:rPr lang="en-US" sz="2000" b="1" dirty="0" smtClean="0">
                <a:latin typeface="+mj-lt"/>
                <a:cs typeface="Arial" pitchFamily="34" charset="0"/>
              </a:rPr>
              <a:t>average distance between locations</a:t>
            </a:r>
            <a:r>
              <a:rPr lang="en-US" sz="2000" dirty="0" smtClean="0">
                <a:latin typeface="+mj-lt"/>
                <a:cs typeface="Arial" pitchFamily="34" charset="0"/>
              </a:rPr>
              <a:t>, to cover the extreme effects of full concentration and border-dispersed points, as well to distinguish between non overlapping circles strongly dispersed and  tightly located</a:t>
            </a:r>
            <a:endParaRPr lang="pl-PL" sz="2000" dirty="0" smtClean="0">
              <a:latin typeface="+mj-lt"/>
              <a:cs typeface="Arial" pitchFamily="34" charset="0"/>
            </a:endParaRPr>
          </a:p>
          <a:p>
            <a:pPr lvl="0" algn="just"/>
            <a:r>
              <a:rPr lang="pl-PL" sz="2000" dirty="0" smtClean="0">
                <a:latin typeface="+mj-lt"/>
                <a:cs typeface="Arial" pitchFamily="34" charset="0"/>
              </a:rPr>
              <a:t>c</a:t>
            </a:r>
            <a:r>
              <a:rPr lang="pl-PL" sz="2000" dirty="0" smtClean="0">
                <a:latin typeface="+mj-lt"/>
                <a:cs typeface="Arial" pitchFamily="34" charset="0"/>
              </a:rPr>
              <a:t>)</a:t>
            </a:r>
            <a:r>
              <a:rPr lang="pl-PL" sz="2000" b="1" dirty="0" smtClean="0">
                <a:latin typeface="+mj-lt"/>
                <a:cs typeface="Arial" pitchFamily="34" charset="0"/>
              </a:rPr>
              <a:t> </a:t>
            </a:r>
            <a:r>
              <a:rPr lang="en-US" sz="2000" b="1" dirty="0" smtClean="0">
                <a:latin typeface="+mj-lt"/>
                <a:cs typeface="Arial" pitchFamily="34" charset="0"/>
              </a:rPr>
              <a:t>the ratio of overlapping circle areas</a:t>
            </a:r>
            <a:r>
              <a:rPr lang="en-US" sz="2000" dirty="0" smtClean="0">
                <a:latin typeface="+mj-lt"/>
                <a:cs typeface="Arial" pitchFamily="34" charset="0"/>
              </a:rPr>
              <a:t>, to measure the degree of departure from spatially uniform (non-overlapping) distribution towards full concentration in single point. </a:t>
            </a:r>
            <a:endParaRPr lang="pl-PL" sz="2000" dirty="0" smtClean="0">
              <a:latin typeface="+mj-lt"/>
              <a:cs typeface="Arial" pitchFamily="34" charset="0"/>
            </a:endParaRPr>
          </a:p>
          <a:p>
            <a:endParaRPr lang="pl-PL" sz="2000" dirty="0">
              <a:latin typeface="+mj-lt"/>
              <a:cs typeface="Arial" pitchFamily="34" charset="0"/>
            </a:endParaRPr>
          </a:p>
          <a:p>
            <a:pPr lvl="0" algn="just"/>
            <a:r>
              <a:rPr lang="en-US" sz="2000" dirty="0">
                <a:latin typeface="+mj-lt"/>
              </a:rPr>
              <a:t>Reference value </a:t>
            </a:r>
            <a:r>
              <a:rPr lang="en-US" sz="2000" b="1" dirty="0">
                <a:latin typeface="+mj-lt"/>
              </a:rPr>
              <a:t>SPAG=1</a:t>
            </a:r>
            <a:r>
              <a:rPr lang="en-US" sz="2000" dirty="0">
                <a:latin typeface="+mj-lt"/>
              </a:rPr>
              <a:t> is for the same size companies distributed evenly over the territory. </a:t>
            </a:r>
            <a:endParaRPr lang="pl-PL" sz="2000" dirty="0">
              <a:latin typeface="+mj-lt"/>
            </a:endParaRPr>
          </a:p>
          <a:p>
            <a:pPr lvl="0" algn="just"/>
            <a:r>
              <a:rPr lang="en-US" sz="2000" dirty="0" smtClean="0">
                <a:latin typeface="+mj-lt"/>
              </a:rPr>
              <a:t>Values </a:t>
            </a:r>
            <a:r>
              <a:rPr lang="en-US" sz="2000" dirty="0">
                <a:latin typeface="+mj-lt"/>
              </a:rPr>
              <a:t>of </a:t>
            </a:r>
            <a:r>
              <a:rPr lang="en-US" sz="2000" b="1" dirty="0">
                <a:latin typeface="+mj-lt"/>
              </a:rPr>
              <a:t>SPAG&lt;1</a:t>
            </a:r>
            <a:r>
              <a:rPr lang="en-US" sz="2000" dirty="0">
                <a:latin typeface="+mj-lt"/>
              </a:rPr>
              <a:t> reveal patterns of </a:t>
            </a:r>
            <a:r>
              <a:rPr lang="en-US" sz="2000" b="1" dirty="0">
                <a:latin typeface="+mj-lt"/>
              </a:rPr>
              <a:t>clustering</a:t>
            </a:r>
            <a:r>
              <a:rPr lang="en-US" sz="2000" dirty="0">
                <a:latin typeface="+mj-lt"/>
              </a:rPr>
              <a:t>, with extreme value </a:t>
            </a:r>
            <a:r>
              <a:rPr lang="en-US" sz="2000" b="1" dirty="0">
                <a:latin typeface="+mj-lt"/>
              </a:rPr>
              <a:t>SPAG~0</a:t>
            </a:r>
            <a:r>
              <a:rPr lang="en-US" sz="2000" dirty="0">
                <a:latin typeface="+mj-lt"/>
              </a:rPr>
              <a:t> at one-point cluster</a:t>
            </a:r>
            <a:r>
              <a:rPr lang="pl-PL" sz="2000" dirty="0">
                <a:latin typeface="+mj-lt"/>
              </a:rPr>
              <a:t>.</a:t>
            </a:r>
          </a:p>
          <a:p>
            <a:pPr lvl="0" algn="just"/>
            <a:r>
              <a:rPr lang="pl-PL" sz="2000" dirty="0" smtClean="0">
                <a:latin typeface="+mj-lt"/>
              </a:rPr>
              <a:t>V</a:t>
            </a:r>
            <a:r>
              <a:rPr lang="en-US" sz="2000" dirty="0" err="1" smtClean="0">
                <a:latin typeface="+mj-lt"/>
              </a:rPr>
              <a:t>alues</a:t>
            </a:r>
            <a:r>
              <a:rPr lang="en-US" sz="2000" dirty="0" smtClean="0">
                <a:latin typeface="+mj-lt"/>
              </a:rPr>
              <a:t> </a:t>
            </a:r>
            <a:r>
              <a:rPr lang="en-US" sz="2000" dirty="0">
                <a:latin typeface="+mj-lt"/>
              </a:rPr>
              <a:t>of </a:t>
            </a:r>
            <a:r>
              <a:rPr lang="en-US" sz="2000" b="1" dirty="0">
                <a:latin typeface="+mj-lt"/>
              </a:rPr>
              <a:t>SPAG&gt;1</a:t>
            </a:r>
            <a:r>
              <a:rPr lang="en-US" sz="2000" dirty="0">
                <a:latin typeface="+mj-lt"/>
              </a:rPr>
              <a:t> prove the existence of border-dispersed pattern and the mechanisms of repulsion</a:t>
            </a:r>
            <a:r>
              <a:rPr lang="en-US" sz="2000" dirty="0" smtClean="0">
                <a:latin typeface="+mj-lt"/>
              </a:rPr>
              <a:t>.</a:t>
            </a:r>
            <a:endParaRPr lang="pl-PL" sz="2000" dirty="0">
              <a:latin typeface="+mj-lt"/>
            </a:endParaRPr>
          </a:p>
        </p:txBody>
      </p:sp>
      <p:sp>
        <p:nvSpPr>
          <p:cNvPr id="4" name="Tytuł 3"/>
          <p:cNvSpPr>
            <a:spLocks noGrp="1"/>
          </p:cNvSpPr>
          <p:nvPr>
            <p:ph type="title"/>
          </p:nvPr>
        </p:nvSpPr>
        <p:spPr>
          <a:xfrm>
            <a:off x="1835696" y="188640"/>
            <a:ext cx="7128792" cy="1143000"/>
          </a:xfrm>
        </p:spPr>
        <p:txBody>
          <a:bodyPr>
            <a:noAutofit/>
          </a:bodyPr>
          <a:lstStyle/>
          <a:p>
            <a:pPr lvl="0" algn="r"/>
            <a:r>
              <a:rPr lang="pl-PL" sz="3600" b="1" dirty="0" err="1"/>
              <a:t>Geometric</a:t>
            </a:r>
            <a:r>
              <a:rPr lang="pl-PL" sz="3600" b="1" dirty="0"/>
              <a:t> </a:t>
            </a:r>
            <a:r>
              <a:rPr lang="pl-PL" sz="3600" b="1" dirty="0" err="1"/>
              <a:t>represenation</a:t>
            </a:r>
            <a:r>
              <a:rPr lang="pl-PL" sz="3600" b="1" dirty="0"/>
              <a:t> of </a:t>
            </a:r>
            <a:r>
              <a:rPr lang="pl-PL" sz="3600" b="1" dirty="0" err="1"/>
              <a:t>points</a:t>
            </a:r>
            <a:r>
              <a:rPr lang="pl-PL" sz="3600" b="1" dirty="0"/>
              <a:t/>
            </a:r>
            <a:br>
              <a:rPr lang="pl-PL" sz="3600" b="1" dirty="0"/>
            </a:br>
            <a:r>
              <a:rPr lang="pl-PL" sz="3600" b="1" dirty="0"/>
              <a:t>SPAG index of </a:t>
            </a:r>
            <a:r>
              <a:rPr lang="pl-PL" sz="3600" b="1" dirty="0" err="1"/>
              <a:t>agglomeration</a:t>
            </a:r>
            <a:r>
              <a:rPr lang="pl-PL" sz="3600" b="1" dirty="0"/>
              <a:t> </a:t>
            </a:r>
            <a:r>
              <a:rPr lang="pl-PL" sz="3600" b="1" dirty="0" smtClean="0"/>
              <a:t>(5)</a:t>
            </a:r>
            <a:endParaRPr lang="pl-PL" sz="3600" b="1" dirty="0"/>
          </a:p>
        </p:txBody>
      </p:sp>
      <p:sp>
        <p:nvSpPr>
          <p:cNvPr id="5" name="Elipsa 4"/>
          <p:cNvSpPr/>
          <p:nvPr/>
        </p:nvSpPr>
        <p:spPr>
          <a:xfrm>
            <a:off x="8820472" y="6623640"/>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1017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1143000"/>
          </a:xfrm>
        </p:spPr>
        <p:txBody>
          <a:bodyPr>
            <a:noAutofit/>
          </a:bodyPr>
          <a:lstStyle/>
          <a:p>
            <a:pPr lvl="0" algn="r"/>
            <a:r>
              <a:rPr lang="pl-PL" sz="2800" dirty="0" err="1" smtClean="0"/>
              <a:t>Simulation</a:t>
            </a:r>
            <a:r>
              <a:rPr lang="pl-PL" sz="2800" dirty="0" smtClean="0"/>
              <a:t> </a:t>
            </a:r>
            <a:r>
              <a:rPr lang="pl-PL" sz="2800" dirty="0" err="1" smtClean="0"/>
              <a:t>results</a:t>
            </a:r>
            <a:r>
              <a:rPr lang="pl-PL" sz="2800" dirty="0" smtClean="0"/>
              <a:t> for n=100 </a:t>
            </a:r>
            <a:r>
              <a:rPr lang="pl-PL" sz="2800" dirty="0" err="1" smtClean="0"/>
              <a:t>firms</a:t>
            </a:r>
            <a:r>
              <a:rPr lang="pl-PL" sz="2800" dirty="0" smtClean="0"/>
              <a:t/>
            </a:r>
            <a:br>
              <a:rPr lang="pl-PL" sz="2800" dirty="0" smtClean="0"/>
            </a:br>
            <a:r>
              <a:rPr lang="en-US" sz="2800" b="1" dirty="0" smtClean="0"/>
              <a:t>four </a:t>
            </a:r>
            <a:r>
              <a:rPr lang="en-US" sz="2800" dirty="0" smtClean="0"/>
              <a:t>classes of companies’ size with equal frequency distribution of size </a:t>
            </a:r>
            <a:endParaRPr lang="pl-PL" sz="2800" b="1" dirty="0"/>
          </a:p>
        </p:txBody>
      </p:sp>
      <p:graphicFrame>
        <p:nvGraphicFramePr>
          <p:cNvPr id="5" name="Tabela 4"/>
          <p:cNvGraphicFramePr>
            <a:graphicFrameLocks noGrp="1"/>
          </p:cNvGraphicFramePr>
          <p:nvPr/>
        </p:nvGraphicFramePr>
        <p:xfrm>
          <a:off x="179512" y="1916832"/>
          <a:ext cx="8712968" cy="4392488"/>
        </p:xfrm>
        <a:graphic>
          <a:graphicData uri="http://schemas.openxmlformats.org/drawingml/2006/table">
            <a:tbl>
              <a:tblPr firstRow="1" bandRow="1">
                <a:tableStyleId>{5C22544A-7EE6-4342-B048-85BDC9FD1C3A}</a:tableStyleId>
              </a:tblPr>
              <a:tblGrid>
                <a:gridCol w="2178242"/>
                <a:gridCol w="2178242"/>
                <a:gridCol w="2178242"/>
                <a:gridCol w="2178242"/>
              </a:tblGrid>
              <a:tr h="2196244">
                <a:tc>
                  <a:txBody>
                    <a:bodyPr/>
                    <a:lstStyle/>
                    <a:p>
                      <a:endParaRPr lang="pl-PL" dirty="0"/>
                    </a:p>
                  </a:txBody>
                  <a:tcPr/>
                </a:tc>
                <a:tc>
                  <a:txBody>
                    <a:bodyPr/>
                    <a:lstStyle/>
                    <a:p>
                      <a:endParaRPr lang="pl-PL" dirty="0"/>
                    </a:p>
                  </a:txBody>
                  <a:tcPr/>
                </a:tc>
                <a:tc>
                  <a:txBody>
                    <a:bodyPr/>
                    <a:lstStyle/>
                    <a:p>
                      <a:endParaRPr lang="pl-PL" dirty="0"/>
                    </a:p>
                  </a:txBody>
                  <a:tcPr/>
                </a:tc>
                <a:tc>
                  <a:txBody>
                    <a:bodyPr/>
                    <a:lstStyle/>
                    <a:p>
                      <a:endParaRPr lang="pl-PL" dirty="0"/>
                    </a:p>
                  </a:txBody>
                  <a:tcPr/>
                </a:tc>
              </a:tr>
              <a:tr h="2196244">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1.03</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0.69</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0.72</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0.74</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0.74</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0.08</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0.008</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1.31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0.44</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0.57</a:t>
                      </a:r>
                      <a:endParaRPr lang="pl-PL" sz="2000" dirty="0">
                        <a:latin typeface="Arial" pitchFamily="34" charset="0"/>
                        <a:cs typeface="Arial" pitchFamily="34" charset="0"/>
                      </a:endParaRPr>
                    </a:p>
                  </a:txBody>
                  <a:tcPr/>
                </a:tc>
              </a:tr>
            </a:tbl>
          </a:graphicData>
        </a:graphic>
      </p:graphicFrame>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17" name="Object 1"/>
          <p:cNvGraphicFramePr>
            <a:graphicFrameLocks noChangeAspect="1"/>
          </p:cNvGraphicFramePr>
          <p:nvPr/>
        </p:nvGraphicFramePr>
        <p:xfrm>
          <a:off x="179512" y="1916831"/>
          <a:ext cx="2160240" cy="2221961"/>
        </p:xfrm>
        <a:graphic>
          <a:graphicData uri="http://schemas.openxmlformats.org/presentationml/2006/ole">
            <mc:AlternateContent xmlns:mc="http://schemas.openxmlformats.org/markup-compatibility/2006">
              <mc:Choice xmlns:v="urn:schemas-microsoft-com:vml" Requires="v">
                <p:oleObj spid="_x0000_s3406" name="Obraz - mapa bitowa" r:id="rId4" imgW="1615238" imgH="1668925" progId="Paint.Picture">
                  <p:embed/>
                </p:oleObj>
              </mc:Choice>
              <mc:Fallback>
                <p:oleObj name="Obraz - mapa bitowa" r:id="rId4" imgW="1615238" imgH="166892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16831"/>
                        <a:ext cx="2160240" cy="2221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19" name="Object 3"/>
          <p:cNvGraphicFramePr>
            <a:graphicFrameLocks noChangeAspect="1"/>
          </p:cNvGraphicFramePr>
          <p:nvPr/>
        </p:nvGraphicFramePr>
        <p:xfrm>
          <a:off x="2339752" y="1916831"/>
          <a:ext cx="2160240" cy="2191101"/>
        </p:xfrm>
        <a:graphic>
          <a:graphicData uri="http://schemas.openxmlformats.org/presentationml/2006/ole">
            <mc:AlternateContent xmlns:mc="http://schemas.openxmlformats.org/markup-compatibility/2006">
              <mc:Choice xmlns:v="urn:schemas-microsoft-com:vml" Requires="v">
                <p:oleObj spid="_x0000_s3407" name="Obraz - mapa bitowa" r:id="rId6" imgW="1150476" imgH="1165961" progId="Paint.Picture">
                  <p:embed/>
                </p:oleObj>
              </mc:Choice>
              <mc:Fallback>
                <p:oleObj name="Obraz - mapa bitowa" r:id="rId6" imgW="1150476" imgH="1165961"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1916831"/>
                        <a:ext cx="2160240" cy="2191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21" name="Object 5"/>
          <p:cNvGraphicFramePr>
            <a:graphicFrameLocks noChangeAspect="1"/>
          </p:cNvGraphicFramePr>
          <p:nvPr/>
        </p:nvGraphicFramePr>
        <p:xfrm>
          <a:off x="4499992" y="1916832"/>
          <a:ext cx="2232248" cy="2232248"/>
        </p:xfrm>
        <a:graphic>
          <a:graphicData uri="http://schemas.openxmlformats.org/presentationml/2006/ole">
            <mc:AlternateContent xmlns:mc="http://schemas.openxmlformats.org/markup-compatibility/2006">
              <mc:Choice xmlns:v="urn:schemas-microsoft-com:vml" Requires="v">
                <p:oleObj spid="_x0000_s3408" name="Obraz - mapa bitowa" r:id="rId8" imgW="4115157" imgH="4129524" progId="Paint.Picture">
                  <p:embed/>
                </p:oleObj>
              </mc:Choice>
              <mc:Fallback>
                <p:oleObj name="Obraz - mapa bitowa" r:id="rId8" imgW="4115157" imgH="4129524"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992" y="1916832"/>
                        <a:ext cx="2232248"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0423" name="Object 7"/>
          <p:cNvGraphicFramePr>
            <a:graphicFrameLocks noChangeAspect="1"/>
          </p:cNvGraphicFramePr>
          <p:nvPr/>
        </p:nvGraphicFramePr>
        <p:xfrm>
          <a:off x="6732240" y="1916832"/>
          <a:ext cx="2160240" cy="2273088"/>
        </p:xfrm>
        <a:graphic>
          <a:graphicData uri="http://schemas.openxmlformats.org/presentationml/2006/ole">
            <mc:AlternateContent xmlns:mc="http://schemas.openxmlformats.org/markup-compatibility/2006">
              <mc:Choice xmlns:v="urn:schemas-microsoft-com:vml" Requires="v">
                <p:oleObj spid="_x0000_s3409" name="Obraz - mapa bitowa" r:id="rId10" imgW="4427604" imgH="4632381" progId="Paint.Picture">
                  <p:embed/>
                </p:oleObj>
              </mc:Choice>
              <mc:Fallback>
                <p:oleObj name="Obraz - mapa bitowa" r:id="rId10" imgW="4427604" imgH="4632381"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1916832"/>
                        <a:ext cx="2160240" cy="22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2173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r"/>
            <a:r>
              <a:rPr lang="pl-PL" sz="4000" b="1" dirty="0" err="1"/>
              <a:t>An</a:t>
            </a:r>
            <a:r>
              <a:rPr lang="pl-PL" sz="4000" b="1" dirty="0"/>
              <a:t> </a:t>
            </a:r>
            <a:r>
              <a:rPr lang="pl-PL" sz="4000" b="1" dirty="0" err="1"/>
              <a:t>approach</a:t>
            </a:r>
            <a:r>
              <a:rPr lang="pl-PL" sz="4000" b="1" dirty="0"/>
              <a:t> to </a:t>
            </a:r>
            <a:r>
              <a:rPr lang="pl-PL" sz="4000" b="1" dirty="0" err="1"/>
              <a:t>points</a:t>
            </a:r>
            <a:r>
              <a:rPr lang="pl-PL" sz="4000" b="1" dirty="0"/>
              <a:t>(2</a:t>
            </a:r>
            <a:r>
              <a:rPr lang="pl-PL" sz="4000" b="1" dirty="0" smtClean="0"/>
              <a:t>)</a:t>
            </a:r>
            <a:endParaRPr lang="en-GB" sz="4000" dirty="0"/>
          </a:p>
        </p:txBody>
      </p:sp>
      <p:sp>
        <p:nvSpPr>
          <p:cNvPr id="3" name="Symbol zastępczy zawartości 2"/>
          <p:cNvSpPr>
            <a:spLocks noGrp="1"/>
          </p:cNvSpPr>
          <p:nvPr>
            <p:ph idx="1"/>
          </p:nvPr>
        </p:nvSpPr>
        <p:spPr>
          <a:xfrm>
            <a:off x="323528" y="1600200"/>
            <a:ext cx="8363272" cy="4525963"/>
          </a:xfrm>
        </p:spPr>
        <p:txBody>
          <a:bodyPr>
            <a:normAutofit/>
          </a:bodyPr>
          <a:lstStyle/>
          <a:p>
            <a:pPr marL="0" indent="0">
              <a:buNone/>
            </a:pPr>
            <a:r>
              <a:rPr lang="pl-PL" sz="2400" dirty="0" smtClean="0"/>
              <a:t>… and a </a:t>
            </a:r>
            <a:r>
              <a:rPr lang="pl-PL" sz="2400" dirty="0" err="1" smtClean="0"/>
              <a:t>shapefile</a:t>
            </a:r>
            <a:r>
              <a:rPr lang="pl-PL" sz="2400" dirty="0" smtClean="0"/>
              <a:t> </a:t>
            </a:r>
            <a:endParaRPr lang="pl-PL" sz="2400" dirty="0" smtClean="0"/>
          </a:p>
          <a:p>
            <a:pPr marL="0" indent="0">
              <a:buNone/>
            </a:pPr>
            <a:r>
              <a:rPr lang="pl-PL" sz="2400" dirty="0" smtClean="0"/>
              <a:t>for </a:t>
            </a:r>
            <a:r>
              <a:rPr lang="pl-PL" sz="2400" dirty="0" err="1" smtClean="0"/>
              <a:t>territory</a:t>
            </a:r>
            <a:r>
              <a:rPr lang="pl-PL" sz="2400" dirty="0" smtClean="0"/>
              <a:t> </a:t>
            </a:r>
            <a:endParaRPr lang="pl-PL" sz="2400" dirty="0" smtClean="0"/>
          </a:p>
          <a:p>
            <a:pPr marL="0" indent="0">
              <a:buNone/>
            </a:pPr>
            <a:r>
              <a:rPr lang="pl-PL" sz="2400" dirty="0" err="1"/>
              <a:t>a</a:t>
            </a:r>
            <a:r>
              <a:rPr lang="pl-PL" sz="2400" dirty="0" err="1" smtClean="0"/>
              <a:t>nalysed</a:t>
            </a:r>
            <a:endParaRPr lang="pl-PL" sz="2400" dirty="0" smtClean="0"/>
          </a:p>
          <a:p>
            <a:pPr marL="0" indent="0">
              <a:buNone/>
            </a:pPr>
            <a:endParaRPr lang="pl-PL" sz="2400" dirty="0" smtClean="0"/>
          </a:p>
          <a:p>
            <a:pPr marL="0" indent="0">
              <a:buNone/>
            </a:pPr>
            <a:endParaRPr lang="pl-PL" sz="2400" dirty="0"/>
          </a:p>
          <a:p>
            <a:pPr marL="0" indent="0">
              <a:buNone/>
            </a:pPr>
            <a:endParaRPr lang="pl-PL" sz="2400" dirty="0"/>
          </a:p>
          <a:p>
            <a:pPr marL="0" indent="0">
              <a:buNone/>
            </a:pPr>
            <a:r>
              <a:rPr lang="pl-PL" sz="2400" b="1" dirty="0" err="1"/>
              <a:t>What</a:t>
            </a:r>
            <a:r>
              <a:rPr lang="pl-PL" sz="2400" b="1" dirty="0"/>
              <a:t> we </a:t>
            </a:r>
            <a:r>
              <a:rPr lang="pl-PL" sz="2400" b="1" dirty="0" err="1"/>
              <a:t>can</a:t>
            </a:r>
            <a:r>
              <a:rPr lang="pl-PL" sz="2400" b="1" dirty="0"/>
              <a:t> do </a:t>
            </a:r>
            <a:r>
              <a:rPr lang="pl-PL" sz="2400" b="1" dirty="0" smtClean="0"/>
              <a:t>with </a:t>
            </a:r>
            <a:r>
              <a:rPr lang="pl-PL" sz="2400" b="1" dirty="0" err="1"/>
              <a:t>this</a:t>
            </a:r>
            <a:r>
              <a:rPr lang="pl-PL" sz="2400" b="1" dirty="0"/>
              <a:t>?</a:t>
            </a:r>
            <a:r>
              <a:rPr lang="pl-PL" sz="2400" dirty="0" smtClean="0"/>
              <a:t> </a:t>
            </a:r>
            <a:endParaRPr lang="en-GB"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675" y="1340768"/>
            <a:ext cx="526732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538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1143000"/>
          </a:xfrm>
        </p:spPr>
        <p:txBody>
          <a:bodyPr>
            <a:noAutofit/>
          </a:bodyPr>
          <a:lstStyle/>
          <a:p>
            <a:pPr lvl="0" algn="r"/>
            <a:r>
              <a:rPr lang="pl-PL" sz="2800" dirty="0" err="1" smtClean="0"/>
              <a:t>Simulation</a:t>
            </a:r>
            <a:r>
              <a:rPr lang="pl-PL" sz="2800" dirty="0" smtClean="0"/>
              <a:t> </a:t>
            </a:r>
            <a:r>
              <a:rPr lang="pl-PL" sz="2800" dirty="0" err="1" smtClean="0"/>
              <a:t>results</a:t>
            </a:r>
            <a:r>
              <a:rPr lang="pl-PL" sz="2800" dirty="0" smtClean="0"/>
              <a:t> for n=100 </a:t>
            </a:r>
            <a:r>
              <a:rPr lang="pl-PL" sz="2800" dirty="0" err="1" smtClean="0"/>
              <a:t>firms</a:t>
            </a:r>
            <a:r>
              <a:rPr lang="pl-PL" sz="2800" dirty="0" smtClean="0"/>
              <a:t/>
            </a:r>
            <a:br>
              <a:rPr lang="pl-PL" sz="2800" dirty="0" smtClean="0"/>
            </a:br>
            <a:r>
              <a:rPr lang="en-US" sz="2800" b="1" dirty="0" smtClean="0"/>
              <a:t>four</a:t>
            </a:r>
            <a:r>
              <a:rPr lang="en-US" sz="2800" dirty="0" smtClean="0"/>
              <a:t> classes of companies’ size with equal frequency distribution of size </a:t>
            </a:r>
            <a:endParaRPr lang="pl-PL" sz="2800" b="1" dirty="0"/>
          </a:p>
        </p:txBody>
      </p:sp>
      <p:graphicFrame>
        <p:nvGraphicFramePr>
          <p:cNvPr id="5" name="Tabela 4"/>
          <p:cNvGraphicFramePr>
            <a:graphicFrameLocks noGrp="1"/>
          </p:cNvGraphicFramePr>
          <p:nvPr/>
        </p:nvGraphicFramePr>
        <p:xfrm>
          <a:off x="179512" y="1916832"/>
          <a:ext cx="8712968" cy="4392488"/>
        </p:xfrm>
        <a:graphic>
          <a:graphicData uri="http://schemas.openxmlformats.org/drawingml/2006/table">
            <a:tbl>
              <a:tblPr firstRow="1" bandRow="1">
                <a:tableStyleId>{5C22544A-7EE6-4342-B048-85BDC9FD1C3A}</a:tableStyleId>
              </a:tblPr>
              <a:tblGrid>
                <a:gridCol w="2178242"/>
                <a:gridCol w="2178242"/>
                <a:gridCol w="2178242"/>
                <a:gridCol w="2178242"/>
              </a:tblGrid>
              <a:tr h="2196244">
                <a:tc>
                  <a:txBody>
                    <a:bodyPr/>
                    <a:lstStyle/>
                    <a:p>
                      <a:endParaRPr lang="pl-PL" dirty="0"/>
                    </a:p>
                  </a:txBody>
                  <a:tcPr/>
                </a:tc>
                <a:tc>
                  <a:txBody>
                    <a:bodyPr/>
                    <a:lstStyle/>
                    <a:p>
                      <a:endParaRPr lang="pl-PL" dirty="0"/>
                    </a:p>
                  </a:txBody>
                  <a:tcPr/>
                </a:tc>
                <a:tc>
                  <a:txBody>
                    <a:bodyPr/>
                    <a:lstStyle/>
                    <a:p>
                      <a:endParaRPr lang="pl-PL" dirty="0"/>
                    </a:p>
                  </a:txBody>
                  <a:tcPr/>
                </a:tc>
                <a:tc>
                  <a:txBody>
                    <a:bodyPr/>
                    <a:lstStyle/>
                    <a:p>
                      <a:endParaRPr lang="pl-PL" dirty="0"/>
                    </a:p>
                  </a:txBody>
                  <a:tcPr/>
                </a:tc>
              </a:tr>
              <a:tr h="2196244">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0.61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0.28</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0.17</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0.89</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0.46</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0.41</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0.26</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0.23</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0.06</a:t>
                      </a:r>
                      <a:endParaRPr lang="pl-PL" sz="2000" dirty="0">
                        <a:latin typeface="Arial" pitchFamily="34" charset="0"/>
                        <a:cs typeface="Arial" pitchFamily="34" charset="0"/>
                      </a:endParaRPr>
                    </a:p>
                  </a:txBody>
                  <a:tcPr/>
                </a:tc>
                <a:tc>
                  <a:txBody>
                    <a:bodyPr/>
                    <a:lstStyle/>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coverage</a:t>
                      </a:r>
                      <a:r>
                        <a:rPr lang="en-US" sz="2000" kern="1200" baseline="-25000" dirty="0" smtClean="0">
                          <a:solidFill>
                            <a:schemeClr val="dk1"/>
                          </a:solidFill>
                          <a:latin typeface="Arial" pitchFamily="34" charset="0"/>
                          <a:ea typeface="+mn-ea"/>
                          <a:cs typeface="Arial" pitchFamily="34" charset="0"/>
                        </a:rPr>
                        <a:t>­</a:t>
                      </a:r>
                      <a:r>
                        <a:rPr lang="en-US" sz="2000" kern="1200" dirty="0" smtClean="0">
                          <a:solidFill>
                            <a:schemeClr val="dk1"/>
                          </a:solidFill>
                          <a:latin typeface="Arial" pitchFamily="34" charset="0"/>
                          <a:ea typeface="+mn-ea"/>
                          <a:cs typeface="Arial" pitchFamily="34" charset="0"/>
                        </a:rPr>
                        <a:t> = 1</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distance</a:t>
                      </a:r>
                      <a:r>
                        <a:rPr lang="en-US" sz="2000" kern="1200" dirty="0" smtClean="0">
                          <a:solidFill>
                            <a:schemeClr val="dk1"/>
                          </a:solidFill>
                          <a:latin typeface="Arial" pitchFamily="34" charset="0"/>
                          <a:ea typeface="+mn-ea"/>
                          <a:cs typeface="Arial" pitchFamily="34" charset="0"/>
                        </a:rPr>
                        <a:t> = 0.74</a:t>
                      </a:r>
                      <a:endParaRPr lang="pl-PL" sz="2000" kern="1200" dirty="0" smtClean="0">
                        <a:solidFill>
                          <a:schemeClr val="dk1"/>
                        </a:solidFill>
                        <a:latin typeface="Arial" pitchFamily="34" charset="0"/>
                        <a:ea typeface="+mn-ea"/>
                        <a:cs typeface="Arial" pitchFamily="34" charset="0"/>
                      </a:endParaRPr>
                    </a:p>
                    <a:p>
                      <a:pPr algn="ctr"/>
                      <a:r>
                        <a:rPr lang="en-US" sz="2000" kern="1200" dirty="0" err="1" smtClean="0">
                          <a:solidFill>
                            <a:schemeClr val="dk1"/>
                          </a:solidFill>
                          <a:latin typeface="Arial" pitchFamily="34" charset="0"/>
                          <a:ea typeface="+mn-ea"/>
                          <a:cs typeface="Arial" pitchFamily="34" charset="0"/>
                        </a:rPr>
                        <a:t>I</a:t>
                      </a:r>
                      <a:r>
                        <a:rPr lang="en-US" sz="2000" kern="1200" baseline="-25000" dirty="0" err="1" smtClean="0">
                          <a:solidFill>
                            <a:schemeClr val="dk1"/>
                          </a:solidFill>
                          <a:latin typeface="Arial" pitchFamily="34" charset="0"/>
                          <a:ea typeface="+mn-ea"/>
                          <a:cs typeface="Arial" pitchFamily="34" charset="0"/>
                        </a:rPr>
                        <a:t>overlap</a:t>
                      </a:r>
                      <a:r>
                        <a:rPr lang="en-US" sz="2000" kern="1200" dirty="0" smtClean="0">
                          <a:solidFill>
                            <a:schemeClr val="dk1"/>
                          </a:solidFill>
                          <a:latin typeface="Arial" pitchFamily="34" charset="0"/>
                          <a:ea typeface="+mn-ea"/>
                          <a:cs typeface="Arial" pitchFamily="34" charset="0"/>
                        </a:rPr>
                        <a:t> = 0.13</a:t>
                      </a:r>
                      <a:endParaRPr lang="pl-PL" sz="2000" kern="1200" dirty="0" smtClean="0">
                        <a:solidFill>
                          <a:schemeClr val="dk1"/>
                        </a:solidFill>
                        <a:latin typeface="Arial" pitchFamily="34" charset="0"/>
                        <a:ea typeface="+mn-ea"/>
                        <a:cs typeface="Arial" pitchFamily="34" charset="0"/>
                      </a:endParaRPr>
                    </a:p>
                    <a:p>
                      <a:pPr algn="ctr"/>
                      <a:endParaRPr lang="pl-PL" sz="2000" kern="1200" dirty="0" smtClean="0">
                        <a:solidFill>
                          <a:schemeClr val="dk1"/>
                        </a:solidFill>
                        <a:latin typeface="Arial" pitchFamily="34" charset="0"/>
                        <a:ea typeface="+mn-ea"/>
                        <a:cs typeface="Arial" pitchFamily="34" charset="0"/>
                      </a:endParaRPr>
                    </a:p>
                    <a:p>
                      <a:pPr algn="ctr"/>
                      <a:r>
                        <a:rPr lang="en-US" sz="2000" kern="1200" dirty="0" smtClean="0">
                          <a:solidFill>
                            <a:schemeClr val="dk1"/>
                          </a:solidFill>
                          <a:latin typeface="Arial" pitchFamily="34" charset="0"/>
                          <a:ea typeface="+mn-ea"/>
                          <a:cs typeface="Arial" pitchFamily="34" charset="0"/>
                        </a:rPr>
                        <a:t>SPAG = 0.1</a:t>
                      </a:r>
                      <a:endParaRPr lang="pl-PL" sz="2000" dirty="0">
                        <a:latin typeface="Arial" pitchFamily="34" charset="0"/>
                        <a:cs typeface="Arial" pitchFamily="34" charset="0"/>
                      </a:endParaRPr>
                    </a:p>
                  </a:txBody>
                  <a:tcPr/>
                </a:tc>
              </a:tr>
            </a:tbl>
          </a:graphicData>
        </a:graphic>
      </p:graphicFrame>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04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04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18" name="Object 6"/>
          <p:cNvGraphicFramePr>
            <a:graphicFrameLocks noChangeAspect="1"/>
          </p:cNvGraphicFramePr>
          <p:nvPr/>
        </p:nvGraphicFramePr>
        <p:xfrm>
          <a:off x="179512" y="1916832"/>
          <a:ext cx="2160240" cy="2177250"/>
        </p:xfrm>
        <a:graphic>
          <a:graphicData uri="http://schemas.openxmlformats.org/presentationml/2006/ole">
            <mc:AlternateContent xmlns:mc="http://schemas.openxmlformats.org/markup-compatibility/2006">
              <mc:Choice xmlns:v="urn:schemas-microsoft-com:vml" Requires="v">
                <p:oleObj spid="_x0000_s4430" name="Obraz - mapa bitowa" r:id="rId4" imgW="4046571" imgH="4107536" progId="Paint.Picture">
                  <p:embed/>
                </p:oleObj>
              </mc:Choice>
              <mc:Fallback>
                <p:oleObj name="Obraz - mapa bitowa" r:id="rId4" imgW="4046571" imgH="410753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16832"/>
                        <a:ext cx="2160240" cy="217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20" name="Object 8"/>
          <p:cNvGraphicFramePr>
            <a:graphicFrameLocks noChangeAspect="1"/>
          </p:cNvGraphicFramePr>
          <p:nvPr/>
        </p:nvGraphicFramePr>
        <p:xfrm>
          <a:off x="2339752" y="1916832"/>
          <a:ext cx="2160240" cy="2228279"/>
        </p:xfrm>
        <a:graphic>
          <a:graphicData uri="http://schemas.openxmlformats.org/presentationml/2006/ole">
            <mc:AlternateContent xmlns:mc="http://schemas.openxmlformats.org/markup-compatibility/2006">
              <mc:Choice xmlns:v="urn:schemas-microsoft-com:vml" Requires="v">
                <p:oleObj spid="_x0000_s4431" name="Obraz - mapa bitowa" r:id="rId6" imgW="4061812" imgH="4160881" progId="Paint.Picture">
                  <p:embed/>
                </p:oleObj>
              </mc:Choice>
              <mc:Fallback>
                <p:oleObj name="Obraz - mapa bitowa" r:id="rId6" imgW="4061812" imgH="4160881"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1916832"/>
                        <a:ext cx="2160240" cy="2228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22" name="Object 10"/>
          <p:cNvGraphicFramePr>
            <a:graphicFrameLocks noChangeAspect="1"/>
          </p:cNvGraphicFramePr>
          <p:nvPr/>
        </p:nvGraphicFramePr>
        <p:xfrm>
          <a:off x="4499992" y="1916831"/>
          <a:ext cx="2232248" cy="2249825"/>
        </p:xfrm>
        <a:graphic>
          <a:graphicData uri="http://schemas.openxmlformats.org/presentationml/2006/ole">
            <mc:AlternateContent xmlns:mc="http://schemas.openxmlformats.org/markup-compatibility/2006">
              <mc:Choice xmlns:v="urn:schemas-microsoft-com:vml" Requires="v">
                <p:oleObj spid="_x0000_s4432" name="Obraz - mapa bitowa" r:id="rId8" imgW="4115157" imgH="4138019" progId="Paint.Picture">
                  <p:embed/>
                </p:oleObj>
              </mc:Choice>
              <mc:Fallback>
                <p:oleObj name="Obraz - mapa bitowa" r:id="rId8" imgW="4115157" imgH="4138019"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992" y="1916831"/>
                        <a:ext cx="2232248" cy="224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graphicFrame>
        <p:nvGraphicFramePr>
          <p:cNvPr id="64524" name="Object 12"/>
          <p:cNvGraphicFramePr>
            <a:graphicFrameLocks noChangeAspect="1"/>
          </p:cNvGraphicFramePr>
          <p:nvPr>
            <p:extLst>
              <p:ext uri="{D42A27DB-BD31-4B8C-83A1-F6EECF244321}">
                <p14:modId xmlns:p14="http://schemas.microsoft.com/office/powerpoint/2010/main" val="2433018977"/>
              </p:ext>
            </p:extLst>
          </p:nvPr>
        </p:nvGraphicFramePr>
        <p:xfrm>
          <a:off x="6732240" y="1842177"/>
          <a:ext cx="2232248" cy="2314315"/>
        </p:xfrm>
        <a:graphic>
          <a:graphicData uri="http://schemas.openxmlformats.org/presentationml/2006/ole">
            <mc:AlternateContent xmlns:mc="http://schemas.openxmlformats.org/markup-compatibility/2006">
              <mc:Choice xmlns:v="urn:schemas-microsoft-com:vml" Requires="v">
                <p:oleObj spid="_x0000_s4433" name="Obraz - mapa bitowa" r:id="rId10" imgW="1295238" imgH="1340952" progId="Paint.Picture">
                  <p:embed/>
                </p:oleObj>
              </mc:Choice>
              <mc:Fallback>
                <p:oleObj name="Obraz - mapa bitowa" r:id="rId10" imgW="1295238" imgH="1340952"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1842177"/>
                        <a:ext cx="2232248" cy="2314315"/>
                      </a:xfrm>
                      <a:prstGeom prst="rect">
                        <a:avLst/>
                      </a:prstGeom>
                      <a:noFill/>
                      <a:extLst/>
                    </p:spPr>
                  </p:pic>
                </p:oleObj>
              </mc:Fallback>
            </mc:AlternateContent>
          </a:graphicData>
        </a:graphic>
      </p:graphicFrame>
    </p:spTree>
    <p:extLst>
      <p:ext uri="{BB962C8B-B14F-4D97-AF65-F5344CB8AC3E}">
        <p14:creationId xmlns:p14="http://schemas.microsoft.com/office/powerpoint/2010/main" val="36797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a:t>Most </a:t>
            </a:r>
            <a:r>
              <a:rPr lang="pl-PL" b="1" dirty="0" err="1"/>
              <a:t>interesting</a:t>
            </a:r>
            <a:r>
              <a:rPr lang="pl-PL" b="1" dirty="0"/>
              <a:t> </a:t>
            </a:r>
            <a:r>
              <a:rPr lang="pl-PL" b="1" dirty="0" err="1"/>
              <a:t>elements</a:t>
            </a:r>
            <a:r>
              <a:rPr lang="pl-PL" b="1" dirty="0"/>
              <a:t> </a:t>
            </a:r>
            <a:br>
              <a:rPr lang="pl-PL" b="1" dirty="0"/>
            </a:br>
            <a:r>
              <a:rPr lang="pl-PL" b="1" dirty="0"/>
              <a:t>of </a:t>
            </a:r>
            <a:r>
              <a:rPr lang="pl-PL" b="1" dirty="0" err="1"/>
              <a:t>this</a:t>
            </a:r>
            <a:r>
              <a:rPr lang="pl-PL" b="1" dirty="0"/>
              <a:t> </a:t>
            </a:r>
            <a:r>
              <a:rPr lang="pl-PL" b="1" dirty="0" err="1"/>
              <a:t>analysis</a:t>
            </a:r>
            <a:r>
              <a:rPr lang="pl-PL" b="1" dirty="0"/>
              <a:t> (1) </a:t>
            </a:r>
            <a:endParaRPr lang="en-GB" dirty="0"/>
          </a:p>
        </p:txBody>
      </p:sp>
      <p:sp>
        <p:nvSpPr>
          <p:cNvPr id="3" name="Symbol zastępczy zawartości 2"/>
          <p:cNvSpPr>
            <a:spLocks noGrp="1"/>
          </p:cNvSpPr>
          <p:nvPr>
            <p:ph idx="1"/>
          </p:nvPr>
        </p:nvSpPr>
        <p:spPr/>
        <p:txBody>
          <a:bodyPr/>
          <a:lstStyle/>
          <a:p>
            <a:pPr marL="0" indent="0">
              <a:buNone/>
            </a:pPr>
            <a:r>
              <a:rPr lang="pl-PL" sz="2400" b="1" dirty="0" smtClean="0"/>
              <a:t># </a:t>
            </a:r>
            <a:r>
              <a:rPr lang="pl-PL" sz="2400" b="1" dirty="0" err="1" smtClean="0"/>
              <a:t>just</a:t>
            </a:r>
            <a:r>
              <a:rPr lang="pl-PL" sz="2400" b="1" dirty="0" smtClean="0"/>
              <a:t> </a:t>
            </a:r>
            <a:r>
              <a:rPr lang="pl-PL" sz="2400" b="1" dirty="0" err="1" smtClean="0"/>
              <a:t>plotted</a:t>
            </a:r>
            <a:r>
              <a:rPr lang="pl-PL" sz="2400" b="1" dirty="0" smtClean="0"/>
              <a:t> </a:t>
            </a:r>
            <a:r>
              <a:rPr lang="pl-PL" sz="2400" b="1" dirty="0" err="1" smtClean="0"/>
              <a:t>points</a:t>
            </a:r>
            <a:endParaRPr lang="pl-PL" sz="2400" b="1" dirty="0" smtClean="0"/>
          </a:p>
          <a:p>
            <a:pPr marL="0" indent="0">
              <a:buNone/>
            </a:pPr>
            <a:r>
              <a:rPr lang="en-GB" sz="2400" dirty="0" smtClean="0"/>
              <a:t>plot(region</a:t>
            </a:r>
            <a:r>
              <a:rPr lang="en-GB" sz="2400" dirty="0"/>
              <a:t>)</a:t>
            </a:r>
          </a:p>
          <a:p>
            <a:pPr marL="0" indent="0">
              <a:buNone/>
            </a:pPr>
            <a:r>
              <a:rPr lang="en-GB" sz="2400" dirty="0" smtClean="0"/>
              <a:t>points(</a:t>
            </a:r>
            <a:r>
              <a:rPr lang="en-GB" sz="2400" dirty="0" err="1" smtClean="0"/>
              <a:t>xy</a:t>
            </a:r>
            <a:r>
              <a:rPr lang="en-GB" sz="2400" dirty="0"/>
              <a:t>, </a:t>
            </a:r>
            <a:r>
              <a:rPr lang="en-GB" sz="2400" dirty="0" err="1"/>
              <a:t>pch</a:t>
            </a:r>
            <a:r>
              <a:rPr lang="en-GB" sz="2400" dirty="0"/>
              <a:t>=".", </a:t>
            </a:r>
            <a:r>
              <a:rPr lang="en-GB" sz="2400" dirty="0" err="1" smtClean="0"/>
              <a:t>cex</a:t>
            </a:r>
            <a:r>
              <a:rPr lang="en-GB" sz="2400" dirty="0" smtClean="0"/>
              <a:t>=3</a:t>
            </a:r>
            <a:r>
              <a:rPr lang="en-GB" sz="2400" dirty="0"/>
              <a:t>)</a:t>
            </a:r>
          </a:p>
          <a:p>
            <a:pPr marL="0" indent="0">
              <a:buNone/>
            </a:pPr>
            <a:endParaRPr lang="en-GB"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464" y="1700808"/>
            <a:ext cx="5166535" cy="5157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811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smtClean="0"/>
              <a:t>Most </a:t>
            </a:r>
            <a:r>
              <a:rPr lang="pl-PL" b="1" dirty="0" err="1" smtClean="0"/>
              <a:t>interesting</a:t>
            </a:r>
            <a:r>
              <a:rPr lang="pl-PL" b="1" dirty="0" smtClean="0"/>
              <a:t> </a:t>
            </a:r>
            <a:r>
              <a:rPr lang="pl-PL" b="1" dirty="0" err="1" smtClean="0"/>
              <a:t>elements</a:t>
            </a:r>
            <a:r>
              <a:rPr lang="pl-PL" b="1" dirty="0" smtClean="0"/>
              <a:t> </a:t>
            </a:r>
            <a:br>
              <a:rPr lang="pl-PL" b="1" dirty="0" smtClean="0"/>
            </a:br>
            <a:r>
              <a:rPr lang="pl-PL" b="1" dirty="0" smtClean="0"/>
              <a:t>of </a:t>
            </a:r>
            <a:r>
              <a:rPr lang="pl-PL" b="1" dirty="0" err="1" smtClean="0"/>
              <a:t>this</a:t>
            </a:r>
            <a:r>
              <a:rPr lang="pl-PL" b="1" dirty="0" smtClean="0"/>
              <a:t> </a:t>
            </a:r>
            <a:r>
              <a:rPr lang="pl-PL" b="1" dirty="0" err="1" smtClean="0"/>
              <a:t>analysis</a:t>
            </a:r>
            <a:r>
              <a:rPr lang="pl-PL" b="1" dirty="0" smtClean="0"/>
              <a:t> (2) </a:t>
            </a:r>
            <a:endParaRPr lang="en-GB" b="1" dirty="0"/>
          </a:p>
        </p:txBody>
      </p:sp>
      <p:sp>
        <p:nvSpPr>
          <p:cNvPr id="3" name="Symbol zastępczy zawartości 2"/>
          <p:cNvSpPr>
            <a:spLocks noGrp="1"/>
          </p:cNvSpPr>
          <p:nvPr>
            <p:ph idx="1"/>
          </p:nvPr>
        </p:nvSpPr>
        <p:spPr>
          <a:xfrm>
            <a:off x="251520" y="1600200"/>
            <a:ext cx="8435280" cy="4525963"/>
          </a:xfrm>
        </p:spPr>
        <p:txBody>
          <a:bodyPr>
            <a:normAutofit/>
          </a:bodyPr>
          <a:lstStyle/>
          <a:p>
            <a:pPr marL="0" indent="0">
              <a:buNone/>
            </a:pPr>
            <a:r>
              <a:rPr lang="pl-PL" sz="2400" b="1" dirty="0" smtClean="0"/>
              <a:t># </a:t>
            </a:r>
            <a:r>
              <a:rPr lang="pl-PL" sz="2400" b="1" dirty="0" err="1" smtClean="0"/>
              <a:t>circles</a:t>
            </a:r>
            <a:r>
              <a:rPr lang="pl-PL" sz="2400" b="1" dirty="0" smtClean="0"/>
              <a:t> o radius r </a:t>
            </a:r>
            <a:r>
              <a:rPr lang="pl-PL" sz="2400" b="1" dirty="0" err="1" smtClean="0"/>
              <a:t>instead</a:t>
            </a:r>
            <a:r>
              <a:rPr lang="pl-PL" sz="2400" b="1" dirty="0" smtClean="0"/>
              <a:t> of </a:t>
            </a:r>
            <a:r>
              <a:rPr lang="pl-PL" sz="2400" b="1" dirty="0" err="1" smtClean="0"/>
              <a:t>points</a:t>
            </a:r>
            <a:endParaRPr lang="pl-PL" sz="2400" b="1" dirty="0" smtClean="0"/>
          </a:p>
          <a:p>
            <a:pPr marL="0" indent="0">
              <a:buNone/>
            </a:pPr>
            <a:r>
              <a:rPr lang="pl-PL" sz="2400" dirty="0" err="1"/>
              <a:t>library</a:t>
            </a:r>
            <a:r>
              <a:rPr lang="pl-PL" sz="2400" dirty="0"/>
              <a:t>(</a:t>
            </a:r>
            <a:r>
              <a:rPr lang="pl-PL" sz="2400" dirty="0" err="1"/>
              <a:t>rgeos</a:t>
            </a:r>
            <a:r>
              <a:rPr lang="pl-PL" sz="2400" dirty="0"/>
              <a:t>)</a:t>
            </a:r>
          </a:p>
          <a:p>
            <a:pPr marL="0" indent="0">
              <a:buNone/>
            </a:pPr>
            <a:r>
              <a:rPr lang="en-US" sz="2400" dirty="0" err="1" smtClean="0"/>
              <a:t>xy</a:t>
            </a:r>
            <a:r>
              <a:rPr lang="en-US" sz="2400" dirty="0"/>
              <a:t>&lt;-</a:t>
            </a:r>
            <a:r>
              <a:rPr lang="en-US" sz="2400" dirty="0" err="1" smtClean="0"/>
              <a:t>cbind</a:t>
            </a:r>
            <a:r>
              <a:rPr lang="en-US" sz="2400" dirty="0" smtClean="0"/>
              <a:t>(</a:t>
            </a:r>
            <a:r>
              <a:rPr lang="en-US" sz="2400" dirty="0" err="1" smtClean="0"/>
              <a:t>dane</a:t>
            </a:r>
            <a:r>
              <a:rPr lang="pl-PL" sz="2400" dirty="0" smtClean="0"/>
              <a:t>$</a:t>
            </a:r>
            <a:r>
              <a:rPr lang="pl-PL" sz="2400" dirty="0" err="1" smtClean="0"/>
              <a:t>xgeo</a:t>
            </a:r>
            <a:r>
              <a:rPr lang="en-US" sz="2400" dirty="0" smtClean="0"/>
              <a:t>, </a:t>
            </a:r>
            <a:endParaRPr lang="pl-PL" sz="2400" dirty="0" smtClean="0"/>
          </a:p>
          <a:p>
            <a:pPr marL="0" indent="0">
              <a:buNone/>
            </a:pPr>
            <a:r>
              <a:rPr lang="pl-PL" sz="2400" dirty="0"/>
              <a:t> </a:t>
            </a:r>
            <a:r>
              <a:rPr lang="pl-PL" sz="2400" dirty="0" smtClean="0"/>
              <a:t>    </a:t>
            </a:r>
            <a:r>
              <a:rPr lang="en-US" sz="2400" dirty="0" err="1" smtClean="0"/>
              <a:t>dane</a:t>
            </a:r>
            <a:r>
              <a:rPr lang="pl-PL" sz="2400" dirty="0" smtClean="0"/>
              <a:t>$</a:t>
            </a:r>
            <a:r>
              <a:rPr lang="pl-PL" sz="2400" dirty="0" err="1" smtClean="0"/>
              <a:t>ygeo</a:t>
            </a:r>
            <a:r>
              <a:rPr lang="en-US" sz="2400" dirty="0" smtClean="0"/>
              <a:t>) </a:t>
            </a:r>
            <a:endParaRPr lang="en-GB" sz="2400" dirty="0"/>
          </a:p>
          <a:p>
            <a:pPr marL="0" indent="0">
              <a:buNone/>
            </a:pPr>
            <a:r>
              <a:rPr lang="en-US" sz="2400" dirty="0" err="1"/>
              <a:t>xy.sp</a:t>
            </a:r>
            <a:r>
              <a:rPr lang="en-US" sz="2400" dirty="0"/>
              <a:t>&lt;- </a:t>
            </a:r>
            <a:r>
              <a:rPr lang="en-US" sz="2400" dirty="0" err="1"/>
              <a:t>SpatialPoints</a:t>
            </a:r>
            <a:r>
              <a:rPr lang="en-US" sz="2400" dirty="0"/>
              <a:t>(</a:t>
            </a:r>
            <a:r>
              <a:rPr lang="en-US" sz="2400" dirty="0" err="1"/>
              <a:t>xy</a:t>
            </a:r>
            <a:r>
              <a:rPr lang="en-US" sz="2400" dirty="0"/>
              <a:t>) </a:t>
            </a:r>
            <a:endParaRPr lang="pl-PL" sz="2400" dirty="0" smtClean="0"/>
          </a:p>
          <a:p>
            <a:pPr marL="0" indent="0">
              <a:buNone/>
            </a:pPr>
            <a:r>
              <a:rPr lang="en-US" sz="2400" dirty="0" err="1" smtClean="0"/>
              <a:t>circles.sel</a:t>
            </a:r>
            <a:r>
              <a:rPr lang="en-US" sz="2400" dirty="0"/>
              <a:t>&lt;-</a:t>
            </a:r>
            <a:r>
              <a:rPr lang="en-US" sz="2400" b="1" u="sng" dirty="0" err="1"/>
              <a:t>gBuffer</a:t>
            </a:r>
            <a:r>
              <a:rPr lang="en-US" sz="2400" dirty="0"/>
              <a:t>(</a:t>
            </a:r>
            <a:r>
              <a:rPr lang="en-US" sz="2400" dirty="0" err="1"/>
              <a:t>xy.sp</a:t>
            </a:r>
            <a:r>
              <a:rPr lang="en-US" sz="2400" dirty="0"/>
              <a:t>, </a:t>
            </a:r>
            <a:endParaRPr lang="pl-PL" sz="2400" dirty="0" smtClean="0"/>
          </a:p>
          <a:p>
            <a:pPr marL="0" indent="0">
              <a:buNone/>
            </a:pPr>
            <a:r>
              <a:rPr lang="pl-PL" sz="2400" dirty="0" smtClean="0"/>
              <a:t>     </a:t>
            </a:r>
            <a:r>
              <a:rPr lang="en-US" sz="2400" dirty="0" err="1" smtClean="0"/>
              <a:t>quadsegs</a:t>
            </a:r>
            <a:r>
              <a:rPr lang="en-US" sz="2400" dirty="0" smtClean="0"/>
              <a:t>=50</a:t>
            </a:r>
            <a:r>
              <a:rPr lang="en-US" sz="2400" dirty="0"/>
              <a:t>, </a:t>
            </a:r>
            <a:r>
              <a:rPr lang="en-US" sz="2400" dirty="0" err="1"/>
              <a:t>byid</a:t>
            </a:r>
            <a:r>
              <a:rPr lang="en-US" sz="2400" dirty="0"/>
              <a:t>=TRUE, </a:t>
            </a:r>
            <a:endParaRPr lang="pl-PL" sz="2400" dirty="0" smtClean="0"/>
          </a:p>
          <a:p>
            <a:pPr marL="0" indent="0">
              <a:buNone/>
            </a:pPr>
            <a:r>
              <a:rPr lang="pl-PL" sz="2400" dirty="0" smtClean="0"/>
              <a:t>     </a:t>
            </a:r>
            <a:r>
              <a:rPr lang="en-US" sz="2400" dirty="0" smtClean="0"/>
              <a:t>width=</a:t>
            </a:r>
            <a:r>
              <a:rPr lang="en-US" sz="2400" dirty="0" err="1" smtClean="0"/>
              <a:t>dane$r</a:t>
            </a:r>
            <a:r>
              <a:rPr lang="en-US" sz="2400" dirty="0"/>
              <a:t>)</a:t>
            </a:r>
            <a:endParaRPr lang="en-GB" sz="2400" dirty="0"/>
          </a:p>
          <a:p>
            <a:pPr marL="0" indent="0">
              <a:buNone/>
            </a:pPr>
            <a:r>
              <a:rPr lang="pl-PL" sz="2400" dirty="0"/>
              <a:t>p</a:t>
            </a:r>
            <a:r>
              <a:rPr lang="pl-PL" sz="2400" dirty="0" smtClean="0"/>
              <a:t>lot(</a:t>
            </a:r>
            <a:r>
              <a:rPr lang="pl-PL" sz="2400" dirty="0" err="1" smtClean="0"/>
              <a:t>circles.sel</a:t>
            </a:r>
            <a:r>
              <a:rPr lang="pl-PL" sz="2400" dirty="0" smtClean="0"/>
              <a:t>)</a:t>
            </a:r>
            <a:endParaRPr lang="en-GB"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607" y="2132856"/>
            <a:ext cx="4618079" cy="460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852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a:t>Most </a:t>
            </a:r>
            <a:r>
              <a:rPr lang="pl-PL" b="1" dirty="0" err="1"/>
              <a:t>interesting</a:t>
            </a:r>
            <a:r>
              <a:rPr lang="pl-PL" b="1" dirty="0"/>
              <a:t> </a:t>
            </a:r>
            <a:r>
              <a:rPr lang="pl-PL" b="1" dirty="0" err="1"/>
              <a:t>elements</a:t>
            </a:r>
            <a:r>
              <a:rPr lang="pl-PL" b="1" dirty="0"/>
              <a:t> </a:t>
            </a:r>
            <a:br>
              <a:rPr lang="pl-PL" b="1" dirty="0"/>
            </a:br>
            <a:r>
              <a:rPr lang="pl-PL" b="1" dirty="0"/>
              <a:t>of </a:t>
            </a:r>
            <a:r>
              <a:rPr lang="pl-PL" b="1" dirty="0" err="1"/>
              <a:t>this</a:t>
            </a:r>
            <a:r>
              <a:rPr lang="pl-PL" b="1" dirty="0"/>
              <a:t> </a:t>
            </a:r>
            <a:r>
              <a:rPr lang="pl-PL" b="1" dirty="0" err="1"/>
              <a:t>analysis</a:t>
            </a:r>
            <a:r>
              <a:rPr lang="pl-PL" b="1" dirty="0"/>
              <a:t> </a:t>
            </a:r>
            <a:r>
              <a:rPr lang="pl-PL" b="1" dirty="0" smtClean="0"/>
              <a:t>(3) </a:t>
            </a:r>
            <a:endParaRPr lang="en-GB" dirty="0"/>
          </a:p>
        </p:txBody>
      </p:sp>
      <p:sp>
        <p:nvSpPr>
          <p:cNvPr id="3" name="Symbol zastępczy zawartości 2"/>
          <p:cNvSpPr>
            <a:spLocks noGrp="1"/>
          </p:cNvSpPr>
          <p:nvPr>
            <p:ph idx="1"/>
          </p:nvPr>
        </p:nvSpPr>
        <p:spPr>
          <a:xfrm>
            <a:off x="107504" y="1600200"/>
            <a:ext cx="8579296" cy="4525963"/>
          </a:xfrm>
        </p:spPr>
        <p:txBody>
          <a:bodyPr>
            <a:normAutofit/>
          </a:bodyPr>
          <a:lstStyle/>
          <a:p>
            <a:pPr marL="0" indent="0">
              <a:buNone/>
            </a:pPr>
            <a:r>
              <a:rPr lang="pl-PL" sz="2400" b="1" dirty="0" smtClean="0"/>
              <a:t># </a:t>
            </a:r>
            <a:r>
              <a:rPr lang="pl-PL" sz="2400" b="1" dirty="0" err="1" smtClean="0"/>
              <a:t>union</a:t>
            </a:r>
            <a:r>
              <a:rPr lang="pl-PL" sz="2400" b="1" dirty="0" smtClean="0"/>
              <a:t> of </a:t>
            </a:r>
            <a:r>
              <a:rPr lang="pl-PL" sz="2400" b="1" dirty="0" err="1" smtClean="0"/>
              <a:t>overlapping</a:t>
            </a:r>
            <a:r>
              <a:rPr lang="pl-PL" sz="2400" b="1" dirty="0" smtClean="0"/>
              <a:t> </a:t>
            </a:r>
            <a:r>
              <a:rPr lang="pl-PL" sz="2400" b="1" dirty="0" err="1" smtClean="0"/>
              <a:t>geometries</a:t>
            </a:r>
            <a:endParaRPr lang="pl-PL" sz="2400" b="1" dirty="0" smtClean="0"/>
          </a:p>
          <a:p>
            <a:pPr marL="0" indent="0">
              <a:buNone/>
            </a:pPr>
            <a:r>
              <a:rPr lang="pl-PL" sz="2400" dirty="0" err="1" smtClean="0"/>
              <a:t>library</a:t>
            </a:r>
            <a:r>
              <a:rPr lang="pl-PL" sz="2400" dirty="0" smtClean="0"/>
              <a:t>(</a:t>
            </a:r>
            <a:r>
              <a:rPr lang="pl-PL" sz="2400" dirty="0" err="1" smtClean="0"/>
              <a:t>rgeos</a:t>
            </a:r>
            <a:r>
              <a:rPr lang="pl-PL" sz="2400" dirty="0" smtClean="0"/>
              <a:t>)</a:t>
            </a:r>
          </a:p>
          <a:p>
            <a:pPr marL="0" indent="0">
              <a:buNone/>
            </a:pPr>
            <a:r>
              <a:rPr lang="pl-PL" sz="2400" dirty="0" err="1" smtClean="0"/>
              <a:t>pol.sel</a:t>
            </a:r>
            <a:r>
              <a:rPr lang="pl-PL" sz="2400" dirty="0"/>
              <a:t>&lt;-</a:t>
            </a:r>
            <a:r>
              <a:rPr lang="pl-PL" sz="2400" b="1" u="sng" dirty="0" err="1"/>
              <a:t>gUnaryUnion</a:t>
            </a:r>
            <a:r>
              <a:rPr lang="pl-PL" sz="2400" dirty="0"/>
              <a:t>(</a:t>
            </a:r>
            <a:r>
              <a:rPr lang="pl-PL" sz="2400" dirty="0" err="1"/>
              <a:t>circles.sel</a:t>
            </a:r>
            <a:r>
              <a:rPr lang="pl-PL" sz="2400" dirty="0"/>
              <a:t>) </a:t>
            </a:r>
            <a:endParaRPr lang="pl-PL" sz="2400" dirty="0" smtClean="0"/>
          </a:p>
          <a:p>
            <a:pPr marL="0" indent="0">
              <a:buNone/>
            </a:pPr>
            <a:r>
              <a:rPr lang="pl-PL" sz="2400" dirty="0" err="1" smtClean="0"/>
              <a:t>area.circles.sel</a:t>
            </a:r>
            <a:r>
              <a:rPr lang="pl-PL" sz="2400" dirty="0" smtClean="0"/>
              <a:t>&lt;-</a:t>
            </a:r>
          </a:p>
          <a:p>
            <a:pPr marL="0" indent="0">
              <a:buNone/>
            </a:pPr>
            <a:r>
              <a:rPr lang="pl-PL" sz="2400" dirty="0" smtClean="0"/>
              <a:t>     </a:t>
            </a:r>
            <a:r>
              <a:rPr lang="pl-PL" sz="2400" dirty="0" err="1" smtClean="0"/>
              <a:t>pol.sel@polygons</a:t>
            </a:r>
            <a:r>
              <a:rPr lang="pl-PL" sz="2400" dirty="0"/>
              <a:t>[[1]]@</a:t>
            </a:r>
            <a:r>
              <a:rPr lang="pl-PL" sz="2400" dirty="0" err="1"/>
              <a:t>area</a:t>
            </a:r>
            <a:endParaRPr lang="en-GB" sz="2400" dirty="0"/>
          </a:p>
          <a:p>
            <a:pPr marL="0" indent="0">
              <a:buNone/>
            </a:pPr>
            <a:r>
              <a:rPr lang="pl-PL" sz="2400" dirty="0" smtClean="0"/>
              <a:t>plot(</a:t>
            </a:r>
            <a:r>
              <a:rPr lang="pl-PL" sz="2400" dirty="0" err="1" smtClean="0"/>
              <a:t>pol.sel</a:t>
            </a:r>
            <a:r>
              <a:rPr lang="pl-PL" sz="2400" dirty="0" smtClean="0"/>
              <a:t>)</a:t>
            </a:r>
            <a:endParaRPr lang="en-GB" sz="2400" dirty="0"/>
          </a:p>
          <a:p>
            <a:endParaRPr lang="en-GB"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376" y="2242570"/>
            <a:ext cx="4623792" cy="4615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924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a:t>Most </a:t>
            </a:r>
            <a:r>
              <a:rPr lang="pl-PL" b="1" dirty="0" err="1"/>
              <a:t>interesting</a:t>
            </a:r>
            <a:r>
              <a:rPr lang="pl-PL" b="1" dirty="0"/>
              <a:t> </a:t>
            </a:r>
            <a:r>
              <a:rPr lang="pl-PL" b="1" dirty="0" err="1"/>
              <a:t>elements</a:t>
            </a:r>
            <a:r>
              <a:rPr lang="pl-PL" b="1" dirty="0"/>
              <a:t> </a:t>
            </a:r>
            <a:br>
              <a:rPr lang="pl-PL" b="1" dirty="0"/>
            </a:br>
            <a:r>
              <a:rPr lang="pl-PL" b="1" dirty="0"/>
              <a:t>of </a:t>
            </a:r>
            <a:r>
              <a:rPr lang="pl-PL" b="1" dirty="0" err="1"/>
              <a:t>this</a:t>
            </a:r>
            <a:r>
              <a:rPr lang="pl-PL" b="1" dirty="0"/>
              <a:t> </a:t>
            </a:r>
            <a:r>
              <a:rPr lang="pl-PL" b="1" dirty="0" err="1"/>
              <a:t>analysis</a:t>
            </a:r>
            <a:r>
              <a:rPr lang="pl-PL" b="1" dirty="0"/>
              <a:t> </a:t>
            </a:r>
            <a:r>
              <a:rPr lang="pl-PL" b="1" dirty="0" smtClean="0"/>
              <a:t>(4) </a:t>
            </a:r>
            <a:endParaRPr lang="en-GB" dirty="0"/>
          </a:p>
        </p:txBody>
      </p:sp>
      <p:sp>
        <p:nvSpPr>
          <p:cNvPr id="3" name="Symbol zastępczy zawartości 2"/>
          <p:cNvSpPr>
            <a:spLocks noGrp="1"/>
          </p:cNvSpPr>
          <p:nvPr>
            <p:ph idx="1"/>
          </p:nvPr>
        </p:nvSpPr>
        <p:spPr>
          <a:xfrm>
            <a:off x="179512" y="1600200"/>
            <a:ext cx="8507288" cy="4525963"/>
          </a:xfrm>
        </p:spPr>
        <p:txBody>
          <a:bodyPr/>
          <a:lstStyle/>
          <a:p>
            <a:pPr marL="0" indent="0">
              <a:buNone/>
            </a:pPr>
            <a:r>
              <a:rPr lang="pl-PL" sz="2400" b="1" dirty="0" smtClean="0"/>
              <a:t># </a:t>
            </a:r>
            <a:r>
              <a:rPr lang="pl-PL" sz="2400" b="1" dirty="0" err="1" smtClean="0"/>
              <a:t>spatial</a:t>
            </a:r>
            <a:r>
              <a:rPr lang="pl-PL" sz="2400" b="1" dirty="0" smtClean="0"/>
              <a:t> </a:t>
            </a:r>
            <a:r>
              <a:rPr lang="pl-PL" sz="2400" b="1" dirty="0" err="1" smtClean="0"/>
              <a:t>sampling</a:t>
            </a:r>
            <a:r>
              <a:rPr lang="pl-PL" sz="2400" b="1" dirty="0" smtClean="0"/>
              <a:t> </a:t>
            </a:r>
            <a:r>
              <a:rPr lang="pl-PL" sz="2400" b="1" dirty="0" err="1" smtClean="0"/>
              <a:t>inside</a:t>
            </a:r>
            <a:r>
              <a:rPr lang="pl-PL" sz="2400" b="1" dirty="0" smtClean="0"/>
              <a:t> the region</a:t>
            </a:r>
          </a:p>
          <a:p>
            <a:pPr marL="0" indent="0">
              <a:buNone/>
            </a:pPr>
            <a:r>
              <a:rPr lang="pl-PL" sz="2400" dirty="0" err="1"/>
              <a:t>l</a:t>
            </a:r>
            <a:r>
              <a:rPr lang="pl-PL" sz="2400" dirty="0" err="1" smtClean="0"/>
              <a:t>ibrary</a:t>
            </a:r>
            <a:r>
              <a:rPr lang="pl-PL" sz="2400" dirty="0" smtClean="0"/>
              <a:t>(</a:t>
            </a:r>
            <a:r>
              <a:rPr lang="pl-PL" sz="2400" dirty="0" err="1" smtClean="0"/>
              <a:t>sp</a:t>
            </a:r>
            <a:r>
              <a:rPr lang="pl-PL" sz="2400" dirty="0" smtClean="0"/>
              <a:t>)</a:t>
            </a:r>
          </a:p>
          <a:p>
            <a:pPr marL="0" indent="0">
              <a:buNone/>
            </a:pPr>
            <a:r>
              <a:rPr lang="pl-PL" sz="2400" dirty="0" err="1" smtClean="0"/>
              <a:t>loc.teoret.sel</a:t>
            </a:r>
            <a:r>
              <a:rPr lang="pl-PL" sz="2400" dirty="0"/>
              <a:t>&lt;- </a:t>
            </a:r>
            <a:r>
              <a:rPr lang="pl-PL" sz="2400" b="1" u="sng" dirty="0" err="1"/>
              <a:t>spsample</a:t>
            </a:r>
            <a:r>
              <a:rPr lang="pl-PL" sz="2400" dirty="0"/>
              <a:t>(region, </a:t>
            </a:r>
            <a:endParaRPr lang="pl-PL" sz="2400" dirty="0" smtClean="0"/>
          </a:p>
          <a:p>
            <a:pPr marL="0" indent="0">
              <a:buNone/>
            </a:pPr>
            <a:r>
              <a:rPr lang="pl-PL" sz="2400" dirty="0"/>
              <a:t> </a:t>
            </a:r>
            <a:r>
              <a:rPr lang="pl-PL" sz="2400" dirty="0" smtClean="0"/>
              <a:t>    3000, </a:t>
            </a:r>
            <a:r>
              <a:rPr lang="pl-PL" sz="2400" dirty="0" err="1"/>
              <a:t>type</a:t>
            </a:r>
            <a:r>
              <a:rPr lang="pl-PL" sz="2400" dirty="0"/>
              <a:t>="</a:t>
            </a:r>
            <a:r>
              <a:rPr lang="pl-PL" sz="2400" dirty="0" err="1"/>
              <a:t>regular</a:t>
            </a:r>
            <a:r>
              <a:rPr lang="pl-PL" sz="2400" dirty="0"/>
              <a:t>")</a:t>
            </a:r>
            <a:endParaRPr lang="en-GB" sz="2400" dirty="0"/>
          </a:p>
          <a:p>
            <a:pPr marL="0" indent="0">
              <a:buNone/>
            </a:pPr>
            <a:r>
              <a:rPr lang="en-GB" sz="2400" dirty="0" smtClean="0"/>
              <a:t>plot(region</a:t>
            </a:r>
            <a:r>
              <a:rPr lang="en-GB" sz="2400" dirty="0"/>
              <a:t>)</a:t>
            </a:r>
          </a:p>
          <a:p>
            <a:pPr marL="0" indent="0">
              <a:buNone/>
            </a:pPr>
            <a:r>
              <a:rPr lang="en-GB" sz="2400" dirty="0" smtClean="0"/>
              <a:t>points(</a:t>
            </a:r>
            <a:r>
              <a:rPr lang="en-GB" sz="2400" dirty="0" err="1" smtClean="0"/>
              <a:t>loc.teoret.sel</a:t>
            </a:r>
            <a:r>
              <a:rPr lang="en-GB" sz="2400" dirty="0"/>
              <a:t>)</a:t>
            </a:r>
          </a:p>
          <a:p>
            <a:endParaRPr lang="en-GB"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078372"/>
            <a:ext cx="4644008" cy="4635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558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Empirical</a:t>
            </a:r>
            <a:r>
              <a:rPr lang="pl-PL" sz="2800" b="1" dirty="0" smtClean="0"/>
              <a:t> </a:t>
            </a:r>
            <a:r>
              <a:rPr lang="pl-PL" sz="2800" b="1" dirty="0" err="1" smtClean="0"/>
              <a:t>analysis</a:t>
            </a:r>
            <a:r>
              <a:rPr lang="pl-PL" sz="2800" b="1" dirty="0" smtClean="0"/>
              <a:t> for NTS2 regions in Poland</a:t>
            </a:r>
            <a:endParaRPr lang="pl-PL" sz="2800" b="1" dirty="0"/>
          </a:p>
        </p:txBody>
      </p:sp>
      <p:sp>
        <p:nvSpPr>
          <p:cNvPr id="8" name="pole tekstowe 7"/>
          <p:cNvSpPr txBox="1"/>
          <p:nvPr/>
        </p:nvSpPr>
        <p:spPr>
          <a:xfrm>
            <a:off x="313478" y="1556792"/>
            <a:ext cx="8424936" cy="4154984"/>
          </a:xfrm>
          <a:prstGeom prst="rect">
            <a:avLst/>
          </a:prstGeom>
          <a:noFill/>
        </p:spPr>
        <p:txBody>
          <a:bodyPr wrap="square" rtlCol="0">
            <a:spAutoFit/>
          </a:bodyPr>
          <a:lstStyle/>
          <a:p>
            <a:pPr marL="342900" indent="-342900" algn="just">
              <a:buFontTx/>
              <a:buChar char="-"/>
            </a:pPr>
            <a:r>
              <a:rPr lang="pl-PL" sz="2400" dirty="0" smtClean="0"/>
              <a:t>We </a:t>
            </a:r>
            <a:r>
              <a:rPr lang="pl-PL" sz="2400" dirty="0" err="1" smtClean="0"/>
              <a:t>used</a:t>
            </a:r>
            <a:r>
              <a:rPr lang="pl-PL" sz="2400" dirty="0" smtClean="0"/>
              <a:t> </a:t>
            </a:r>
            <a:r>
              <a:rPr lang="pl-PL" sz="2400" dirty="0" err="1" smtClean="0"/>
              <a:t>inidividual</a:t>
            </a:r>
            <a:r>
              <a:rPr lang="pl-PL" sz="2400" dirty="0" smtClean="0"/>
              <a:t> </a:t>
            </a:r>
            <a:r>
              <a:rPr lang="pl-PL" sz="2400" dirty="0" err="1" smtClean="0"/>
              <a:t>geo-located</a:t>
            </a:r>
            <a:r>
              <a:rPr lang="pl-PL" sz="2400" dirty="0" smtClean="0"/>
              <a:t> data for </a:t>
            </a:r>
            <a:r>
              <a:rPr lang="pl-PL" sz="2400" dirty="0" err="1" smtClean="0"/>
              <a:t>firms</a:t>
            </a:r>
            <a:r>
              <a:rPr lang="pl-PL" sz="2400" dirty="0" smtClean="0"/>
              <a:t> (one NTS2 region </a:t>
            </a:r>
            <a:r>
              <a:rPr lang="pl-PL" sz="2400" dirty="0" err="1" smtClean="0"/>
              <a:t>is</a:t>
            </a:r>
            <a:r>
              <a:rPr lang="pl-PL" sz="2400" dirty="0" smtClean="0"/>
              <a:t> </a:t>
            </a:r>
            <a:r>
              <a:rPr lang="pl-PL" sz="2400" b="1" dirty="0" smtClean="0"/>
              <a:t>ca.0.5 mln </a:t>
            </a:r>
            <a:r>
              <a:rPr lang="pl-PL" sz="2400" b="1" dirty="0" err="1" smtClean="0"/>
              <a:t>points</a:t>
            </a:r>
            <a:r>
              <a:rPr lang="pl-PL" sz="2400" dirty="0" smtClean="0"/>
              <a:t>) in </a:t>
            </a:r>
            <a:r>
              <a:rPr lang="pl-PL" sz="2400" dirty="0" smtClean="0"/>
              <a:t>cross-</a:t>
            </a:r>
            <a:r>
              <a:rPr lang="pl-PL" sz="2400" dirty="0" err="1" smtClean="0"/>
              <a:t>sections</a:t>
            </a:r>
            <a:r>
              <a:rPr lang="pl-PL" sz="2400" dirty="0" smtClean="0"/>
              <a:t> by NTS3, </a:t>
            </a:r>
            <a:r>
              <a:rPr lang="pl-PL" sz="2400" dirty="0" err="1" smtClean="0"/>
              <a:t>sectors</a:t>
            </a:r>
            <a:r>
              <a:rPr lang="pl-PL" sz="2400" dirty="0" smtClean="0"/>
              <a:t>, high-</a:t>
            </a:r>
            <a:r>
              <a:rPr lang="pl-PL" sz="2400" dirty="0" err="1" smtClean="0"/>
              <a:t>tech</a:t>
            </a:r>
            <a:r>
              <a:rPr lang="pl-PL" sz="2400" dirty="0" smtClean="0"/>
              <a:t> </a:t>
            </a:r>
            <a:r>
              <a:rPr lang="pl-PL" sz="2400" dirty="0" err="1" smtClean="0"/>
              <a:t>industries</a:t>
            </a:r>
            <a:r>
              <a:rPr lang="pl-PL" sz="2400" dirty="0" smtClean="0"/>
              <a:t> etc. </a:t>
            </a:r>
          </a:p>
          <a:p>
            <a:pPr marL="342900" indent="-342900" algn="just">
              <a:buFontTx/>
              <a:buChar char="-"/>
            </a:pPr>
            <a:endParaRPr lang="pl-PL" sz="2400" dirty="0"/>
          </a:p>
          <a:p>
            <a:pPr marL="342900" indent="-342900" algn="just">
              <a:buFontTx/>
              <a:buChar char="-"/>
            </a:pPr>
            <a:r>
              <a:rPr lang="pl-PL" sz="2400" dirty="0" err="1" smtClean="0"/>
              <a:t>Even</a:t>
            </a:r>
            <a:r>
              <a:rPr lang="pl-PL" sz="2400" dirty="0" smtClean="0"/>
              <a:t> </a:t>
            </a:r>
            <a:r>
              <a:rPr lang="pl-PL" sz="2400" dirty="0" err="1" smtClean="0"/>
              <a:t>if</a:t>
            </a:r>
            <a:r>
              <a:rPr lang="pl-PL" sz="2400" dirty="0" smtClean="0"/>
              <a:t> for uniform </a:t>
            </a:r>
            <a:r>
              <a:rPr lang="pl-PL" sz="2400" dirty="0" err="1" smtClean="0"/>
              <a:t>distribution</a:t>
            </a:r>
            <a:r>
              <a:rPr lang="pl-PL" sz="2400" dirty="0" smtClean="0"/>
              <a:t> </a:t>
            </a:r>
            <a:r>
              <a:rPr lang="pl-PL" sz="2400" dirty="0" err="1" smtClean="0"/>
              <a:t>expected</a:t>
            </a:r>
            <a:r>
              <a:rPr lang="pl-PL" sz="2400" dirty="0" smtClean="0"/>
              <a:t> </a:t>
            </a:r>
            <a:r>
              <a:rPr lang="pl-PL" sz="2400" dirty="0" err="1" smtClean="0"/>
              <a:t>value</a:t>
            </a:r>
            <a:r>
              <a:rPr lang="pl-PL" sz="2400" dirty="0" smtClean="0"/>
              <a:t> of SPAG </a:t>
            </a:r>
            <a:r>
              <a:rPr lang="pl-PL" sz="2400" dirty="0" err="1" smtClean="0"/>
              <a:t>is</a:t>
            </a:r>
            <a:r>
              <a:rPr lang="pl-PL" sz="2400" dirty="0" smtClean="0"/>
              <a:t> 1, </a:t>
            </a:r>
            <a:r>
              <a:rPr lang="pl-PL" sz="2400" dirty="0" err="1" smtClean="0"/>
              <a:t>it</a:t>
            </a:r>
            <a:r>
              <a:rPr lang="pl-PL" sz="2400" dirty="0" smtClean="0"/>
              <a:t> </a:t>
            </a:r>
            <a:r>
              <a:rPr lang="pl-PL" sz="2400" dirty="0" err="1" smtClean="0"/>
              <a:t>is</a:t>
            </a:r>
            <a:r>
              <a:rPr lang="pl-PL" sz="2400" dirty="0" smtClean="0"/>
              <a:t> </a:t>
            </a:r>
            <a:r>
              <a:rPr lang="pl-PL" sz="2400" dirty="0" err="1" smtClean="0"/>
              <a:t>unattainable</a:t>
            </a:r>
            <a:r>
              <a:rPr lang="pl-PL" sz="2400" dirty="0" smtClean="0"/>
              <a:t> in </a:t>
            </a:r>
            <a:r>
              <a:rPr lang="pl-PL" sz="2400" dirty="0" err="1" smtClean="0"/>
              <a:t>reality</a:t>
            </a:r>
            <a:r>
              <a:rPr lang="pl-PL" sz="2400" dirty="0" smtClean="0"/>
              <a:t>. </a:t>
            </a:r>
            <a:r>
              <a:rPr lang="pl-PL" sz="2400" dirty="0" err="1" smtClean="0"/>
              <a:t>Empirical</a:t>
            </a:r>
            <a:r>
              <a:rPr lang="pl-PL" sz="2400" dirty="0" smtClean="0"/>
              <a:t> </a:t>
            </a:r>
            <a:r>
              <a:rPr lang="pl-PL" sz="2400" dirty="0" err="1" smtClean="0"/>
              <a:t>analysis</a:t>
            </a:r>
            <a:r>
              <a:rPr lang="pl-PL" sz="2400" dirty="0" smtClean="0"/>
              <a:t> of real </a:t>
            </a:r>
            <a:r>
              <a:rPr lang="pl-PL" sz="2400" dirty="0" err="1" smtClean="0"/>
              <a:t>locations</a:t>
            </a:r>
            <a:r>
              <a:rPr lang="pl-PL" sz="2400" dirty="0" smtClean="0"/>
              <a:t> </a:t>
            </a:r>
            <a:r>
              <a:rPr lang="pl-PL" sz="2400" dirty="0" err="1" smtClean="0"/>
              <a:t>suggests</a:t>
            </a:r>
            <a:r>
              <a:rPr lang="pl-PL" sz="2400" dirty="0" smtClean="0"/>
              <a:t> </a:t>
            </a:r>
            <a:r>
              <a:rPr lang="pl-PL" sz="2400" dirty="0" err="1" smtClean="0"/>
              <a:t>intervals</a:t>
            </a:r>
            <a:r>
              <a:rPr lang="pl-PL" sz="2400" dirty="0" smtClean="0"/>
              <a:t> </a:t>
            </a:r>
            <a:r>
              <a:rPr lang="pl-PL" sz="2400" dirty="0" err="1" smtClean="0"/>
              <a:t>like</a:t>
            </a:r>
            <a:r>
              <a:rPr lang="pl-PL" sz="2400" dirty="0" smtClean="0"/>
              <a:t> </a:t>
            </a:r>
            <a:r>
              <a:rPr lang="pl-PL" sz="2400" dirty="0" err="1" smtClean="0"/>
              <a:t>this</a:t>
            </a:r>
            <a:r>
              <a:rPr lang="pl-PL" sz="2400" dirty="0" smtClean="0"/>
              <a:t>:</a:t>
            </a:r>
          </a:p>
          <a:p>
            <a:pPr algn="just"/>
            <a:r>
              <a:rPr lang="pl-PL" sz="2400" dirty="0" smtClean="0">
                <a:sym typeface="Wingdings" panose="05000000000000000000" pitchFamily="2" charset="2"/>
              </a:rPr>
              <a:t>	</a:t>
            </a:r>
            <a:endParaRPr lang="pl-PL" sz="2400" dirty="0" smtClean="0">
              <a:sym typeface="Wingdings" panose="05000000000000000000" pitchFamily="2" charset="2"/>
            </a:endParaRPr>
          </a:p>
          <a:p>
            <a:pPr algn="just"/>
            <a:r>
              <a:rPr lang="pl-PL" sz="2400" dirty="0">
                <a:sym typeface="Wingdings" panose="05000000000000000000" pitchFamily="2" charset="2"/>
              </a:rPr>
              <a:t>	</a:t>
            </a:r>
            <a:r>
              <a:rPr lang="pl-PL" sz="2400" dirty="0" smtClean="0">
                <a:sym typeface="Wingdings" panose="05000000000000000000" pitchFamily="2" charset="2"/>
              </a:rPr>
              <a:t> </a:t>
            </a:r>
            <a:r>
              <a:rPr lang="en-GB" sz="2400" dirty="0" smtClean="0"/>
              <a:t>As </a:t>
            </a:r>
            <a:r>
              <a:rPr lang="en-GB" sz="2400" dirty="0"/>
              <a:t>a </a:t>
            </a:r>
            <a:r>
              <a:rPr lang="en-GB" sz="2400" dirty="0">
                <a:solidFill>
                  <a:srgbClr val="FF0000"/>
                </a:solidFill>
              </a:rPr>
              <a:t>relatively uniform distribution </a:t>
            </a:r>
            <a:r>
              <a:rPr lang="en-GB" sz="2400" dirty="0"/>
              <a:t>of the territory </a:t>
            </a:r>
            <a:r>
              <a:rPr lang="pl-PL" sz="2400" dirty="0" smtClean="0"/>
              <a:t>	</a:t>
            </a:r>
            <a:r>
              <a:rPr lang="en-GB" sz="2400" dirty="0" smtClean="0"/>
              <a:t>should </a:t>
            </a:r>
            <a:r>
              <a:rPr lang="en-GB" sz="2400" dirty="0"/>
              <a:t>be </a:t>
            </a:r>
            <a:r>
              <a:rPr lang="en-GB" sz="2400" dirty="0" smtClean="0"/>
              <a:t>treated </a:t>
            </a:r>
            <a:r>
              <a:rPr lang="en-GB" sz="2400" b="1" dirty="0">
                <a:solidFill>
                  <a:srgbClr val="FF0000"/>
                </a:solidFill>
              </a:rPr>
              <a:t>SPAG </a:t>
            </a:r>
            <a:r>
              <a:rPr lang="pl-PL" sz="2400" b="1" dirty="0" smtClean="0">
                <a:solidFill>
                  <a:srgbClr val="FF0000"/>
                </a:solidFill>
              </a:rPr>
              <a:t>&gt;</a:t>
            </a:r>
            <a:r>
              <a:rPr lang="en-GB" sz="2400" b="1" dirty="0" smtClean="0">
                <a:solidFill>
                  <a:srgbClr val="FF0000"/>
                </a:solidFill>
              </a:rPr>
              <a:t>= 0.25</a:t>
            </a:r>
            <a:r>
              <a:rPr lang="en-GB" sz="2400" dirty="0" smtClean="0"/>
              <a:t>. </a:t>
            </a:r>
            <a:endParaRPr lang="pl-PL" sz="2400" dirty="0"/>
          </a:p>
          <a:p>
            <a:pPr algn="just"/>
            <a:r>
              <a:rPr lang="pl-PL" sz="2400" dirty="0" smtClean="0">
                <a:sym typeface="Wingdings" panose="05000000000000000000" pitchFamily="2" charset="2"/>
              </a:rPr>
              <a:t>	 </a:t>
            </a:r>
            <a:r>
              <a:rPr lang="en-GB" sz="2400" b="1" dirty="0" smtClean="0">
                <a:solidFill>
                  <a:srgbClr val="0070C0"/>
                </a:solidFill>
              </a:rPr>
              <a:t>SPAG </a:t>
            </a:r>
            <a:r>
              <a:rPr lang="pl-PL" sz="2400" b="1" dirty="0">
                <a:solidFill>
                  <a:srgbClr val="0070C0"/>
                </a:solidFill>
              </a:rPr>
              <a:t>&lt;</a:t>
            </a:r>
            <a:r>
              <a:rPr lang="en-GB" sz="2400" b="1" dirty="0" smtClean="0">
                <a:solidFill>
                  <a:srgbClr val="0070C0"/>
                </a:solidFill>
              </a:rPr>
              <a:t> </a:t>
            </a:r>
            <a:r>
              <a:rPr lang="en-GB" sz="2400" b="1" dirty="0">
                <a:solidFill>
                  <a:srgbClr val="0070C0"/>
                </a:solidFill>
              </a:rPr>
              <a:t>0.1 </a:t>
            </a:r>
            <a:r>
              <a:rPr lang="pl-PL" sz="2400" dirty="0" err="1" smtClean="0">
                <a:solidFill>
                  <a:srgbClr val="0070C0"/>
                </a:solidFill>
              </a:rPr>
              <a:t>should</a:t>
            </a:r>
            <a:r>
              <a:rPr lang="pl-PL" sz="2400" dirty="0" smtClean="0">
                <a:solidFill>
                  <a:srgbClr val="0070C0"/>
                </a:solidFill>
              </a:rPr>
              <a:t> be </a:t>
            </a:r>
            <a:r>
              <a:rPr lang="pl-PL" sz="2400" dirty="0" err="1" smtClean="0">
                <a:solidFill>
                  <a:srgbClr val="0070C0"/>
                </a:solidFill>
              </a:rPr>
              <a:t>treated</a:t>
            </a:r>
            <a:r>
              <a:rPr lang="pl-PL" sz="2400" dirty="0" smtClean="0">
                <a:solidFill>
                  <a:srgbClr val="0070C0"/>
                </a:solidFill>
              </a:rPr>
              <a:t> as</a:t>
            </a:r>
            <a:r>
              <a:rPr lang="en-GB" sz="2400" dirty="0" smtClean="0">
                <a:solidFill>
                  <a:srgbClr val="0070C0"/>
                </a:solidFill>
              </a:rPr>
              <a:t> </a:t>
            </a:r>
            <a:r>
              <a:rPr lang="en-GB" sz="2400" dirty="0" smtClean="0">
                <a:solidFill>
                  <a:srgbClr val="0070C0"/>
                </a:solidFill>
              </a:rPr>
              <a:t>spatial</a:t>
            </a:r>
            <a:r>
              <a:rPr lang="pl-PL" sz="2400" dirty="0" smtClean="0">
                <a:solidFill>
                  <a:srgbClr val="0070C0"/>
                </a:solidFill>
              </a:rPr>
              <a:t> </a:t>
            </a:r>
            <a:r>
              <a:rPr lang="en-GB" sz="2400" dirty="0" smtClean="0">
                <a:solidFill>
                  <a:srgbClr val="0070C0"/>
                </a:solidFill>
              </a:rPr>
              <a:t>agglomeration</a:t>
            </a:r>
            <a:endParaRPr lang="pl-PL" sz="2400" dirty="0" smtClean="0">
              <a:solidFill>
                <a:srgbClr val="0070C0"/>
              </a:solidFill>
            </a:endParaRPr>
          </a:p>
        </p:txBody>
      </p:sp>
    </p:spTree>
    <p:extLst>
      <p:ext uri="{BB962C8B-B14F-4D97-AF65-F5344CB8AC3E}">
        <p14:creationId xmlns:p14="http://schemas.microsoft.com/office/powerpoint/2010/main" val="306188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REGON </a:t>
            </a:r>
            <a:r>
              <a:rPr lang="pl-PL" sz="2800" b="1" dirty="0" err="1" smtClean="0"/>
              <a:t>codes</a:t>
            </a:r>
            <a:r>
              <a:rPr lang="pl-PL" sz="2800" b="1" dirty="0" smtClean="0"/>
              <a:t> for </a:t>
            </a:r>
            <a:r>
              <a:rPr lang="pl-PL" sz="2800" b="1" dirty="0" err="1" smtClean="0"/>
              <a:t>industries</a:t>
            </a:r>
            <a:endParaRPr lang="pl-PL" sz="2800" b="1" dirty="0"/>
          </a:p>
        </p:txBody>
      </p:sp>
      <p:sp>
        <p:nvSpPr>
          <p:cNvPr id="2" name="pole tekstowe 1"/>
          <p:cNvSpPr txBox="1"/>
          <p:nvPr/>
        </p:nvSpPr>
        <p:spPr>
          <a:xfrm>
            <a:off x="107504" y="1276756"/>
            <a:ext cx="8820472" cy="5355312"/>
          </a:xfrm>
          <a:prstGeom prst="rect">
            <a:avLst/>
          </a:prstGeom>
          <a:noFill/>
        </p:spPr>
        <p:txBody>
          <a:bodyPr wrap="square" rtlCol="0">
            <a:spAutoFit/>
          </a:bodyPr>
          <a:lstStyle/>
          <a:p>
            <a:pPr lvl="0"/>
            <a:r>
              <a:rPr lang="pl-PL" dirty="0" smtClean="0"/>
              <a:t>A  </a:t>
            </a:r>
            <a:r>
              <a:rPr lang="en-US" dirty="0" smtClean="0"/>
              <a:t>Agriculture</a:t>
            </a:r>
            <a:r>
              <a:rPr lang="en-US" dirty="0"/>
              <a:t>, forestry, hunting and fishing,</a:t>
            </a:r>
            <a:endParaRPr lang="en-GB" dirty="0"/>
          </a:p>
          <a:p>
            <a:pPr lvl="0"/>
            <a:r>
              <a:rPr lang="pl-PL" dirty="0" smtClean="0"/>
              <a:t>B  </a:t>
            </a:r>
            <a:r>
              <a:rPr lang="pl-PL" dirty="0" err="1" smtClean="0"/>
              <a:t>Mining</a:t>
            </a:r>
            <a:r>
              <a:rPr lang="pl-PL" dirty="0" smtClean="0"/>
              <a:t> </a:t>
            </a:r>
            <a:r>
              <a:rPr lang="pl-PL" dirty="0"/>
              <a:t>and </a:t>
            </a:r>
            <a:r>
              <a:rPr lang="pl-PL" dirty="0" err="1"/>
              <a:t>exploration</a:t>
            </a:r>
            <a:r>
              <a:rPr lang="pl-PL" dirty="0"/>
              <a:t>,</a:t>
            </a:r>
            <a:endParaRPr lang="en-GB" dirty="0"/>
          </a:p>
          <a:p>
            <a:pPr lvl="0"/>
            <a:r>
              <a:rPr lang="pl-PL" dirty="0" smtClean="0"/>
              <a:t>C  </a:t>
            </a:r>
            <a:r>
              <a:rPr lang="pl-PL" dirty="0" err="1" smtClean="0"/>
              <a:t>Industrial</a:t>
            </a:r>
            <a:r>
              <a:rPr lang="pl-PL" dirty="0" smtClean="0"/>
              <a:t> </a:t>
            </a:r>
            <a:r>
              <a:rPr lang="pl-PL" dirty="0" err="1"/>
              <a:t>processing</a:t>
            </a:r>
            <a:r>
              <a:rPr lang="pl-PL" dirty="0"/>
              <a:t>,</a:t>
            </a:r>
            <a:endParaRPr lang="en-GB" dirty="0"/>
          </a:p>
          <a:p>
            <a:pPr lvl="0"/>
            <a:r>
              <a:rPr lang="pl-PL" dirty="0" smtClean="0"/>
              <a:t>D  </a:t>
            </a:r>
            <a:r>
              <a:rPr lang="en-US" dirty="0" smtClean="0"/>
              <a:t>Producing </a:t>
            </a:r>
            <a:r>
              <a:rPr lang="en-US" dirty="0"/>
              <a:t>and supplying in electricity, gas, steam, hot water and air conditioning systems,</a:t>
            </a:r>
            <a:endParaRPr lang="en-GB" dirty="0"/>
          </a:p>
          <a:p>
            <a:pPr lvl="0"/>
            <a:r>
              <a:rPr lang="pl-PL" dirty="0" smtClean="0"/>
              <a:t>E  </a:t>
            </a:r>
            <a:r>
              <a:rPr lang="en-US" dirty="0" smtClean="0"/>
              <a:t>Water </a:t>
            </a:r>
            <a:r>
              <a:rPr lang="en-US" dirty="0"/>
              <a:t>supply; wastewater management, waste management and remediation activities,</a:t>
            </a:r>
            <a:endParaRPr lang="en-GB" dirty="0"/>
          </a:p>
          <a:p>
            <a:pPr lvl="0"/>
            <a:r>
              <a:rPr lang="pl-PL" dirty="0" smtClean="0"/>
              <a:t>F  Construction</a:t>
            </a:r>
            <a:r>
              <a:rPr lang="pl-PL" dirty="0"/>
              <a:t>,</a:t>
            </a:r>
            <a:endParaRPr lang="en-GB" dirty="0"/>
          </a:p>
          <a:p>
            <a:pPr lvl="0"/>
            <a:r>
              <a:rPr lang="pl-PL" dirty="0" smtClean="0"/>
              <a:t>G  </a:t>
            </a:r>
            <a:r>
              <a:rPr lang="en-US" dirty="0" smtClean="0"/>
              <a:t>Wholesale </a:t>
            </a:r>
            <a:r>
              <a:rPr lang="en-US" dirty="0"/>
              <a:t>and retail trade; repair of motor vehicles and motorcycles,</a:t>
            </a:r>
            <a:endParaRPr lang="en-GB" dirty="0"/>
          </a:p>
          <a:p>
            <a:pPr lvl="0"/>
            <a:r>
              <a:rPr lang="pl-PL" dirty="0" smtClean="0"/>
              <a:t>H  </a:t>
            </a:r>
            <a:r>
              <a:rPr lang="pl-PL" dirty="0" err="1" smtClean="0"/>
              <a:t>Transportation</a:t>
            </a:r>
            <a:r>
              <a:rPr lang="pl-PL" dirty="0" smtClean="0"/>
              <a:t> </a:t>
            </a:r>
            <a:r>
              <a:rPr lang="pl-PL" dirty="0"/>
              <a:t>and </a:t>
            </a:r>
            <a:r>
              <a:rPr lang="pl-PL" dirty="0" err="1"/>
              <a:t>storage</a:t>
            </a:r>
            <a:r>
              <a:rPr lang="pl-PL" dirty="0"/>
              <a:t>,</a:t>
            </a:r>
            <a:endParaRPr lang="en-GB" dirty="0"/>
          </a:p>
          <a:p>
            <a:pPr lvl="0"/>
            <a:r>
              <a:rPr lang="pl-PL" dirty="0" smtClean="0"/>
              <a:t>I  </a:t>
            </a:r>
            <a:r>
              <a:rPr lang="en-US" dirty="0" smtClean="0"/>
              <a:t>Activities </a:t>
            </a:r>
            <a:r>
              <a:rPr lang="en-US" dirty="0"/>
              <a:t>related to accommodation and catering services,</a:t>
            </a:r>
            <a:endParaRPr lang="en-GB" dirty="0"/>
          </a:p>
          <a:p>
            <a:pPr lvl="0"/>
            <a:r>
              <a:rPr lang="pl-PL" dirty="0" smtClean="0"/>
              <a:t>J  Information </a:t>
            </a:r>
            <a:r>
              <a:rPr lang="pl-PL" dirty="0"/>
              <a:t>and </a:t>
            </a:r>
            <a:r>
              <a:rPr lang="pl-PL" dirty="0" err="1"/>
              <a:t>communication</a:t>
            </a:r>
            <a:r>
              <a:rPr lang="pl-PL" dirty="0"/>
              <a:t>,</a:t>
            </a:r>
            <a:endParaRPr lang="en-GB" dirty="0"/>
          </a:p>
          <a:p>
            <a:pPr lvl="0"/>
            <a:r>
              <a:rPr lang="pl-PL" dirty="0" smtClean="0"/>
              <a:t>K  Financial </a:t>
            </a:r>
            <a:r>
              <a:rPr lang="pl-PL" dirty="0"/>
              <a:t>and </a:t>
            </a:r>
            <a:r>
              <a:rPr lang="pl-PL" dirty="0" err="1"/>
              <a:t>insurance</a:t>
            </a:r>
            <a:r>
              <a:rPr lang="pl-PL" dirty="0"/>
              <a:t> </a:t>
            </a:r>
            <a:r>
              <a:rPr lang="pl-PL" dirty="0" err="1"/>
              <a:t>activities</a:t>
            </a:r>
            <a:r>
              <a:rPr lang="pl-PL" dirty="0"/>
              <a:t>,</a:t>
            </a:r>
            <a:endParaRPr lang="en-GB" dirty="0"/>
          </a:p>
          <a:p>
            <a:pPr lvl="0"/>
            <a:r>
              <a:rPr lang="pl-PL" dirty="0" smtClean="0"/>
              <a:t>L  </a:t>
            </a:r>
            <a:r>
              <a:rPr lang="en-US" dirty="0" smtClean="0"/>
              <a:t>Activities </a:t>
            </a:r>
            <a:r>
              <a:rPr lang="en-US" dirty="0"/>
              <a:t>related to real estate services,</a:t>
            </a:r>
            <a:endParaRPr lang="en-GB" dirty="0"/>
          </a:p>
          <a:p>
            <a:pPr lvl="0"/>
            <a:r>
              <a:rPr lang="pl-PL" dirty="0" smtClean="0"/>
              <a:t>M </a:t>
            </a:r>
            <a:r>
              <a:rPr lang="en-US" dirty="0" smtClean="0"/>
              <a:t>Professional</a:t>
            </a:r>
            <a:r>
              <a:rPr lang="en-US" dirty="0"/>
              <a:t>, scientific and technical activities,</a:t>
            </a:r>
            <a:endParaRPr lang="en-GB" dirty="0"/>
          </a:p>
          <a:p>
            <a:pPr lvl="0"/>
            <a:r>
              <a:rPr lang="pl-PL" dirty="0" smtClean="0"/>
              <a:t>N  </a:t>
            </a:r>
            <a:r>
              <a:rPr lang="en-US" dirty="0" smtClean="0"/>
              <a:t>Administration </a:t>
            </a:r>
            <a:r>
              <a:rPr lang="en-US" dirty="0"/>
              <a:t>and support service activities, </a:t>
            </a:r>
            <a:endParaRPr lang="en-GB" dirty="0"/>
          </a:p>
          <a:p>
            <a:pPr lvl="0"/>
            <a:r>
              <a:rPr lang="pl-PL" dirty="0" smtClean="0"/>
              <a:t>O  </a:t>
            </a:r>
            <a:r>
              <a:rPr lang="en-US" dirty="0" smtClean="0"/>
              <a:t>Public </a:t>
            </a:r>
            <a:r>
              <a:rPr lang="en-US" dirty="0"/>
              <a:t>administration and defense; compulsory social security,</a:t>
            </a:r>
            <a:endParaRPr lang="en-GB" dirty="0"/>
          </a:p>
          <a:p>
            <a:pPr lvl="0"/>
            <a:r>
              <a:rPr lang="pl-PL" dirty="0" smtClean="0"/>
              <a:t>P  </a:t>
            </a:r>
            <a:r>
              <a:rPr lang="pl-PL" dirty="0" err="1" smtClean="0"/>
              <a:t>Education</a:t>
            </a:r>
            <a:r>
              <a:rPr lang="pl-PL" dirty="0"/>
              <a:t>,</a:t>
            </a:r>
            <a:endParaRPr lang="en-GB" dirty="0"/>
          </a:p>
          <a:p>
            <a:pPr lvl="0"/>
            <a:r>
              <a:rPr lang="pl-PL" dirty="0" smtClean="0"/>
              <a:t>Q  Healthcare </a:t>
            </a:r>
            <a:r>
              <a:rPr lang="pl-PL" dirty="0"/>
              <a:t>and </a:t>
            </a:r>
            <a:r>
              <a:rPr lang="pl-PL" dirty="0" err="1"/>
              <a:t>social</a:t>
            </a:r>
            <a:r>
              <a:rPr lang="pl-PL" dirty="0"/>
              <a:t> </a:t>
            </a:r>
            <a:r>
              <a:rPr lang="pl-PL" dirty="0" err="1"/>
              <a:t>assistance</a:t>
            </a:r>
            <a:r>
              <a:rPr lang="pl-PL" dirty="0"/>
              <a:t>,</a:t>
            </a:r>
            <a:endParaRPr lang="en-GB" dirty="0"/>
          </a:p>
          <a:p>
            <a:pPr lvl="0"/>
            <a:r>
              <a:rPr lang="pl-PL" dirty="0" smtClean="0"/>
              <a:t>R  </a:t>
            </a:r>
            <a:r>
              <a:rPr lang="en-US" dirty="0" smtClean="0"/>
              <a:t>Activities </a:t>
            </a:r>
            <a:r>
              <a:rPr lang="en-US" dirty="0"/>
              <a:t>related to arts, entertainment and recreation,</a:t>
            </a:r>
            <a:endParaRPr lang="en-GB" dirty="0"/>
          </a:p>
          <a:p>
            <a:pPr lvl="0"/>
            <a:r>
              <a:rPr lang="pl-PL" dirty="0" smtClean="0"/>
              <a:t>S  </a:t>
            </a:r>
            <a:r>
              <a:rPr lang="pl-PL" dirty="0" err="1" smtClean="0"/>
              <a:t>Other</a:t>
            </a:r>
            <a:r>
              <a:rPr lang="pl-PL" dirty="0" smtClean="0"/>
              <a:t> </a:t>
            </a:r>
            <a:r>
              <a:rPr lang="pl-PL" dirty="0"/>
              <a:t>service </a:t>
            </a:r>
            <a:r>
              <a:rPr lang="pl-PL" dirty="0" err="1"/>
              <a:t>activities</a:t>
            </a:r>
            <a:r>
              <a:rPr lang="pl-PL" dirty="0" smtClean="0"/>
              <a:t>,</a:t>
            </a:r>
            <a:endParaRPr lang="en-GB" dirty="0"/>
          </a:p>
        </p:txBody>
      </p:sp>
    </p:spTree>
    <p:extLst>
      <p:ext uri="{BB962C8B-B14F-4D97-AF65-F5344CB8AC3E}">
        <p14:creationId xmlns:p14="http://schemas.microsoft.com/office/powerpoint/2010/main" val="193182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smtClean="0"/>
              <a:t>SPAG for NTS2 </a:t>
            </a:r>
            <a:r>
              <a:rPr lang="pl-PL" sz="2800" b="1" dirty="0"/>
              <a:t>regions</a:t>
            </a:r>
            <a:br>
              <a:rPr lang="pl-PL" sz="2800" b="1" dirty="0"/>
            </a:br>
            <a:r>
              <a:rPr lang="pl-PL" sz="2800" b="1" dirty="0" err="1"/>
              <a:t>close</a:t>
            </a:r>
            <a:r>
              <a:rPr lang="pl-PL" sz="2800" b="1" dirty="0"/>
              <a:t> to uniform </a:t>
            </a:r>
            <a:r>
              <a:rPr lang="pl-PL" sz="2800" b="1" dirty="0" err="1"/>
              <a:t>distribution</a:t>
            </a:r>
            <a:r>
              <a:rPr lang="pl-PL" sz="2800" b="1" dirty="0" smtClean="0"/>
              <a:t/>
            </a:r>
            <a:br>
              <a:rPr lang="pl-PL" sz="2800" b="1" dirty="0" smtClean="0"/>
            </a:br>
            <a:r>
              <a:rPr lang="pl-PL" sz="2800" b="1" dirty="0" err="1" smtClean="0"/>
              <a:t>Agriculture</a:t>
            </a:r>
            <a:endParaRPr lang="pl-PL" sz="2800" b="1" dirty="0"/>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4824"/>
            <a:ext cx="912898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sp>
        <p:nvSpPr>
          <p:cNvPr id="2" name="Elipsa 1"/>
          <p:cNvSpPr/>
          <p:nvPr/>
        </p:nvSpPr>
        <p:spPr>
          <a:xfrm>
            <a:off x="1745432"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Elipsa 5"/>
          <p:cNvSpPr/>
          <p:nvPr/>
        </p:nvSpPr>
        <p:spPr>
          <a:xfrm>
            <a:off x="4788024"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Elipsa 6"/>
          <p:cNvSpPr/>
          <p:nvPr/>
        </p:nvSpPr>
        <p:spPr>
          <a:xfrm>
            <a:off x="7956376"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pole tekstowe 8"/>
          <p:cNvSpPr txBox="1"/>
          <p:nvPr/>
        </p:nvSpPr>
        <p:spPr>
          <a:xfrm>
            <a:off x="251520" y="4653136"/>
            <a:ext cx="8640960" cy="369332"/>
          </a:xfrm>
          <a:prstGeom prst="rect">
            <a:avLst/>
          </a:prstGeom>
          <a:noFill/>
        </p:spPr>
        <p:txBody>
          <a:bodyPr wrap="square" rtlCol="0">
            <a:spAutoFit/>
          </a:bodyPr>
          <a:lstStyle/>
          <a:p>
            <a:r>
              <a:rPr lang="pl-PL" b="1" dirty="0" err="1" smtClean="0">
                <a:solidFill>
                  <a:srgbClr val="0070C0"/>
                </a:solidFill>
              </a:rPr>
              <a:t>well</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r>
              <a:rPr lang="pl-PL" b="1" dirty="0">
                <a:solidFill>
                  <a:srgbClr val="0070C0"/>
                </a:solidFill>
              </a:rPr>
              <a:t> </a:t>
            </a:r>
            <a:r>
              <a:rPr lang="pl-PL" b="1" dirty="0" smtClean="0">
                <a:solidFill>
                  <a:srgbClr val="0070C0"/>
                </a:solidFill>
              </a:rPr>
              <a:t>               </a:t>
            </a:r>
            <a:r>
              <a:rPr lang="pl-PL" b="1" dirty="0" err="1" smtClean="0">
                <a:solidFill>
                  <a:srgbClr val="0070C0"/>
                </a:solidFill>
              </a:rPr>
              <a:t>intermediately</a:t>
            </a:r>
            <a:r>
              <a:rPr lang="pl-PL" b="1" dirty="0" smtClean="0">
                <a:solidFill>
                  <a:srgbClr val="0070C0"/>
                </a:solidFill>
              </a:rPr>
              <a:t> </a:t>
            </a:r>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intermediately</a:t>
            </a:r>
            <a:r>
              <a:rPr lang="pl-PL" b="1" dirty="0" smtClean="0">
                <a:solidFill>
                  <a:srgbClr val="0070C0"/>
                </a:solidFill>
              </a:rPr>
              <a:t> </a:t>
            </a:r>
            <a:r>
              <a:rPr lang="pl-PL" b="1" dirty="0" err="1">
                <a:solidFill>
                  <a:srgbClr val="0070C0"/>
                </a:solidFill>
              </a:rPr>
              <a:t>agglomerated</a:t>
            </a:r>
            <a:r>
              <a:rPr lang="pl-PL" b="1" dirty="0">
                <a:solidFill>
                  <a:srgbClr val="0070C0"/>
                </a:solidFill>
              </a:rPr>
              <a:t> </a:t>
            </a:r>
            <a:endParaRPr lang="en-GB" b="1" dirty="0">
              <a:solidFill>
                <a:srgbClr val="0070C0"/>
              </a:solidFill>
            </a:endParaRPr>
          </a:p>
        </p:txBody>
      </p:sp>
    </p:spTree>
    <p:extLst>
      <p:ext uri="{BB962C8B-B14F-4D97-AF65-F5344CB8AC3E}">
        <p14:creationId xmlns:p14="http://schemas.microsoft.com/office/powerpoint/2010/main" val="161438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algn="r"/>
            <a:r>
              <a:rPr lang="pl-PL" sz="2800" b="1" dirty="0" smtClean="0"/>
              <a:t>SPAG for NTS2 regions</a:t>
            </a:r>
            <a:br>
              <a:rPr lang="pl-PL" sz="2800" b="1" dirty="0" smtClean="0"/>
            </a:br>
            <a:r>
              <a:rPr lang="pl-PL" sz="2800" b="1" dirty="0" err="1" smtClean="0"/>
              <a:t>close</a:t>
            </a:r>
            <a:r>
              <a:rPr lang="pl-PL" sz="2800" b="1" dirty="0" smtClean="0"/>
              <a:t> </a:t>
            </a:r>
            <a:r>
              <a:rPr lang="pl-PL" sz="2800" b="1" dirty="0"/>
              <a:t>to uniform </a:t>
            </a:r>
            <a:r>
              <a:rPr lang="pl-PL" sz="2800" b="1" dirty="0" err="1"/>
              <a:t>distribution</a:t>
            </a:r>
            <a:r>
              <a:rPr lang="pl-PL" sz="2800" b="1" dirty="0"/>
              <a:t/>
            </a:r>
            <a:br>
              <a:rPr lang="pl-PL" sz="2800" b="1" dirty="0"/>
            </a:br>
            <a:r>
              <a:rPr lang="en-US" sz="2800" dirty="0" smtClean="0"/>
              <a:t>Water </a:t>
            </a:r>
            <a:r>
              <a:rPr lang="en-US" sz="2800" dirty="0"/>
              <a:t>supply; wastewater management, waste management and remediation activities </a:t>
            </a: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 y="1809750"/>
            <a:ext cx="9145036" cy="3901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ipsa 5"/>
          <p:cNvSpPr/>
          <p:nvPr/>
        </p:nvSpPr>
        <p:spPr>
          <a:xfrm>
            <a:off x="1745432"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Elipsa 6"/>
          <p:cNvSpPr/>
          <p:nvPr/>
        </p:nvSpPr>
        <p:spPr>
          <a:xfrm>
            <a:off x="4860032"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Elipsa 7"/>
          <p:cNvSpPr/>
          <p:nvPr/>
        </p:nvSpPr>
        <p:spPr>
          <a:xfrm>
            <a:off x="7884368" y="52017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pole tekstowe 8"/>
          <p:cNvSpPr txBox="1"/>
          <p:nvPr/>
        </p:nvSpPr>
        <p:spPr>
          <a:xfrm>
            <a:off x="251520" y="4653136"/>
            <a:ext cx="8280920" cy="369332"/>
          </a:xfrm>
          <a:prstGeom prst="rect">
            <a:avLst/>
          </a:prstGeom>
          <a:noFill/>
        </p:spPr>
        <p:txBody>
          <a:bodyPr wrap="square" rtlCol="0">
            <a:spAutoFit/>
          </a:bodyPr>
          <a:lstStyle/>
          <a:p>
            <a:r>
              <a:rPr lang="pl-PL" b="1" dirty="0" err="1" smtClean="0">
                <a:solidFill>
                  <a:srgbClr val="0070C0"/>
                </a:solidFill>
              </a:rPr>
              <a:t>well</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r>
              <a:rPr lang="pl-PL" b="1" dirty="0" err="1" smtClean="0">
                <a:solidFill>
                  <a:srgbClr val="0070C0"/>
                </a:solidFill>
              </a:rPr>
              <a:t>intermediately</a:t>
            </a:r>
            <a:r>
              <a:rPr lang="pl-PL" b="1" dirty="0" smtClean="0">
                <a:solidFill>
                  <a:srgbClr val="0070C0"/>
                </a:solidFill>
              </a:rPr>
              <a:t> </a:t>
            </a:r>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rather</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endParaRPr lang="en-GB" b="1" dirty="0">
              <a:solidFill>
                <a:srgbClr val="0070C0"/>
              </a:solidFill>
            </a:endParaRPr>
          </a:p>
        </p:txBody>
      </p:sp>
    </p:spTree>
    <p:extLst>
      <p:ext uri="{BB962C8B-B14F-4D97-AF65-F5344CB8AC3E}">
        <p14:creationId xmlns:p14="http://schemas.microsoft.com/office/powerpoint/2010/main" val="90233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986195" y="476672"/>
            <a:ext cx="7128792" cy="1143000"/>
          </a:xfrm>
        </p:spPr>
        <p:txBody>
          <a:bodyPr>
            <a:noAutofit/>
          </a:bodyPr>
          <a:lstStyle/>
          <a:p>
            <a:pPr algn="r"/>
            <a:r>
              <a:rPr lang="pl-PL" sz="2800" b="1" dirty="0" smtClean="0"/>
              <a:t>SPAG for NTS2 regions</a:t>
            </a:r>
            <a:br>
              <a:rPr lang="pl-PL" sz="2800" b="1" dirty="0" smtClean="0"/>
            </a:br>
            <a:r>
              <a:rPr lang="pl-PL" sz="2800" b="1" dirty="0" err="1" smtClean="0"/>
              <a:t>close</a:t>
            </a:r>
            <a:r>
              <a:rPr lang="pl-PL" sz="2800" b="1" dirty="0" smtClean="0"/>
              <a:t> to uniform </a:t>
            </a:r>
            <a:r>
              <a:rPr lang="pl-PL" sz="2800" b="1" dirty="0" err="1" smtClean="0"/>
              <a:t>distribution</a:t>
            </a:r>
            <a:r>
              <a:rPr lang="pl-PL" sz="2800" b="1" dirty="0" smtClean="0"/>
              <a:t/>
            </a:r>
            <a:br>
              <a:rPr lang="pl-PL" sz="2800" b="1" dirty="0" smtClean="0"/>
            </a:br>
            <a:r>
              <a:rPr lang="en-US" sz="2800" dirty="0"/>
              <a:t>Public administration and defense; compulsory social security,</a:t>
            </a:r>
            <a:r>
              <a:rPr lang="en-GB" sz="2800" dirty="0"/>
              <a:t/>
            </a:r>
            <a:br>
              <a:rPr lang="en-GB" sz="2800" dirty="0"/>
            </a:br>
            <a:endParaRPr lang="pl-PL" sz="2800" b="1" dirty="0"/>
          </a:p>
        </p:txBody>
      </p:sp>
      <p:sp>
        <p:nvSpPr>
          <p:cNvPr id="5" name="pole tekstowe 4"/>
          <p:cNvSpPr txBox="1"/>
          <p:nvPr/>
        </p:nvSpPr>
        <p:spPr>
          <a:xfrm>
            <a:off x="0" y="6021288"/>
            <a:ext cx="9128988" cy="369332"/>
          </a:xfrm>
          <a:prstGeom prst="rect">
            <a:avLst/>
          </a:prstGeom>
          <a:noFill/>
        </p:spPr>
        <p:txBody>
          <a:bodyPr wrap="square" rtlCol="0">
            <a:spAutoFit/>
          </a:bodyPr>
          <a:lstStyle/>
          <a:p>
            <a:r>
              <a:rPr lang="pl-PL" dirty="0" smtClean="0"/>
              <a:t>	Wielkopolskie		      Śląskie			Lubelskie</a:t>
            </a:r>
            <a:endParaRPr lang="en-GB" dirty="0"/>
          </a:p>
        </p:txBody>
      </p:sp>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 y="1804987"/>
            <a:ext cx="9145016" cy="3952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ipsa 5"/>
          <p:cNvSpPr/>
          <p:nvPr/>
        </p:nvSpPr>
        <p:spPr>
          <a:xfrm>
            <a:off x="1745432" y="5229200"/>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Elipsa 6"/>
          <p:cNvSpPr/>
          <p:nvPr/>
        </p:nvSpPr>
        <p:spPr>
          <a:xfrm>
            <a:off x="4788024" y="5181332"/>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Elipsa 7"/>
          <p:cNvSpPr/>
          <p:nvPr/>
        </p:nvSpPr>
        <p:spPr>
          <a:xfrm>
            <a:off x="7884368" y="5181332"/>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pole tekstowe 8"/>
          <p:cNvSpPr txBox="1"/>
          <p:nvPr/>
        </p:nvSpPr>
        <p:spPr>
          <a:xfrm>
            <a:off x="251520" y="4653136"/>
            <a:ext cx="8280920" cy="369332"/>
          </a:xfrm>
          <a:prstGeom prst="rect">
            <a:avLst/>
          </a:prstGeom>
          <a:noFill/>
        </p:spPr>
        <p:txBody>
          <a:bodyPr wrap="square" rtlCol="0">
            <a:spAutoFit/>
          </a:bodyPr>
          <a:lstStyle/>
          <a:p>
            <a:r>
              <a:rPr lang="pl-PL" b="1" dirty="0" err="1" smtClean="0">
                <a:solidFill>
                  <a:srgbClr val="0070C0"/>
                </a:solidFill>
              </a:rPr>
              <a:t>well</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r>
              <a:rPr lang="pl-PL" b="1" dirty="0" err="1" smtClean="0">
                <a:solidFill>
                  <a:srgbClr val="0070C0"/>
                </a:solidFill>
              </a:rPr>
              <a:t>intermediately</a:t>
            </a:r>
            <a:r>
              <a:rPr lang="pl-PL" b="1" dirty="0" smtClean="0">
                <a:solidFill>
                  <a:srgbClr val="0070C0"/>
                </a:solidFill>
              </a:rPr>
              <a:t> </a:t>
            </a:r>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well</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endParaRPr lang="en-GB" b="1" dirty="0">
              <a:solidFill>
                <a:srgbClr val="0070C0"/>
              </a:solidFill>
            </a:endParaRPr>
          </a:p>
        </p:txBody>
      </p:sp>
    </p:spTree>
    <p:extLst>
      <p:ext uri="{BB962C8B-B14F-4D97-AF65-F5344CB8AC3E}">
        <p14:creationId xmlns:p14="http://schemas.microsoft.com/office/powerpoint/2010/main" val="1182850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b="1" dirty="0" smtClean="0"/>
              <a:t>R </a:t>
            </a:r>
            <a:r>
              <a:rPr lang="pl-PL" b="1" dirty="0" err="1" smtClean="0"/>
              <a:t>code</a:t>
            </a:r>
            <a:r>
              <a:rPr lang="pl-PL" b="1" dirty="0" smtClean="0"/>
              <a:t> – </a:t>
            </a:r>
            <a:r>
              <a:rPr lang="pl-PL" b="1" dirty="0" err="1" smtClean="0"/>
              <a:t>read</a:t>
            </a:r>
            <a:r>
              <a:rPr lang="pl-PL" b="1" dirty="0" smtClean="0"/>
              <a:t> data and map</a:t>
            </a:r>
            <a:endParaRPr lang="en-GB" b="1" dirty="0"/>
          </a:p>
        </p:txBody>
      </p:sp>
      <p:sp>
        <p:nvSpPr>
          <p:cNvPr id="3" name="Symbol zastępczy zawartości 2"/>
          <p:cNvSpPr>
            <a:spLocks noGrp="1"/>
          </p:cNvSpPr>
          <p:nvPr>
            <p:ph idx="1"/>
          </p:nvPr>
        </p:nvSpPr>
        <p:spPr>
          <a:xfrm>
            <a:off x="251520" y="1268760"/>
            <a:ext cx="8712968" cy="4857403"/>
          </a:xfrm>
        </p:spPr>
        <p:txBody>
          <a:bodyPr>
            <a:normAutofit fontScale="70000" lnSpcReduction="20000"/>
          </a:bodyPr>
          <a:lstStyle/>
          <a:p>
            <a:pPr marL="0" indent="0">
              <a:buNone/>
            </a:pPr>
            <a:r>
              <a:rPr lang="en-US" dirty="0" smtClean="0"/>
              <a:t>library(</a:t>
            </a:r>
            <a:r>
              <a:rPr lang="en-US" dirty="0" err="1" smtClean="0"/>
              <a:t>spdep</a:t>
            </a:r>
            <a:r>
              <a:rPr lang="en-US" dirty="0"/>
              <a:t>)</a:t>
            </a:r>
            <a:endParaRPr lang="en-GB" dirty="0"/>
          </a:p>
          <a:p>
            <a:pPr marL="0" indent="0">
              <a:buNone/>
            </a:pPr>
            <a:r>
              <a:rPr lang="en-US" dirty="0"/>
              <a:t>library(</a:t>
            </a:r>
            <a:r>
              <a:rPr lang="en-US" dirty="0" err="1"/>
              <a:t>rgdal</a:t>
            </a:r>
            <a:r>
              <a:rPr lang="en-US" dirty="0"/>
              <a:t>)</a:t>
            </a:r>
            <a:endParaRPr lang="en-GB" dirty="0"/>
          </a:p>
          <a:p>
            <a:pPr marL="0" indent="0">
              <a:buNone/>
            </a:pPr>
            <a:r>
              <a:rPr lang="en-US" dirty="0"/>
              <a:t>library(</a:t>
            </a:r>
            <a:r>
              <a:rPr lang="en-US" dirty="0" err="1"/>
              <a:t>maptools</a:t>
            </a:r>
            <a:r>
              <a:rPr lang="en-US" dirty="0"/>
              <a:t>)</a:t>
            </a:r>
            <a:endParaRPr lang="en-GB" dirty="0"/>
          </a:p>
          <a:p>
            <a:pPr marL="0" indent="0">
              <a:buNone/>
            </a:pPr>
            <a:r>
              <a:rPr lang="en-US" dirty="0"/>
              <a:t>library(</a:t>
            </a:r>
            <a:r>
              <a:rPr lang="en-US" dirty="0" err="1"/>
              <a:t>sp</a:t>
            </a:r>
            <a:r>
              <a:rPr lang="en-US" dirty="0"/>
              <a:t>)</a:t>
            </a:r>
            <a:endParaRPr lang="en-GB" dirty="0"/>
          </a:p>
          <a:p>
            <a:pPr marL="0" indent="0">
              <a:buNone/>
            </a:pPr>
            <a:r>
              <a:rPr lang="pl-PL" dirty="0"/>
              <a:t> </a:t>
            </a:r>
            <a:endParaRPr lang="en-GB" dirty="0"/>
          </a:p>
          <a:p>
            <a:pPr marL="0" indent="0">
              <a:buNone/>
            </a:pPr>
            <a:r>
              <a:rPr lang="pl-PL" b="1" dirty="0"/>
              <a:t># </a:t>
            </a:r>
            <a:r>
              <a:rPr lang="pl-PL" b="1" dirty="0" err="1" smtClean="0"/>
              <a:t>reading</a:t>
            </a:r>
            <a:r>
              <a:rPr lang="pl-PL" b="1" dirty="0" smtClean="0"/>
              <a:t> </a:t>
            </a:r>
            <a:r>
              <a:rPr lang="pl-PL" b="1" dirty="0" err="1" smtClean="0"/>
              <a:t>shapefiles</a:t>
            </a:r>
            <a:r>
              <a:rPr lang="pl-PL" b="1" dirty="0" smtClean="0"/>
              <a:t> from </a:t>
            </a:r>
            <a:r>
              <a:rPr lang="pl-PL" b="1" dirty="0" err="1" smtClean="0"/>
              <a:t>Working</a:t>
            </a:r>
            <a:r>
              <a:rPr lang="pl-PL" b="1" dirty="0" smtClean="0"/>
              <a:t> </a:t>
            </a:r>
            <a:r>
              <a:rPr lang="pl-PL" b="1" dirty="0" err="1" smtClean="0"/>
              <a:t>Directorys</a:t>
            </a:r>
            <a:r>
              <a:rPr lang="pl-PL" b="1" dirty="0" smtClean="0"/>
              <a:t> (</a:t>
            </a:r>
            <a:r>
              <a:rPr lang="pl-PL" b="1" dirty="0" err="1" smtClean="0"/>
              <a:t>rgdal</a:t>
            </a:r>
            <a:r>
              <a:rPr lang="pl-PL" b="1" dirty="0" smtClean="0"/>
              <a:t> </a:t>
            </a:r>
            <a:r>
              <a:rPr lang="pl-PL" b="1" dirty="0" err="1" smtClean="0"/>
              <a:t>package</a:t>
            </a:r>
            <a:r>
              <a:rPr lang="pl-PL" b="1" dirty="0" smtClean="0"/>
              <a:t>)</a:t>
            </a:r>
            <a:endParaRPr lang="en-GB" dirty="0"/>
          </a:p>
          <a:p>
            <a:pPr marL="0" indent="0">
              <a:buNone/>
            </a:pPr>
            <a:r>
              <a:rPr lang="pl-PL" dirty="0"/>
              <a:t>woj&lt;-</a:t>
            </a:r>
            <a:r>
              <a:rPr lang="pl-PL" b="1" u="sng" dirty="0" err="1"/>
              <a:t>readOGR</a:t>
            </a:r>
            <a:r>
              <a:rPr lang="pl-PL" dirty="0"/>
              <a:t>(".", "</a:t>
            </a:r>
            <a:r>
              <a:rPr lang="pl-PL" dirty="0" err="1"/>
              <a:t>wojewodztwa</a:t>
            </a:r>
            <a:r>
              <a:rPr lang="pl-PL" dirty="0"/>
              <a:t>") # 16 </a:t>
            </a:r>
            <a:r>
              <a:rPr lang="pl-PL" dirty="0" err="1" smtClean="0"/>
              <a:t>spatial</a:t>
            </a:r>
            <a:r>
              <a:rPr lang="pl-PL" dirty="0" smtClean="0"/>
              <a:t> </a:t>
            </a:r>
            <a:r>
              <a:rPr lang="pl-PL" dirty="0" err="1" smtClean="0"/>
              <a:t>units</a:t>
            </a:r>
            <a:endParaRPr lang="en-GB" dirty="0"/>
          </a:p>
          <a:p>
            <a:pPr marL="0" indent="0">
              <a:buNone/>
            </a:pPr>
            <a:r>
              <a:rPr lang="pl-PL" dirty="0" err="1"/>
              <a:t>pow</a:t>
            </a:r>
            <a:r>
              <a:rPr lang="pl-PL" dirty="0"/>
              <a:t>&lt;-</a:t>
            </a:r>
            <a:r>
              <a:rPr lang="pl-PL" dirty="0" err="1"/>
              <a:t>readOGR</a:t>
            </a:r>
            <a:r>
              <a:rPr lang="pl-PL" dirty="0"/>
              <a:t>(".", "powiaty") # 380 </a:t>
            </a:r>
            <a:r>
              <a:rPr lang="pl-PL" dirty="0" err="1" smtClean="0"/>
              <a:t>spatial</a:t>
            </a:r>
            <a:r>
              <a:rPr lang="pl-PL" dirty="0" smtClean="0"/>
              <a:t> </a:t>
            </a:r>
            <a:r>
              <a:rPr lang="pl-PL" dirty="0" err="1" smtClean="0"/>
              <a:t>unirts</a:t>
            </a:r>
            <a:endParaRPr lang="en-GB" dirty="0"/>
          </a:p>
          <a:p>
            <a:pPr marL="0" indent="0">
              <a:buNone/>
            </a:pPr>
            <a:r>
              <a:rPr lang="en-US" dirty="0" err="1" smtClean="0"/>
              <a:t>projekcja</a:t>
            </a:r>
            <a:r>
              <a:rPr lang="en-US" dirty="0"/>
              <a:t>&lt;-"+</a:t>
            </a:r>
            <a:r>
              <a:rPr lang="en-US" dirty="0" err="1"/>
              <a:t>proj</a:t>
            </a:r>
            <a:r>
              <a:rPr lang="en-US" dirty="0"/>
              <a:t>=</a:t>
            </a:r>
            <a:r>
              <a:rPr lang="en-US" dirty="0" err="1"/>
              <a:t>longlat</a:t>
            </a:r>
            <a:r>
              <a:rPr lang="en-US" dirty="0"/>
              <a:t> +</a:t>
            </a:r>
            <a:r>
              <a:rPr lang="en-US" dirty="0" smtClean="0"/>
              <a:t>datum=WGS84</a:t>
            </a:r>
            <a:r>
              <a:rPr lang="en-US" dirty="0"/>
              <a:t>"</a:t>
            </a:r>
            <a:r>
              <a:rPr lang="pl-PL" dirty="0" smtClean="0"/>
              <a:t> # </a:t>
            </a:r>
            <a:r>
              <a:rPr lang="pl-PL" dirty="0" err="1" smtClean="0"/>
              <a:t>defines</a:t>
            </a:r>
            <a:r>
              <a:rPr lang="pl-PL" dirty="0" smtClean="0"/>
              <a:t> the </a:t>
            </a:r>
            <a:r>
              <a:rPr lang="pl-PL" dirty="0" err="1" smtClean="0"/>
              <a:t>projection</a:t>
            </a:r>
            <a:endParaRPr lang="en-GB" dirty="0"/>
          </a:p>
          <a:p>
            <a:pPr marL="0" indent="0">
              <a:buNone/>
            </a:pPr>
            <a:r>
              <a:rPr lang="pl-PL" dirty="0"/>
              <a:t>woj &lt;- </a:t>
            </a:r>
            <a:r>
              <a:rPr lang="pl-PL" b="1" u="sng" dirty="0" err="1"/>
              <a:t>spTransform</a:t>
            </a:r>
            <a:r>
              <a:rPr lang="pl-PL" dirty="0"/>
              <a:t>(woj, CRS(projekcja</a:t>
            </a:r>
            <a:r>
              <a:rPr lang="pl-PL" dirty="0" smtClean="0"/>
              <a:t>)) # </a:t>
            </a:r>
            <a:r>
              <a:rPr lang="pl-PL" dirty="0" err="1" smtClean="0"/>
              <a:t>converts</a:t>
            </a:r>
            <a:r>
              <a:rPr lang="pl-PL" dirty="0" smtClean="0"/>
              <a:t> the map</a:t>
            </a:r>
            <a:endParaRPr lang="en-GB" dirty="0"/>
          </a:p>
          <a:p>
            <a:pPr marL="0" indent="0">
              <a:buNone/>
            </a:pPr>
            <a:r>
              <a:rPr lang="pl-PL" dirty="0" err="1"/>
              <a:t>pow</a:t>
            </a:r>
            <a:r>
              <a:rPr lang="pl-PL" dirty="0"/>
              <a:t> &lt;- </a:t>
            </a:r>
            <a:r>
              <a:rPr lang="pl-PL" dirty="0" err="1"/>
              <a:t>spTransform</a:t>
            </a:r>
            <a:r>
              <a:rPr lang="pl-PL" dirty="0"/>
              <a:t>(</a:t>
            </a:r>
            <a:r>
              <a:rPr lang="pl-PL" dirty="0" err="1"/>
              <a:t>pow</a:t>
            </a:r>
            <a:r>
              <a:rPr lang="pl-PL" dirty="0"/>
              <a:t>, CRS(projekcja))</a:t>
            </a:r>
            <a:endParaRPr lang="en-GB" dirty="0"/>
          </a:p>
          <a:p>
            <a:pPr marL="0" indent="0">
              <a:buNone/>
            </a:pPr>
            <a:endParaRPr lang="pl-PL" b="1" dirty="0" smtClean="0"/>
          </a:p>
          <a:p>
            <a:pPr marL="0" indent="0">
              <a:buNone/>
            </a:pPr>
            <a:r>
              <a:rPr lang="pl-PL" b="1" dirty="0" smtClean="0"/>
              <a:t># </a:t>
            </a:r>
            <a:r>
              <a:rPr lang="pl-PL" b="1" dirty="0" err="1" smtClean="0"/>
              <a:t>reading</a:t>
            </a:r>
            <a:r>
              <a:rPr lang="pl-PL" b="1" dirty="0" smtClean="0"/>
              <a:t> panel </a:t>
            </a:r>
            <a:r>
              <a:rPr lang="pl-PL" b="1" dirty="0" err="1" smtClean="0"/>
              <a:t>dataset</a:t>
            </a:r>
            <a:r>
              <a:rPr lang="pl-PL" b="1" dirty="0" smtClean="0"/>
              <a:t> (</a:t>
            </a:r>
            <a:r>
              <a:rPr lang="pl-PL" b="1" dirty="0" err="1" smtClean="0"/>
              <a:t>units</a:t>
            </a:r>
            <a:r>
              <a:rPr lang="pl-PL" b="1" dirty="0" smtClean="0"/>
              <a:t> in the same order as in </a:t>
            </a:r>
            <a:r>
              <a:rPr lang="pl-PL" b="1" dirty="0" err="1" smtClean="0"/>
              <a:t>shapefile</a:t>
            </a:r>
            <a:r>
              <a:rPr lang="pl-PL" b="1" dirty="0" smtClean="0"/>
              <a:t>)</a:t>
            </a:r>
            <a:endParaRPr lang="en-GB" dirty="0"/>
          </a:p>
          <a:p>
            <a:pPr marL="0" indent="0">
              <a:buNone/>
            </a:pPr>
            <a:r>
              <a:rPr lang="en-US" dirty="0" err="1" smtClean="0"/>
              <a:t>dane</a:t>
            </a:r>
            <a:r>
              <a:rPr lang="en-US" dirty="0"/>
              <a:t>&lt;-</a:t>
            </a:r>
            <a:r>
              <a:rPr lang="en-US" b="1" u="sng" dirty="0"/>
              <a:t>read.csv</a:t>
            </a:r>
            <a:r>
              <a:rPr lang="en-US" dirty="0"/>
              <a:t>("</a:t>
            </a:r>
            <a:r>
              <a:rPr lang="en-US" dirty="0" err="1"/>
              <a:t>geoloc</a:t>
            </a:r>
            <a:r>
              <a:rPr lang="en-US" dirty="0"/>
              <a:t> data.csv", header=TRUE, </a:t>
            </a:r>
            <a:r>
              <a:rPr lang="en-US" dirty="0" err="1"/>
              <a:t>sep</a:t>
            </a:r>
            <a:r>
              <a:rPr lang="en-US" dirty="0"/>
              <a:t>=";", </a:t>
            </a:r>
            <a:r>
              <a:rPr lang="en-US" dirty="0" err="1"/>
              <a:t>dec</a:t>
            </a:r>
            <a:r>
              <a:rPr lang="en-US" dirty="0"/>
              <a:t>=".")</a:t>
            </a:r>
            <a:endParaRPr lang="en-GB" dirty="0"/>
          </a:p>
          <a:p>
            <a:pPr marL="0" indent="0">
              <a:buNone/>
            </a:pPr>
            <a:endParaRPr lang="en-GB" dirty="0"/>
          </a:p>
          <a:p>
            <a:endParaRPr lang="en-GB" dirty="0"/>
          </a:p>
        </p:txBody>
      </p:sp>
    </p:spTree>
    <p:extLst>
      <p:ext uri="{BB962C8B-B14F-4D97-AF65-F5344CB8AC3E}">
        <p14:creationId xmlns:p14="http://schemas.microsoft.com/office/powerpoint/2010/main" val="2517126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16632"/>
            <a:ext cx="7128792" cy="616271"/>
          </a:xfrm>
        </p:spPr>
        <p:txBody>
          <a:bodyPr>
            <a:noAutofit/>
          </a:bodyPr>
          <a:lstStyle/>
          <a:p>
            <a:pPr lvl="0" algn="r"/>
            <a:r>
              <a:rPr lang="pl-PL" sz="2800" b="1" dirty="0" smtClean="0"/>
              <a:t>SPAG for NTS2 regions</a:t>
            </a:r>
            <a:endParaRPr lang="pl-PL" sz="2800" b="1" dirty="0"/>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2141"/>
            <a:ext cx="9163255" cy="3369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ela 2"/>
          <p:cNvGraphicFramePr>
            <a:graphicFrameLocks noGrp="1"/>
          </p:cNvGraphicFramePr>
          <p:nvPr>
            <p:extLst>
              <p:ext uri="{D42A27DB-BD31-4B8C-83A1-F6EECF244321}">
                <p14:modId xmlns:p14="http://schemas.microsoft.com/office/powerpoint/2010/main" val="441245523"/>
              </p:ext>
            </p:extLst>
          </p:nvPr>
        </p:nvGraphicFramePr>
        <p:xfrm>
          <a:off x="323528" y="4121696"/>
          <a:ext cx="8424937" cy="2595880"/>
        </p:xfrm>
        <a:graphic>
          <a:graphicData uri="http://schemas.openxmlformats.org/drawingml/2006/table">
            <a:tbl>
              <a:tblPr firstRow="1" bandRow="1">
                <a:tableStyleId>{5940675A-B579-460E-94D1-54222C63F5DA}</a:tableStyleId>
              </a:tblPr>
              <a:tblGrid>
                <a:gridCol w="1656184"/>
                <a:gridCol w="2256251"/>
                <a:gridCol w="2256251"/>
                <a:gridCol w="2256251"/>
              </a:tblGrid>
              <a:tr h="370840">
                <a:tc>
                  <a:txBody>
                    <a:bodyPr/>
                    <a:lstStyle/>
                    <a:p>
                      <a:pPr algn="ctr"/>
                      <a:endParaRPr lang="en-GB" dirty="0"/>
                    </a:p>
                  </a:txBody>
                  <a:tcPr anchor="ctr"/>
                </a:tc>
                <a:tc gridSpan="3">
                  <a:txBody>
                    <a:bodyPr/>
                    <a:lstStyle/>
                    <a:p>
                      <a:pPr algn="ctr"/>
                      <a:r>
                        <a:rPr lang="pl-PL" b="1" dirty="0" smtClean="0"/>
                        <a:t>High-</a:t>
                      </a:r>
                      <a:r>
                        <a:rPr lang="pl-PL" b="1" dirty="0" err="1" smtClean="0"/>
                        <a:t>tech</a:t>
                      </a:r>
                      <a:r>
                        <a:rPr lang="pl-PL" b="1" dirty="0" smtClean="0"/>
                        <a:t> </a:t>
                      </a:r>
                      <a:r>
                        <a:rPr lang="pl-PL" b="1" dirty="0" err="1" smtClean="0"/>
                        <a:t>knowledge</a:t>
                      </a:r>
                      <a:r>
                        <a:rPr lang="pl-PL" b="1" dirty="0" smtClean="0"/>
                        <a:t> </a:t>
                      </a:r>
                      <a:r>
                        <a:rPr lang="pl-PL" b="1" dirty="0" err="1" smtClean="0"/>
                        <a:t>intensive</a:t>
                      </a:r>
                      <a:r>
                        <a:rPr lang="pl-PL" b="1" dirty="0" smtClean="0"/>
                        <a:t> </a:t>
                      </a:r>
                      <a:r>
                        <a:rPr lang="pl-PL" b="1" dirty="0" err="1" smtClean="0"/>
                        <a:t>industries</a:t>
                      </a:r>
                      <a:endParaRPr lang="en-GB" b="1" dirty="0"/>
                    </a:p>
                  </a:txBody>
                  <a:tcPr anchor="ctr"/>
                </a:tc>
                <a:tc hMerge="1">
                  <a:txBody>
                    <a:bodyPr/>
                    <a:lstStyle/>
                    <a:p>
                      <a:endParaRPr lang="en-GB" dirty="0"/>
                    </a:p>
                  </a:txBody>
                  <a:tcPr/>
                </a:tc>
                <a:tc hMerge="1">
                  <a:txBody>
                    <a:bodyPr/>
                    <a:lstStyle/>
                    <a:p>
                      <a:endParaRPr lang="en-GB" dirty="0"/>
                    </a:p>
                  </a:txBody>
                  <a:tcPr/>
                </a:tc>
              </a:tr>
              <a:tr h="370840">
                <a:tc>
                  <a:txBody>
                    <a:bodyPr/>
                    <a:lstStyle/>
                    <a:p>
                      <a:pPr algn="ctr"/>
                      <a:endParaRPr lang="en-GB" dirty="0"/>
                    </a:p>
                  </a:txBody>
                  <a:tcPr anchor="ctr"/>
                </a:tc>
                <a:tc>
                  <a:txBody>
                    <a:bodyPr/>
                    <a:lstStyle/>
                    <a:p>
                      <a:pPr algn="ctr"/>
                      <a:r>
                        <a:rPr lang="pl-PL" b="1" dirty="0" smtClean="0"/>
                        <a:t>Lubelskie</a:t>
                      </a:r>
                      <a:endParaRPr lang="en-GB" b="1" dirty="0"/>
                    </a:p>
                  </a:txBody>
                  <a:tcPr anchor="ctr"/>
                </a:tc>
                <a:tc>
                  <a:txBody>
                    <a:bodyPr/>
                    <a:lstStyle/>
                    <a:p>
                      <a:pPr algn="ctr"/>
                      <a:r>
                        <a:rPr lang="pl-PL" b="1" dirty="0" smtClean="0"/>
                        <a:t>Wielkopolskie</a:t>
                      </a:r>
                      <a:endParaRPr lang="en-GB" b="1" dirty="0"/>
                    </a:p>
                  </a:txBody>
                  <a:tcPr anchor="ctr"/>
                </a:tc>
                <a:tc>
                  <a:txBody>
                    <a:bodyPr/>
                    <a:lstStyle/>
                    <a:p>
                      <a:pPr algn="ctr"/>
                      <a:r>
                        <a:rPr lang="pl-PL" b="1" dirty="0" smtClean="0"/>
                        <a:t>Śląskie</a:t>
                      </a:r>
                      <a:endParaRPr lang="en-GB" b="1" dirty="0"/>
                    </a:p>
                  </a:txBody>
                  <a:tcPr anchor="ctr"/>
                </a:tc>
              </a:tr>
              <a:tr h="370840">
                <a:tc>
                  <a:txBody>
                    <a:bodyPr/>
                    <a:lstStyle/>
                    <a:p>
                      <a:pPr algn="ctr"/>
                      <a:r>
                        <a:rPr lang="pl-PL" b="0" dirty="0" err="1" smtClean="0"/>
                        <a:t>Coverage</a:t>
                      </a:r>
                      <a:endParaRPr lang="en-GB" b="0" dirty="0"/>
                    </a:p>
                  </a:txBody>
                  <a:tcPr anchor="ctr"/>
                </a:tc>
                <a:tc>
                  <a:txBody>
                    <a:bodyPr/>
                    <a:lstStyle/>
                    <a:p>
                      <a:pPr algn="ctr"/>
                      <a:r>
                        <a:rPr lang="pl-PL" dirty="0" smtClean="0"/>
                        <a:t>1</a:t>
                      </a:r>
                      <a:endParaRPr lang="en-GB" dirty="0"/>
                    </a:p>
                  </a:txBody>
                  <a:tcPr anchor="ctr"/>
                </a:tc>
                <a:tc>
                  <a:txBody>
                    <a:bodyPr/>
                    <a:lstStyle/>
                    <a:p>
                      <a:pPr algn="ctr"/>
                      <a:r>
                        <a:rPr lang="pl-PL" dirty="0" smtClean="0"/>
                        <a:t>1</a:t>
                      </a:r>
                      <a:endParaRPr lang="en-GB" dirty="0"/>
                    </a:p>
                  </a:txBody>
                  <a:tcPr anchor="ctr"/>
                </a:tc>
                <a:tc>
                  <a:txBody>
                    <a:bodyPr/>
                    <a:lstStyle/>
                    <a:p>
                      <a:pPr algn="ctr"/>
                      <a:r>
                        <a:rPr lang="pl-PL" dirty="0" smtClean="0"/>
                        <a:t>1</a:t>
                      </a:r>
                      <a:endParaRPr lang="en-GB" dirty="0"/>
                    </a:p>
                  </a:txBody>
                  <a:tcPr anchor="ctr"/>
                </a:tc>
              </a:tr>
              <a:tr h="370840">
                <a:tc>
                  <a:txBody>
                    <a:bodyPr/>
                    <a:lstStyle/>
                    <a:p>
                      <a:pPr algn="ctr"/>
                      <a:r>
                        <a:rPr lang="pl-PL" b="0" dirty="0" err="1" smtClean="0"/>
                        <a:t>Distance</a:t>
                      </a:r>
                      <a:endParaRPr lang="en-GB" b="0" dirty="0"/>
                    </a:p>
                  </a:txBody>
                  <a:tcPr anchor="ctr"/>
                </a:tc>
                <a:tc>
                  <a:txBody>
                    <a:bodyPr/>
                    <a:lstStyle/>
                    <a:p>
                      <a:pPr algn="ctr"/>
                      <a:r>
                        <a:rPr lang="pl-PL" dirty="0" smtClean="0"/>
                        <a:t>0.65</a:t>
                      </a:r>
                      <a:endParaRPr lang="en-GB" dirty="0"/>
                    </a:p>
                  </a:txBody>
                  <a:tcPr anchor="ctr"/>
                </a:tc>
                <a:tc>
                  <a:txBody>
                    <a:bodyPr/>
                    <a:lstStyle/>
                    <a:p>
                      <a:pPr algn="ctr"/>
                      <a:r>
                        <a:rPr lang="pl-PL" dirty="0" smtClean="0"/>
                        <a:t>0.48</a:t>
                      </a:r>
                      <a:endParaRPr lang="en-GB" dirty="0"/>
                    </a:p>
                  </a:txBody>
                  <a:tcPr anchor="ctr"/>
                </a:tc>
                <a:tc>
                  <a:txBody>
                    <a:bodyPr/>
                    <a:lstStyle/>
                    <a:p>
                      <a:pPr algn="ctr"/>
                      <a:r>
                        <a:rPr lang="pl-PL" dirty="0" smtClean="0"/>
                        <a:t>0.61</a:t>
                      </a:r>
                      <a:endParaRPr lang="en-GB" dirty="0"/>
                    </a:p>
                  </a:txBody>
                  <a:tcPr anchor="ctr"/>
                </a:tc>
              </a:tr>
              <a:tr h="370840">
                <a:tc>
                  <a:txBody>
                    <a:bodyPr/>
                    <a:lstStyle/>
                    <a:p>
                      <a:pPr algn="ctr"/>
                      <a:r>
                        <a:rPr lang="pl-PL" b="0" dirty="0" err="1" smtClean="0"/>
                        <a:t>Overlap</a:t>
                      </a:r>
                      <a:endParaRPr lang="en-GB" b="0" dirty="0"/>
                    </a:p>
                  </a:txBody>
                  <a:tcPr anchor="ctr"/>
                </a:tc>
                <a:tc>
                  <a:txBody>
                    <a:bodyPr/>
                    <a:lstStyle/>
                    <a:p>
                      <a:pPr algn="ctr"/>
                      <a:r>
                        <a:rPr lang="pl-PL" dirty="0" smtClean="0"/>
                        <a:t>0.15</a:t>
                      </a:r>
                      <a:endParaRPr lang="en-GB" dirty="0"/>
                    </a:p>
                  </a:txBody>
                  <a:tcPr anchor="ctr"/>
                </a:tc>
                <a:tc>
                  <a:txBody>
                    <a:bodyPr/>
                    <a:lstStyle/>
                    <a:p>
                      <a:pPr algn="ctr"/>
                      <a:r>
                        <a:rPr lang="pl-PL" dirty="0" smtClean="0"/>
                        <a:t>0.14</a:t>
                      </a:r>
                      <a:endParaRPr lang="en-GB" dirty="0"/>
                    </a:p>
                  </a:txBody>
                  <a:tcPr anchor="ctr"/>
                </a:tc>
                <a:tc>
                  <a:txBody>
                    <a:bodyPr/>
                    <a:lstStyle/>
                    <a:p>
                      <a:pPr algn="ctr"/>
                      <a:r>
                        <a:rPr lang="pl-PL" dirty="0" smtClean="0"/>
                        <a:t>0.15</a:t>
                      </a:r>
                      <a:endParaRPr lang="en-GB" dirty="0"/>
                    </a:p>
                  </a:txBody>
                  <a:tcPr anchor="ctr"/>
                </a:tc>
              </a:tr>
              <a:tr h="370840">
                <a:tc>
                  <a:txBody>
                    <a:bodyPr/>
                    <a:lstStyle/>
                    <a:p>
                      <a:pPr algn="ctr"/>
                      <a:r>
                        <a:rPr lang="pl-PL" b="1" dirty="0" smtClean="0"/>
                        <a:t>SPAG</a:t>
                      </a:r>
                      <a:endParaRPr lang="en-GB" b="1" dirty="0"/>
                    </a:p>
                  </a:txBody>
                  <a:tcPr anchor="ctr">
                    <a:solidFill>
                      <a:schemeClr val="bg1">
                        <a:lumMod val="75000"/>
                      </a:schemeClr>
                    </a:solidFill>
                  </a:tcPr>
                </a:tc>
                <a:tc>
                  <a:txBody>
                    <a:bodyPr/>
                    <a:lstStyle/>
                    <a:p>
                      <a:pPr algn="ctr"/>
                      <a:r>
                        <a:rPr lang="pl-PL" b="1" dirty="0" smtClean="0"/>
                        <a:t>0.10</a:t>
                      </a:r>
                      <a:endParaRPr lang="en-GB" b="1" dirty="0"/>
                    </a:p>
                  </a:txBody>
                  <a:tcPr anchor="ctr">
                    <a:solidFill>
                      <a:schemeClr val="bg1">
                        <a:lumMod val="75000"/>
                      </a:schemeClr>
                    </a:solidFill>
                  </a:tcPr>
                </a:tc>
                <a:tc>
                  <a:txBody>
                    <a:bodyPr/>
                    <a:lstStyle/>
                    <a:p>
                      <a:pPr algn="ctr"/>
                      <a:r>
                        <a:rPr lang="pl-PL" b="1" dirty="0" smtClean="0"/>
                        <a:t>0.07</a:t>
                      </a:r>
                      <a:endParaRPr lang="en-GB" b="1" dirty="0"/>
                    </a:p>
                  </a:txBody>
                  <a:tcPr anchor="ctr">
                    <a:solidFill>
                      <a:schemeClr val="bg1">
                        <a:lumMod val="75000"/>
                      </a:schemeClr>
                    </a:solidFill>
                  </a:tcPr>
                </a:tc>
                <a:tc>
                  <a:txBody>
                    <a:bodyPr/>
                    <a:lstStyle/>
                    <a:p>
                      <a:pPr algn="ctr"/>
                      <a:r>
                        <a:rPr lang="pl-PL" b="1" dirty="0" smtClean="0"/>
                        <a:t>0.09</a:t>
                      </a:r>
                      <a:endParaRPr lang="en-GB" b="1" dirty="0"/>
                    </a:p>
                  </a:txBody>
                  <a:tcPr anchor="ctr">
                    <a:solidFill>
                      <a:schemeClr val="bg1">
                        <a:lumMod val="75000"/>
                      </a:schemeClr>
                    </a:solidFill>
                  </a:tcPr>
                </a:tc>
              </a:tr>
              <a:tr h="370840">
                <a:tc>
                  <a:txBody>
                    <a:bodyPr/>
                    <a:lstStyle/>
                    <a:p>
                      <a:pPr algn="ctr"/>
                      <a:r>
                        <a:rPr lang="pl-PL" b="0" dirty="0" smtClean="0"/>
                        <a:t>No of </a:t>
                      </a:r>
                      <a:r>
                        <a:rPr lang="pl-PL" b="0" dirty="0" err="1" smtClean="0"/>
                        <a:t>obs</a:t>
                      </a:r>
                      <a:endParaRPr lang="en-GB" b="0" dirty="0"/>
                    </a:p>
                  </a:txBody>
                  <a:tcPr anchor="ctr"/>
                </a:tc>
                <a:tc>
                  <a:txBody>
                    <a:bodyPr/>
                    <a:lstStyle/>
                    <a:p>
                      <a:pPr algn="ctr"/>
                      <a:r>
                        <a:rPr lang="pl-PL" dirty="0" smtClean="0"/>
                        <a:t>3336</a:t>
                      </a:r>
                      <a:endParaRPr lang="en-GB" dirty="0"/>
                    </a:p>
                  </a:txBody>
                  <a:tcPr anchor="ctr"/>
                </a:tc>
                <a:tc>
                  <a:txBody>
                    <a:bodyPr/>
                    <a:lstStyle/>
                    <a:p>
                      <a:pPr algn="ctr"/>
                      <a:r>
                        <a:rPr lang="pl-PL" dirty="0" smtClean="0"/>
                        <a:t>10597</a:t>
                      </a:r>
                      <a:endParaRPr lang="en-GB" dirty="0"/>
                    </a:p>
                  </a:txBody>
                  <a:tcPr anchor="ctr"/>
                </a:tc>
                <a:tc>
                  <a:txBody>
                    <a:bodyPr/>
                    <a:lstStyle/>
                    <a:p>
                      <a:pPr algn="ctr"/>
                      <a:r>
                        <a:rPr lang="pl-PL" dirty="0" smtClean="0"/>
                        <a:t>11025</a:t>
                      </a:r>
                      <a:endParaRPr lang="en-GB" dirty="0"/>
                    </a:p>
                  </a:txBody>
                  <a:tcPr anchor="ctr"/>
                </a:tc>
              </a:tr>
            </a:tbl>
          </a:graphicData>
        </a:graphic>
      </p:graphicFrame>
      <p:sp>
        <p:nvSpPr>
          <p:cNvPr id="7" name="Elipsa 6"/>
          <p:cNvSpPr/>
          <p:nvPr/>
        </p:nvSpPr>
        <p:spPr>
          <a:xfrm>
            <a:off x="2771800" y="5842341"/>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Elipsa 7"/>
          <p:cNvSpPr/>
          <p:nvPr/>
        </p:nvSpPr>
        <p:spPr>
          <a:xfrm>
            <a:off x="5004048" y="5842341"/>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Elipsa 8"/>
          <p:cNvSpPr/>
          <p:nvPr/>
        </p:nvSpPr>
        <p:spPr>
          <a:xfrm>
            <a:off x="7308304" y="5842341"/>
            <a:ext cx="648072" cy="576064"/>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pole tekstowe 10"/>
          <p:cNvSpPr txBox="1"/>
          <p:nvPr/>
        </p:nvSpPr>
        <p:spPr>
          <a:xfrm>
            <a:off x="251520" y="3645024"/>
            <a:ext cx="8280920" cy="369332"/>
          </a:xfrm>
          <a:prstGeom prst="rect">
            <a:avLst/>
          </a:prstGeom>
          <a:noFill/>
        </p:spPr>
        <p:txBody>
          <a:bodyPr wrap="square" rtlCol="0">
            <a:spAutoFit/>
          </a:bodyPr>
          <a:lstStyle/>
          <a:p>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agglomerated</a:t>
            </a:r>
            <a:endParaRPr lang="en-GB" b="1" dirty="0">
              <a:solidFill>
                <a:srgbClr val="0070C0"/>
              </a:solidFill>
            </a:endParaRPr>
          </a:p>
        </p:txBody>
      </p:sp>
    </p:spTree>
    <p:extLst>
      <p:ext uri="{BB962C8B-B14F-4D97-AF65-F5344CB8AC3E}">
        <p14:creationId xmlns:p14="http://schemas.microsoft.com/office/powerpoint/2010/main" val="55292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616271"/>
          </a:xfrm>
        </p:spPr>
        <p:txBody>
          <a:bodyPr>
            <a:noAutofit/>
          </a:bodyPr>
          <a:lstStyle/>
          <a:p>
            <a:pPr lvl="0" algn="r"/>
            <a:r>
              <a:rPr lang="pl-PL" sz="2800" b="1" dirty="0" smtClean="0"/>
              <a:t>SPAG for NTS2 regions</a:t>
            </a:r>
            <a:endParaRPr lang="pl-PL" sz="2800" b="1" dirty="0"/>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6998"/>
            <a:ext cx="9143999" cy="3622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pole tekstowe 6"/>
          <p:cNvSpPr txBox="1"/>
          <p:nvPr/>
        </p:nvSpPr>
        <p:spPr>
          <a:xfrm>
            <a:off x="6372200" y="4061475"/>
            <a:ext cx="2687518" cy="2585323"/>
          </a:xfrm>
          <a:prstGeom prst="rect">
            <a:avLst/>
          </a:prstGeom>
          <a:solidFill>
            <a:schemeClr val="bg1"/>
          </a:solidFill>
        </p:spPr>
        <p:txBody>
          <a:bodyPr wrap="square" rtlCol="0">
            <a:spAutoFit/>
          </a:bodyPr>
          <a:lstStyle/>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en-GB" dirty="0"/>
          </a:p>
        </p:txBody>
      </p:sp>
      <p:graphicFrame>
        <p:nvGraphicFramePr>
          <p:cNvPr id="8" name="Tabela 7"/>
          <p:cNvGraphicFramePr>
            <a:graphicFrameLocks noGrp="1"/>
          </p:cNvGraphicFramePr>
          <p:nvPr>
            <p:extLst>
              <p:ext uri="{D42A27DB-BD31-4B8C-83A1-F6EECF244321}">
                <p14:modId xmlns:p14="http://schemas.microsoft.com/office/powerpoint/2010/main" val="1036915010"/>
              </p:ext>
            </p:extLst>
          </p:nvPr>
        </p:nvGraphicFramePr>
        <p:xfrm>
          <a:off x="323528" y="4157256"/>
          <a:ext cx="8424937" cy="2560320"/>
        </p:xfrm>
        <a:graphic>
          <a:graphicData uri="http://schemas.openxmlformats.org/drawingml/2006/table">
            <a:tbl>
              <a:tblPr firstRow="1" bandRow="1">
                <a:tableStyleId>{5940675A-B579-460E-94D1-54222C63F5DA}</a:tableStyleId>
              </a:tblPr>
              <a:tblGrid>
                <a:gridCol w="1656184"/>
                <a:gridCol w="2256251"/>
                <a:gridCol w="2256251"/>
                <a:gridCol w="2256251"/>
              </a:tblGrid>
              <a:tr h="356641">
                <a:tc>
                  <a:txBody>
                    <a:bodyPr/>
                    <a:lstStyle/>
                    <a:p>
                      <a:pPr algn="ctr"/>
                      <a:endParaRPr lang="en-GB" dirty="0"/>
                    </a:p>
                  </a:txBody>
                  <a:tcPr anchor="ctr"/>
                </a:tc>
                <a:tc gridSpan="3">
                  <a:txBody>
                    <a:bodyPr/>
                    <a:lstStyle/>
                    <a:p>
                      <a:pPr algn="ctr"/>
                      <a:r>
                        <a:rPr lang="pl-PL" b="1" dirty="0" smtClean="0"/>
                        <a:t>High-</a:t>
                      </a:r>
                      <a:r>
                        <a:rPr lang="pl-PL" b="1" dirty="0" err="1" smtClean="0"/>
                        <a:t>tech</a:t>
                      </a:r>
                      <a:r>
                        <a:rPr lang="pl-PL" b="1" dirty="0" smtClean="0"/>
                        <a:t> </a:t>
                      </a:r>
                      <a:r>
                        <a:rPr lang="pl-PL" b="1" dirty="0" err="1" smtClean="0"/>
                        <a:t>industries</a:t>
                      </a:r>
                      <a:endParaRPr lang="en-GB" b="1" dirty="0"/>
                    </a:p>
                  </a:txBody>
                  <a:tcPr anchor="ctr"/>
                </a:tc>
                <a:tc hMerge="1">
                  <a:txBody>
                    <a:bodyPr/>
                    <a:lstStyle/>
                    <a:p>
                      <a:endParaRPr lang="en-GB" dirty="0"/>
                    </a:p>
                  </a:txBody>
                  <a:tcPr/>
                </a:tc>
                <a:tc hMerge="1">
                  <a:txBody>
                    <a:bodyPr/>
                    <a:lstStyle/>
                    <a:p>
                      <a:endParaRPr lang="en-GB" dirty="0"/>
                    </a:p>
                  </a:txBody>
                  <a:tcPr/>
                </a:tc>
              </a:tr>
              <a:tr h="356641">
                <a:tc>
                  <a:txBody>
                    <a:bodyPr/>
                    <a:lstStyle/>
                    <a:p>
                      <a:pPr algn="ctr"/>
                      <a:endParaRPr lang="en-GB" dirty="0"/>
                    </a:p>
                  </a:txBody>
                  <a:tcPr anchor="ctr"/>
                </a:tc>
                <a:tc>
                  <a:txBody>
                    <a:bodyPr/>
                    <a:lstStyle/>
                    <a:p>
                      <a:pPr algn="ctr"/>
                      <a:r>
                        <a:rPr lang="pl-PL" b="1" dirty="0" smtClean="0"/>
                        <a:t>Lubelskie</a:t>
                      </a:r>
                      <a:endParaRPr lang="en-GB" b="1" dirty="0"/>
                    </a:p>
                  </a:txBody>
                  <a:tcPr anchor="ctr"/>
                </a:tc>
                <a:tc>
                  <a:txBody>
                    <a:bodyPr/>
                    <a:lstStyle/>
                    <a:p>
                      <a:pPr algn="ctr"/>
                      <a:r>
                        <a:rPr lang="pl-PL" b="1" dirty="0" smtClean="0"/>
                        <a:t>Wielkopolskie</a:t>
                      </a:r>
                      <a:endParaRPr lang="en-GB" b="1" dirty="0"/>
                    </a:p>
                  </a:txBody>
                  <a:tcPr anchor="ctr"/>
                </a:tc>
                <a:tc>
                  <a:txBody>
                    <a:bodyPr/>
                    <a:lstStyle/>
                    <a:p>
                      <a:pPr algn="ctr"/>
                      <a:r>
                        <a:rPr lang="pl-PL" b="1" dirty="0" smtClean="0"/>
                        <a:t>Śląskie</a:t>
                      </a:r>
                      <a:endParaRPr lang="en-GB" b="1" dirty="0"/>
                    </a:p>
                  </a:txBody>
                  <a:tcPr anchor="ctr"/>
                </a:tc>
              </a:tr>
              <a:tr h="356641">
                <a:tc>
                  <a:txBody>
                    <a:bodyPr/>
                    <a:lstStyle/>
                    <a:p>
                      <a:pPr algn="ctr"/>
                      <a:r>
                        <a:rPr lang="pl-PL" b="0" dirty="0" err="1" smtClean="0"/>
                        <a:t>Coverage</a:t>
                      </a:r>
                      <a:endParaRPr lang="en-GB" b="0" dirty="0"/>
                    </a:p>
                  </a:txBody>
                  <a:tcPr anchor="ctr"/>
                </a:tc>
                <a:tc>
                  <a:txBody>
                    <a:bodyPr/>
                    <a:lstStyle/>
                    <a:p>
                      <a:pPr algn="ctr"/>
                      <a:r>
                        <a:rPr lang="pl-PL" dirty="0" smtClean="0"/>
                        <a:t>1</a:t>
                      </a:r>
                      <a:endParaRPr lang="en-GB" dirty="0"/>
                    </a:p>
                  </a:txBody>
                  <a:tcPr anchor="ctr"/>
                </a:tc>
                <a:tc>
                  <a:txBody>
                    <a:bodyPr/>
                    <a:lstStyle/>
                    <a:p>
                      <a:pPr algn="ctr"/>
                      <a:r>
                        <a:rPr lang="pl-PL" dirty="0" smtClean="0"/>
                        <a:t>1</a:t>
                      </a:r>
                      <a:endParaRPr lang="en-GB" dirty="0"/>
                    </a:p>
                  </a:txBody>
                  <a:tcPr anchor="ctr"/>
                </a:tc>
                <a:tc>
                  <a:txBody>
                    <a:bodyPr/>
                    <a:lstStyle/>
                    <a:p>
                      <a:pPr algn="ctr"/>
                      <a:r>
                        <a:rPr lang="pl-PL" dirty="0" smtClean="0"/>
                        <a:t>1</a:t>
                      </a:r>
                      <a:endParaRPr lang="en-GB" dirty="0"/>
                    </a:p>
                  </a:txBody>
                  <a:tcPr anchor="ctr"/>
                </a:tc>
              </a:tr>
              <a:tr h="356641">
                <a:tc>
                  <a:txBody>
                    <a:bodyPr/>
                    <a:lstStyle/>
                    <a:p>
                      <a:pPr algn="ctr"/>
                      <a:r>
                        <a:rPr lang="pl-PL" b="0" dirty="0" err="1" smtClean="0"/>
                        <a:t>Distance</a:t>
                      </a:r>
                      <a:endParaRPr lang="en-GB" b="0" dirty="0"/>
                    </a:p>
                  </a:txBody>
                  <a:tcPr anchor="ctr"/>
                </a:tc>
                <a:tc>
                  <a:txBody>
                    <a:bodyPr/>
                    <a:lstStyle/>
                    <a:p>
                      <a:pPr algn="ctr"/>
                      <a:r>
                        <a:rPr lang="pl-PL" dirty="0" smtClean="0"/>
                        <a:t>0.5</a:t>
                      </a:r>
                      <a:endParaRPr lang="en-GB" dirty="0"/>
                    </a:p>
                  </a:txBody>
                  <a:tcPr anchor="ctr"/>
                </a:tc>
                <a:tc>
                  <a:txBody>
                    <a:bodyPr/>
                    <a:lstStyle/>
                    <a:p>
                      <a:pPr algn="ctr"/>
                      <a:r>
                        <a:rPr lang="pl-PL" dirty="0" smtClean="0"/>
                        <a:t>0.6</a:t>
                      </a:r>
                      <a:endParaRPr lang="en-GB" dirty="0"/>
                    </a:p>
                  </a:txBody>
                  <a:tcPr anchor="ctr"/>
                </a:tc>
                <a:tc>
                  <a:txBody>
                    <a:bodyPr/>
                    <a:lstStyle/>
                    <a:p>
                      <a:pPr algn="ctr"/>
                      <a:r>
                        <a:rPr lang="pl-PL" dirty="0" smtClean="0"/>
                        <a:t>0.61</a:t>
                      </a:r>
                      <a:endParaRPr lang="en-GB" dirty="0"/>
                    </a:p>
                  </a:txBody>
                  <a:tcPr anchor="ctr"/>
                </a:tc>
              </a:tr>
              <a:tr h="356641">
                <a:tc>
                  <a:txBody>
                    <a:bodyPr/>
                    <a:lstStyle/>
                    <a:p>
                      <a:pPr algn="ctr"/>
                      <a:r>
                        <a:rPr lang="pl-PL" b="0" dirty="0" err="1" smtClean="0"/>
                        <a:t>Overlap</a:t>
                      </a:r>
                      <a:endParaRPr lang="en-GB" b="0" dirty="0"/>
                    </a:p>
                  </a:txBody>
                  <a:tcPr anchor="ctr"/>
                </a:tc>
                <a:tc>
                  <a:txBody>
                    <a:bodyPr/>
                    <a:lstStyle/>
                    <a:p>
                      <a:pPr algn="ctr"/>
                      <a:r>
                        <a:rPr lang="pl-PL" dirty="0" smtClean="0"/>
                        <a:t>0.26</a:t>
                      </a:r>
                      <a:endParaRPr lang="en-GB" dirty="0"/>
                    </a:p>
                  </a:txBody>
                  <a:tcPr anchor="ctr"/>
                </a:tc>
                <a:tc>
                  <a:txBody>
                    <a:bodyPr/>
                    <a:lstStyle/>
                    <a:p>
                      <a:pPr algn="ctr"/>
                      <a:r>
                        <a:rPr lang="pl-PL" dirty="0" smtClean="0"/>
                        <a:t>0.43</a:t>
                      </a:r>
                      <a:endParaRPr lang="en-GB" dirty="0"/>
                    </a:p>
                  </a:txBody>
                  <a:tcPr anchor="ctr"/>
                </a:tc>
                <a:tc>
                  <a:txBody>
                    <a:bodyPr/>
                    <a:lstStyle/>
                    <a:p>
                      <a:pPr algn="ctr"/>
                      <a:r>
                        <a:rPr lang="pl-PL" dirty="0" smtClean="0"/>
                        <a:t>0.27</a:t>
                      </a:r>
                      <a:endParaRPr lang="en-GB" dirty="0"/>
                    </a:p>
                  </a:txBody>
                  <a:tcPr anchor="ctr"/>
                </a:tc>
              </a:tr>
              <a:tr h="356641">
                <a:tc>
                  <a:txBody>
                    <a:bodyPr/>
                    <a:lstStyle/>
                    <a:p>
                      <a:pPr algn="ctr"/>
                      <a:r>
                        <a:rPr lang="pl-PL" b="1" dirty="0" smtClean="0"/>
                        <a:t>SPAG</a:t>
                      </a:r>
                      <a:endParaRPr lang="en-GB" b="1" dirty="0"/>
                    </a:p>
                  </a:txBody>
                  <a:tcPr anchor="ctr">
                    <a:solidFill>
                      <a:schemeClr val="bg1">
                        <a:lumMod val="75000"/>
                      </a:schemeClr>
                    </a:solidFill>
                  </a:tcPr>
                </a:tc>
                <a:tc>
                  <a:txBody>
                    <a:bodyPr/>
                    <a:lstStyle/>
                    <a:p>
                      <a:pPr algn="ctr"/>
                      <a:r>
                        <a:rPr lang="pl-PL" b="1" dirty="0" smtClean="0"/>
                        <a:t>0.13</a:t>
                      </a:r>
                      <a:endParaRPr lang="en-GB" b="1" dirty="0"/>
                    </a:p>
                  </a:txBody>
                  <a:tcPr anchor="ctr">
                    <a:solidFill>
                      <a:schemeClr val="bg1">
                        <a:lumMod val="75000"/>
                      </a:schemeClr>
                    </a:solidFill>
                  </a:tcPr>
                </a:tc>
                <a:tc>
                  <a:txBody>
                    <a:bodyPr/>
                    <a:lstStyle/>
                    <a:p>
                      <a:pPr algn="ctr"/>
                      <a:r>
                        <a:rPr lang="pl-PL" b="1" dirty="0" smtClean="0"/>
                        <a:t>0.26</a:t>
                      </a:r>
                      <a:endParaRPr lang="en-GB" b="1" dirty="0"/>
                    </a:p>
                  </a:txBody>
                  <a:tcPr anchor="ctr">
                    <a:solidFill>
                      <a:schemeClr val="bg1">
                        <a:lumMod val="75000"/>
                      </a:schemeClr>
                    </a:solidFill>
                  </a:tcPr>
                </a:tc>
                <a:tc>
                  <a:txBody>
                    <a:bodyPr/>
                    <a:lstStyle/>
                    <a:p>
                      <a:pPr algn="ctr"/>
                      <a:r>
                        <a:rPr lang="pl-PL" b="1" dirty="0" smtClean="0"/>
                        <a:t>0.17</a:t>
                      </a:r>
                      <a:endParaRPr lang="en-GB" b="1" dirty="0"/>
                    </a:p>
                  </a:txBody>
                  <a:tcPr anchor="ctr">
                    <a:solidFill>
                      <a:schemeClr val="bg1">
                        <a:lumMod val="75000"/>
                      </a:schemeClr>
                    </a:solidFill>
                  </a:tcPr>
                </a:tc>
              </a:tr>
              <a:tr h="356641">
                <a:tc>
                  <a:txBody>
                    <a:bodyPr/>
                    <a:lstStyle/>
                    <a:p>
                      <a:pPr algn="ctr"/>
                      <a:r>
                        <a:rPr lang="pl-PL" b="0" dirty="0" smtClean="0"/>
                        <a:t>No of </a:t>
                      </a:r>
                      <a:r>
                        <a:rPr lang="pl-PL" b="0" dirty="0" err="1" smtClean="0"/>
                        <a:t>obs</a:t>
                      </a:r>
                      <a:endParaRPr lang="en-GB" b="0" dirty="0"/>
                    </a:p>
                  </a:txBody>
                  <a:tcPr anchor="ctr"/>
                </a:tc>
                <a:tc>
                  <a:txBody>
                    <a:bodyPr/>
                    <a:lstStyle/>
                    <a:p>
                      <a:pPr algn="ctr"/>
                      <a:r>
                        <a:rPr lang="pl-PL" dirty="0" smtClean="0"/>
                        <a:t>231</a:t>
                      </a:r>
                      <a:endParaRPr lang="en-GB" dirty="0"/>
                    </a:p>
                  </a:txBody>
                  <a:tcPr anchor="ctr"/>
                </a:tc>
                <a:tc>
                  <a:txBody>
                    <a:bodyPr/>
                    <a:lstStyle/>
                    <a:p>
                      <a:pPr algn="ctr"/>
                      <a:r>
                        <a:rPr lang="pl-PL" dirty="0" smtClean="0"/>
                        <a:t>629</a:t>
                      </a:r>
                      <a:endParaRPr lang="en-GB" dirty="0"/>
                    </a:p>
                  </a:txBody>
                  <a:tcPr anchor="ctr"/>
                </a:tc>
                <a:tc>
                  <a:txBody>
                    <a:bodyPr/>
                    <a:lstStyle/>
                    <a:p>
                      <a:pPr algn="ctr"/>
                      <a:r>
                        <a:rPr lang="pl-PL" dirty="0" smtClean="0"/>
                        <a:t>928</a:t>
                      </a:r>
                      <a:endParaRPr lang="en-GB" dirty="0"/>
                    </a:p>
                  </a:txBody>
                  <a:tcPr anchor="ctr"/>
                </a:tc>
              </a:tr>
            </a:tbl>
          </a:graphicData>
        </a:graphic>
      </p:graphicFrame>
      <p:sp>
        <p:nvSpPr>
          <p:cNvPr id="9" name="pole tekstowe 8"/>
          <p:cNvSpPr txBox="1"/>
          <p:nvPr/>
        </p:nvSpPr>
        <p:spPr>
          <a:xfrm>
            <a:off x="395536" y="3717032"/>
            <a:ext cx="8280920" cy="369332"/>
          </a:xfrm>
          <a:prstGeom prst="rect">
            <a:avLst/>
          </a:prstGeom>
          <a:noFill/>
        </p:spPr>
        <p:txBody>
          <a:bodyPr wrap="square" rtlCol="0">
            <a:spAutoFit/>
          </a:bodyPr>
          <a:lstStyle/>
          <a:p>
            <a:r>
              <a:rPr lang="pl-PL" b="1" dirty="0" err="1" smtClean="0">
                <a:solidFill>
                  <a:srgbClr val="0070C0"/>
                </a:solidFill>
              </a:rPr>
              <a:t>Rather</a:t>
            </a:r>
            <a:r>
              <a:rPr lang="pl-PL" b="1" dirty="0" smtClean="0">
                <a:solidFill>
                  <a:srgbClr val="0070C0"/>
                </a:solidFill>
              </a:rPr>
              <a:t> </a:t>
            </a:r>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well</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r>
              <a:rPr lang="pl-PL" b="1" dirty="0" err="1" smtClean="0">
                <a:solidFill>
                  <a:srgbClr val="0070C0"/>
                </a:solidFill>
              </a:rPr>
              <a:t>intermediate</a:t>
            </a:r>
            <a:r>
              <a:rPr lang="pl-PL" b="1" dirty="0" smtClean="0">
                <a:solidFill>
                  <a:srgbClr val="0070C0"/>
                </a:solidFill>
              </a:rPr>
              <a:t> </a:t>
            </a:r>
            <a:r>
              <a:rPr lang="pl-PL" b="1" dirty="0" err="1" smtClean="0">
                <a:solidFill>
                  <a:srgbClr val="0070C0"/>
                </a:solidFill>
              </a:rPr>
              <a:t>pattern</a:t>
            </a:r>
            <a:endParaRPr lang="en-GB" b="1" dirty="0">
              <a:solidFill>
                <a:srgbClr val="0070C0"/>
              </a:solidFill>
            </a:endParaRPr>
          </a:p>
        </p:txBody>
      </p:sp>
    </p:spTree>
    <p:extLst>
      <p:ext uri="{BB962C8B-B14F-4D97-AF65-F5344CB8AC3E}">
        <p14:creationId xmlns:p14="http://schemas.microsoft.com/office/powerpoint/2010/main" val="1018442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88640"/>
            <a:ext cx="7128792" cy="544263"/>
          </a:xfrm>
        </p:spPr>
        <p:txBody>
          <a:bodyPr>
            <a:noAutofit/>
          </a:bodyPr>
          <a:lstStyle/>
          <a:p>
            <a:pPr lvl="0" algn="r"/>
            <a:r>
              <a:rPr lang="pl-PL" sz="2800" b="1" dirty="0" smtClean="0"/>
              <a:t>SPAG for NTS2 regions</a:t>
            </a:r>
            <a:endParaRPr lang="pl-PL" sz="2800" b="1" dirty="0"/>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3" y="620688"/>
            <a:ext cx="8888835"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ela 6"/>
          <p:cNvGraphicFramePr>
            <a:graphicFrameLocks noGrp="1"/>
          </p:cNvGraphicFramePr>
          <p:nvPr>
            <p:extLst>
              <p:ext uri="{D42A27DB-BD31-4B8C-83A1-F6EECF244321}">
                <p14:modId xmlns:p14="http://schemas.microsoft.com/office/powerpoint/2010/main" val="807369885"/>
              </p:ext>
            </p:extLst>
          </p:nvPr>
        </p:nvGraphicFramePr>
        <p:xfrm>
          <a:off x="323528" y="4157256"/>
          <a:ext cx="8424937" cy="2560320"/>
        </p:xfrm>
        <a:graphic>
          <a:graphicData uri="http://schemas.openxmlformats.org/drawingml/2006/table">
            <a:tbl>
              <a:tblPr firstRow="1" bandRow="1">
                <a:tableStyleId>{5940675A-B579-460E-94D1-54222C63F5DA}</a:tableStyleId>
              </a:tblPr>
              <a:tblGrid>
                <a:gridCol w="1656184"/>
                <a:gridCol w="2256251"/>
                <a:gridCol w="2256251"/>
                <a:gridCol w="2256251"/>
              </a:tblGrid>
              <a:tr h="356641">
                <a:tc>
                  <a:txBody>
                    <a:bodyPr/>
                    <a:lstStyle/>
                    <a:p>
                      <a:pPr algn="ctr"/>
                      <a:endParaRPr lang="en-GB" dirty="0"/>
                    </a:p>
                  </a:txBody>
                  <a:tcPr anchor="ctr"/>
                </a:tc>
                <a:tc gridSpan="3">
                  <a:txBody>
                    <a:bodyPr/>
                    <a:lstStyle/>
                    <a:p>
                      <a:pPr algn="ctr"/>
                      <a:r>
                        <a:rPr lang="pl-PL" b="1" dirty="0" smtClean="0"/>
                        <a:t>Medium-</a:t>
                      </a:r>
                      <a:r>
                        <a:rPr lang="pl-PL" b="1" dirty="0" err="1" smtClean="0"/>
                        <a:t>tech</a:t>
                      </a:r>
                      <a:r>
                        <a:rPr lang="pl-PL" b="1" dirty="0" smtClean="0"/>
                        <a:t> </a:t>
                      </a:r>
                      <a:r>
                        <a:rPr lang="pl-PL" b="1" dirty="0" err="1" smtClean="0"/>
                        <a:t>industries</a:t>
                      </a:r>
                      <a:endParaRPr lang="en-GB" b="1" dirty="0"/>
                    </a:p>
                  </a:txBody>
                  <a:tcPr anchor="ctr"/>
                </a:tc>
                <a:tc hMerge="1">
                  <a:txBody>
                    <a:bodyPr/>
                    <a:lstStyle/>
                    <a:p>
                      <a:endParaRPr lang="en-GB" dirty="0"/>
                    </a:p>
                  </a:txBody>
                  <a:tcPr/>
                </a:tc>
                <a:tc hMerge="1">
                  <a:txBody>
                    <a:bodyPr/>
                    <a:lstStyle/>
                    <a:p>
                      <a:endParaRPr lang="en-GB" dirty="0"/>
                    </a:p>
                  </a:txBody>
                  <a:tcPr/>
                </a:tc>
              </a:tr>
              <a:tr h="356641">
                <a:tc>
                  <a:txBody>
                    <a:bodyPr/>
                    <a:lstStyle/>
                    <a:p>
                      <a:pPr algn="ctr"/>
                      <a:endParaRPr lang="en-GB" dirty="0"/>
                    </a:p>
                  </a:txBody>
                  <a:tcPr anchor="ctr"/>
                </a:tc>
                <a:tc>
                  <a:txBody>
                    <a:bodyPr/>
                    <a:lstStyle/>
                    <a:p>
                      <a:pPr algn="ctr"/>
                      <a:r>
                        <a:rPr lang="pl-PL" b="1" dirty="0" smtClean="0"/>
                        <a:t>Lubelskie</a:t>
                      </a:r>
                      <a:endParaRPr lang="en-GB" b="1" dirty="0"/>
                    </a:p>
                  </a:txBody>
                  <a:tcPr anchor="ctr"/>
                </a:tc>
                <a:tc>
                  <a:txBody>
                    <a:bodyPr/>
                    <a:lstStyle/>
                    <a:p>
                      <a:pPr algn="ctr"/>
                      <a:r>
                        <a:rPr lang="pl-PL" b="1" dirty="0" smtClean="0"/>
                        <a:t>Wielkopolskie</a:t>
                      </a:r>
                      <a:endParaRPr lang="en-GB" b="1" dirty="0"/>
                    </a:p>
                  </a:txBody>
                  <a:tcPr anchor="ctr"/>
                </a:tc>
                <a:tc>
                  <a:txBody>
                    <a:bodyPr/>
                    <a:lstStyle/>
                    <a:p>
                      <a:pPr algn="ctr"/>
                      <a:r>
                        <a:rPr lang="pl-PL" b="1" dirty="0" smtClean="0"/>
                        <a:t>Śląskie</a:t>
                      </a:r>
                      <a:endParaRPr lang="en-GB" b="1" dirty="0"/>
                    </a:p>
                  </a:txBody>
                  <a:tcPr anchor="ctr"/>
                </a:tc>
              </a:tr>
              <a:tr h="356641">
                <a:tc>
                  <a:txBody>
                    <a:bodyPr/>
                    <a:lstStyle/>
                    <a:p>
                      <a:pPr algn="ctr"/>
                      <a:r>
                        <a:rPr lang="pl-PL" b="0" dirty="0" err="1" smtClean="0"/>
                        <a:t>Coverage</a:t>
                      </a:r>
                      <a:endParaRPr lang="en-GB" b="0" dirty="0"/>
                    </a:p>
                  </a:txBody>
                  <a:tcPr anchor="ctr"/>
                </a:tc>
                <a:tc>
                  <a:txBody>
                    <a:bodyPr/>
                    <a:lstStyle/>
                    <a:p>
                      <a:pPr algn="ctr"/>
                      <a:r>
                        <a:rPr lang="pl-PL" dirty="0" smtClean="0"/>
                        <a:t>1</a:t>
                      </a:r>
                      <a:endParaRPr lang="en-GB" dirty="0"/>
                    </a:p>
                  </a:txBody>
                  <a:tcPr anchor="ctr"/>
                </a:tc>
                <a:tc>
                  <a:txBody>
                    <a:bodyPr/>
                    <a:lstStyle/>
                    <a:p>
                      <a:pPr algn="ctr"/>
                      <a:r>
                        <a:rPr lang="pl-PL" dirty="0" smtClean="0"/>
                        <a:t>1</a:t>
                      </a:r>
                      <a:endParaRPr lang="en-GB" dirty="0"/>
                    </a:p>
                  </a:txBody>
                  <a:tcPr anchor="ctr"/>
                </a:tc>
                <a:tc>
                  <a:txBody>
                    <a:bodyPr/>
                    <a:lstStyle/>
                    <a:p>
                      <a:pPr algn="ctr"/>
                      <a:r>
                        <a:rPr lang="pl-PL" dirty="0" smtClean="0"/>
                        <a:t>1</a:t>
                      </a:r>
                      <a:endParaRPr lang="en-GB" dirty="0"/>
                    </a:p>
                  </a:txBody>
                  <a:tcPr anchor="ctr"/>
                </a:tc>
              </a:tr>
              <a:tr h="356641">
                <a:tc>
                  <a:txBody>
                    <a:bodyPr/>
                    <a:lstStyle/>
                    <a:p>
                      <a:pPr algn="ctr"/>
                      <a:r>
                        <a:rPr lang="pl-PL" b="0" dirty="0" err="1" smtClean="0"/>
                        <a:t>Distance</a:t>
                      </a:r>
                      <a:endParaRPr lang="en-GB" b="0" dirty="0"/>
                    </a:p>
                  </a:txBody>
                  <a:tcPr anchor="ctr"/>
                </a:tc>
                <a:tc>
                  <a:txBody>
                    <a:bodyPr/>
                    <a:lstStyle/>
                    <a:p>
                      <a:pPr algn="ctr"/>
                      <a:r>
                        <a:rPr lang="pl-PL" dirty="0" smtClean="0"/>
                        <a:t>0.75</a:t>
                      </a:r>
                      <a:endParaRPr lang="en-GB" dirty="0"/>
                    </a:p>
                  </a:txBody>
                  <a:tcPr anchor="ctr"/>
                </a:tc>
                <a:tc>
                  <a:txBody>
                    <a:bodyPr/>
                    <a:lstStyle/>
                    <a:p>
                      <a:pPr algn="ctr"/>
                      <a:r>
                        <a:rPr lang="pl-PL" dirty="0" smtClean="0"/>
                        <a:t>0.73</a:t>
                      </a:r>
                      <a:endParaRPr lang="en-GB" dirty="0"/>
                    </a:p>
                  </a:txBody>
                  <a:tcPr anchor="ctr"/>
                </a:tc>
                <a:tc>
                  <a:txBody>
                    <a:bodyPr/>
                    <a:lstStyle/>
                    <a:p>
                      <a:pPr algn="ctr"/>
                      <a:r>
                        <a:rPr lang="pl-PL" dirty="0" smtClean="0"/>
                        <a:t>0.67</a:t>
                      </a:r>
                      <a:endParaRPr lang="en-GB" dirty="0"/>
                    </a:p>
                  </a:txBody>
                  <a:tcPr anchor="ctr"/>
                </a:tc>
              </a:tr>
              <a:tr h="356641">
                <a:tc>
                  <a:txBody>
                    <a:bodyPr/>
                    <a:lstStyle/>
                    <a:p>
                      <a:pPr algn="ctr"/>
                      <a:r>
                        <a:rPr lang="pl-PL" b="0" dirty="0" err="1" smtClean="0"/>
                        <a:t>Overlap</a:t>
                      </a:r>
                      <a:endParaRPr lang="en-GB" b="0" dirty="0"/>
                    </a:p>
                  </a:txBody>
                  <a:tcPr anchor="ctr"/>
                </a:tc>
                <a:tc>
                  <a:txBody>
                    <a:bodyPr/>
                    <a:lstStyle/>
                    <a:p>
                      <a:pPr algn="ctr"/>
                      <a:r>
                        <a:rPr lang="pl-PL" dirty="0" smtClean="0"/>
                        <a:t>0.15</a:t>
                      </a:r>
                      <a:endParaRPr lang="en-GB" dirty="0"/>
                    </a:p>
                  </a:txBody>
                  <a:tcPr anchor="ctr"/>
                </a:tc>
                <a:tc>
                  <a:txBody>
                    <a:bodyPr/>
                    <a:lstStyle/>
                    <a:p>
                      <a:pPr algn="ctr"/>
                      <a:r>
                        <a:rPr lang="pl-PL" dirty="0" smtClean="0"/>
                        <a:t>0.36</a:t>
                      </a:r>
                      <a:endParaRPr lang="en-GB" dirty="0"/>
                    </a:p>
                  </a:txBody>
                  <a:tcPr anchor="ctr"/>
                </a:tc>
                <a:tc>
                  <a:txBody>
                    <a:bodyPr/>
                    <a:lstStyle/>
                    <a:p>
                      <a:pPr algn="ctr"/>
                      <a:r>
                        <a:rPr lang="pl-PL" dirty="0" smtClean="0"/>
                        <a:t>0.17</a:t>
                      </a:r>
                      <a:endParaRPr lang="en-GB" dirty="0"/>
                    </a:p>
                  </a:txBody>
                  <a:tcPr anchor="ctr"/>
                </a:tc>
              </a:tr>
              <a:tr h="356641">
                <a:tc>
                  <a:txBody>
                    <a:bodyPr/>
                    <a:lstStyle/>
                    <a:p>
                      <a:pPr algn="ctr"/>
                      <a:r>
                        <a:rPr lang="pl-PL" b="1" dirty="0" smtClean="0"/>
                        <a:t>SPAG</a:t>
                      </a:r>
                      <a:endParaRPr lang="en-GB" b="1" dirty="0"/>
                    </a:p>
                  </a:txBody>
                  <a:tcPr anchor="ctr">
                    <a:solidFill>
                      <a:schemeClr val="bg1">
                        <a:lumMod val="75000"/>
                      </a:schemeClr>
                    </a:solidFill>
                  </a:tcPr>
                </a:tc>
                <a:tc>
                  <a:txBody>
                    <a:bodyPr/>
                    <a:lstStyle/>
                    <a:p>
                      <a:pPr algn="ctr"/>
                      <a:r>
                        <a:rPr lang="pl-PL" b="1" dirty="0" smtClean="0"/>
                        <a:t>0.11</a:t>
                      </a:r>
                      <a:endParaRPr lang="en-GB" b="1" dirty="0"/>
                    </a:p>
                  </a:txBody>
                  <a:tcPr anchor="ctr">
                    <a:solidFill>
                      <a:schemeClr val="bg1">
                        <a:lumMod val="75000"/>
                      </a:schemeClr>
                    </a:solidFill>
                  </a:tcPr>
                </a:tc>
                <a:tc>
                  <a:txBody>
                    <a:bodyPr/>
                    <a:lstStyle/>
                    <a:p>
                      <a:pPr algn="ctr"/>
                      <a:r>
                        <a:rPr lang="pl-PL" b="1" dirty="0" smtClean="0"/>
                        <a:t>0.26</a:t>
                      </a:r>
                      <a:endParaRPr lang="en-GB" b="1" dirty="0"/>
                    </a:p>
                  </a:txBody>
                  <a:tcPr anchor="ctr">
                    <a:solidFill>
                      <a:schemeClr val="bg1">
                        <a:lumMod val="75000"/>
                      </a:schemeClr>
                    </a:solidFill>
                  </a:tcPr>
                </a:tc>
                <a:tc>
                  <a:txBody>
                    <a:bodyPr/>
                    <a:lstStyle/>
                    <a:p>
                      <a:pPr algn="ctr"/>
                      <a:r>
                        <a:rPr lang="pl-PL" b="1" dirty="0" smtClean="0"/>
                        <a:t>0.11</a:t>
                      </a:r>
                      <a:endParaRPr lang="en-GB" b="1" dirty="0"/>
                    </a:p>
                  </a:txBody>
                  <a:tcPr anchor="ctr">
                    <a:solidFill>
                      <a:schemeClr val="bg1">
                        <a:lumMod val="75000"/>
                      </a:schemeClr>
                    </a:solidFill>
                  </a:tcPr>
                </a:tc>
              </a:tr>
              <a:tr h="356641">
                <a:tc>
                  <a:txBody>
                    <a:bodyPr/>
                    <a:lstStyle/>
                    <a:p>
                      <a:pPr algn="ctr"/>
                      <a:r>
                        <a:rPr lang="pl-PL" b="0" dirty="0" smtClean="0"/>
                        <a:t>No of </a:t>
                      </a:r>
                      <a:r>
                        <a:rPr lang="pl-PL" b="0" dirty="0" err="1" smtClean="0"/>
                        <a:t>obs</a:t>
                      </a:r>
                      <a:endParaRPr lang="en-GB" b="0" dirty="0"/>
                    </a:p>
                  </a:txBody>
                  <a:tcPr anchor="ctr"/>
                </a:tc>
                <a:tc>
                  <a:txBody>
                    <a:bodyPr/>
                    <a:lstStyle/>
                    <a:p>
                      <a:pPr algn="ctr"/>
                      <a:r>
                        <a:rPr lang="pl-PL" dirty="0" smtClean="0"/>
                        <a:t>973</a:t>
                      </a:r>
                      <a:endParaRPr lang="en-GB" dirty="0"/>
                    </a:p>
                  </a:txBody>
                  <a:tcPr anchor="ctr"/>
                </a:tc>
                <a:tc>
                  <a:txBody>
                    <a:bodyPr/>
                    <a:lstStyle/>
                    <a:p>
                      <a:pPr algn="ctr"/>
                      <a:r>
                        <a:rPr lang="pl-PL" dirty="0" smtClean="0"/>
                        <a:t>3086</a:t>
                      </a:r>
                      <a:endParaRPr lang="en-GB" dirty="0"/>
                    </a:p>
                  </a:txBody>
                  <a:tcPr anchor="ctr"/>
                </a:tc>
                <a:tc>
                  <a:txBody>
                    <a:bodyPr/>
                    <a:lstStyle/>
                    <a:p>
                      <a:pPr algn="ctr"/>
                      <a:r>
                        <a:rPr lang="pl-PL" dirty="0" smtClean="0"/>
                        <a:t>4531</a:t>
                      </a:r>
                      <a:endParaRPr lang="en-GB" dirty="0"/>
                    </a:p>
                  </a:txBody>
                  <a:tcPr anchor="ctr"/>
                </a:tc>
              </a:tr>
            </a:tbl>
          </a:graphicData>
        </a:graphic>
      </p:graphicFrame>
      <p:sp>
        <p:nvSpPr>
          <p:cNvPr id="8" name="pole tekstowe 7"/>
          <p:cNvSpPr txBox="1"/>
          <p:nvPr/>
        </p:nvSpPr>
        <p:spPr>
          <a:xfrm>
            <a:off x="411460" y="3532366"/>
            <a:ext cx="8280920" cy="369332"/>
          </a:xfrm>
          <a:prstGeom prst="rect">
            <a:avLst/>
          </a:prstGeom>
          <a:noFill/>
        </p:spPr>
        <p:txBody>
          <a:bodyPr wrap="square" rtlCol="0">
            <a:spAutoFit/>
          </a:bodyPr>
          <a:lstStyle/>
          <a:p>
            <a:r>
              <a:rPr lang="pl-PL" b="1" dirty="0" err="1" smtClean="0">
                <a:solidFill>
                  <a:srgbClr val="0070C0"/>
                </a:solidFill>
              </a:rPr>
              <a:t>agglomerated</a:t>
            </a:r>
            <a:r>
              <a:rPr lang="pl-PL" b="1" dirty="0" smtClean="0">
                <a:solidFill>
                  <a:srgbClr val="0070C0"/>
                </a:solidFill>
              </a:rPr>
              <a:t>                         	       </a:t>
            </a:r>
            <a:r>
              <a:rPr lang="pl-PL" b="1" dirty="0" err="1" smtClean="0">
                <a:solidFill>
                  <a:srgbClr val="0070C0"/>
                </a:solidFill>
              </a:rPr>
              <a:t>well</a:t>
            </a:r>
            <a:r>
              <a:rPr lang="pl-PL" b="1" dirty="0" smtClean="0">
                <a:solidFill>
                  <a:srgbClr val="0070C0"/>
                </a:solidFill>
              </a:rPr>
              <a:t> </a:t>
            </a:r>
            <a:r>
              <a:rPr lang="pl-PL" b="1" dirty="0" err="1" smtClean="0">
                <a:solidFill>
                  <a:srgbClr val="0070C0"/>
                </a:solidFill>
              </a:rPr>
              <a:t>dispersed</a:t>
            </a:r>
            <a:r>
              <a:rPr lang="pl-PL" b="1" dirty="0" smtClean="0">
                <a:solidFill>
                  <a:srgbClr val="0070C0"/>
                </a:solidFill>
              </a:rPr>
              <a:t> 			</a:t>
            </a:r>
            <a:r>
              <a:rPr lang="pl-PL" b="1" dirty="0" err="1" smtClean="0">
                <a:solidFill>
                  <a:srgbClr val="0070C0"/>
                </a:solidFill>
              </a:rPr>
              <a:t>agglomerated</a:t>
            </a:r>
            <a:r>
              <a:rPr lang="pl-PL" b="1" dirty="0" smtClean="0">
                <a:solidFill>
                  <a:srgbClr val="0070C0"/>
                </a:solidFill>
              </a:rPr>
              <a:t> </a:t>
            </a:r>
            <a:endParaRPr lang="en-GB" b="1" dirty="0">
              <a:solidFill>
                <a:srgbClr val="0070C0"/>
              </a:solidFill>
            </a:endParaRPr>
          </a:p>
        </p:txBody>
      </p:sp>
    </p:spTree>
    <p:extLst>
      <p:ext uri="{BB962C8B-B14F-4D97-AF65-F5344CB8AC3E}">
        <p14:creationId xmlns:p14="http://schemas.microsoft.com/office/powerpoint/2010/main" val="277718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smtClean="0"/>
              <a:t>SPAG </a:t>
            </a:r>
            <a:br>
              <a:rPr lang="pl-PL" b="1" dirty="0" smtClean="0"/>
            </a:br>
            <a:r>
              <a:rPr lang="pl-PL" b="1" dirty="0" smtClean="0"/>
              <a:t>Index of </a:t>
            </a:r>
            <a:r>
              <a:rPr lang="pl-PL" b="1" dirty="0" err="1" smtClean="0"/>
              <a:t>spatial</a:t>
            </a:r>
            <a:r>
              <a:rPr lang="pl-PL" b="1" dirty="0" smtClean="0"/>
              <a:t> </a:t>
            </a:r>
            <a:r>
              <a:rPr lang="pl-PL" b="1" dirty="0" err="1" smtClean="0"/>
              <a:t>agglomeration</a:t>
            </a:r>
            <a:endParaRPr lang="en-GB" dirty="0"/>
          </a:p>
        </p:txBody>
      </p:sp>
      <p:sp>
        <p:nvSpPr>
          <p:cNvPr id="3" name="Symbol zastępczy zawartości 2"/>
          <p:cNvSpPr>
            <a:spLocks noGrp="1"/>
          </p:cNvSpPr>
          <p:nvPr>
            <p:ph idx="1"/>
          </p:nvPr>
        </p:nvSpPr>
        <p:spPr>
          <a:xfrm>
            <a:off x="457200" y="1600200"/>
            <a:ext cx="8507288" cy="4525963"/>
          </a:xfrm>
        </p:spPr>
        <p:txBody>
          <a:bodyPr>
            <a:normAutofit/>
          </a:bodyPr>
          <a:lstStyle/>
          <a:p>
            <a:pPr marL="0" indent="0">
              <a:buNone/>
            </a:pPr>
            <a:r>
              <a:rPr lang="pl-PL" sz="2400" dirty="0" err="1" smtClean="0"/>
              <a:t>Details</a:t>
            </a:r>
            <a:r>
              <a:rPr lang="pl-PL" sz="2400" dirty="0" smtClean="0"/>
              <a:t> of </a:t>
            </a:r>
            <a:r>
              <a:rPr lang="pl-PL" sz="2400" dirty="0" err="1" smtClean="0"/>
              <a:t>this</a:t>
            </a:r>
            <a:r>
              <a:rPr lang="pl-PL" sz="2400" dirty="0" smtClean="0"/>
              <a:t> </a:t>
            </a:r>
            <a:r>
              <a:rPr lang="pl-PL" sz="2400" dirty="0" err="1" smtClean="0"/>
              <a:t>measure</a:t>
            </a:r>
            <a:r>
              <a:rPr lang="pl-PL" sz="2400" dirty="0" smtClean="0"/>
              <a:t> </a:t>
            </a:r>
            <a:r>
              <a:rPr lang="pl-PL" sz="2400" dirty="0" err="1" smtClean="0"/>
              <a:t>also</a:t>
            </a:r>
            <a:r>
              <a:rPr lang="pl-PL" sz="2400" dirty="0" smtClean="0"/>
              <a:t> </a:t>
            </a:r>
            <a:r>
              <a:rPr lang="pl-PL" sz="2400" dirty="0" err="1" smtClean="0"/>
              <a:t>are</a:t>
            </a:r>
            <a:r>
              <a:rPr lang="pl-PL" sz="2400" dirty="0" smtClean="0"/>
              <a:t> </a:t>
            </a:r>
            <a:r>
              <a:rPr lang="pl-PL" sz="2400" dirty="0" err="1" smtClean="0"/>
              <a:t>coming</a:t>
            </a:r>
            <a:r>
              <a:rPr lang="pl-PL" sz="2400" dirty="0" smtClean="0"/>
              <a:t> </a:t>
            </a:r>
            <a:r>
              <a:rPr lang="pl-PL" sz="2400" dirty="0" err="1" smtClean="0"/>
              <a:t>soon</a:t>
            </a:r>
            <a:r>
              <a:rPr lang="pl-PL" sz="2400" dirty="0" smtClean="0"/>
              <a:t> in </a:t>
            </a:r>
            <a:r>
              <a:rPr lang="pl-PL" sz="2400" dirty="0" err="1" smtClean="0"/>
              <a:t>our</a:t>
            </a:r>
            <a:r>
              <a:rPr lang="pl-PL" sz="2400" dirty="0" smtClean="0"/>
              <a:t> </a:t>
            </a:r>
            <a:r>
              <a:rPr lang="pl-PL" sz="2400" dirty="0" err="1" smtClean="0"/>
              <a:t>book</a:t>
            </a:r>
            <a:r>
              <a:rPr lang="pl-PL" sz="2400" dirty="0" smtClean="0"/>
              <a:t>:</a:t>
            </a:r>
          </a:p>
          <a:p>
            <a:pPr marL="0" indent="0">
              <a:buNone/>
            </a:pPr>
            <a:endParaRPr lang="pl-PL" sz="2400" dirty="0"/>
          </a:p>
          <a:p>
            <a:pPr marL="0" indent="0">
              <a:buNone/>
            </a:pPr>
            <a:r>
              <a:rPr lang="pl-PL" sz="2400" dirty="0" err="1" smtClean="0"/>
              <a:t>Kopczewska</a:t>
            </a:r>
            <a:r>
              <a:rPr lang="pl-PL" sz="2400" dirty="0" smtClean="0"/>
              <a:t> K., </a:t>
            </a:r>
            <a:r>
              <a:rPr lang="pl-PL" sz="2400" dirty="0" err="1" smtClean="0"/>
              <a:t>Churski</a:t>
            </a:r>
            <a:r>
              <a:rPr lang="pl-PL" sz="2400" dirty="0" smtClean="0"/>
              <a:t> P., Ochojski A.,</a:t>
            </a:r>
            <a:r>
              <a:rPr lang="en-US" sz="2400" dirty="0" smtClean="0"/>
              <a:t> </a:t>
            </a:r>
            <a:r>
              <a:rPr lang="en-US" sz="2400" dirty="0" err="1" smtClean="0"/>
              <a:t>Polko</a:t>
            </a:r>
            <a:r>
              <a:rPr lang="pl-PL" sz="2400" dirty="0" smtClean="0"/>
              <a:t> A. (2017), </a:t>
            </a:r>
            <a:r>
              <a:rPr lang="en-US" sz="2400" b="1" dirty="0" smtClean="0"/>
              <a:t>Measuring </a:t>
            </a:r>
            <a:r>
              <a:rPr lang="en-US" sz="2400" b="1" dirty="0"/>
              <a:t>Regional </a:t>
            </a:r>
            <a:r>
              <a:rPr lang="en-US" sz="2400" b="1" dirty="0" err="1"/>
              <a:t>Specialisation</a:t>
            </a:r>
            <a:r>
              <a:rPr lang="en-US" sz="2400" b="1" dirty="0"/>
              <a:t> – </a:t>
            </a:r>
            <a:r>
              <a:rPr lang="en-US" sz="2400" b="1" dirty="0" smtClean="0"/>
              <a:t>A </a:t>
            </a:r>
            <a:r>
              <a:rPr lang="en-US" sz="2400" b="1" dirty="0"/>
              <a:t>New </a:t>
            </a:r>
            <a:r>
              <a:rPr lang="en-US" sz="2400" b="1" dirty="0" smtClean="0"/>
              <a:t>Approach</a:t>
            </a:r>
            <a:r>
              <a:rPr lang="pl-PL" sz="2400" dirty="0" smtClean="0"/>
              <a:t>, </a:t>
            </a:r>
            <a:r>
              <a:rPr lang="en-US" sz="2400" dirty="0" err="1" smtClean="0"/>
              <a:t>palgrave</a:t>
            </a:r>
            <a:r>
              <a:rPr lang="en-US" sz="2400" dirty="0" smtClean="0"/>
              <a:t> </a:t>
            </a:r>
            <a:r>
              <a:rPr lang="en-US" sz="2400" dirty="0" err="1"/>
              <a:t>macmillan</a:t>
            </a:r>
            <a:r>
              <a:rPr lang="en-US" sz="2400" dirty="0"/>
              <a:t> / Springer </a:t>
            </a:r>
            <a:endParaRPr lang="en-GB" sz="2400" dirty="0"/>
          </a:p>
          <a:p>
            <a:pPr marL="0" indent="0">
              <a:buNone/>
            </a:pPr>
            <a:endParaRPr lang="en-GB" sz="2400" dirty="0"/>
          </a:p>
        </p:txBody>
      </p:sp>
      <p:pic>
        <p:nvPicPr>
          <p:cNvPr id="13316" name="Picture 4" descr="Image result for palgrave macmil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573016"/>
            <a:ext cx="3154660" cy="315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762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a:t>SPAG </a:t>
            </a:r>
            <a:r>
              <a:rPr lang="pl-PL" b="1" dirty="0" smtClean="0"/>
              <a:t/>
            </a:r>
            <a:br>
              <a:rPr lang="pl-PL" b="1" dirty="0" smtClean="0"/>
            </a:br>
            <a:r>
              <a:rPr lang="pl-PL" b="1" dirty="0" smtClean="0"/>
              <a:t>Index </a:t>
            </a:r>
            <a:r>
              <a:rPr lang="pl-PL" b="1" dirty="0"/>
              <a:t>of </a:t>
            </a:r>
            <a:r>
              <a:rPr lang="pl-PL" b="1" dirty="0" err="1"/>
              <a:t>spatial</a:t>
            </a:r>
            <a:r>
              <a:rPr lang="pl-PL" b="1" dirty="0"/>
              <a:t> </a:t>
            </a:r>
            <a:r>
              <a:rPr lang="pl-PL" b="1" dirty="0" err="1" smtClean="0"/>
              <a:t>agglomeration</a:t>
            </a:r>
            <a:endParaRPr lang="en-GB" dirty="0"/>
          </a:p>
        </p:txBody>
      </p:sp>
      <p:sp>
        <p:nvSpPr>
          <p:cNvPr id="3" name="Symbol zastępczy zawartości 2"/>
          <p:cNvSpPr>
            <a:spLocks noGrp="1"/>
          </p:cNvSpPr>
          <p:nvPr>
            <p:ph idx="1"/>
          </p:nvPr>
        </p:nvSpPr>
        <p:spPr/>
        <p:txBody>
          <a:bodyPr>
            <a:normAutofit/>
          </a:bodyPr>
          <a:lstStyle/>
          <a:p>
            <a:pPr marL="0" indent="0">
              <a:buNone/>
            </a:pPr>
            <a:endParaRPr lang="pl-PL" b="1" dirty="0" smtClean="0"/>
          </a:p>
          <a:p>
            <a:pPr marL="0" indent="0">
              <a:buNone/>
            </a:pPr>
            <a:r>
              <a:rPr lang="pl-PL" b="1" dirty="0" err="1" smtClean="0">
                <a:solidFill>
                  <a:srgbClr val="0070C0"/>
                </a:solidFill>
              </a:rPr>
              <a:t>This</a:t>
            </a:r>
            <a:r>
              <a:rPr lang="pl-PL" b="1" dirty="0" smtClean="0">
                <a:solidFill>
                  <a:srgbClr val="0070C0"/>
                </a:solidFill>
              </a:rPr>
              <a:t> </a:t>
            </a:r>
            <a:r>
              <a:rPr lang="pl-PL" b="1" dirty="0" err="1" smtClean="0">
                <a:solidFill>
                  <a:srgbClr val="0070C0"/>
                </a:solidFill>
              </a:rPr>
              <a:t>measure</a:t>
            </a:r>
            <a:r>
              <a:rPr lang="pl-PL" b="1" dirty="0" smtClean="0">
                <a:solidFill>
                  <a:srgbClr val="0070C0"/>
                </a:solidFill>
              </a:rPr>
              <a:t> </a:t>
            </a:r>
            <a:r>
              <a:rPr lang="pl-PL" b="1" dirty="0" err="1" smtClean="0">
                <a:solidFill>
                  <a:srgbClr val="0070C0"/>
                </a:solidFill>
              </a:rPr>
              <a:t>also</a:t>
            </a:r>
            <a:r>
              <a:rPr lang="pl-PL" b="1" dirty="0" smtClean="0">
                <a:solidFill>
                  <a:srgbClr val="0070C0"/>
                </a:solidFill>
              </a:rPr>
              <a:t> </a:t>
            </a:r>
            <a:r>
              <a:rPr lang="pl-PL" b="1" dirty="0" err="1" smtClean="0">
                <a:solidFill>
                  <a:srgbClr val="0070C0"/>
                </a:solidFill>
              </a:rPr>
              <a:t>does</a:t>
            </a:r>
            <a:r>
              <a:rPr lang="pl-PL" b="1" dirty="0" smtClean="0">
                <a:solidFill>
                  <a:srgbClr val="0070C0"/>
                </a:solidFill>
              </a:rPr>
              <a:t> </a:t>
            </a:r>
            <a:r>
              <a:rPr lang="pl-PL" b="1" dirty="0" smtClean="0">
                <a:solidFill>
                  <a:srgbClr val="0070C0"/>
                </a:solidFill>
              </a:rPr>
              <a:t>not </a:t>
            </a:r>
            <a:r>
              <a:rPr lang="pl-PL" b="1" dirty="0" err="1" smtClean="0">
                <a:solidFill>
                  <a:srgbClr val="0070C0"/>
                </a:solidFill>
              </a:rPr>
              <a:t>exist</a:t>
            </a:r>
            <a:r>
              <a:rPr lang="pl-PL" b="1" dirty="0" smtClean="0">
                <a:solidFill>
                  <a:srgbClr val="0070C0"/>
                </a:solidFill>
              </a:rPr>
              <a:t> in R </a:t>
            </a:r>
            <a:r>
              <a:rPr lang="pl-PL" b="1" dirty="0" smtClean="0">
                <a:solidFill>
                  <a:srgbClr val="0070C0"/>
                </a:solidFill>
              </a:rPr>
              <a:t>…</a:t>
            </a:r>
          </a:p>
          <a:p>
            <a:pPr marL="0" indent="0">
              <a:buNone/>
            </a:pPr>
            <a:r>
              <a:rPr lang="pl-PL" b="1" dirty="0" err="1" smtClean="0">
                <a:solidFill>
                  <a:srgbClr val="0070C0"/>
                </a:solidFill>
              </a:rPr>
              <a:t>Codes</a:t>
            </a:r>
            <a:r>
              <a:rPr lang="pl-PL" b="1" dirty="0" smtClean="0">
                <a:solidFill>
                  <a:srgbClr val="0070C0"/>
                </a:solidFill>
              </a:rPr>
              <a:t> </a:t>
            </a:r>
            <a:r>
              <a:rPr lang="pl-PL" b="1" dirty="0" err="1" smtClean="0">
                <a:solidFill>
                  <a:srgbClr val="0070C0"/>
                </a:solidFill>
              </a:rPr>
              <a:t>are</a:t>
            </a:r>
            <a:r>
              <a:rPr lang="pl-PL" b="1" dirty="0" smtClean="0">
                <a:solidFill>
                  <a:srgbClr val="0070C0"/>
                </a:solidFill>
              </a:rPr>
              <a:t> </a:t>
            </a:r>
            <a:r>
              <a:rPr lang="pl-PL" b="1" dirty="0" err="1" smtClean="0">
                <a:solidFill>
                  <a:srgbClr val="0070C0"/>
                </a:solidFill>
              </a:rPr>
              <a:t>operationally</a:t>
            </a:r>
            <a:r>
              <a:rPr lang="pl-PL" b="1" dirty="0" smtClean="0">
                <a:solidFill>
                  <a:srgbClr val="0070C0"/>
                </a:solidFill>
              </a:rPr>
              <a:t> </a:t>
            </a:r>
            <a:r>
              <a:rPr lang="pl-PL" b="1" dirty="0" err="1" smtClean="0">
                <a:solidFill>
                  <a:srgbClr val="0070C0"/>
                </a:solidFill>
              </a:rPr>
              <a:t>ready</a:t>
            </a:r>
            <a:r>
              <a:rPr lang="pl-PL" b="1" dirty="0" smtClean="0">
                <a:solidFill>
                  <a:srgbClr val="0070C0"/>
                </a:solidFill>
              </a:rPr>
              <a:t> - </a:t>
            </a:r>
            <a:r>
              <a:rPr lang="pl-PL" b="1" dirty="0" smtClean="0">
                <a:solidFill>
                  <a:srgbClr val="0070C0"/>
                </a:solidFill>
              </a:rPr>
              <a:t> </a:t>
            </a:r>
            <a:r>
              <a:rPr lang="pl-PL" b="1" dirty="0" smtClean="0">
                <a:solidFill>
                  <a:srgbClr val="0070C0"/>
                </a:solidFill>
              </a:rPr>
              <a:t>I </a:t>
            </a:r>
            <a:r>
              <a:rPr lang="pl-PL" b="1" dirty="0" err="1" smtClean="0">
                <a:solidFill>
                  <a:srgbClr val="0070C0"/>
                </a:solidFill>
              </a:rPr>
              <a:t>am</a:t>
            </a:r>
            <a:r>
              <a:rPr lang="pl-PL" b="1" dirty="0" smtClean="0">
                <a:solidFill>
                  <a:srgbClr val="0070C0"/>
                </a:solidFill>
              </a:rPr>
              <a:t> </a:t>
            </a:r>
            <a:r>
              <a:rPr lang="pl-PL" b="1" dirty="0" err="1" smtClean="0">
                <a:solidFill>
                  <a:srgbClr val="0070C0"/>
                </a:solidFill>
              </a:rPr>
              <a:t>looking</a:t>
            </a:r>
            <a:r>
              <a:rPr lang="pl-PL" b="1" dirty="0" smtClean="0">
                <a:solidFill>
                  <a:srgbClr val="0070C0"/>
                </a:solidFill>
              </a:rPr>
              <a:t> for </a:t>
            </a:r>
            <a:r>
              <a:rPr lang="pl-PL" b="1" dirty="0" err="1" smtClean="0">
                <a:solidFill>
                  <a:srgbClr val="0070C0"/>
                </a:solidFill>
              </a:rPr>
              <a:t>cooperation</a:t>
            </a:r>
            <a:r>
              <a:rPr lang="pl-PL" b="1" dirty="0" smtClean="0">
                <a:solidFill>
                  <a:srgbClr val="0070C0"/>
                </a:solidFill>
              </a:rPr>
              <a:t> to </a:t>
            </a:r>
            <a:r>
              <a:rPr lang="pl-PL" b="1" dirty="0" err="1" smtClean="0">
                <a:solidFill>
                  <a:srgbClr val="0070C0"/>
                </a:solidFill>
              </a:rPr>
              <a:t>complete</a:t>
            </a:r>
            <a:r>
              <a:rPr lang="pl-PL" b="1" dirty="0" smtClean="0">
                <a:solidFill>
                  <a:srgbClr val="0070C0"/>
                </a:solidFill>
              </a:rPr>
              <a:t> the </a:t>
            </a:r>
            <a:r>
              <a:rPr lang="pl-PL" b="1" dirty="0" err="1" smtClean="0">
                <a:solidFill>
                  <a:srgbClr val="0070C0"/>
                </a:solidFill>
              </a:rPr>
              <a:t>package</a:t>
            </a:r>
            <a:r>
              <a:rPr lang="pl-PL" b="1" dirty="0" smtClean="0">
                <a:solidFill>
                  <a:srgbClr val="0070C0"/>
                </a:solidFill>
              </a:rPr>
              <a:t> </a:t>
            </a:r>
            <a:r>
              <a:rPr lang="pl-PL" b="1" dirty="0" smtClean="0">
                <a:solidFill>
                  <a:srgbClr val="0070C0"/>
                </a:solidFill>
                <a:sym typeface="Wingdings" panose="05000000000000000000" pitchFamily="2" charset="2"/>
              </a:rPr>
              <a:t></a:t>
            </a:r>
            <a:endParaRPr lang="pl-PL" b="1" dirty="0" smtClean="0">
              <a:solidFill>
                <a:srgbClr val="0070C0"/>
              </a:solidFill>
            </a:endParaRPr>
          </a:p>
          <a:p>
            <a:endParaRPr lang="en-GB" dirty="0"/>
          </a:p>
        </p:txBody>
      </p:sp>
    </p:spTree>
    <p:extLst>
      <p:ext uri="{BB962C8B-B14F-4D97-AF65-F5344CB8AC3E}">
        <p14:creationId xmlns:p14="http://schemas.microsoft.com/office/powerpoint/2010/main" val="3439347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lgn="ctr">
              <a:buNone/>
            </a:pPr>
            <a:endParaRPr lang="pl-PL" dirty="0" smtClean="0"/>
          </a:p>
          <a:p>
            <a:pPr marL="0" indent="0" algn="ctr">
              <a:buNone/>
            </a:pPr>
            <a:r>
              <a:rPr lang="pl-PL" dirty="0" err="1" smtClean="0"/>
              <a:t>Thank</a:t>
            </a:r>
            <a:r>
              <a:rPr lang="pl-PL" dirty="0" smtClean="0"/>
              <a:t> </a:t>
            </a:r>
            <a:r>
              <a:rPr lang="pl-PL" dirty="0" err="1" smtClean="0"/>
              <a:t>you</a:t>
            </a:r>
            <a:r>
              <a:rPr lang="pl-PL" dirty="0" smtClean="0"/>
              <a:t>!</a:t>
            </a:r>
            <a:endParaRPr lang="en-GB" dirty="0"/>
          </a:p>
        </p:txBody>
      </p:sp>
    </p:spTree>
    <p:extLst>
      <p:ext uri="{BB962C8B-B14F-4D97-AF65-F5344CB8AC3E}">
        <p14:creationId xmlns:p14="http://schemas.microsoft.com/office/powerpoint/2010/main" val="397191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marL="0" indent="0">
              <a:buNone/>
            </a:pPr>
            <a:r>
              <a:rPr lang="pl-PL" dirty="0" smtClean="0"/>
              <a:t>In </a:t>
            </a:r>
            <a:r>
              <a:rPr lang="pl-PL" dirty="0" err="1" smtClean="0"/>
              <a:t>many</a:t>
            </a:r>
            <a:r>
              <a:rPr lang="pl-PL" dirty="0" smtClean="0"/>
              <a:t> </a:t>
            </a:r>
            <a:r>
              <a:rPr lang="pl-PL" dirty="0" err="1" smtClean="0"/>
              <a:t>cases</a:t>
            </a:r>
            <a:r>
              <a:rPr lang="pl-PL" dirty="0" smtClean="0"/>
              <a:t> </a:t>
            </a:r>
          </a:p>
          <a:p>
            <a:pPr marL="0" indent="0">
              <a:buNone/>
            </a:pPr>
            <a:endParaRPr lang="pl-PL" dirty="0" smtClean="0"/>
          </a:p>
          <a:p>
            <a:pPr marL="0" indent="0">
              <a:buNone/>
            </a:pPr>
            <a:r>
              <a:rPr lang="pl-PL" dirty="0" smtClean="0"/>
              <a:t>the </a:t>
            </a:r>
            <a:r>
              <a:rPr lang="pl-PL" dirty="0" err="1" smtClean="0"/>
              <a:t>begin</a:t>
            </a:r>
            <a:r>
              <a:rPr lang="pl-PL" dirty="0" smtClean="0"/>
              <a:t> and the end of </a:t>
            </a:r>
            <a:r>
              <a:rPr lang="pl-PL" dirty="0" err="1" smtClean="0"/>
              <a:t>analysis</a:t>
            </a:r>
            <a:r>
              <a:rPr lang="pl-PL" dirty="0" smtClean="0"/>
              <a:t> </a:t>
            </a:r>
          </a:p>
          <a:p>
            <a:pPr marL="0" indent="0">
              <a:buNone/>
            </a:pPr>
            <a:endParaRPr lang="pl-PL" dirty="0"/>
          </a:p>
          <a:p>
            <a:pPr marL="0" indent="0">
              <a:buNone/>
            </a:pPr>
            <a:r>
              <a:rPr lang="pl-PL" dirty="0" err="1" smtClean="0"/>
              <a:t>is</a:t>
            </a:r>
            <a:r>
              <a:rPr lang="pl-PL" dirty="0" smtClean="0"/>
              <a:t> ….. </a:t>
            </a:r>
            <a:r>
              <a:rPr lang="pl-PL" b="1" dirty="0"/>
              <a:t>t</a:t>
            </a:r>
            <a:r>
              <a:rPr lang="pl-PL" b="1" dirty="0" smtClean="0"/>
              <a:t>he map</a:t>
            </a:r>
            <a:endParaRPr lang="en-GB" b="1" dirty="0"/>
          </a:p>
        </p:txBody>
      </p:sp>
    </p:spTree>
    <p:extLst>
      <p:ext uri="{BB962C8B-B14F-4D97-AF65-F5344CB8AC3E}">
        <p14:creationId xmlns:p14="http://schemas.microsoft.com/office/powerpoint/2010/main" val="55424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a:t>Mapping</a:t>
            </a:r>
            <a:r>
              <a:rPr lang="pl-PL" b="1" dirty="0"/>
              <a:t> (1</a:t>
            </a:r>
            <a:r>
              <a:rPr lang="pl-PL" b="1" dirty="0" smtClean="0"/>
              <a:t>)</a:t>
            </a:r>
            <a:br>
              <a:rPr lang="pl-PL" b="1" dirty="0" smtClean="0"/>
            </a:br>
            <a:r>
              <a:rPr lang="pl-PL" b="1" dirty="0" smtClean="0"/>
              <a:t>Point data</a:t>
            </a:r>
            <a:endParaRPr lang="en-GB" dirty="0"/>
          </a:p>
        </p:txBody>
      </p:sp>
      <p:sp>
        <p:nvSpPr>
          <p:cNvPr id="3" name="Symbol zastępczy zawartości 2"/>
          <p:cNvSpPr>
            <a:spLocks noGrp="1"/>
          </p:cNvSpPr>
          <p:nvPr>
            <p:ph idx="1"/>
          </p:nvPr>
        </p:nvSpPr>
        <p:spPr>
          <a:xfrm>
            <a:off x="251520" y="1600200"/>
            <a:ext cx="8712968" cy="4525963"/>
          </a:xfrm>
        </p:spPr>
        <p:txBody>
          <a:bodyPr>
            <a:normAutofit/>
          </a:bodyPr>
          <a:lstStyle/>
          <a:p>
            <a:pPr marL="0" indent="0">
              <a:buNone/>
            </a:pPr>
            <a:r>
              <a:rPr lang="en-US" sz="2400" dirty="0" err="1"/>
              <a:t>woj.df</a:t>
            </a:r>
            <a:r>
              <a:rPr lang="en-US" sz="2400" dirty="0"/>
              <a:t>&lt;-</a:t>
            </a:r>
            <a:r>
              <a:rPr lang="en-US" sz="2400" dirty="0" err="1"/>
              <a:t>as.data.frame</a:t>
            </a:r>
            <a:r>
              <a:rPr lang="en-US" sz="2400" dirty="0"/>
              <a:t>(</a:t>
            </a:r>
            <a:r>
              <a:rPr lang="en-US" sz="2400" dirty="0" err="1"/>
              <a:t>woj</a:t>
            </a:r>
            <a:r>
              <a:rPr lang="en-US" sz="2400" dirty="0" smtClean="0"/>
              <a:t>)</a:t>
            </a:r>
            <a:r>
              <a:rPr lang="pl-PL" sz="2400" dirty="0" smtClean="0"/>
              <a:t> # to </a:t>
            </a:r>
            <a:r>
              <a:rPr lang="pl-PL" sz="2400" dirty="0" err="1" smtClean="0"/>
              <a:t>make</a:t>
            </a:r>
            <a:r>
              <a:rPr lang="pl-PL" sz="2400" dirty="0" smtClean="0"/>
              <a:t> </a:t>
            </a:r>
            <a:r>
              <a:rPr lang="pl-PL" sz="2400" dirty="0" err="1" smtClean="0"/>
              <a:t>dbf</a:t>
            </a:r>
            <a:r>
              <a:rPr lang="pl-PL" sz="2400" dirty="0" smtClean="0"/>
              <a:t> file </a:t>
            </a:r>
            <a:r>
              <a:rPr lang="pl-PL" sz="2400" dirty="0" err="1" smtClean="0"/>
              <a:t>easy</a:t>
            </a:r>
            <a:r>
              <a:rPr lang="pl-PL" sz="2400" dirty="0" smtClean="0"/>
              <a:t> to </a:t>
            </a:r>
            <a:r>
              <a:rPr lang="pl-PL" sz="2400" dirty="0" err="1" smtClean="0"/>
              <a:t>use</a:t>
            </a:r>
            <a:endParaRPr lang="en-GB" sz="2400" dirty="0"/>
          </a:p>
          <a:p>
            <a:pPr marL="0" indent="0">
              <a:buNone/>
            </a:pPr>
            <a:r>
              <a:rPr lang="pl-PL" sz="2400" dirty="0"/>
              <a:t>region&lt;-woj[</a:t>
            </a:r>
            <a:r>
              <a:rPr lang="pl-PL" sz="2400" dirty="0" err="1"/>
              <a:t>woj.df$jpt_nazwa</a:t>
            </a:r>
            <a:r>
              <a:rPr lang="pl-PL" sz="2400" dirty="0"/>
              <a:t>_=="lubelskie",]	</a:t>
            </a:r>
            <a:endParaRPr lang="en-GB" sz="2400" dirty="0"/>
          </a:p>
          <a:p>
            <a:pPr marL="0" indent="0">
              <a:buNone/>
            </a:pPr>
            <a:r>
              <a:rPr lang="en-US" sz="2400" dirty="0" err="1"/>
              <a:t>projekcja</a:t>
            </a:r>
            <a:r>
              <a:rPr lang="en-US" sz="2400" dirty="0"/>
              <a:t>&lt;-"+</a:t>
            </a:r>
            <a:r>
              <a:rPr lang="en-US" sz="2400" dirty="0" err="1"/>
              <a:t>proj</a:t>
            </a:r>
            <a:r>
              <a:rPr lang="en-US" sz="2400" dirty="0"/>
              <a:t>=</a:t>
            </a:r>
            <a:r>
              <a:rPr lang="en-US" sz="2400" dirty="0" err="1"/>
              <a:t>longlat</a:t>
            </a:r>
            <a:r>
              <a:rPr lang="en-US" sz="2400" dirty="0"/>
              <a:t> +datum=WGS84"</a:t>
            </a:r>
            <a:endParaRPr lang="en-GB" sz="2400" dirty="0"/>
          </a:p>
          <a:p>
            <a:pPr marL="0" indent="0">
              <a:buNone/>
            </a:pPr>
            <a:r>
              <a:rPr lang="pl-PL" sz="2400" dirty="0" smtClean="0"/>
              <a:t>region</a:t>
            </a:r>
            <a:r>
              <a:rPr lang="pl-PL" sz="2400" dirty="0"/>
              <a:t>&lt;-</a:t>
            </a:r>
            <a:r>
              <a:rPr lang="pl-PL" sz="2400" b="1" u="sng" dirty="0" err="1"/>
              <a:t>spTransform</a:t>
            </a:r>
            <a:r>
              <a:rPr lang="pl-PL" sz="2400" dirty="0"/>
              <a:t>(region, CRS(projekcja))</a:t>
            </a:r>
            <a:endParaRPr lang="en-GB" sz="2400" dirty="0"/>
          </a:p>
          <a:p>
            <a:pPr marL="0" indent="0">
              <a:buNone/>
            </a:pPr>
            <a:endParaRPr lang="pl-PL" sz="2400" dirty="0" smtClean="0"/>
          </a:p>
          <a:p>
            <a:pPr marL="0" indent="0">
              <a:buNone/>
            </a:pPr>
            <a:r>
              <a:rPr lang="pl-PL" sz="2400" b="1" u="sng" dirty="0" smtClean="0"/>
              <a:t>plot</a:t>
            </a:r>
            <a:r>
              <a:rPr lang="pl-PL" sz="2400" dirty="0" smtClean="0"/>
              <a:t>(region</a:t>
            </a:r>
            <a:r>
              <a:rPr lang="pl-PL" sz="2400" dirty="0"/>
              <a:t>)</a:t>
            </a:r>
            <a:endParaRPr lang="en-GB" sz="2400" dirty="0"/>
          </a:p>
          <a:p>
            <a:pPr marL="0" indent="0">
              <a:buNone/>
            </a:pPr>
            <a:r>
              <a:rPr lang="pl-PL" sz="2400" b="1" u="sng" dirty="0" err="1" smtClean="0"/>
              <a:t>points</a:t>
            </a:r>
            <a:r>
              <a:rPr lang="pl-PL" sz="2400" dirty="0" smtClean="0"/>
              <a:t>(</a:t>
            </a:r>
            <a:r>
              <a:rPr lang="pl-PL" sz="2400" dirty="0" err="1" smtClean="0"/>
              <a:t>dane$xgeo</a:t>
            </a:r>
            <a:r>
              <a:rPr lang="pl-PL" sz="2400" dirty="0" smtClean="0"/>
              <a:t>, </a:t>
            </a:r>
            <a:r>
              <a:rPr lang="pl-PL" sz="2400" dirty="0" err="1" smtClean="0"/>
              <a:t>dane$ygeo</a:t>
            </a:r>
            <a:r>
              <a:rPr lang="pl-PL" sz="2400" dirty="0" smtClean="0"/>
              <a:t>, </a:t>
            </a:r>
            <a:r>
              <a:rPr lang="pl-PL" sz="2400" dirty="0" err="1"/>
              <a:t>pch</a:t>
            </a:r>
            <a:r>
              <a:rPr lang="pl-PL" sz="2400" dirty="0" smtClean="0"/>
              <a:t>=".") </a:t>
            </a:r>
            <a:endParaRPr lang="en-GB" sz="2400" dirty="0"/>
          </a:p>
          <a:p>
            <a:pPr marL="0" indent="0">
              <a:buNone/>
            </a:pPr>
            <a:endParaRPr lang="en-GB"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852936"/>
            <a:ext cx="294322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5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b="1" dirty="0" err="1" smtClean="0"/>
              <a:t>Geo</a:t>
            </a:r>
            <a:r>
              <a:rPr lang="pl-PL" b="1" dirty="0" err="1"/>
              <a:t>-</a:t>
            </a:r>
            <a:r>
              <a:rPr lang="pl-PL" b="1" dirty="0" err="1" smtClean="0"/>
              <a:t>location</a:t>
            </a:r>
            <a:r>
              <a:rPr lang="pl-PL" b="1" dirty="0" smtClean="0"/>
              <a:t> &amp; </a:t>
            </a:r>
            <a:r>
              <a:rPr lang="pl-PL" b="1" dirty="0" err="1" smtClean="0"/>
              <a:t>aggregation</a:t>
            </a:r>
            <a:endParaRPr lang="en-GB" b="1" dirty="0"/>
          </a:p>
        </p:txBody>
      </p:sp>
      <p:sp>
        <p:nvSpPr>
          <p:cNvPr id="3" name="Symbol zastępczy zawartości 2"/>
          <p:cNvSpPr>
            <a:spLocks noGrp="1"/>
          </p:cNvSpPr>
          <p:nvPr>
            <p:ph idx="1"/>
          </p:nvPr>
        </p:nvSpPr>
        <p:spPr>
          <a:xfrm>
            <a:off x="107504" y="1600200"/>
            <a:ext cx="8856984" cy="4525963"/>
          </a:xfrm>
        </p:spPr>
        <p:txBody>
          <a:bodyPr/>
          <a:lstStyle/>
          <a:p>
            <a:pPr marL="0" indent="0">
              <a:buNone/>
            </a:pPr>
            <a:r>
              <a:rPr lang="pl-PL" sz="2400" b="1" dirty="0" smtClean="0"/>
              <a:t># we </a:t>
            </a:r>
            <a:r>
              <a:rPr lang="pl-PL" sz="2400" b="1" dirty="0" err="1" smtClean="0"/>
              <a:t>can</a:t>
            </a:r>
            <a:r>
              <a:rPr lang="pl-PL" sz="2400" b="1" dirty="0" smtClean="0"/>
              <a:t> </a:t>
            </a:r>
            <a:r>
              <a:rPr lang="pl-PL" sz="2400" b="1" dirty="0" err="1" smtClean="0"/>
              <a:t>overlay</a:t>
            </a:r>
            <a:r>
              <a:rPr lang="pl-PL" sz="2400" b="1" dirty="0" smtClean="0"/>
              <a:t> point data on </a:t>
            </a:r>
            <a:r>
              <a:rPr lang="pl-PL" sz="2400" b="1" dirty="0" err="1" smtClean="0"/>
              <a:t>shapefile</a:t>
            </a:r>
            <a:r>
              <a:rPr lang="pl-PL" sz="2400" b="1" dirty="0" smtClean="0"/>
              <a:t> to link </a:t>
            </a:r>
            <a:r>
              <a:rPr lang="pl-PL" sz="2400" b="1" dirty="0" err="1" smtClean="0"/>
              <a:t>points</a:t>
            </a:r>
            <a:r>
              <a:rPr lang="pl-PL" sz="2400" b="1" dirty="0" smtClean="0"/>
              <a:t> with NTS4 </a:t>
            </a:r>
          </a:p>
          <a:p>
            <a:pPr marL="0" indent="0">
              <a:buNone/>
            </a:pPr>
            <a:r>
              <a:rPr lang="pl-PL" sz="2400" dirty="0" err="1" smtClean="0"/>
              <a:t>xy</a:t>
            </a:r>
            <a:r>
              <a:rPr lang="pl-PL" sz="2400" dirty="0"/>
              <a:t>&lt;-</a:t>
            </a:r>
            <a:r>
              <a:rPr lang="pl-PL" sz="2400" dirty="0" err="1" smtClean="0"/>
              <a:t>cbind</a:t>
            </a:r>
            <a:r>
              <a:rPr lang="pl-PL" sz="2400" dirty="0" smtClean="0"/>
              <a:t>(</a:t>
            </a:r>
            <a:r>
              <a:rPr lang="pl-PL" sz="2400" dirty="0" err="1" smtClean="0"/>
              <a:t>dane$xgeo</a:t>
            </a:r>
            <a:r>
              <a:rPr lang="pl-PL" sz="2400" dirty="0" smtClean="0"/>
              <a:t>, </a:t>
            </a:r>
            <a:r>
              <a:rPr lang="pl-PL" sz="2400" dirty="0" err="1" smtClean="0"/>
              <a:t>dane$ygeo</a:t>
            </a:r>
            <a:r>
              <a:rPr lang="pl-PL" sz="2400" dirty="0" smtClean="0"/>
              <a:t>)</a:t>
            </a:r>
            <a:endParaRPr lang="en-GB" sz="2400" dirty="0"/>
          </a:p>
          <a:p>
            <a:pPr marL="0" indent="0">
              <a:buNone/>
            </a:pPr>
            <a:r>
              <a:rPr lang="pl-PL" sz="2400" dirty="0" err="1"/>
              <a:t>xy.sp</a:t>
            </a:r>
            <a:r>
              <a:rPr lang="pl-PL" sz="2400" dirty="0"/>
              <a:t>&lt;- </a:t>
            </a:r>
            <a:r>
              <a:rPr lang="pl-PL" sz="2400" b="1" u="sng" dirty="0" err="1"/>
              <a:t>SpatialPoints</a:t>
            </a:r>
            <a:r>
              <a:rPr lang="pl-PL" sz="2400" dirty="0"/>
              <a:t>(</a:t>
            </a:r>
            <a:r>
              <a:rPr lang="pl-PL" sz="2400" dirty="0" err="1"/>
              <a:t>xy</a:t>
            </a:r>
            <a:r>
              <a:rPr lang="pl-PL" sz="2400" dirty="0"/>
              <a:t>, proj4string=CRS(projekcja))</a:t>
            </a:r>
            <a:endParaRPr lang="en-GB" sz="2400" dirty="0"/>
          </a:p>
          <a:p>
            <a:pPr marL="0" indent="0">
              <a:buNone/>
            </a:pPr>
            <a:r>
              <a:rPr lang="pl-PL" sz="2400" dirty="0" err="1" smtClean="0"/>
              <a:t>dane$which.powiat</a:t>
            </a:r>
            <a:r>
              <a:rPr lang="pl-PL" sz="2400" dirty="0" smtClean="0"/>
              <a:t>&lt;-</a:t>
            </a:r>
            <a:r>
              <a:rPr lang="pl-PL" sz="2400" b="1" u="sng" dirty="0" err="1"/>
              <a:t>over</a:t>
            </a:r>
            <a:r>
              <a:rPr lang="pl-PL" sz="2400" dirty="0"/>
              <a:t>(</a:t>
            </a:r>
            <a:r>
              <a:rPr lang="pl-PL" sz="2400" dirty="0" err="1"/>
              <a:t>xy.sp</a:t>
            </a:r>
            <a:r>
              <a:rPr lang="pl-PL" sz="2400" dirty="0"/>
              <a:t>, </a:t>
            </a:r>
            <a:r>
              <a:rPr lang="pl-PL" sz="2400" dirty="0" err="1" smtClean="0"/>
              <a:t>pow</a:t>
            </a:r>
            <a:r>
              <a:rPr lang="pl-PL" sz="2400" dirty="0" smtClean="0"/>
              <a:t>) # </a:t>
            </a:r>
            <a:r>
              <a:rPr lang="pl-PL" sz="2400" dirty="0" err="1" smtClean="0"/>
              <a:t>which</a:t>
            </a:r>
            <a:r>
              <a:rPr lang="pl-PL" sz="2400" dirty="0" smtClean="0"/>
              <a:t> point in </a:t>
            </a:r>
            <a:r>
              <a:rPr lang="pl-PL" sz="2400" dirty="0" err="1" smtClean="0"/>
              <a:t>which</a:t>
            </a:r>
            <a:r>
              <a:rPr lang="pl-PL" sz="2400" dirty="0" smtClean="0"/>
              <a:t> </a:t>
            </a:r>
            <a:r>
              <a:rPr lang="pl-PL" sz="2400" dirty="0" err="1" smtClean="0"/>
              <a:t>polygon</a:t>
            </a:r>
            <a:endParaRPr lang="en-GB" sz="2400" dirty="0"/>
          </a:p>
          <a:p>
            <a:pPr marL="0" indent="0">
              <a:buNone/>
            </a:pPr>
            <a:endParaRPr lang="pl-PL" dirty="0" smtClean="0"/>
          </a:p>
          <a:p>
            <a:pPr marL="0" indent="0">
              <a:buNone/>
            </a:pPr>
            <a:r>
              <a:rPr lang="pl-PL" sz="2400" b="1" dirty="0" smtClean="0"/>
              <a:t># we </a:t>
            </a:r>
            <a:r>
              <a:rPr lang="pl-PL" sz="2400" b="1" dirty="0" err="1" smtClean="0"/>
              <a:t>can</a:t>
            </a:r>
            <a:r>
              <a:rPr lang="pl-PL" sz="2400" b="1" dirty="0" smtClean="0"/>
              <a:t> </a:t>
            </a:r>
            <a:r>
              <a:rPr lang="pl-PL" sz="2400" b="1" dirty="0" err="1" smtClean="0"/>
              <a:t>aggregate</a:t>
            </a:r>
            <a:r>
              <a:rPr lang="pl-PL" sz="2400" b="1" dirty="0" smtClean="0"/>
              <a:t> data by NTS4 </a:t>
            </a:r>
            <a:r>
              <a:rPr lang="pl-PL" sz="2400" b="1" dirty="0" err="1" smtClean="0"/>
              <a:t>units</a:t>
            </a:r>
            <a:r>
              <a:rPr lang="pl-PL" sz="2400" b="1" dirty="0" smtClean="0"/>
              <a:t> (</a:t>
            </a:r>
            <a:r>
              <a:rPr lang="pl-PL" sz="2400" b="1" dirty="0" err="1" smtClean="0"/>
              <a:t>count</a:t>
            </a:r>
            <a:r>
              <a:rPr lang="pl-PL" sz="2400" b="1" dirty="0" smtClean="0"/>
              <a:t> </a:t>
            </a:r>
            <a:r>
              <a:rPr lang="pl-PL" sz="2400" b="1" dirty="0" err="1" smtClean="0"/>
              <a:t>points</a:t>
            </a:r>
            <a:r>
              <a:rPr lang="pl-PL" sz="2400" b="1" dirty="0" smtClean="0"/>
              <a:t> </a:t>
            </a:r>
            <a:r>
              <a:rPr lang="pl-PL" sz="2400" b="1" dirty="0" err="1" smtClean="0"/>
              <a:t>located</a:t>
            </a:r>
            <a:r>
              <a:rPr lang="pl-PL" sz="2400" b="1" dirty="0" smtClean="0"/>
              <a:t>)</a:t>
            </a:r>
          </a:p>
          <a:p>
            <a:pPr marL="0" indent="0">
              <a:buNone/>
            </a:pPr>
            <a:r>
              <a:rPr lang="pl-PL" sz="2400" dirty="0" err="1" smtClean="0"/>
              <a:t>dane$ones</a:t>
            </a:r>
            <a:r>
              <a:rPr lang="pl-PL" sz="2400" dirty="0" smtClean="0"/>
              <a:t>&lt;-rep(1, </a:t>
            </a:r>
            <a:r>
              <a:rPr lang="pl-PL" sz="2400" dirty="0" err="1" smtClean="0"/>
              <a:t>times</a:t>
            </a:r>
            <a:r>
              <a:rPr lang="pl-PL" sz="2400" dirty="0" smtClean="0"/>
              <a:t>=</a:t>
            </a:r>
            <a:r>
              <a:rPr lang="pl-PL" sz="2400" dirty="0" err="1" smtClean="0"/>
              <a:t>dim</a:t>
            </a:r>
            <a:r>
              <a:rPr lang="pl-PL" sz="2400" dirty="0" smtClean="0"/>
              <a:t>(dane)[1])</a:t>
            </a:r>
          </a:p>
          <a:p>
            <a:pPr marL="0" indent="0">
              <a:buNone/>
            </a:pPr>
            <a:r>
              <a:rPr lang="pl-PL" sz="2400" dirty="0"/>
              <a:t>b&lt;-</a:t>
            </a:r>
            <a:r>
              <a:rPr lang="pl-PL" sz="2400" b="1" u="sng" dirty="0" err="1"/>
              <a:t>aggregate</a:t>
            </a:r>
            <a:r>
              <a:rPr lang="pl-PL" sz="2400" dirty="0"/>
              <a:t>(</a:t>
            </a:r>
            <a:r>
              <a:rPr lang="pl-PL" sz="2400" dirty="0" err="1"/>
              <a:t>dane$ones</a:t>
            </a:r>
            <a:r>
              <a:rPr lang="pl-PL" sz="2400" dirty="0"/>
              <a:t>, </a:t>
            </a:r>
            <a:r>
              <a:rPr lang="pl-PL" sz="2400" dirty="0" smtClean="0"/>
              <a:t>by=list(</a:t>
            </a:r>
            <a:r>
              <a:rPr lang="pl-PL" sz="2400" dirty="0" err="1" smtClean="0"/>
              <a:t>dane$which.powiat</a:t>
            </a:r>
            <a:r>
              <a:rPr lang="pl-PL" sz="2400" dirty="0" smtClean="0"/>
              <a:t>), </a:t>
            </a:r>
            <a:r>
              <a:rPr lang="pl-PL" sz="2400" dirty="0"/>
              <a:t>sum)</a:t>
            </a:r>
          </a:p>
          <a:p>
            <a:pPr marL="0" indent="0">
              <a:buNone/>
            </a:pPr>
            <a:r>
              <a:rPr lang="pl-PL" sz="2400" dirty="0"/>
              <a:t>zmienna&lt;-</a:t>
            </a:r>
            <a:r>
              <a:rPr lang="pl-PL" sz="2400" dirty="0" err="1"/>
              <a:t>b$x</a:t>
            </a:r>
            <a:endParaRPr lang="en-GB" sz="2400" dirty="0"/>
          </a:p>
          <a:p>
            <a:pPr marL="0" indent="0">
              <a:buNone/>
            </a:pPr>
            <a:endParaRPr lang="en-GB" dirty="0"/>
          </a:p>
        </p:txBody>
      </p:sp>
    </p:spTree>
    <p:extLst>
      <p:ext uri="{BB962C8B-B14F-4D97-AF65-F5344CB8AC3E}">
        <p14:creationId xmlns:p14="http://schemas.microsoft.com/office/powerpoint/2010/main" val="134852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pPr algn="r"/>
            <a:r>
              <a:rPr lang="pl-PL" b="1" dirty="0" err="1" smtClean="0"/>
              <a:t>Mapping</a:t>
            </a:r>
            <a:r>
              <a:rPr lang="pl-PL" b="1" dirty="0" smtClean="0"/>
              <a:t> </a:t>
            </a:r>
            <a:r>
              <a:rPr lang="pl-PL" b="1" dirty="0" smtClean="0"/>
              <a:t>(2)</a:t>
            </a:r>
            <a:br>
              <a:rPr lang="pl-PL" b="1" dirty="0" smtClean="0"/>
            </a:br>
            <a:r>
              <a:rPr lang="pl-PL" b="1" dirty="0" err="1" smtClean="0"/>
              <a:t>Aggregated</a:t>
            </a:r>
            <a:r>
              <a:rPr lang="pl-PL" b="1" dirty="0" smtClean="0"/>
              <a:t> data</a:t>
            </a:r>
            <a:endParaRPr lang="en-GB" b="1" dirty="0"/>
          </a:p>
        </p:txBody>
      </p:sp>
      <p:sp>
        <p:nvSpPr>
          <p:cNvPr id="3" name="Symbol zastępczy zawartości 2"/>
          <p:cNvSpPr>
            <a:spLocks noGrp="1"/>
          </p:cNvSpPr>
          <p:nvPr>
            <p:ph idx="1"/>
          </p:nvPr>
        </p:nvSpPr>
        <p:spPr>
          <a:xfrm>
            <a:off x="251520" y="1484784"/>
            <a:ext cx="8784976" cy="5040560"/>
          </a:xfrm>
        </p:spPr>
        <p:txBody>
          <a:bodyPr>
            <a:noAutofit/>
          </a:bodyPr>
          <a:lstStyle/>
          <a:p>
            <a:pPr marL="0" indent="0">
              <a:buNone/>
            </a:pPr>
            <a:r>
              <a:rPr lang="en-US" sz="2400" dirty="0" smtClean="0"/>
              <a:t>library(</a:t>
            </a:r>
            <a:r>
              <a:rPr lang="en-US" sz="2400" b="1" u="sng" dirty="0" err="1" smtClean="0"/>
              <a:t>RColorBrewer</a:t>
            </a:r>
            <a:r>
              <a:rPr lang="en-US" sz="2400" dirty="0"/>
              <a:t>)</a:t>
            </a:r>
            <a:endParaRPr lang="en-GB" sz="2400" dirty="0"/>
          </a:p>
          <a:p>
            <a:pPr marL="0" indent="0">
              <a:buNone/>
            </a:pPr>
            <a:r>
              <a:rPr lang="en-US" sz="2400" dirty="0"/>
              <a:t>library(</a:t>
            </a:r>
            <a:r>
              <a:rPr lang="en-US" sz="2400" b="1" u="sng" dirty="0" err="1"/>
              <a:t>classInt</a:t>
            </a:r>
            <a:r>
              <a:rPr lang="en-US" sz="2400" dirty="0"/>
              <a:t>)</a:t>
            </a:r>
            <a:endParaRPr lang="en-GB" sz="2400" dirty="0"/>
          </a:p>
          <a:p>
            <a:pPr marL="0" indent="0">
              <a:buNone/>
            </a:pPr>
            <a:r>
              <a:rPr lang="pl-PL" sz="2400" dirty="0" err="1" smtClean="0"/>
              <a:t>bins</a:t>
            </a:r>
            <a:r>
              <a:rPr lang="pl-PL" sz="2400" dirty="0"/>
              <a:t>&lt;-8</a:t>
            </a:r>
          </a:p>
          <a:p>
            <a:pPr marL="0" indent="0">
              <a:buNone/>
            </a:pPr>
            <a:r>
              <a:rPr lang="pl-PL" sz="2400" dirty="0" err="1"/>
              <a:t>cols</a:t>
            </a:r>
            <a:r>
              <a:rPr lang="pl-PL" sz="2400" dirty="0"/>
              <a:t>&lt;-</a:t>
            </a:r>
            <a:r>
              <a:rPr lang="pl-PL" sz="2400" b="1" u="sng" dirty="0" err="1"/>
              <a:t>brewer.pal</a:t>
            </a:r>
            <a:r>
              <a:rPr lang="pl-PL" sz="2400" dirty="0"/>
              <a:t>(</a:t>
            </a:r>
            <a:r>
              <a:rPr lang="pl-PL" sz="2400" dirty="0" err="1"/>
              <a:t>bins</a:t>
            </a:r>
            <a:r>
              <a:rPr lang="pl-PL" sz="2400" dirty="0"/>
              <a:t>, "</a:t>
            </a:r>
            <a:r>
              <a:rPr lang="pl-PL" sz="2400" dirty="0" err="1"/>
              <a:t>BuPu</a:t>
            </a:r>
            <a:r>
              <a:rPr lang="pl-PL" sz="2400" dirty="0"/>
              <a:t>")  </a:t>
            </a:r>
          </a:p>
          <a:p>
            <a:pPr marL="0" indent="0">
              <a:buNone/>
            </a:pPr>
            <a:r>
              <a:rPr lang="pl-PL" sz="2400" dirty="0"/>
              <a:t>klasy&lt;-</a:t>
            </a:r>
            <a:r>
              <a:rPr lang="pl-PL" sz="2400" b="1" u="sng" dirty="0" err="1"/>
              <a:t>classIntervals</a:t>
            </a:r>
            <a:r>
              <a:rPr lang="pl-PL" sz="2400" dirty="0"/>
              <a:t>(zmienna, </a:t>
            </a:r>
            <a:r>
              <a:rPr lang="pl-PL" sz="2400" dirty="0" err="1"/>
              <a:t>bins</a:t>
            </a:r>
            <a:r>
              <a:rPr lang="pl-PL" sz="2400" dirty="0"/>
              <a:t>, style="</a:t>
            </a:r>
            <a:r>
              <a:rPr lang="pl-PL" sz="2400" dirty="0" err="1"/>
              <a:t>fixed</a:t>
            </a:r>
            <a:r>
              <a:rPr lang="pl-PL" sz="2400" dirty="0" smtClean="0"/>
              <a:t>", </a:t>
            </a:r>
            <a:r>
              <a:rPr lang="pl-PL" sz="2400" dirty="0" err="1" smtClean="0"/>
              <a:t>fixedBreaks</a:t>
            </a:r>
            <a:r>
              <a:rPr lang="pl-PL" sz="2400" dirty="0"/>
              <a:t>=(0:6)*1000)</a:t>
            </a:r>
            <a:endParaRPr lang="en-GB" sz="2400" dirty="0"/>
          </a:p>
          <a:p>
            <a:pPr marL="0" indent="0">
              <a:buNone/>
            </a:pPr>
            <a:r>
              <a:rPr lang="pl-PL" sz="2400" dirty="0" err="1"/>
              <a:t>tabela.kolorów</a:t>
            </a:r>
            <a:r>
              <a:rPr lang="pl-PL" sz="2400" dirty="0"/>
              <a:t>&lt;-</a:t>
            </a:r>
            <a:r>
              <a:rPr lang="pl-PL" sz="2400" b="1" u="sng" dirty="0" err="1"/>
              <a:t>findColours</a:t>
            </a:r>
            <a:r>
              <a:rPr lang="pl-PL" sz="2400" dirty="0"/>
              <a:t>(klasy, </a:t>
            </a:r>
            <a:r>
              <a:rPr lang="pl-PL" sz="2400" dirty="0" err="1"/>
              <a:t>cols</a:t>
            </a:r>
            <a:r>
              <a:rPr lang="pl-PL" sz="2400" dirty="0"/>
              <a:t>) </a:t>
            </a:r>
            <a:endParaRPr lang="en-GB" sz="2400" dirty="0"/>
          </a:p>
          <a:p>
            <a:pPr marL="0" indent="0">
              <a:buNone/>
            </a:pPr>
            <a:r>
              <a:rPr lang="pl-PL" sz="2400" dirty="0" err="1" smtClean="0"/>
              <a:t>pow.lublin</a:t>
            </a:r>
            <a:r>
              <a:rPr lang="pl-PL" sz="2400" dirty="0"/>
              <a:t>&lt;-</a:t>
            </a:r>
            <a:r>
              <a:rPr lang="pl-PL" sz="2400" dirty="0" err="1"/>
              <a:t>pow</a:t>
            </a:r>
            <a:r>
              <a:rPr lang="pl-PL" sz="2400" dirty="0"/>
              <a:t>[dane06$województwo=="Lubelskie</a:t>
            </a:r>
            <a:r>
              <a:rPr lang="pl-PL" sz="2400" dirty="0" smtClean="0"/>
              <a:t>",] # part of map</a:t>
            </a:r>
            <a:endParaRPr lang="pl-PL" sz="2400" dirty="0"/>
          </a:p>
          <a:p>
            <a:pPr marL="0" indent="0">
              <a:buNone/>
            </a:pPr>
            <a:r>
              <a:rPr lang="pl-PL" sz="2400" b="1" u="sng" dirty="0" smtClean="0"/>
              <a:t>plot</a:t>
            </a:r>
            <a:r>
              <a:rPr lang="pl-PL" sz="2400" dirty="0" smtClean="0"/>
              <a:t>(</a:t>
            </a:r>
            <a:r>
              <a:rPr lang="pl-PL" sz="2400" dirty="0" err="1" smtClean="0"/>
              <a:t>pow.lublin</a:t>
            </a:r>
            <a:r>
              <a:rPr lang="pl-PL" sz="2400" dirty="0"/>
              <a:t>, col=</a:t>
            </a:r>
            <a:r>
              <a:rPr lang="pl-PL" sz="2400" dirty="0" err="1"/>
              <a:t>tabela.kolorów</a:t>
            </a:r>
            <a:r>
              <a:rPr lang="pl-PL" sz="2400" dirty="0"/>
              <a:t>)</a:t>
            </a:r>
            <a:endParaRPr lang="en-GB" sz="2400" dirty="0"/>
          </a:p>
          <a:p>
            <a:pPr marL="0" indent="0">
              <a:buNone/>
            </a:pPr>
            <a:r>
              <a:rPr lang="en-US" sz="2400" b="1" u="sng" dirty="0" smtClean="0"/>
              <a:t>legend</a:t>
            </a:r>
            <a:r>
              <a:rPr lang="en-US" sz="2400" dirty="0"/>
              <a:t>("</a:t>
            </a:r>
            <a:r>
              <a:rPr lang="en-US" sz="2400" dirty="0" err="1"/>
              <a:t>bottomleft</a:t>
            </a:r>
            <a:r>
              <a:rPr lang="en-US" sz="2400" dirty="0"/>
              <a:t>", legend=names(</a:t>
            </a:r>
            <a:r>
              <a:rPr lang="en-US" sz="2400" dirty="0" err="1"/>
              <a:t>attr</a:t>
            </a:r>
            <a:r>
              <a:rPr lang="en-US" sz="2400" dirty="0"/>
              <a:t>(</a:t>
            </a:r>
            <a:r>
              <a:rPr lang="en-US" sz="2400" dirty="0" err="1"/>
              <a:t>tabela.kolorów</a:t>
            </a:r>
            <a:r>
              <a:rPr lang="en-US" sz="2400" dirty="0"/>
              <a:t>, "table")), fill=</a:t>
            </a:r>
            <a:r>
              <a:rPr lang="en-US" sz="2400" dirty="0" err="1"/>
              <a:t>attr</a:t>
            </a:r>
            <a:r>
              <a:rPr lang="en-US" sz="2400" dirty="0"/>
              <a:t>(</a:t>
            </a:r>
            <a:r>
              <a:rPr lang="en-US" sz="2400" dirty="0" err="1"/>
              <a:t>tabela.kolorów</a:t>
            </a:r>
            <a:r>
              <a:rPr lang="en-US" sz="2400" dirty="0"/>
              <a:t>, "palette"), </a:t>
            </a:r>
            <a:r>
              <a:rPr lang="en-US" sz="2400" dirty="0" err="1"/>
              <a:t>cex</a:t>
            </a:r>
            <a:r>
              <a:rPr lang="en-US" sz="2400" dirty="0"/>
              <a:t>=1, </a:t>
            </a:r>
            <a:r>
              <a:rPr lang="en-US" sz="2400" dirty="0" err="1"/>
              <a:t>bty</a:t>
            </a:r>
            <a:r>
              <a:rPr lang="en-US" sz="2400" dirty="0"/>
              <a:t>="n")</a:t>
            </a:r>
            <a:endParaRPr lang="en-GB" sz="2400" dirty="0"/>
          </a:p>
          <a:p>
            <a:pPr marL="0" indent="0">
              <a:buNone/>
            </a:pPr>
            <a:r>
              <a:rPr lang="pl-PL" sz="2400" dirty="0" err="1"/>
              <a:t>title</a:t>
            </a:r>
            <a:r>
              <a:rPr lang="pl-PL" sz="2400" dirty="0"/>
              <a:t>(</a:t>
            </a:r>
            <a:r>
              <a:rPr lang="pl-PL" sz="2400" dirty="0" err="1"/>
              <a:t>main</a:t>
            </a:r>
            <a:r>
              <a:rPr lang="pl-PL" sz="2400" dirty="0"/>
              <a:t>=</a:t>
            </a:r>
            <a:r>
              <a:rPr lang="en-US" sz="2400" dirty="0"/>
              <a:t>"</a:t>
            </a:r>
            <a:r>
              <a:rPr lang="pl-PL" sz="2400" dirty="0" err="1"/>
              <a:t>Number</a:t>
            </a:r>
            <a:r>
              <a:rPr lang="pl-PL" sz="2400" dirty="0"/>
              <a:t> of </a:t>
            </a:r>
            <a:r>
              <a:rPr lang="pl-PL" sz="2400" dirty="0" err="1"/>
              <a:t>obs</a:t>
            </a:r>
            <a:r>
              <a:rPr lang="pl-PL" sz="2400" dirty="0"/>
              <a:t>. in NTS4 </a:t>
            </a:r>
            <a:r>
              <a:rPr lang="pl-PL" sz="2400" dirty="0" err="1"/>
              <a:t>units</a:t>
            </a:r>
            <a:r>
              <a:rPr lang="pl-PL" sz="2400" dirty="0" smtClean="0"/>
              <a:t>")</a:t>
            </a:r>
            <a:endParaRPr lang="en-GB" sz="2400" dirty="0"/>
          </a:p>
        </p:txBody>
      </p:sp>
    </p:spTree>
    <p:extLst>
      <p:ext uri="{BB962C8B-B14F-4D97-AF65-F5344CB8AC3E}">
        <p14:creationId xmlns:p14="http://schemas.microsoft.com/office/powerpoint/2010/main" val="48146989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1811</TotalTime>
  <Words>2337</Words>
  <Application>Microsoft Office PowerPoint</Application>
  <PresentationFormat>Pokaz na ekranie (4:3)</PresentationFormat>
  <Paragraphs>533</Paragraphs>
  <Slides>55</Slides>
  <Notes>14</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55</vt:i4>
      </vt:variant>
    </vt:vector>
  </HeadingPairs>
  <TitlesOfParts>
    <vt:vector size="57" baseType="lpstr">
      <vt:lpstr>Motyw pakietu Office</vt:lpstr>
      <vt:lpstr>Obraz - mapa bitowa</vt:lpstr>
      <vt:lpstr>Geo-located point data:  measurement of agglomeration  and concentration </vt:lpstr>
      <vt:lpstr>My presentation</vt:lpstr>
      <vt:lpstr>An approach to points (1)</vt:lpstr>
      <vt:lpstr>An approach to points(2)</vt:lpstr>
      <vt:lpstr>R code – read data and map</vt:lpstr>
      <vt:lpstr>Prezentacja programu PowerPoint</vt:lpstr>
      <vt:lpstr>Mapping (1) Point data</vt:lpstr>
      <vt:lpstr>Geo-location &amp; aggregation</vt:lpstr>
      <vt:lpstr>Mapping (2) Aggregated data</vt:lpstr>
      <vt:lpstr>Prezentacja programu PowerPoint</vt:lpstr>
      <vt:lpstr>Prezentacja programu PowerPoint</vt:lpstr>
      <vt:lpstr>Prezentacja programu PowerPoint</vt:lpstr>
      <vt:lpstr>Prezentacja programu PowerPoint</vt:lpstr>
      <vt:lpstr>Distance analysis (1) just between points</vt:lpstr>
      <vt:lpstr>Distance analysis (2) just between points</vt:lpstr>
      <vt:lpstr>Ripley’s K function measurement of agglomeration</vt:lpstr>
      <vt:lpstr>One could also generate some extreme point pattern to observe the behaviour of Ripley’s K</vt:lpstr>
      <vt:lpstr>Distance analysis (4) just between points</vt:lpstr>
      <vt:lpstr>Centroids and contiguity links</vt:lpstr>
      <vt:lpstr>Distance analysis (1) between core and periphery</vt:lpstr>
      <vt:lpstr>Core city of region</vt:lpstr>
      <vt:lpstr>Distance analysis (2) between core and periphery</vt:lpstr>
      <vt:lpstr>One can plot number of firms depending on the distance to core for powiats </vt:lpstr>
      <vt:lpstr>Prezentacja programu PowerPoint</vt:lpstr>
      <vt:lpstr>Prezentacja programu PowerPoint</vt:lpstr>
      <vt:lpstr>Concentration measures</vt:lpstr>
      <vt:lpstr>Cluster-based measures of over-&amp; under- representation</vt:lpstr>
      <vt:lpstr>Cluster-based measures of over-&amp; under- representation</vt:lpstr>
      <vt:lpstr>Prezentacja programu PowerPoint</vt:lpstr>
      <vt:lpstr>Prezentacja programu PowerPoint</vt:lpstr>
      <vt:lpstr>Measures of concentration (2)  (over-&amp; under- represnetation)</vt:lpstr>
      <vt:lpstr>Prezentacja programu PowerPoint</vt:lpstr>
      <vt:lpstr>Geometric represenation of points SPAG index of agglomeration (1)</vt:lpstr>
      <vt:lpstr>Geometric represenation of points SPAG index of agglomeration (2)</vt:lpstr>
      <vt:lpstr>Methodology of constructing  SPAG measure</vt:lpstr>
      <vt:lpstr>Methodology of constructing  SPAG measure – why circles?</vt:lpstr>
      <vt:lpstr>Geometric represenation of points SPAG index of agglomeration (4)</vt:lpstr>
      <vt:lpstr>Geometric represenation of points SPAG index of agglomeration (5)</vt:lpstr>
      <vt:lpstr>Simulation results for n=100 firms four classes of companies’ size with equal frequency distribution of size </vt:lpstr>
      <vt:lpstr>Simulation results for n=100 firms four classes of companies’ size with equal frequency distribution of size </vt:lpstr>
      <vt:lpstr>Most interesting elements  of this analysis (1) </vt:lpstr>
      <vt:lpstr>Most interesting elements  of this analysis (2) </vt:lpstr>
      <vt:lpstr>Most interesting elements  of this analysis (3) </vt:lpstr>
      <vt:lpstr>Most interesting elements  of this analysis (4) </vt:lpstr>
      <vt:lpstr>Empirical analysis for NTS2 regions in Poland</vt:lpstr>
      <vt:lpstr>REGON codes for industries</vt:lpstr>
      <vt:lpstr>SPAG for NTS2 regions close to uniform distribution Agriculture</vt:lpstr>
      <vt:lpstr>SPAG for NTS2 regions close to uniform distribution Water supply; wastewater management, waste management and remediation activities </vt:lpstr>
      <vt:lpstr>SPAG for NTS2 regions close to uniform distribution Public administration and defense; compulsory social security, </vt:lpstr>
      <vt:lpstr>SPAG for NTS2 regions</vt:lpstr>
      <vt:lpstr>SPAG for NTS2 regions</vt:lpstr>
      <vt:lpstr>SPAG for NTS2 regions</vt:lpstr>
      <vt:lpstr>SPAG  Index of spatial agglomeration</vt:lpstr>
      <vt:lpstr>SPAG  Index of spatial agglomeration</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Geo-located point data:  measurement of agglomeration  and concentration </dc:title>
  <dc:creator>Kasia</dc:creator>
  <cp:lastModifiedBy>Kasia</cp:lastModifiedBy>
  <cp:revision>132</cp:revision>
  <dcterms:created xsi:type="dcterms:W3CDTF">2016-10-12T10:55:29Z</dcterms:created>
  <dcterms:modified xsi:type="dcterms:W3CDTF">2016-10-13T21:28:26Z</dcterms:modified>
</cp:coreProperties>
</file>