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8" r:id="rId3"/>
    <p:sldId id="259" r:id="rId4"/>
    <p:sldId id="26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01" r:id="rId16"/>
    <p:sldId id="314" r:id="rId17"/>
    <p:sldId id="313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12" r:id="rId26"/>
    <p:sldId id="279" r:id="rId27"/>
  </p:sldIdLst>
  <p:sldSz cx="9144000" cy="5143500" type="screen16x9"/>
  <p:notesSz cx="6858000" cy="9144000"/>
  <p:embeddedFontLst>
    <p:embeddedFont>
      <p:font typeface="Nixie One" panose="020B0604020202020204" charset="0"/>
      <p:regular r:id="rId29"/>
    </p:embeddedFont>
    <p:embeddedFont>
      <p:font typeface="Inconsolata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5419128-3C55-4586-AEFF-333691F76262}">
  <a:tblStyle styleId="{75419128-3C55-4586-AEFF-333691F7626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54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83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719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18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45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49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876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814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511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59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00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56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030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351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797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03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38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75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35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96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71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32E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761400" y="1539875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845352" y="1685552"/>
            <a:ext cx="1559611" cy="155961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736350" y="1301392"/>
            <a:ext cx="1159800" cy="1003499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-10799123">
            <a:off x="-359855" y="1954147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899880">
            <a:off x="1365793" y="1978994"/>
            <a:ext cx="1829315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29199" y="3014524"/>
            <a:ext cx="1226592" cy="1226592"/>
          </a:xfrm>
          <a:custGeom>
            <a:avLst/>
            <a:gdLst/>
            <a:ahLst/>
            <a:cxnLst/>
            <a:rect l="0" t="0" r="0" b="0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96172" y="1378559"/>
            <a:ext cx="1424721" cy="142472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2878524" y="1991825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378898" y="2701498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0" t="0" r="0" b="0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1372">
            <a:off x="7518649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343698" y="3286143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4456350" y="3414378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8E7CC3"/>
              </a:buClr>
              <a:buSzPct val="100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2867891" y="1598420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Testes Funcionais:</a:t>
            </a:r>
            <a:endParaRPr lang="en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9629F2-8644-4202-B67D-B2990345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957" y="2758220"/>
            <a:ext cx="1982867" cy="7707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Uso da Ferramenta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br>
              <a:rPr lang="pt-BR" sz="1800" dirty="0"/>
            </a:br>
            <a:r>
              <a:rPr lang="pt-BR" dirty="0">
                <a:solidFill>
                  <a:srgbClr val="FFC000"/>
                </a:solidFill>
              </a:rPr>
              <a:t>wait</a:t>
            </a:r>
            <a:r>
              <a:rPr lang="pt-BR" dirty="0"/>
              <a:t>(Imagem) – Esse comando aguarda que a Imagem passada como parâmetro apareça na tela. Exemplo: Usa-se colocando a imagem de uma mensagem de sucesso e aguarda a</a:t>
            </a:r>
            <a:r>
              <a:rPr lang="en" sz="1800" dirty="0"/>
              <a:t> aparição da mesma para confirmação que certa ação ocorreu corretamente.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09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Uso da Ferramenta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br>
              <a:rPr lang="pt-BR" sz="1800" dirty="0"/>
            </a:br>
            <a:r>
              <a:rPr lang="pt-BR" dirty="0">
                <a:solidFill>
                  <a:srgbClr val="FFC000"/>
                </a:solidFill>
              </a:rPr>
              <a:t>type</a:t>
            </a:r>
            <a:r>
              <a:rPr lang="pt-BR" dirty="0"/>
              <a:t>(“texto”) – Esse comando digita algum texto em algum elemento de texto anteriormente selecionava por um click, também pode ser usada para apertar teclas especificas como Key.ENTER. Exemplo: para digitar seu login ou senha no campo de texto.</a:t>
            </a:r>
          </a:p>
          <a:p>
            <a:pPr marL="228600" lvl="0">
              <a:buNone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30107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Uso da Ferramenta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br>
              <a:rPr lang="pt-BR" sz="1800" dirty="0"/>
            </a:br>
            <a:r>
              <a:rPr lang="pt-BR" dirty="0">
                <a:solidFill>
                  <a:srgbClr val="FFC000"/>
                </a:solidFill>
              </a:rPr>
              <a:t>paste</a:t>
            </a:r>
            <a:r>
              <a:rPr lang="pt-BR" dirty="0"/>
              <a:t>(“texto”) – Esse comando cola algum texto em um campo de texto anteriormente selecionado com um click, funciona de forma semelhante ao </a:t>
            </a:r>
            <a:r>
              <a:rPr lang="pt-BR" dirty="0">
                <a:solidFill>
                  <a:srgbClr val="FFC000"/>
                </a:solidFill>
              </a:rPr>
              <a:t>type() </a:t>
            </a:r>
            <a:r>
              <a:rPr lang="pt-BR" dirty="0"/>
              <a:t>mas esse cola o texto inteiro de uma só vez. Exemplo: para colocar a URL de uma pagina especifica no navegador Web.</a:t>
            </a:r>
          </a:p>
          <a:p>
            <a:pPr marL="228600" lvl="0">
              <a:buNone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12476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Uso da Ferramenta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1478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br>
              <a:rPr lang="pt-BR" sz="1800" dirty="0"/>
            </a:br>
            <a:r>
              <a:rPr lang="pt-BR" dirty="0"/>
              <a:t>Também podemos criar condicionais no script para escolher quais testes deverão ser executados. A Sintaxe dessa condicional é a mesma que a condicional de python.</a:t>
            </a:r>
          </a:p>
          <a:p>
            <a:pPr marL="228600" lvl="0">
              <a:buNone/>
            </a:pPr>
            <a:r>
              <a:rPr lang="pt-BR" dirty="0"/>
              <a:t>Exemplo: </a:t>
            </a:r>
            <a:r>
              <a:rPr lang="pt-BR" dirty="0">
                <a:solidFill>
                  <a:srgbClr val="FFC000"/>
                </a:solidFill>
              </a:rPr>
              <a:t>if condição:</a:t>
            </a:r>
          </a:p>
          <a:p>
            <a:pPr marL="228600" lvl="0">
              <a:buNone/>
            </a:pPr>
            <a:r>
              <a:rPr lang="pt-BR" dirty="0"/>
              <a:t>		#Condição caso verdadeira </a:t>
            </a:r>
          </a:p>
          <a:p>
            <a:pPr marL="228600" lvl="0">
              <a:buNone/>
            </a:pPr>
            <a:r>
              <a:rPr lang="pt-BR" dirty="0"/>
              <a:t>	    </a:t>
            </a:r>
            <a:r>
              <a:rPr lang="pt-BR" dirty="0">
                <a:solidFill>
                  <a:srgbClr val="FFC000"/>
                </a:solidFill>
              </a:rPr>
              <a:t>else:</a:t>
            </a:r>
          </a:p>
          <a:p>
            <a:pPr marL="228600" lvl="0">
              <a:buNone/>
            </a:pPr>
            <a:r>
              <a:rPr lang="pt-BR" dirty="0"/>
              <a:t>		#Condição caso contrário</a:t>
            </a:r>
          </a:p>
          <a:p>
            <a:pPr marL="228600" lvl="0">
              <a:buNone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5767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6">
            <a:extLst>
              <a:ext uri="{FF2B5EF4-FFF2-40B4-BE49-F238E27FC236}">
                <a16:creationId xmlns:a16="http://schemas.microsoft.com/office/drawing/2014/main" id="{D2951EE2-58AA-48D8-83AD-198D75E9ADEE}"/>
              </a:ext>
            </a:extLst>
          </p:cNvPr>
          <p:cNvSpPr txBox="1">
            <a:spLocks/>
          </p:cNvSpPr>
          <p:nvPr/>
        </p:nvSpPr>
        <p:spPr>
          <a:xfrm>
            <a:off x="4083832" y="3423470"/>
            <a:ext cx="4754099" cy="13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b="1" dirty="0">
                <a:solidFill>
                  <a:srgbClr val="FF9900"/>
                </a:solidFill>
              </a:rPr>
              <a:t>Exemplo Pratico da sintaxe do Sikuli script</a:t>
            </a:r>
            <a:endParaRPr lang="en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4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6D9EEB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Testando com Sikuli</a:t>
            </a:r>
            <a:endParaRPr lang="en" dirty="0"/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Testando uma tela de login simples usando a ferramenta Sikuli.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4841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Executando os testes.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br>
              <a:rPr lang="pt-BR" sz="1800" dirty="0"/>
            </a:br>
            <a:r>
              <a:rPr lang="pt-BR" sz="1800" dirty="0"/>
              <a:t>O Código que iremos utilizar para realizar os testes esta descrito nos slides abaixo:</a:t>
            </a:r>
            <a:endParaRPr lang="pt-BR" dirty="0"/>
          </a:p>
          <a:p>
            <a:pPr marL="228600" lvl="0">
              <a:buNone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77534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6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51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97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solidFill>
                  <a:srgbClr val="6D9EEB"/>
                </a:solidFill>
              </a:rPr>
              <a:t>Boa Noite</a:t>
            </a:r>
            <a:r>
              <a:rPr lang="en" sz="6000" dirty="0">
                <a:solidFill>
                  <a:srgbClr val="6D9EEB"/>
                </a:solidFill>
              </a:rPr>
              <a:t>!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t-BR" sz="1400" b="1" dirty="0">
              <a:solidFill>
                <a:srgbClr val="FF99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t-BR" sz="1400" b="1" dirty="0">
                <a:solidFill>
                  <a:srgbClr val="FF9900"/>
                </a:solidFill>
              </a:rPr>
              <a:t>Gabriel Mazurco Ribeiro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1400" b="1" dirty="0">
                <a:solidFill>
                  <a:srgbClr val="FF9900"/>
                </a:solidFill>
              </a:rPr>
              <a:t>Humberto Zingra Costa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1400" b="1" dirty="0">
                <a:solidFill>
                  <a:srgbClr val="FF9900"/>
                </a:solidFill>
              </a:rPr>
              <a:t>Wellington Campana Ferreira</a:t>
            </a:r>
            <a:endParaRPr lang="en" sz="1400" b="1" dirty="0">
              <a:solidFill>
                <a:srgbClr val="FF9900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pt-BR" sz="1400" dirty="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 dirty="0"/>
              <a:t>Ferramenta para testes funcionais </a:t>
            </a:r>
            <a:r>
              <a:rPr lang="pt-BR" sz="1400" b="1" dirty="0"/>
              <a:t>Sukilli</a:t>
            </a:r>
            <a:r>
              <a:rPr lang="pt-BR" sz="1400" dirty="0"/>
              <a:t> </a:t>
            </a:r>
            <a:endParaRPr lang="en" sz="1400" dirty="0"/>
          </a:p>
        </p:txBody>
      </p:sp>
      <p:pic>
        <p:nvPicPr>
          <p:cNvPr id="273" name="Shape 2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70975" y="397050"/>
            <a:ext cx="2002200" cy="20022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56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52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747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068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0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Executando os testes.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br>
              <a:rPr lang="pt-BR" sz="1800" dirty="0"/>
            </a:br>
            <a:r>
              <a:rPr lang="pt-BR" dirty="0">
                <a:solidFill>
                  <a:srgbClr val="FFC000"/>
                </a:solidFill>
              </a:rPr>
              <a:t>Para mostrar a execução dos testes será feita na prática uma demonstração do script mostrado nos slides anteriores.</a:t>
            </a:r>
            <a:endParaRPr lang="pt-BR" dirty="0"/>
          </a:p>
          <a:p>
            <a:pPr marL="228600" lvl="0">
              <a:buNone/>
            </a:pPr>
            <a:endParaRPr lang="en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51B1C6-FB57-4EC6-A8CF-7C860D04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566" y="3062950"/>
            <a:ext cx="1982867" cy="7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7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6000" dirty="0">
                <a:solidFill>
                  <a:srgbClr val="6D9EEB"/>
                </a:solidFill>
              </a:rPr>
              <a:t>Obrigado</a:t>
            </a:r>
            <a:r>
              <a:rPr lang="en" sz="6000" dirty="0">
                <a:solidFill>
                  <a:srgbClr val="6D9EEB"/>
                </a:solidFill>
              </a:rPr>
              <a:t>!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t-BR" sz="1400" b="1" dirty="0">
              <a:solidFill>
                <a:srgbClr val="FF99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t-BR" sz="1400" b="1" dirty="0">
                <a:solidFill>
                  <a:srgbClr val="FF9900"/>
                </a:solidFill>
              </a:rPr>
              <a:t>Perguntas</a:t>
            </a:r>
            <a:r>
              <a:rPr lang="en" sz="1400" b="1" dirty="0">
                <a:solidFill>
                  <a:srgbClr val="FF9900"/>
                </a:solidFill>
              </a:rPr>
              <a:t>?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6D9EEB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Introdução</a:t>
            </a:r>
            <a:endParaRPr lang="en" dirty="0"/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Breve Introdução Sobre o Sikuli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Introdução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br>
              <a:rPr lang="pt-BR" sz="1800" dirty="0"/>
            </a:br>
            <a:r>
              <a:rPr lang="pt-BR" dirty="0"/>
              <a:t>Sikuli é uma ferramenta de testes que automatiza tudo o que você vê na tela. Ele usa reconhecimento de imagem para identificar e controlar componentes GUI. É útil quando não há acesso fácil ao código interno ou fonte de uma GUI.</a:t>
            </a:r>
            <a:endParaRPr lang="e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6D9EEB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Interface e Uso</a:t>
            </a:r>
            <a:endParaRPr lang="en" dirty="0"/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Como usar a ferramenta Sikuli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6">
            <a:extLst>
              <a:ext uri="{FF2B5EF4-FFF2-40B4-BE49-F238E27FC236}">
                <a16:creationId xmlns:a16="http://schemas.microsoft.com/office/drawing/2014/main" id="{CDE2B403-035D-4FC0-8AE7-D3285DF4F051}"/>
              </a:ext>
            </a:extLst>
          </p:cNvPr>
          <p:cNvSpPr txBox="1">
            <a:spLocks/>
          </p:cNvSpPr>
          <p:nvPr/>
        </p:nvSpPr>
        <p:spPr>
          <a:xfrm>
            <a:off x="2563504" y="3467538"/>
            <a:ext cx="4754099" cy="13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b="1" dirty="0">
                <a:solidFill>
                  <a:srgbClr val="FF9900"/>
                </a:solidFill>
              </a:rPr>
              <a:t>Interface da IDE usada para criar scripts de testes funcionais.</a:t>
            </a:r>
            <a:endParaRPr lang="en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1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Uso da Ferramenta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br>
              <a:rPr lang="pt-BR" sz="1800" dirty="0"/>
            </a:br>
            <a:r>
              <a:rPr lang="pt-BR" dirty="0"/>
              <a:t>Para escrever um Sikuli script nessa ferramenta usa-se alguns comandos básicos como:</a:t>
            </a:r>
          </a:p>
          <a:p>
            <a:pPr marL="228600" lvl="0">
              <a:buNone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429382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Uso da Ferramenta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br>
              <a:rPr lang="pt-BR" sz="1800" dirty="0"/>
            </a:br>
            <a:r>
              <a:rPr lang="pt-BR" dirty="0">
                <a:solidFill>
                  <a:srgbClr val="FFC000"/>
                </a:solidFill>
              </a:rPr>
              <a:t>click</a:t>
            </a:r>
            <a:r>
              <a:rPr lang="pt-BR" dirty="0"/>
              <a:t>(Imagem) – Esse comando clica no componente que é igual ao da imagem passada como parâmetro. Exemplo: Coloca-se a imagem de um botão que se deseja clicar como parâmetro e é lá que será realizado o click de mouse.</a:t>
            </a:r>
          </a:p>
          <a:p>
            <a:pPr marL="228600" lvl="0">
              <a:buNone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19992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Uso da Ferramenta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br>
              <a:rPr lang="pt-BR" sz="1800" dirty="0"/>
            </a:br>
            <a:r>
              <a:rPr lang="pt-BR" dirty="0">
                <a:solidFill>
                  <a:srgbClr val="FFC000"/>
                </a:solidFill>
              </a:rPr>
              <a:t>doubleClick</a:t>
            </a:r>
            <a:r>
              <a:rPr lang="pt-BR" dirty="0"/>
              <a:t>(Imagem) – Esse comando clica duas vezes no componente que é igual ao da imagem passada como parâmetro. Exemplo: Coloca-se a imagem de um botão que se deseja clicar duas vezes como parâmetro e é lá que será realizado o click de mouse.</a:t>
            </a:r>
          </a:p>
          <a:p>
            <a:pPr marL="228600" lvl="0">
              <a:buNone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160944113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107</Words>
  <Application>Microsoft Office PowerPoint</Application>
  <PresentationFormat>Apresentação na tela (16:9)</PresentationFormat>
  <Paragraphs>47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Nixie One</vt:lpstr>
      <vt:lpstr>Inconsolata</vt:lpstr>
      <vt:lpstr>Arial</vt:lpstr>
      <vt:lpstr>Hecate template</vt:lpstr>
      <vt:lpstr>Testes Funcionais:</vt:lpstr>
      <vt:lpstr>Boa Noite!</vt:lpstr>
      <vt:lpstr>1. Introdução</vt:lpstr>
      <vt:lpstr>Introdução</vt:lpstr>
      <vt:lpstr>2. Interface e Uso</vt:lpstr>
      <vt:lpstr>Apresentação do PowerPoint</vt:lpstr>
      <vt:lpstr>Uso da Ferramenta</vt:lpstr>
      <vt:lpstr>Uso da Ferramenta</vt:lpstr>
      <vt:lpstr>Uso da Ferramenta</vt:lpstr>
      <vt:lpstr>Uso da Ferramenta</vt:lpstr>
      <vt:lpstr>Uso da Ferramenta</vt:lpstr>
      <vt:lpstr>Uso da Ferramenta</vt:lpstr>
      <vt:lpstr>Uso da Ferramenta</vt:lpstr>
      <vt:lpstr>Apresentação do PowerPoint</vt:lpstr>
      <vt:lpstr>3. Testando com Sikuli</vt:lpstr>
      <vt:lpstr>Executando os testes.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Executando os testes.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Email PostFix</dc:title>
  <cp:lastModifiedBy>gabriel ribeiro</cp:lastModifiedBy>
  <cp:revision>39</cp:revision>
  <dcterms:modified xsi:type="dcterms:W3CDTF">2017-10-28T01:24:46Z</dcterms:modified>
</cp:coreProperties>
</file>