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8" r:id="rId3"/>
    <p:sldId id="259" r:id="rId4"/>
    <p:sldId id="294" r:id="rId5"/>
    <p:sldId id="284" r:id="rId6"/>
    <p:sldId id="308" r:id="rId7"/>
    <p:sldId id="309" r:id="rId8"/>
    <p:sldId id="310" r:id="rId9"/>
    <p:sldId id="297" r:id="rId10"/>
    <p:sldId id="311" r:id="rId11"/>
    <p:sldId id="29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04" r:id="rId22"/>
    <p:sldId id="321" r:id="rId23"/>
    <p:sldId id="279" r:id="rId24"/>
  </p:sldIdLst>
  <p:sldSz cx="9144000" cy="5143500" type="screen16x9"/>
  <p:notesSz cx="6858000" cy="9144000"/>
  <p:embeddedFontLst>
    <p:embeddedFont>
      <p:font typeface="Patrick Hand SC" panose="020B0604020202020204" charset="0"/>
      <p:regular r:id="rId26"/>
    </p:embeddedFont>
    <p:embeddedFont>
      <p:font typeface="Sniglet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EE2D5A3-07D0-43D3-B01B-A6535C277240}">
  <a:tblStyle styleId="{FEE2D5A3-07D0-43D3-B01B-A6535C27724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834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37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28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409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876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014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144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189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589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29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60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35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02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363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309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3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25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28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8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 b="0"/>
            </a:lvl1pPr>
            <a:lvl2pPr lvl="1">
              <a:spcBef>
                <a:spcPts val="0"/>
              </a:spcBef>
              <a:buSzPct val="100000"/>
              <a:defRPr sz="6000" b="0"/>
            </a:lvl2pPr>
            <a:lvl3pPr lvl="2">
              <a:spcBef>
                <a:spcPts val="0"/>
              </a:spcBef>
              <a:buSzPct val="100000"/>
              <a:defRPr sz="6000" b="0"/>
            </a:lvl3pPr>
            <a:lvl4pPr lvl="3">
              <a:spcBef>
                <a:spcPts val="0"/>
              </a:spcBef>
              <a:buSzPct val="100000"/>
              <a:defRPr sz="6000" b="0"/>
            </a:lvl4pPr>
            <a:lvl5pPr lvl="4">
              <a:spcBef>
                <a:spcPts val="0"/>
              </a:spcBef>
              <a:buSzPct val="100000"/>
              <a:defRPr sz="6000" b="0"/>
            </a:lvl5pPr>
            <a:lvl6pPr lvl="5">
              <a:spcBef>
                <a:spcPts val="0"/>
              </a:spcBef>
              <a:buSzPct val="100000"/>
              <a:defRPr sz="6000" b="0"/>
            </a:lvl6pPr>
            <a:lvl7pPr lvl="6">
              <a:spcBef>
                <a:spcPts val="0"/>
              </a:spcBef>
              <a:buSzPct val="100000"/>
              <a:defRPr sz="6000" b="0"/>
            </a:lvl7pPr>
            <a:lvl8pPr lvl="7">
              <a:spcBef>
                <a:spcPts val="0"/>
              </a:spcBef>
              <a:buSzPct val="100000"/>
              <a:defRPr sz="6000" b="0"/>
            </a:lvl8pPr>
            <a:lvl9pPr lvl="8">
              <a:spcBef>
                <a:spcPts val="0"/>
              </a:spcBef>
              <a:buSzPct val="100000"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821550" y="1507150"/>
            <a:ext cx="55008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0"/>
            </a:lvl1pPr>
            <a:lvl2pPr lvl="1" rtl="0">
              <a:spcBef>
                <a:spcPts val="0"/>
              </a:spcBef>
              <a:buSzPct val="100000"/>
              <a:defRPr sz="4800" b="0"/>
            </a:lvl2pPr>
            <a:lvl3pPr lvl="2" rtl="0">
              <a:spcBef>
                <a:spcPts val="0"/>
              </a:spcBef>
              <a:buSzPct val="100000"/>
              <a:defRPr sz="4800" b="0"/>
            </a:lvl3pPr>
            <a:lvl4pPr lvl="3" rtl="0">
              <a:spcBef>
                <a:spcPts val="0"/>
              </a:spcBef>
              <a:buSzPct val="100000"/>
              <a:defRPr sz="4800" b="0"/>
            </a:lvl4pPr>
            <a:lvl5pPr lvl="4" rtl="0">
              <a:spcBef>
                <a:spcPts val="0"/>
              </a:spcBef>
              <a:buSzPct val="100000"/>
              <a:defRPr sz="4800" b="0"/>
            </a:lvl5pPr>
            <a:lvl6pPr lvl="5" rtl="0">
              <a:spcBef>
                <a:spcPts val="0"/>
              </a:spcBef>
              <a:buSzPct val="100000"/>
              <a:defRPr sz="4800" b="0"/>
            </a:lvl6pPr>
            <a:lvl7pPr lvl="6" rtl="0">
              <a:spcBef>
                <a:spcPts val="0"/>
              </a:spcBef>
              <a:buSzPct val="100000"/>
              <a:defRPr sz="4800" b="0"/>
            </a:lvl7pPr>
            <a:lvl8pPr lvl="7" rtl="0">
              <a:spcBef>
                <a:spcPts val="0"/>
              </a:spcBef>
              <a:buSzPct val="100000"/>
              <a:defRPr sz="4800" b="0"/>
            </a:lvl8pPr>
            <a:lvl9pPr lvl="8" rtl="0">
              <a:spcBef>
                <a:spcPts val="0"/>
              </a:spcBef>
              <a:buSzPct val="100000"/>
              <a:defRPr sz="4800" b="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821550" y="2535254"/>
            <a:ext cx="55008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434343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434343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Projeto I.H.C.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85" y="510363"/>
            <a:ext cx="7783032" cy="39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1821550" y="1811950"/>
            <a:ext cx="5500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Esqueleto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821550" y="2840054"/>
            <a:ext cx="55008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Camada Esqueleto</a:t>
            </a:r>
            <a:endParaRPr lang="en" dirty="0"/>
          </a:p>
        </p:txBody>
      </p:sp>
      <p:sp>
        <p:nvSpPr>
          <p:cNvPr id="62" name="Shape 62"/>
          <p:cNvSpPr/>
          <p:nvPr/>
        </p:nvSpPr>
        <p:spPr>
          <a:xfrm>
            <a:off x="1911901" y="1466348"/>
            <a:ext cx="717688" cy="62887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2A95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5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47" y="823387"/>
            <a:ext cx="6486246" cy="284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04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0" y="484499"/>
            <a:ext cx="7804299" cy="404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1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31" y="557608"/>
            <a:ext cx="7611537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9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6" y="1444793"/>
            <a:ext cx="6081135" cy="298348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350" y="533582"/>
            <a:ext cx="3074418" cy="16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73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628" y="939767"/>
            <a:ext cx="4972744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62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87" y="642134"/>
            <a:ext cx="7070652" cy="379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5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5" y="537104"/>
            <a:ext cx="7239993" cy="38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0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82" y="565177"/>
            <a:ext cx="6985579" cy="37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0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2093925" y="1100975"/>
            <a:ext cx="59763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/>
              <a:t>Bom dia</a:t>
            </a:r>
            <a:r>
              <a:rPr lang="en" sz="6000" dirty="0"/>
              <a:t>!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093925" y="1894625"/>
            <a:ext cx="5100900" cy="216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600" b="1" dirty="0"/>
              <a:t>Gabriel Mazurco Ribeiro</a:t>
            </a:r>
            <a:endParaRPr lang="en" sz="3600" b="1" dirty="0"/>
          </a:p>
          <a:p>
            <a:pPr lvl="0" rtl="0">
              <a:spcBef>
                <a:spcPts val="0"/>
              </a:spcBef>
              <a:buNone/>
            </a:pPr>
            <a:r>
              <a:rPr lang="pt-BR" sz="3600" b="1" dirty="0"/>
              <a:t>Alisson Rocha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3600" b="1" dirty="0"/>
              <a:t>Sabrina Canato</a:t>
            </a:r>
          </a:p>
        </p:txBody>
      </p:sp>
      <p:sp>
        <p:nvSpPr>
          <p:cNvPr id="55" name="Shape 55"/>
          <p:cNvSpPr/>
          <p:nvPr/>
        </p:nvSpPr>
        <p:spPr>
          <a:xfrm flipH="1">
            <a:off x="1082113" y="898786"/>
            <a:ext cx="923990" cy="85136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2A95B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62" y="576754"/>
            <a:ext cx="7114277" cy="380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94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1821550" y="1811950"/>
            <a:ext cx="5500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Superfície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821550" y="2840054"/>
            <a:ext cx="55008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Camada Superfície</a:t>
            </a:r>
            <a:endParaRPr lang="en" dirty="0"/>
          </a:p>
        </p:txBody>
      </p:sp>
      <p:sp>
        <p:nvSpPr>
          <p:cNvPr id="62" name="Shape 62"/>
          <p:cNvSpPr/>
          <p:nvPr/>
        </p:nvSpPr>
        <p:spPr>
          <a:xfrm>
            <a:off x="1949140" y="844409"/>
            <a:ext cx="717688" cy="62887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2A95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32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Superfície</a:t>
            </a: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pt-BR" dirty="0"/>
              <a:t>Apresentação no Protótipo de Alta Fidelidade!</a:t>
            </a:r>
          </a:p>
        </p:txBody>
      </p:sp>
    </p:spTree>
    <p:extLst>
      <p:ext uri="{BB962C8B-B14F-4D97-AF65-F5344CB8AC3E}">
        <p14:creationId xmlns:p14="http://schemas.microsoft.com/office/powerpoint/2010/main" val="2925362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2093925" y="1100975"/>
            <a:ext cx="59763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6000" dirty="0"/>
              <a:t>Obrigado</a:t>
            </a:r>
            <a:r>
              <a:rPr lang="en" sz="6000" dirty="0"/>
              <a:t>!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2093925" y="1894625"/>
            <a:ext cx="5100900" cy="216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600" b="1" dirty="0"/>
              <a:t>Perguntas</a:t>
            </a:r>
            <a:r>
              <a:rPr lang="en" sz="3600" b="1" dirty="0"/>
              <a:t>?</a:t>
            </a:r>
          </a:p>
        </p:txBody>
      </p:sp>
      <p:sp>
        <p:nvSpPr>
          <p:cNvPr id="217" name="Shape 217"/>
          <p:cNvSpPr/>
          <p:nvPr/>
        </p:nvSpPr>
        <p:spPr>
          <a:xfrm flipH="1">
            <a:off x="1082113" y="898786"/>
            <a:ext cx="923990" cy="85136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2A95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1821550" y="1811950"/>
            <a:ext cx="5500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Estratégia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821550" y="2840054"/>
            <a:ext cx="55008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Camada Estratégia</a:t>
            </a:r>
            <a:endParaRPr lang="en" dirty="0"/>
          </a:p>
        </p:txBody>
      </p:sp>
      <p:sp>
        <p:nvSpPr>
          <p:cNvPr id="62" name="Shape 62"/>
          <p:cNvSpPr/>
          <p:nvPr/>
        </p:nvSpPr>
        <p:spPr>
          <a:xfrm>
            <a:off x="1911901" y="1466348"/>
            <a:ext cx="717688" cy="62887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2A95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Estratégia</a:t>
            </a: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 Gerenciar acervo de livros da biblioteca;</a:t>
            </a:r>
          </a:p>
          <a:p>
            <a:pPr lvl="0"/>
            <a:r>
              <a:rPr lang="pt-BR" dirty="0"/>
              <a:t> Empréstimos de livros para usuários da biblioteca;</a:t>
            </a:r>
          </a:p>
          <a:p>
            <a:pPr lvl="0"/>
            <a:r>
              <a:rPr lang="pt-BR" dirty="0"/>
              <a:t> Adotar as melhores práticas na gestão do acervo;</a:t>
            </a:r>
          </a:p>
          <a:p>
            <a:pPr lvl="0"/>
            <a:r>
              <a:rPr lang="pt-BR" dirty="0"/>
              <a:t> Controlar a movimentação de livros da biblioteca.</a:t>
            </a:r>
          </a:p>
        </p:txBody>
      </p:sp>
    </p:spTree>
    <p:extLst>
      <p:ext uri="{BB962C8B-B14F-4D97-AF65-F5344CB8AC3E}">
        <p14:creationId xmlns:p14="http://schemas.microsoft.com/office/powerpoint/2010/main" val="148490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1821550" y="1811950"/>
            <a:ext cx="5500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Escopo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821550" y="2840054"/>
            <a:ext cx="55008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Camada Escopo</a:t>
            </a:r>
            <a:endParaRPr lang="en" dirty="0"/>
          </a:p>
        </p:txBody>
      </p:sp>
      <p:sp>
        <p:nvSpPr>
          <p:cNvPr id="62" name="Shape 62"/>
          <p:cNvSpPr/>
          <p:nvPr/>
        </p:nvSpPr>
        <p:spPr>
          <a:xfrm>
            <a:off x="1911901" y="1466348"/>
            <a:ext cx="717688" cy="62887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2A95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049500" y="576260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Requisitos funcionais</a:t>
            </a:r>
            <a:endParaRPr lang="en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02269"/>
              </p:ext>
            </p:extLst>
          </p:nvPr>
        </p:nvGraphicFramePr>
        <p:xfrm>
          <a:off x="1511950" y="1103276"/>
          <a:ext cx="6096000" cy="3296920"/>
        </p:xfrm>
        <a:graphic>
          <a:graphicData uri="http://schemas.openxmlformats.org/drawingml/2006/table">
            <a:tbl>
              <a:tblPr firstRow="1" bandRow="1">
                <a:tableStyleId>{FEE2D5A3-07D0-43D3-B01B-A6535C277240}</a:tableStyleId>
              </a:tblPr>
              <a:tblGrid>
                <a:gridCol w="1070345">
                  <a:extLst>
                    <a:ext uri="{9D8B030D-6E8A-4147-A177-3AD203B41FA5}">
                      <a16:colId xmlns:a16="http://schemas.microsoft.com/office/drawing/2014/main" val="3080745856"/>
                    </a:ext>
                  </a:extLst>
                </a:gridCol>
                <a:gridCol w="2993655">
                  <a:extLst>
                    <a:ext uri="{9D8B030D-6E8A-4147-A177-3AD203B41FA5}">
                      <a16:colId xmlns:a16="http://schemas.microsoft.com/office/drawing/2014/main" val="34951563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7578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9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Fc01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Cadastro, Consulta, Atualização e Exclusão das Obras Literárias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Gerenciamento das Obras Literárias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18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Fc02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Cadastro, Consulta, Atualização e Exclusão dos Usuários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Gerenciamento de Dados do Usuário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3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Fc03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Movimentações como reserva, empréstimo, renovação de empréstimo e devolução de livros. Devem ser registrados dados necessários para gerar relatórios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Registro de Locação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416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Fc04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Gerar cupons de confirmação para operações necessárias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Emissão de comprovante de empréstimo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21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9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049500" y="576260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Requisitos funcionais</a:t>
            </a:r>
            <a:endParaRPr lang="en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16852"/>
              </p:ext>
            </p:extLst>
          </p:nvPr>
        </p:nvGraphicFramePr>
        <p:xfrm>
          <a:off x="1511950" y="1103276"/>
          <a:ext cx="6096000" cy="2656840"/>
        </p:xfrm>
        <a:graphic>
          <a:graphicData uri="http://schemas.openxmlformats.org/drawingml/2006/table">
            <a:tbl>
              <a:tblPr firstRow="1" bandRow="1">
                <a:tableStyleId>{FEE2D5A3-07D0-43D3-B01B-A6535C277240}</a:tableStyleId>
              </a:tblPr>
              <a:tblGrid>
                <a:gridCol w="1070345">
                  <a:extLst>
                    <a:ext uri="{9D8B030D-6E8A-4147-A177-3AD203B41FA5}">
                      <a16:colId xmlns:a16="http://schemas.microsoft.com/office/drawing/2014/main" val="3080745856"/>
                    </a:ext>
                  </a:extLst>
                </a:gridCol>
                <a:gridCol w="2993655">
                  <a:extLst>
                    <a:ext uri="{9D8B030D-6E8A-4147-A177-3AD203B41FA5}">
                      <a16:colId xmlns:a16="http://schemas.microsoft.com/office/drawing/2014/main" val="34951563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7578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9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Fc05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Efetuar Login do Usuário/Bibliotecário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Autenticação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18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Fc06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Gerar relatório do acervo bibliográfico, material emprestado, etc.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Relatório de Obras Literárias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3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Fc07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Gerar relatório de usuários cadastrados, usuários em debito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Relatório de Usuário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416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Fc08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Informar Disponibilidade dos Livros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Controle de Disponibilidade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210981"/>
                  </a:ext>
                </a:extLst>
              </a:tr>
            </a:tbl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93972"/>
              </p:ext>
            </p:extLst>
          </p:nvPr>
        </p:nvGraphicFramePr>
        <p:xfrm>
          <a:off x="1511950" y="3760116"/>
          <a:ext cx="6096000" cy="518160"/>
        </p:xfrm>
        <a:graphic>
          <a:graphicData uri="http://schemas.openxmlformats.org/drawingml/2006/table">
            <a:tbl>
              <a:tblPr firstRow="1" bandRow="1">
                <a:tableStyleId>{FEE2D5A3-07D0-43D3-B01B-A6535C277240}</a:tableStyleId>
              </a:tblPr>
              <a:tblGrid>
                <a:gridCol w="1061129">
                  <a:extLst>
                    <a:ext uri="{9D8B030D-6E8A-4147-A177-3AD203B41FA5}">
                      <a16:colId xmlns:a16="http://schemas.microsoft.com/office/drawing/2014/main" val="4285242696"/>
                    </a:ext>
                  </a:extLst>
                </a:gridCol>
                <a:gridCol w="3002871">
                  <a:extLst>
                    <a:ext uri="{9D8B030D-6E8A-4147-A177-3AD203B41FA5}">
                      <a16:colId xmlns:a16="http://schemas.microsoft.com/office/drawing/2014/main" val="17943489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083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Fc09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Manter Prazos, obras, secções, fichas catalográficas funcionando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Controle Bibliotecário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228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30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Escopo</a:t>
            </a: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315314" y="1299202"/>
            <a:ext cx="7020900" cy="270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1800" dirty="0"/>
              <a:t>Controle de Acesso (Login Usuário);</a:t>
            </a:r>
          </a:p>
          <a:p>
            <a:pPr lvl="0"/>
            <a:r>
              <a:rPr lang="pt-BR" sz="1800" dirty="0"/>
              <a:t>Adicionar Livro/Opções de locação;</a:t>
            </a:r>
          </a:p>
          <a:p>
            <a:pPr lvl="0"/>
            <a:r>
              <a:rPr lang="pt-BR" sz="1800" dirty="0"/>
              <a:t>Livros similares ao interesse do usuário;</a:t>
            </a:r>
          </a:p>
          <a:p>
            <a:pPr lvl="0"/>
            <a:r>
              <a:rPr lang="pt-BR" sz="1800" dirty="0"/>
              <a:t>Lembrar preferencias;</a:t>
            </a:r>
          </a:p>
          <a:p>
            <a:pPr lvl="0"/>
            <a:r>
              <a:rPr lang="pt-BR" sz="1800" dirty="0"/>
              <a:t>Histórico de livros emprestados;</a:t>
            </a:r>
          </a:p>
          <a:p>
            <a:pPr lvl="0"/>
            <a:r>
              <a:rPr lang="pt-BR" sz="1800" dirty="0"/>
              <a:t>Controle do Bibliotecário;</a:t>
            </a:r>
          </a:p>
          <a:p>
            <a:pPr lvl="0"/>
            <a:r>
              <a:rPr lang="pt-BR" sz="1800" dirty="0"/>
              <a:t>Emissão de Comprovantes;</a:t>
            </a:r>
          </a:p>
          <a:p>
            <a:pPr lvl="0"/>
            <a:r>
              <a:rPr lang="pt-BR" sz="1800" dirty="0"/>
              <a:t>Parceria com universidades.</a:t>
            </a:r>
          </a:p>
          <a:p>
            <a:pPr lvl="0"/>
            <a:r>
              <a:rPr lang="pt-BR" sz="1800" dirty="0"/>
              <a:t>Cadastro / Exclusão / Edição Usuário</a:t>
            </a:r>
          </a:p>
          <a:p>
            <a:pPr lvl="0"/>
            <a:r>
              <a:rPr lang="pt-BR" sz="1800" dirty="0"/>
              <a:t>Cadastro / Exclusão / Edição Livro</a:t>
            </a:r>
          </a:p>
          <a:p>
            <a:pPr lvl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02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1821550" y="1811950"/>
            <a:ext cx="5500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Estrutura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821550" y="2840054"/>
            <a:ext cx="55008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Camada Estrutura</a:t>
            </a:r>
            <a:endParaRPr lang="en" dirty="0"/>
          </a:p>
        </p:txBody>
      </p:sp>
      <p:sp>
        <p:nvSpPr>
          <p:cNvPr id="62" name="Shape 62"/>
          <p:cNvSpPr/>
          <p:nvPr/>
        </p:nvSpPr>
        <p:spPr>
          <a:xfrm>
            <a:off x="1911901" y="1466348"/>
            <a:ext cx="717688" cy="62887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2A95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17954"/>
      </p:ext>
    </p:extLst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272</Words>
  <Application>Microsoft Office PowerPoint</Application>
  <PresentationFormat>Apresentação na tela (16:9)</PresentationFormat>
  <Paragraphs>70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Patrick Hand SC</vt:lpstr>
      <vt:lpstr>Sniglet</vt:lpstr>
      <vt:lpstr>Seyton template</vt:lpstr>
      <vt:lpstr>Projeto I.H.C.</vt:lpstr>
      <vt:lpstr>Bom dia!</vt:lpstr>
      <vt:lpstr>Estratégia</vt:lpstr>
      <vt:lpstr>Estratégia</vt:lpstr>
      <vt:lpstr>Escopo</vt:lpstr>
      <vt:lpstr>Requisitos funcionais</vt:lpstr>
      <vt:lpstr>Requisitos funcionais</vt:lpstr>
      <vt:lpstr>Escopo</vt:lpstr>
      <vt:lpstr>Estrutura</vt:lpstr>
      <vt:lpstr>Apresentação do PowerPoint</vt:lpstr>
      <vt:lpstr>Esqueleto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Superfície</vt:lpstr>
      <vt:lpstr>Superfície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Maquinas Virtuais</dc:title>
  <cp:lastModifiedBy>gabriel ribeiro</cp:lastModifiedBy>
  <cp:revision>46</cp:revision>
  <dcterms:modified xsi:type="dcterms:W3CDTF">2017-05-21T21:54:12Z</dcterms:modified>
</cp:coreProperties>
</file>