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5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7" r:id="rId22"/>
    <p:sldId id="276" r:id="rId23"/>
    <p:sldId id="278" r:id="rId24"/>
    <p:sldId id="280" r:id="rId25"/>
    <p:sldId id="281" r:id="rId26"/>
    <p:sldId id="282" r:id="rId27"/>
    <p:sldId id="283" r:id="rId28"/>
    <p:sldId id="279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0" r:id="rId38"/>
    <p:sldId id="293" r:id="rId39"/>
    <p:sldId id="29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30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8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65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7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8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5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9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7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52FA-DA25-42F6-9E41-535959B81A26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25F4A6-53ED-4AB1-92E0-B6CB28F5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4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urovaNN/DIPLOM_2024/tree/mai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777922"/>
            <a:ext cx="7766936" cy="3272914"/>
          </a:xfrm>
        </p:spPr>
        <p:txBody>
          <a:bodyPr/>
          <a:lstStyle/>
          <a:p>
            <a:r>
              <a:rPr lang="en-US" dirty="0" smtClean="0"/>
              <a:t>Gg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5" y="614149"/>
            <a:ext cx="2009775" cy="1962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576299"/>
            <a:ext cx="7766936" cy="3419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60" y="777922"/>
            <a:ext cx="2467757" cy="9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>
            <a:noAutofit/>
          </a:bodyPr>
          <a:lstStyle/>
          <a:p>
            <a:r>
              <a:rPr lang="ru-RU" sz="2900" b="1" dirty="0" smtClean="0"/>
              <a:t>Обработать </a:t>
            </a:r>
            <a:r>
              <a:rPr lang="ru-RU" sz="2900" b="1" dirty="0"/>
              <a:t>данные перед обучением модели</a:t>
            </a:r>
            <a:br>
              <a:rPr lang="ru-RU" sz="2900" b="1" dirty="0"/>
            </a:br>
            <a:endParaRPr lang="ru-RU" sz="2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7382"/>
            <a:ext cx="8596668" cy="4799769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1. Проверяем данные на наличие пропусков и типов переменных</a:t>
            </a:r>
          </a:p>
          <a:p>
            <a:r>
              <a:rPr lang="ru-RU" dirty="0" smtClean="0"/>
              <a:t>                                                             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                                                         Цифры в каждой строчке обозначают </a:t>
            </a:r>
            <a:r>
              <a:rPr lang="ru-RU" dirty="0" smtClean="0"/>
              <a:t>                  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количество </a:t>
            </a:r>
            <a:r>
              <a:rPr lang="ru-RU" dirty="0"/>
              <a:t>заполненных (</a:t>
            </a:r>
            <a:r>
              <a:rPr lang="ru-RU" i="1" dirty="0" err="1"/>
              <a:t>non-null</a:t>
            </a:r>
            <a:r>
              <a:rPr lang="ru-RU" dirty="0"/>
              <a:t>) </a:t>
            </a:r>
            <a:r>
              <a:rPr lang="ru-RU" dirty="0" smtClean="0"/>
              <a:t>                            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значений</a:t>
            </a:r>
            <a:r>
              <a:rPr lang="ru-RU" dirty="0"/>
              <a:t>. Видно, что в данных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содержатся </a:t>
            </a:r>
            <a:r>
              <a:rPr lang="ru-RU" dirty="0"/>
              <a:t>пропуски, так как эти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цифры </a:t>
            </a:r>
            <a:r>
              <a:rPr lang="ru-RU" dirty="0"/>
              <a:t>не в каждой строчке совпадают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с </a:t>
            </a:r>
            <a:r>
              <a:rPr lang="ru-RU" dirty="0"/>
              <a:t>полным числом строк (4913).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1" y="2120592"/>
            <a:ext cx="4238625" cy="439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60" y="2426161"/>
            <a:ext cx="4429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3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2. Удаляем пропуски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8" y="1433015"/>
            <a:ext cx="8793683" cy="4844955"/>
          </a:xfrm>
        </p:spPr>
      </p:pic>
    </p:spTree>
    <p:extLst>
      <p:ext uri="{BB962C8B-B14F-4D97-AF65-F5344CB8AC3E}">
        <p14:creationId xmlns:p14="http://schemas.microsoft.com/office/powerpoint/2010/main" val="406011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2" y="285750"/>
            <a:ext cx="95440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2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230"/>
            <a:ext cx="9903868" cy="51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/>
          <a:lstStyle/>
          <a:p>
            <a:r>
              <a:rPr lang="ru-RU" dirty="0" smtClean="0"/>
              <a:t>3. </a:t>
            </a:r>
            <a:r>
              <a:rPr lang="ru-RU" dirty="0"/>
              <a:t>Кодируем категориальные признаки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0310"/>
            <a:ext cx="8596668" cy="5397689"/>
          </a:xfrm>
        </p:spPr>
        <p:txBody>
          <a:bodyPr>
            <a:normAutofit/>
          </a:bodyPr>
          <a:lstStyle/>
          <a:p>
            <a:r>
              <a:rPr lang="ru-RU" sz="2400" b="1" dirty="0"/>
              <a:t>Категориальный</a:t>
            </a:r>
            <a:r>
              <a:rPr lang="ru-RU" sz="2400" dirty="0"/>
              <a:t> признак - это такой признак, который может принимать одно значение из ограниченного числа возможных.</a:t>
            </a:r>
          </a:p>
          <a:p>
            <a:r>
              <a:rPr lang="ru-RU" sz="2400" dirty="0"/>
              <a:t>В наших данных есть два числовых категориальных признаков: </a:t>
            </a:r>
            <a:r>
              <a:rPr lang="ru-RU" sz="2400" dirty="0" err="1"/>
              <a:t>condition</a:t>
            </a:r>
            <a:r>
              <a:rPr lang="ru-RU" sz="2400" dirty="0"/>
              <a:t>, </a:t>
            </a:r>
            <a:r>
              <a:rPr lang="ru-RU" sz="2400" dirty="0" err="1"/>
              <a:t>cylinders</a:t>
            </a:r>
            <a:endParaRPr lang="ru-RU" sz="2400" dirty="0"/>
          </a:p>
          <a:p>
            <a:r>
              <a:rPr lang="ru-RU" sz="2400" dirty="0"/>
              <a:t>И несколько текстовых категориальных признаков: </a:t>
            </a:r>
            <a:r>
              <a:rPr lang="ru-RU" sz="2400" dirty="0" err="1"/>
              <a:t>title_status</a:t>
            </a:r>
            <a:r>
              <a:rPr lang="ru-RU" sz="2400" dirty="0"/>
              <a:t>, </a:t>
            </a:r>
            <a:r>
              <a:rPr lang="ru-RU" sz="2400" dirty="0" err="1"/>
              <a:t>transmission</a:t>
            </a:r>
            <a:r>
              <a:rPr lang="ru-RU" sz="2400" dirty="0"/>
              <a:t>, </a:t>
            </a:r>
            <a:r>
              <a:rPr lang="ru-RU" sz="2400" dirty="0" err="1"/>
              <a:t>drive</a:t>
            </a:r>
            <a:r>
              <a:rPr lang="ru-RU" sz="2400" dirty="0"/>
              <a:t>, </a:t>
            </a:r>
            <a:r>
              <a:rPr lang="ru-RU" sz="2400" dirty="0" err="1"/>
              <a:t>size</a:t>
            </a:r>
            <a:r>
              <a:rPr lang="ru-RU" sz="2400" dirty="0"/>
              <a:t>.</a:t>
            </a:r>
          </a:p>
          <a:p>
            <a:r>
              <a:rPr lang="ru-RU" sz="2400" dirty="0"/>
              <a:t>Машине сложно обрабатывать текстовые признаки, поэтому нам необходимо закодировать их, то есть преобразовать в числовые. Пример кодирования для категориального признака </a:t>
            </a:r>
            <a:r>
              <a:rPr lang="ru-RU" sz="2400" dirty="0" err="1"/>
              <a:t>Category</a:t>
            </a:r>
            <a:r>
              <a:rPr lang="ru-RU" sz="2400" dirty="0"/>
              <a:t>, принимающего одно из четырех возможных значений ['</a:t>
            </a:r>
            <a:r>
              <a:rPr lang="ru-RU" sz="2400" dirty="0" err="1"/>
              <a:t>Human</a:t>
            </a:r>
            <a:r>
              <a:rPr lang="ru-RU" sz="2400" dirty="0"/>
              <a:t>', '</a:t>
            </a:r>
            <a:r>
              <a:rPr lang="ru-RU" sz="2400" dirty="0" err="1"/>
              <a:t>Penguin</a:t>
            </a:r>
            <a:r>
              <a:rPr lang="ru-RU" sz="2400" dirty="0"/>
              <a:t>', '</a:t>
            </a:r>
            <a:r>
              <a:rPr lang="ru-RU" sz="2400" dirty="0" err="1"/>
              <a:t>Octopus</a:t>
            </a:r>
            <a:r>
              <a:rPr lang="ru-RU" sz="2400" dirty="0"/>
              <a:t>', '</a:t>
            </a:r>
            <a:r>
              <a:rPr lang="ru-RU" sz="2400" dirty="0" err="1"/>
              <a:t>Alien</a:t>
            </a:r>
            <a:r>
              <a:rPr lang="ru-RU" sz="2400" dirty="0"/>
              <a:t>'].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18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5" y="1351128"/>
            <a:ext cx="8505825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7" y="928049"/>
            <a:ext cx="9550447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0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8" y="1241947"/>
            <a:ext cx="9826316" cy="48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1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19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Работаем с целевой </a:t>
            </a:r>
            <a:r>
              <a:rPr lang="ru-RU" b="1" dirty="0" smtClean="0"/>
              <a:t>переменной – </a:t>
            </a:r>
            <a:br>
              <a:rPr lang="ru-RU" b="1" dirty="0" smtClean="0"/>
            </a:br>
            <a:r>
              <a:rPr lang="ru-RU" dirty="0" smtClean="0"/>
              <a:t>это </a:t>
            </a:r>
            <a:r>
              <a:rPr lang="en-US" dirty="0" smtClean="0"/>
              <a:t>price</a:t>
            </a:r>
            <a:r>
              <a:rPr lang="ru-RU" dirty="0" smtClean="0"/>
              <a:t> -  наш  прогноз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7982"/>
            <a:ext cx="8596312" cy="4476466"/>
          </a:xfrm>
        </p:spPr>
      </p:pic>
    </p:spTree>
    <p:extLst>
      <p:ext uri="{BB962C8B-B14F-4D97-AF65-F5344CB8AC3E}">
        <p14:creationId xmlns:p14="http://schemas.microsoft.com/office/powerpoint/2010/main" val="207020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7" y="906510"/>
            <a:ext cx="9496425" cy="53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684" y="500418"/>
            <a:ext cx="8596668" cy="891654"/>
          </a:xfrm>
        </p:spPr>
        <p:txBody>
          <a:bodyPr/>
          <a:lstStyle/>
          <a:p>
            <a:pPr algn="ctr"/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1" y="1596788"/>
            <a:ext cx="8355401" cy="4572000"/>
          </a:xfrm>
        </p:spPr>
      </p:pic>
    </p:spTree>
    <p:extLst>
      <p:ext uri="{BB962C8B-B14F-4D97-AF65-F5344CB8AC3E}">
        <p14:creationId xmlns:p14="http://schemas.microsoft.com/office/powerpoint/2010/main" val="331961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7" y="887105"/>
            <a:ext cx="9324975" cy="54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Обучить модель на обучающей выборке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7606"/>
            <a:ext cx="8596668" cy="4885897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1. Выбираем метод, который будем использовать</a:t>
            </a:r>
            <a:endParaRPr lang="ru-RU" dirty="0">
              <a:solidFill>
                <a:schemeClr val="accent1"/>
              </a:solidFill>
            </a:endParaRPr>
          </a:p>
          <a:p>
            <a:r>
              <a:rPr lang="ru-RU" dirty="0"/>
              <a:t>Проще всего начать с простых методов. Мы воспользуемся двумя методами для построения моделей и сравним их между собой:</a:t>
            </a:r>
          </a:p>
          <a:p>
            <a:r>
              <a:rPr lang="ru-RU" dirty="0"/>
              <a:t>Линейная регрессия </a:t>
            </a:r>
            <a:r>
              <a:rPr lang="ru-RU" i="1" dirty="0" err="1"/>
              <a:t>linear</a:t>
            </a:r>
            <a:r>
              <a:rPr lang="ru-RU" i="1" dirty="0"/>
              <a:t> </a:t>
            </a:r>
            <a:r>
              <a:rPr lang="ru-RU" i="1" dirty="0" err="1"/>
              <a:t>regression</a:t>
            </a:r>
            <a:endParaRPr lang="ru-RU" dirty="0"/>
          </a:p>
          <a:p>
            <a:r>
              <a:rPr lang="ru-RU" dirty="0"/>
              <a:t>Лес решающих деревьев </a:t>
            </a:r>
            <a:r>
              <a:rPr lang="ru-RU" i="1" dirty="0" err="1"/>
              <a:t>random</a:t>
            </a:r>
            <a:r>
              <a:rPr lang="ru-RU" i="1" dirty="0"/>
              <a:t> </a:t>
            </a:r>
            <a:r>
              <a:rPr lang="ru-RU" i="1" dirty="0" err="1"/>
              <a:t>forest</a:t>
            </a:r>
            <a:endParaRPr lang="ru-RU" dirty="0"/>
          </a:p>
          <a:p>
            <a:r>
              <a:rPr lang="ru-RU" dirty="0"/>
              <a:t>На выбор метода для построения модели влияет набор признаков, размер выборки, интуиция про то, какая связь между входными переменными и целевой. Но часто решение принимается исходя из того, какая модель сработала лучше.</a:t>
            </a:r>
          </a:p>
          <a:p>
            <a:r>
              <a:rPr lang="ru-RU" dirty="0"/>
              <a:t>Для корректной работы с методами построения моделей в </a:t>
            </a:r>
            <a:r>
              <a:rPr lang="ru-RU" dirty="0" err="1"/>
              <a:t>python</a:t>
            </a:r>
            <a:r>
              <a:rPr lang="ru-RU" dirty="0"/>
              <a:t> требуется загрузить специальную библиотеку </a:t>
            </a:r>
            <a:r>
              <a:rPr lang="ru-RU" b="1" dirty="0" err="1"/>
              <a:t>sklearn</a:t>
            </a:r>
            <a:r>
              <a:rPr lang="ru-RU" dirty="0"/>
              <a:t>, программную библиотеку на языке </a:t>
            </a:r>
            <a:r>
              <a:rPr lang="ru-RU" dirty="0" err="1"/>
              <a:t>python</a:t>
            </a:r>
            <a:r>
              <a:rPr lang="ru-RU" dirty="0"/>
              <a:t> для машинного обучения и анализа данных.</a:t>
            </a:r>
          </a:p>
          <a:p>
            <a:r>
              <a:rPr lang="ru-RU" dirty="0"/>
              <a:t>Мы импортируем два модуля из этой библиотеки:</a:t>
            </a:r>
          </a:p>
          <a:p>
            <a:r>
              <a:rPr lang="ru-RU" i="1" dirty="0" err="1"/>
              <a:t>linear_model</a:t>
            </a:r>
            <a:r>
              <a:rPr lang="ru-RU" dirty="0"/>
              <a:t> - тут находятся все линейные модели</a:t>
            </a:r>
          </a:p>
          <a:p>
            <a:r>
              <a:rPr lang="ru-RU" i="1" dirty="0" err="1"/>
              <a:t>ensemble</a:t>
            </a:r>
            <a:r>
              <a:rPr lang="ru-RU" dirty="0"/>
              <a:t> - тут находятся модели на основе ансамблей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6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4" y="750627"/>
            <a:ext cx="8924925" cy="51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случайного леса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модели на основе случайного леса больше параметров. Рассмотрим наиболее важные:</a:t>
            </a:r>
          </a:p>
          <a:p>
            <a:r>
              <a:rPr lang="ru-RU" dirty="0"/>
              <a:t>параметр </a:t>
            </a:r>
            <a:r>
              <a:rPr lang="ru-RU" i="1" dirty="0" err="1"/>
              <a:t>n_estimators</a:t>
            </a:r>
            <a:r>
              <a:rPr lang="ru-RU" dirty="0"/>
              <a:t> определяет, сколько деревьев в лесу,</a:t>
            </a:r>
          </a:p>
          <a:p>
            <a:r>
              <a:rPr lang="ru-RU" dirty="0"/>
              <a:t>в параметре </a:t>
            </a:r>
            <a:r>
              <a:rPr lang="ru-RU" i="1" dirty="0" err="1"/>
              <a:t>max_depth</a:t>
            </a:r>
            <a:r>
              <a:rPr lang="ru-RU" dirty="0"/>
              <a:t> устанавливается, какая максимальная глубина у дерева,</a:t>
            </a:r>
          </a:p>
          <a:p>
            <a:r>
              <a:rPr lang="ru-RU" dirty="0"/>
              <a:t>в параметре </a:t>
            </a:r>
            <a:r>
              <a:rPr lang="ru-RU" i="1" dirty="0" err="1"/>
              <a:t>min_samples_leaf</a:t>
            </a:r>
            <a:r>
              <a:rPr lang="ru-RU" dirty="0"/>
              <a:t> задается, какое максимальное число объектов может попасть в лист дерева.</a:t>
            </a:r>
          </a:p>
          <a:p>
            <a:r>
              <a:rPr lang="ru-RU" dirty="0"/>
              <a:t>Так как у модели на основе случайного решающего леса больше параметров, такая модель обычно обучается медленнее. Кроме этого, на время обучения влияют значения параметров модели. Например, чем больше деревьев в лесе - тем дольше модель будет учиться.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47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767"/>
          </a:xfrm>
        </p:spPr>
        <p:txBody>
          <a:bodyPr>
            <a:normAutofit fontScale="90000"/>
          </a:bodyPr>
          <a:lstStyle/>
          <a:p>
            <a:r>
              <a:rPr lang="ru-RU" sz="2700" dirty="0"/>
              <a:t>ОБУЧАЕМ  МОДЕЛИ с помощью обучающей выборки</a:t>
            </a:r>
            <a:r>
              <a:rPr lang="ru-RU" dirty="0"/>
              <a:t>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19367"/>
            <a:ext cx="8725444" cy="4940490"/>
          </a:xfrm>
        </p:spPr>
      </p:pic>
    </p:spTree>
    <p:extLst>
      <p:ext uri="{BB962C8B-B14F-4D97-AF65-F5344CB8AC3E}">
        <p14:creationId xmlns:p14="http://schemas.microsoft.com/office/powerpoint/2010/main" val="2590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767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Загрузить и </a:t>
            </a:r>
            <a:r>
              <a:rPr lang="ru-RU" sz="2400" b="1" dirty="0" err="1"/>
              <a:t>предобработать</a:t>
            </a:r>
            <a:r>
              <a:rPr lang="ru-RU" sz="2400" b="1" dirty="0"/>
              <a:t> данные для тестирования</a:t>
            </a:r>
            <a:br>
              <a:rPr lang="ru-RU" sz="2400" b="1" dirty="0"/>
            </a:b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4" y="1637731"/>
            <a:ext cx="8543925" cy="3507475"/>
          </a:xfrm>
        </p:spPr>
      </p:pic>
    </p:spTree>
    <p:extLst>
      <p:ext uri="{BB962C8B-B14F-4D97-AF65-F5344CB8AC3E}">
        <p14:creationId xmlns:p14="http://schemas.microsoft.com/office/powerpoint/2010/main" val="194518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test_data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47415"/>
            <a:ext cx="8596312" cy="3643952"/>
          </a:xfrm>
        </p:spPr>
      </p:pic>
    </p:spTree>
    <p:extLst>
      <p:ext uri="{BB962C8B-B14F-4D97-AF65-F5344CB8AC3E}">
        <p14:creationId xmlns:p14="http://schemas.microsoft.com/office/powerpoint/2010/main" val="160798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/>
          <a:lstStyle/>
          <a:p>
            <a:r>
              <a:rPr lang="en-US" i="1" dirty="0" err="1"/>
              <a:t>test_data</a:t>
            </a:r>
            <a:r>
              <a:rPr lang="en-US" dirty="0"/>
              <a:t> </a:t>
            </a:r>
            <a:r>
              <a:rPr lang="ru-RU" dirty="0"/>
              <a:t>метод </a:t>
            </a:r>
            <a:r>
              <a:rPr lang="en-US" b="1" dirty="0"/>
              <a:t>info</a:t>
            </a:r>
            <a:r>
              <a:rPr lang="en-US" b="1" dirty="0" smtClean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5" y="2038324"/>
            <a:ext cx="6086901" cy="4075871"/>
          </a:xfrm>
        </p:spPr>
      </p:pic>
    </p:spTree>
    <p:extLst>
      <p:ext uri="{BB962C8B-B14F-4D97-AF65-F5344CB8AC3E}">
        <p14:creationId xmlns:p14="http://schemas.microsoft.com/office/powerpoint/2010/main" val="630786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7" y="1228299"/>
            <a:ext cx="8582025" cy="48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6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test_data.head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61064"/>
            <a:ext cx="8596312" cy="3835020"/>
          </a:xfrm>
        </p:spPr>
      </p:pic>
    </p:spTree>
    <p:extLst>
      <p:ext uri="{BB962C8B-B14F-4D97-AF65-F5344CB8AC3E}">
        <p14:creationId xmlns:p14="http://schemas.microsoft.com/office/powerpoint/2010/main" val="355724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ПРОФЕССИЯ </a:t>
            </a:r>
            <a:r>
              <a:rPr lang="ru-RU" b="1" dirty="0"/>
              <a:t>DATA </a:t>
            </a:r>
            <a:r>
              <a:rPr lang="ru-RU" b="1" dirty="0" smtClean="0"/>
              <a:t>SCIENTIST (ИИ)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МИССИЯ DATA </a:t>
            </a:r>
            <a:r>
              <a:rPr lang="ru-RU" b="1" dirty="0" err="1"/>
              <a:t>SCIENTISTа</a:t>
            </a:r>
            <a:r>
              <a:rPr lang="ru-RU" b="1" dirty="0"/>
              <a:t> - решать по истине амбициозные задачи!</a:t>
            </a:r>
          </a:p>
          <a:p>
            <a:r>
              <a:rPr lang="ru-RU" dirty="0"/>
              <a:t>Они учатся</a:t>
            </a:r>
          </a:p>
          <a:p>
            <a:r>
              <a:rPr lang="ru-RU" dirty="0"/>
              <a:t>создавать искусственный интеллект</a:t>
            </a:r>
          </a:p>
          <a:p>
            <a:r>
              <a:rPr lang="ru-RU" dirty="0"/>
              <a:t>обучать нейронные сети</a:t>
            </a:r>
          </a:p>
          <a:p>
            <a:r>
              <a:rPr lang="ru-RU" dirty="0"/>
              <a:t>менять мир к лучшему</a:t>
            </a:r>
          </a:p>
          <a:p>
            <a:r>
              <a:rPr lang="ru-RU" dirty="0"/>
              <a:t>и конечно же отлично зарабатывать, занимаясь любимым делом!</a:t>
            </a:r>
          </a:p>
          <a:p>
            <a:r>
              <a:rPr lang="ru-RU" b="1" dirty="0"/>
              <a:t>**ВКЛАД </a:t>
            </a:r>
            <a:r>
              <a:rPr lang="ru-RU" sz="2400" b="1" dirty="0" err="1">
                <a:solidFill>
                  <a:schemeClr val="accent1"/>
                </a:solidFill>
              </a:rPr>
              <a:t>GeekBrains</a:t>
            </a:r>
            <a:r>
              <a:rPr lang="ru-RU" b="1" dirty="0"/>
              <a:t> в направлении подготовки </a:t>
            </a:r>
            <a:r>
              <a:rPr lang="ru-RU" b="1" dirty="0" smtClean="0"/>
              <a:t>студентов-слушателей  </a:t>
            </a:r>
            <a:r>
              <a:rPr lang="ru-RU" b="1" dirty="0"/>
              <a:t>по данному направлению неоспоримый!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14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2. Отделяем целевую переменную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19367"/>
            <a:ext cx="8596668" cy="492684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test_values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test_data</a:t>
            </a:r>
            <a:r>
              <a:rPr lang="en-US" dirty="0">
                <a:solidFill>
                  <a:schemeClr val="accent1"/>
                </a:solidFill>
              </a:rPr>
              <a:t>['price</a:t>
            </a:r>
            <a:r>
              <a:rPr lang="en-US" dirty="0" smtClean="0">
                <a:solidFill>
                  <a:schemeClr val="accent1"/>
                </a:solidFill>
              </a:rPr>
              <a:t>']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/>
              <a:t>Отделим входные переменные от выходной (целевой), чтобы можно было построить модель предсказания целевой переменной по входным.</a:t>
            </a:r>
          </a:p>
          <a:p>
            <a:r>
              <a:rPr lang="ru-RU" dirty="0"/>
              <a:t>Для это нужно у переменной </a:t>
            </a:r>
            <a:r>
              <a:rPr lang="ru-RU" dirty="0" err="1"/>
              <a:t>test_data</a:t>
            </a:r>
            <a:r>
              <a:rPr lang="ru-RU" dirty="0"/>
              <a:t> вызвать метод </a:t>
            </a:r>
            <a:r>
              <a:rPr lang="ru-RU" dirty="0" err="1"/>
              <a:t>drop</a:t>
            </a:r>
            <a:r>
              <a:rPr lang="ru-RU" dirty="0"/>
              <a:t>().</a:t>
            </a:r>
          </a:p>
          <a:p>
            <a:r>
              <a:rPr lang="ru-RU" dirty="0"/>
              <a:t>Результат мы записываем в новую переменную </a:t>
            </a:r>
            <a:r>
              <a:rPr lang="ru-RU" dirty="0" err="1"/>
              <a:t>test_points</a:t>
            </a:r>
            <a:r>
              <a:rPr lang="ru-RU" dirty="0"/>
              <a:t>.</a:t>
            </a:r>
          </a:p>
          <a:p>
            <a:r>
              <a:rPr lang="ru-RU" dirty="0"/>
              <a:t>После выполнения запроса </a:t>
            </a:r>
            <a:r>
              <a:rPr lang="ru-RU" dirty="0" err="1"/>
              <a:t>test_points</a:t>
            </a:r>
            <a:r>
              <a:rPr lang="ru-RU" dirty="0"/>
              <a:t> будет содержать исходную таблицу без целевого столбца.</a:t>
            </a:r>
          </a:p>
          <a:p>
            <a:r>
              <a:rPr lang="ru-RU" dirty="0"/>
              <a:t>Обратите внимание, что в данном случае мы передаем два аргумента:</a:t>
            </a:r>
          </a:p>
          <a:p>
            <a:r>
              <a:rPr lang="ru-RU" dirty="0" err="1"/>
              <a:t>target_variable_name</a:t>
            </a:r>
            <a:r>
              <a:rPr lang="ru-RU" dirty="0"/>
              <a:t> - название столбца цены, который мы ранее записали в эту переменную и теперь хотим удалить из </a:t>
            </a:r>
            <a:r>
              <a:rPr lang="ru-RU" dirty="0" err="1"/>
              <a:t>training_data</a:t>
            </a:r>
            <a:endParaRPr lang="ru-RU" dirty="0"/>
          </a:p>
          <a:p>
            <a:r>
              <a:rPr lang="ru-RU" dirty="0" err="1"/>
              <a:t>axis</a:t>
            </a:r>
            <a:r>
              <a:rPr lang="ru-RU" dirty="0"/>
              <a:t>=1 - означает, что мы удаляем столбец, а в случае </a:t>
            </a:r>
            <a:r>
              <a:rPr lang="ru-RU" dirty="0" err="1"/>
              <a:t>axis</a:t>
            </a:r>
            <a:r>
              <a:rPr lang="ru-RU" dirty="0"/>
              <a:t>=0 - означает, что мы удаляем строку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1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0" y="579461"/>
            <a:ext cx="91344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0018"/>
          </a:xfrm>
        </p:spPr>
        <p:txBody>
          <a:bodyPr>
            <a:noAutofit/>
          </a:bodyPr>
          <a:lstStyle/>
          <a:p>
            <a:r>
              <a:rPr lang="ru-RU" sz="2800" b="1" dirty="0" err="1"/>
              <a:t>Провалидировать</a:t>
            </a:r>
            <a:r>
              <a:rPr lang="ru-RU" sz="2800" b="1" dirty="0"/>
              <a:t> модель на тестовой выборке</a:t>
            </a:r>
            <a:br>
              <a:rPr lang="ru-RU" sz="2800" b="1" dirty="0"/>
            </a:br>
            <a:r>
              <a:rPr lang="ru-RU" sz="2800" b="1" dirty="0" smtClean="0"/>
              <a:t>1</a:t>
            </a:r>
            <a:r>
              <a:rPr lang="ru-RU" sz="2800" b="1" dirty="0"/>
              <a:t>. Сравнение моделей.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9" y="1719618"/>
            <a:ext cx="8902865" cy="4817660"/>
          </a:xfrm>
        </p:spPr>
      </p:pic>
    </p:spTree>
    <p:extLst>
      <p:ext uri="{BB962C8B-B14F-4D97-AF65-F5344CB8AC3E}">
        <p14:creationId xmlns:p14="http://schemas.microsoft.com/office/powerpoint/2010/main" val="1111978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988253"/>
            <a:ext cx="8611737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2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3331"/>
            <a:ext cx="8596312" cy="152854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17" y="2706949"/>
            <a:ext cx="7299917" cy="38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8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7" y="696036"/>
            <a:ext cx="9020175" cy="54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5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5" y="1201004"/>
            <a:ext cx="8705850" cy="48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50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Печатаем </a:t>
            </a:r>
            <a:r>
              <a:rPr lang="ru-RU" dirty="0"/>
              <a:t>полученные ошибки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2101755"/>
            <a:ext cx="8932981" cy="4230806"/>
          </a:xfrm>
        </p:spPr>
      </p:pic>
    </p:spTree>
    <p:extLst>
      <p:ext uri="{BB962C8B-B14F-4D97-AF65-F5344CB8AC3E}">
        <p14:creationId xmlns:p14="http://schemas.microsoft.com/office/powerpoint/2010/main" val="951077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Обзор результатов и выводы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r>
              <a:rPr lang="ru-RU" dirty="0"/>
              <a:t>В данном дипломном проекте:</a:t>
            </a:r>
          </a:p>
          <a:p>
            <a:r>
              <a:rPr lang="ru-RU" dirty="0"/>
              <a:t>Определены наличие пропусков в данных</a:t>
            </a:r>
          </a:p>
          <a:p>
            <a:r>
              <a:rPr lang="ru-RU" dirty="0"/>
              <a:t>Избавились от пропусков в данных</a:t>
            </a:r>
          </a:p>
          <a:p>
            <a:r>
              <a:rPr lang="ru-RU" dirty="0"/>
              <a:t>Построены гистограммы для возможных значений признаков</a:t>
            </a:r>
          </a:p>
          <a:p>
            <a:r>
              <a:rPr lang="ru-RU" dirty="0"/>
              <a:t>РАБОТА ВЫПОЛНЕНА НА</a:t>
            </a:r>
          </a:p>
          <a:p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 smtClean="0"/>
              <a:t>Colab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Save a copy in </a:t>
            </a:r>
            <a:r>
              <a:rPr lang="en-US" dirty="0" smtClean="0"/>
              <a:t>GitHub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github.com/MazurovaNN/DIPLOM_2024/tree/main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20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1336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СПАСИБО  ЗА 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65779"/>
            <a:ext cx="8596668" cy="3475583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accent1"/>
                </a:solidFill>
              </a:rPr>
              <a:t>СПАСИБО    </a:t>
            </a:r>
            <a:r>
              <a:rPr lang="en-US" sz="4000" dirty="0" smtClean="0">
                <a:solidFill>
                  <a:schemeClr val="accent1"/>
                </a:solidFill>
              </a:rPr>
              <a:t>GEEK BRAINS!!!</a:t>
            </a:r>
            <a:endParaRPr lang="ru-R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8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641445"/>
            <a:ext cx="8583873" cy="54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3" y="1023582"/>
            <a:ext cx="9303508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392112"/>
            <a:ext cx="9193213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9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3" y="968991"/>
            <a:ext cx="8553450" cy="47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7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3" y="900752"/>
            <a:ext cx="9209680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6" y="1157144"/>
            <a:ext cx="9001125" cy="52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496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614</Words>
  <Application>Microsoft Office PowerPoint</Application>
  <PresentationFormat>Широкоэкранный</PresentationFormat>
  <Paragraphs>78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Trebuchet MS</vt:lpstr>
      <vt:lpstr>Wingdings 3</vt:lpstr>
      <vt:lpstr>Грань</vt:lpstr>
      <vt:lpstr>Gg</vt:lpstr>
      <vt:lpstr>ПРОЕКТ</vt:lpstr>
      <vt:lpstr>ПРОФЕССИЯ DATA SCIENTIST (ИИ)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Обработать данные перед обучением модели </vt:lpstr>
      <vt:lpstr>2. Удаляем пропуски</vt:lpstr>
      <vt:lpstr>Презентация PowerPoint</vt:lpstr>
      <vt:lpstr>Презентация PowerPoint</vt:lpstr>
      <vt:lpstr>3. Кодируем категориальные признаки</vt:lpstr>
      <vt:lpstr>Презентация PowerPoint</vt:lpstr>
      <vt:lpstr>Презентация PowerPoint</vt:lpstr>
      <vt:lpstr>Презентация PowerPoint</vt:lpstr>
      <vt:lpstr>4. Работаем с целевой переменной –  это price -  наш  прогноз </vt:lpstr>
      <vt:lpstr>Презентация PowerPoint</vt:lpstr>
      <vt:lpstr>Презентация PowerPoint</vt:lpstr>
      <vt:lpstr>Обучить модель на обучающей выборке </vt:lpstr>
      <vt:lpstr>Презентация PowerPoint</vt:lpstr>
      <vt:lpstr>Модель случайного леса</vt:lpstr>
      <vt:lpstr>ОБУЧАЕМ  МОДЕЛИ с помощью обучающей выборки.</vt:lpstr>
      <vt:lpstr>Загрузить и предобработать данные для тестирования </vt:lpstr>
      <vt:lpstr>test_data</vt:lpstr>
      <vt:lpstr>test_data метод info()</vt:lpstr>
      <vt:lpstr>Презентация PowerPoint</vt:lpstr>
      <vt:lpstr>test_data.head()</vt:lpstr>
      <vt:lpstr>2. Отделяем целевую переменную</vt:lpstr>
      <vt:lpstr>Презентация PowerPoint</vt:lpstr>
      <vt:lpstr>Провалидировать модель на тестовой выборке 1. Сравнение моделей. </vt:lpstr>
      <vt:lpstr>Презентация PowerPoint</vt:lpstr>
      <vt:lpstr>Презентация PowerPoint</vt:lpstr>
      <vt:lpstr>Презентация PowerPoint</vt:lpstr>
      <vt:lpstr>Презентация PowerPoint</vt:lpstr>
      <vt:lpstr>Печатаем полученные ошибки</vt:lpstr>
      <vt:lpstr>Обзор результатов и выводы </vt:lpstr>
      <vt:lpstr>  СПАСИБО  ЗА 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Мазурова</dc:creator>
  <cp:lastModifiedBy>Наталья Мазурова</cp:lastModifiedBy>
  <cp:revision>13</cp:revision>
  <dcterms:created xsi:type="dcterms:W3CDTF">2024-02-25T22:04:15Z</dcterms:created>
  <dcterms:modified xsi:type="dcterms:W3CDTF">2024-02-25T23:49:01Z</dcterms:modified>
</cp:coreProperties>
</file>