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b="0" lang="ru-RU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3966AD-5BC0-4914-B53D-2E34AE266D34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7.6.24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97234B-54EF-46FA-B932-D018EFE3295D}" type="slidenum">
              <a:rPr b="0" lang="ru-RU" sz="900" spc="-1" strike="noStrike">
                <a:solidFill>
                  <a:srgbClr val="90c226"/>
                </a:solidFill>
                <a:latin typeface="Trebuchet MS"/>
              </a:rPr>
              <a:t>38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ru-RU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Образец заголовка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Образец текста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600" spc="-1" strike="noStrike">
                <a:solidFill>
                  <a:srgbClr val="404040"/>
                </a:solidFill>
                <a:latin typeface="Trebuchet MS"/>
              </a:rPr>
              <a:t>Второй уровень</a:t>
            </a:r>
            <a:endParaRPr b="0" lang="ru-RU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Третий уровень</a:t>
            </a:r>
            <a:endParaRPr b="0" lang="ru-RU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Четвертый уровень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Пятый уровень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BEE6BC3-B7A9-40C7-BAB1-A5C0AD1DC3C5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7.6.24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045F06-7DF1-4E5A-9450-DB35C4497F8C}" type="slidenum">
              <a:rPr b="0" lang="ru-RU" sz="900" spc="-1" strike="noStrike">
                <a:solidFill>
                  <a:srgbClr val="90c226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C9B715-5A62-4993-B42F-D02A5BC03924}" type="datetime">
              <a:rPr b="0" lang="ru-RU" sz="900" spc="-1" strike="noStrike">
                <a:solidFill>
                  <a:srgbClr val="8b8b8b"/>
                </a:solidFill>
                <a:latin typeface="Trebuchet MS"/>
              </a:rPr>
              <a:t>7.6.24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1033D9F-84BC-4CC6-82AB-8495ADD82E6D}" type="slidenum">
              <a:rPr b="0" lang="ru-RU" sz="900" spc="-1" strike="noStrike">
                <a:solidFill>
                  <a:srgbClr val="90c226"/>
                </a:solidFill>
                <a:latin typeface="Trebuchet MS"/>
              </a:rPr>
              <a:t>&lt;номер&gt;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rebuchet MS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404040"/>
                </a:solidFill>
                <a:latin typeface="Trebuchet MS"/>
              </a:rPr>
              <a:t>Второй уровень структуры</a:t>
            </a:r>
            <a:endParaRPr b="0" lang="ru-RU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Третий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pc="-1" strike="noStrike">
                <a:solidFill>
                  <a:srgbClr val="404040"/>
                </a:solidFill>
                <a:latin typeface="Trebuchet MS"/>
              </a:rPr>
              <a:t>Четвёртый уровень структуры</a:t>
            </a:r>
            <a:endParaRPr b="0" lang="ru-RU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Пятый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Шестой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Седьмой уровень структуры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github.com/MazurovaNN/DIPLOM_2024/tree/main" TargetMode="External"/><Relationship Id="rId2" Type="http://schemas.openxmlformats.org/officeDocument/2006/relationships/hyperlink" Target="https://github.com/MazurovaNN/DIPLOM_2024/tree/main" TargetMode="External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506960" y="777960"/>
            <a:ext cx="7766640" cy="3272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ru-RU" sz="5400" spc="-1" strike="noStrike">
                <a:solidFill>
                  <a:srgbClr val="90c226"/>
                </a:solidFill>
                <a:latin typeface="Trebuchet MS"/>
              </a:rPr>
              <a:t>Gg</a:t>
            </a:r>
            <a:endParaRPr b="0" lang="ru-RU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pic>
        <p:nvPicPr>
          <p:cNvPr id="169" name="Рисунок 3" descr=""/>
          <p:cNvPicPr/>
          <p:nvPr/>
        </p:nvPicPr>
        <p:blipFill>
          <a:blip r:embed="rId1"/>
          <a:stretch/>
        </p:blipFill>
        <p:spPr>
          <a:xfrm>
            <a:off x="1029240" y="614160"/>
            <a:ext cx="2009520" cy="1961640"/>
          </a:xfrm>
          <a:prstGeom prst="rect">
            <a:avLst/>
          </a:prstGeom>
          <a:ln>
            <a:noFill/>
          </a:ln>
        </p:spPr>
      </p:pic>
      <p:pic>
        <p:nvPicPr>
          <p:cNvPr id="170" name="Рисунок 5" descr=""/>
          <p:cNvPicPr/>
          <p:nvPr/>
        </p:nvPicPr>
        <p:blipFill>
          <a:blip r:embed="rId2"/>
          <a:stretch/>
        </p:blipFill>
        <p:spPr>
          <a:xfrm>
            <a:off x="1506960" y="2576160"/>
            <a:ext cx="7766640" cy="3419280"/>
          </a:xfrm>
          <a:prstGeom prst="rect">
            <a:avLst/>
          </a:prstGeom>
          <a:ln>
            <a:noFill/>
          </a:ln>
        </p:spPr>
      </p:pic>
      <p:pic>
        <p:nvPicPr>
          <p:cNvPr id="171" name="Рисунок 6" descr=""/>
          <p:cNvPicPr/>
          <p:nvPr/>
        </p:nvPicPr>
        <p:blipFill>
          <a:blip r:embed="rId3"/>
          <a:stretch/>
        </p:blipFill>
        <p:spPr>
          <a:xfrm>
            <a:off x="3823920" y="777960"/>
            <a:ext cx="2467440" cy="95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77160" y="609480"/>
            <a:ext cx="8596440" cy="836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900" spc="-1" strike="noStrike">
                <a:solidFill>
                  <a:srgbClr val="90c226"/>
                </a:solidFill>
                <a:latin typeface="Trebuchet MS"/>
              </a:rPr>
              <a:t>Обработать данные перед обучением модели</a:t>
            </a:r>
            <a:br/>
            <a:endParaRPr b="0" lang="ru-RU" sz="2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77160" y="1587240"/>
            <a:ext cx="8596440" cy="479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1800" spc="-1" strike="noStrike">
                <a:solidFill>
                  <a:srgbClr val="90c226"/>
                </a:solidFill>
                <a:latin typeface="Trebuchet MS"/>
              </a:rPr>
              <a:t>1. Проверяем данные на наличие пропусков и типов переменных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                                                         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                                                 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Цифры в каждой строчке обозначают                   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                                                 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количество заполненных (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non-null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)                             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                                                 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значений. Видно, что в данных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                                                 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содержатся пропуски, так как эти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                                                 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цифры не в каждой строчке совпадают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                                                      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 полным числом строк (4913).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84" name="Рисунок 3" descr=""/>
          <p:cNvPicPr/>
          <p:nvPr/>
        </p:nvPicPr>
        <p:blipFill>
          <a:blip r:embed="rId1"/>
          <a:stretch/>
        </p:blipFill>
        <p:spPr>
          <a:xfrm>
            <a:off x="537480" y="2120760"/>
            <a:ext cx="4238280" cy="4390560"/>
          </a:xfrm>
          <a:prstGeom prst="rect">
            <a:avLst/>
          </a:prstGeom>
          <a:ln>
            <a:noFill/>
          </a:ln>
        </p:spPr>
      </p:pic>
      <p:pic>
        <p:nvPicPr>
          <p:cNvPr id="185" name="Рисунок 4" descr=""/>
          <p:cNvPicPr/>
          <p:nvPr/>
        </p:nvPicPr>
        <p:blipFill>
          <a:blip r:embed="rId2"/>
          <a:stretch/>
        </p:blipFill>
        <p:spPr>
          <a:xfrm>
            <a:off x="4984920" y="2426040"/>
            <a:ext cx="4428720" cy="14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2. Удаляем пропуски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87" name="Объект 3" descr=""/>
          <p:cNvPicPr/>
          <p:nvPr/>
        </p:nvPicPr>
        <p:blipFill>
          <a:blip r:embed="rId1"/>
          <a:stretch/>
        </p:blipFill>
        <p:spPr>
          <a:xfrm>
            <a:off x="336600" y="1433160"/>
            <a:ext cx="8793360" cy="484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Рисунок 1" descr=""/>
          <p:cNvPicPr/>
          <p:nvPr/>
        </p:nvPicPr>
        <p:blipFill>
          <a:blip r:embed="rId1"/>
          <a:stretch/>
        </p:blipFill>
        <p:spPr>
          <a:xfrm>
            <a:off x="245880" y="285840"/>
            <a:ext cx="9543600" cy="657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Рисунок 1" descr=""/>
          <p:cNvPicPr/>
          <p:nvPr/>
        </p:nvPicPr>
        <p:blipFill>
          <a:blip r:embed="rId1"/>
          <a:stretch/>
        </p:blipFill>
        <p:spPr>
          <a:xfrm>
            <a:off x="0" y="1037160"/>
            <a:ext cx="9903600" cy="513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77160" y="609480"/>
            <a:ext cx="8596440" cy="850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3. Кодируем категориальные признаки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77160" y="1460160"/>
            <a:ext cx="8596440" cy="5397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2400" spc="-1" strike="noStrike">
                <a:solidFill>
                  <a:srgbClr val="404040"/>
                </a:solidFill>
                <a:latin typeface="Trebuchet MS"/>
              </a:rPr>
              <a:t>Категориальный</a:t>
            </a:r>
            <a:r>
              <a:rPr b="0" lang="ru-RU" sz="2400" spc="-1" strike="noStrike">
                <a:solidFill>
                  <a:srgbClr val="404040"/>
                </a:solidFill>
                <a:latin typeface="Trebuchet MS"/>
              </a:rPr>
              <a:t> признак - это такой признак, который может принимать одно значение из ограниченного числа возможных.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400" spc="-1" strike="noStrike">
                <a:solidFill>
                  <a:srgbClr val="404040"/>
                </a:solidFill>
                <a:latin typeface="Trebuchet MS"/>
              </a:rPr>
              <a:t>В наших данных есть два числовых категориальных признаков: condition, cylinders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400" spc="-1" strike="noStrike">
                <a:solidFill>
                  <a:srgbClr val="404040"/>
                </a:solidFill>
                <a:latin typeface="Trebuchet MS"/>
              </a:rPr>
              <a:t>И несколько текстовых категориальных признаков: title_status, transmission, drive, size.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400" spc="-1" strike="noStrike">
                <a:solidFill>
                  <a:srgbClr val="404040"/>
                </a:solidFill>
                <a:latin typeface="Trebuchet MS"/>
              </a:rPr>
              <a:t>Машине сложно обрабатывать текстовые признаки, поэтому нам необходимо закодировать их, то есть преобразовать в числовые. Пример кодирования для категориального признака Category, принимающего одно из четырех возможных значений ['Human', 'Penguin', 'Octopus', 'Alien'].</a:t>
            </a: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Рисунок 1" descr=""/>
          <p:cNvPicPr/>
          <p:nvPr/>
        </p:nvPicPr>
        <p:blipFill>
          <a:blip r:embed="rId1"/>
          <a:stretch/>
        </p:blipFill>
        <p:spPr>
          <a:xfrm>
            <a:off x="573840" y="1351080"/>
            <a:ext cx="8505360" cy="439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Рисунок 1" descr=""/>
          <p:cNvPicPr/>
          <p:nvPr/>
        </p:nvPicPr>
        <p:blipFill>
          <a:blip r:embed="rId1"/>
          <a:stretch/>
        </p:blipFill>
        <p:spPr>
          <a:xfrm>
            <a:off x="204840" y="928080"/>
            <a:ext cx="9550080" cy="50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Рисунок 1" descr=""/>
          <p:cNvPicPr/>
          <p:nvPr/>
        </p:nvPicPr>
        <p:blipFill>
          <a:blip r:embed="rId1"/>
          <a:stretch/>
        </p:blipFill>
        <p:spPr>
          <a:xfrm>
            <a:off x="204840" y="1242000"/>
            <a:ext cx="9825840" cy="488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77160" y="609480"/>
            <a:ext cx="8596440" cy="1191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4. Работаем с целевой переменной – </a:t>
            </a:r>
            <a:br/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это price -  наш  прогноз</a:t>
            </a:r>
            <a:br/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96" name="Объект 4" descr=""/>
          <p:cNvPicPr/>
          <p:nvPr/>
        </p:nvPicPr>
        <p:blipFill>
          <a:blip r:embed="rId1"/>
          <a:stretch/>
        </p:blipFill>
        <p:spPr>
          <a:xfrm>
            <a:off x="677880" y="1937880"/>
            <a:ext cx="8596080" cy="447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Рисунок 1" descr=""/>
          <p:cNvPicPr/>
          <p:nvPr/>
        </p:nvPicPr>
        <p:blipFill>
          <a:blip r:embed="rId1"/>
          <a:stretch/>
        </p:blipFill>
        <p:spPr>
          <a:xfrm>
            <a:off x="255960" y="906480"/>
            <a:ext cx="9496080" cy="53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77520" y="500400"/>
            <a:ext cx="8596440" cy="891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ПРОЕКТ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73" name="Объект 3" descr=""/>
          <p:cNvPicPr/>
          <p:nvPr/>
        </p:nvPicPr>
        <p:blipFill>
          <a:blip r:embed="rId1"/>
          <a:stretch/>
        </p:blipFill>
        <p:spPr>
          <a:xfrm>
            <a:off x="919080" y="1596960"/>
            <a:ext cx="835488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Рисунок 1" descr=""/>
          <p:cNvPicPr/>
          <p:nvPr/>
        </p:nvPicPr>
        <p:blipFill>
          <a:blip r:embed="rId1"/>
          <a:stretch/>
        </p:blipFill>
        <p:spPr>
          <a:xfrm>
            <a:off x="355320" y="887040"/>
            <a:ext cx="9324720" cy="545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77160" y="609480"/>
            <a:ext cx="8596440" cy="632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19000"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Обучить модель на обучающей выборке</a:t>
            </a:r>
            <a:br/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77160" y="1487520"/>
            <a:ext cx="8596440" cy="488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1800" spc="-1" strike="noStrike">
                <a:solidFill>
                  <a:srgbClr val="90c226"/>
                </a:solidFill>
                <a:latin typeface="Trebuchet MS"/>
              </a:rPr>
              <a:t>1. Выбираем метод, который будем использовать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Проще всего начать с простых методов. Мы воспользуемся двумя методами для построения моделей и сравним их между собой: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Линейная регрессия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linear regression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Лес решающих деревьев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random forest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На выбор метода для построения модели влияет набор признаков, размер выборки, интуиция про то, какая связь между входными переменными и целевой. Но часто решение принимается исходя из того, какая модель сработала лучше.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корректной работы с методами построения моделей в python требуется загрузить специальную библиотеку </a:t>
            </a: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sklearn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, программную библиотеку на языке python для машинного обучения и анализа данных.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Мы импортируем два модуля из этой библиотеки: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linear_model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- тут находятся все линейные модели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ensemble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- тут находятся модели на основе ансамблей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" descr=""/>
          <p:cNvPicPr/>
          <p:nvPr/>
        </p:nvPicPr>
        <p:blipFill>
          <a:blip r:embed="rId1"/>
          <a:stretch/>
        </p:blipFill>
        <p:spPr>
          <a:xfrm>
            <a:off x="555480" y="750600"/>
            <a:ext cx="8924400" cy="517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Модель случайного леса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У модели на основе случайного леса больше параметров. Рассмотрим наиболее важные: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параметр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n_estimators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определяет, сколько деревьев в лесу,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 параметре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max_depth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устанавливается, какая максимальная глубина у дерева,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в параметре </a:t>
            </a:r>
            <a:r>
              <a:rPr b="0" i="1" lang="ru-RU" sz="1800" spc="-1" strike="noStrike">
                <a:solidFill>
                  <a:srgbClr val="404040"/>
                </a:solidFill>
                <a:latin typeface="Trebuchet MS"/>
              </a:rPr>
              <a:t>min_samples_leaf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задается, какое максимальное число объектов может попасть в лист дерева.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Так как у модели на основе случайного решающего леса больше параметров, такая модель обычно обучается медленнее. Кроме этого, на время обучения влияют значения параметров модели. Например, чем больше деревьев в лесе - тем дольше модель будет учиться.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77160" y="609480"/>
            <a:ext cx="8596440" cy="809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00000"/>
              </a:lnSpc>
            </a:pPr>
            <a:r>
              <a:rPr b="0" lang="ru-RU" sz="2700" spc="-1" strike="noStrike">
                <a:solidFill>
                  <a:srgbClr val="90c226"/>
                </a:solidFill>
                <a:latin typeface="Trebuchet MS"/>
              </a:rPr>
              <a:t>ОБУЧАЕМ  МОДЕЛИ с помощью обучающей выборки</a:t>
            </a: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.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05" name="Объект 3" descr=""/>
          <p:cNvPicPr/>
          <p:nvPr/>
        </p:nvPicPr>
        <p:blipFill>
          <a:blip r:embed="rId1"/>
          <a:stretch/>
        </p:blipFill>
        <p:spPr>
          <a:xfrm>
            <a:off x="677880" y="1419480"/>
            <a:ext cx="8724960" cy="49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77160" y="609480"/>
            <a:ext cx="8596440" cy="809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90c226"/>
                </a:solidFill>
                <a:latin typeface="Trebuchet MS"/>
              </a:rPr>
              <a:t>Загрузить и предобработать данные для тестирования</a:t>
            </a:r>
            <a:br/>
            <a:endParaRPr b="0" lang="ru-RU" sz="24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07" name="Объект 3" descr=""/>
          <p:cNvPicPr/>
          <p:nvPr/>
        </p:nvPicPr>
        <p:blipFill>
          <a:blip r:embed="rId1"/>
          <a:stretch/>
        </p:blipFill>
        <p:spPr>
          <a:xfrm>
            <a:off x="540360" y="1637640"/>
            <a:ext cx="8543520" cy="350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test_data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09" name="Объект 3" descr=""/>
          <p:cNvPicPr/>
          <p:nvPr/>
        </p:nvPicPr>
        <p:blipFill>
          <a:blip r:embed="rId1"/>
          <a:stretch/>
        </p:blipFill>
        <p:spPr>
          <a:xfrm>
            <a:off x="677880" y="2347560"/>
            <a:ext cx="8596080" cy="364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77160" y="609480"/>
            <a:ext cx="8596440" cy="754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i="1" lang="ru-RU" sz="3600" spc="-1" strike="noStrike">
                <a:solidFill>
                  <a:srgbClr val="90c226"/>
                </a:solidFill>
                <a:latin typeface="Trebuchet MS"/>
              </a:rPr>
              <a:t>test_data</a:t>
            </a: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 метод </a:t>
            </a: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info()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11" name="Объект 3" descr=""/>
          <p:cNvPicPr/>
          <p:nvPr/>
        </p:nvPicPr>
        <p:blipFill>
          <a:blip r:embed="rId1"/>
          <a:stretch/>
        </p:blipFill>
        <p:spPr>
          <a:xfrm>
            <a:off x="1378440" y="2038320"/>
            <a:ext cx="6086520" cy="407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Рисунок 1" descr=""/>
          <p:cNvPicPr/>
          <p:nvPr/>
        </p:nvPicPr>
        <p:blipFill>
          <a:blip r:embed="rId1"/>
          <a:stretch/>
        </p:blipFill>
        <p:spPr>
          <a:xfrm>
            <a:off x="590400" y="1228320"/>
            <a:ext cx="8581680" cy="483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test_data.head()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14" name="Объект 3" descr=""/>
          <p:cNvPicPr/>
          <p:nvPr/>
        </p:nvPicPr>
        <p:blipFill>
          <a:blip r:embed="rId1"/>
          <a:stretch/>
        </p:blipFill>
        <p:spPr>
          <a:xfrm>
            <a:off x="677880" y="2361240"/>
            <a:ext cx="8596080" cy="38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ПРОФЕССИЯ </a:t>
            </a: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DATA SCIENTIST (ИИ)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МИССИЯ DATA SCIENTISTа - решать по истине амбициозные задачи!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Они учатся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создавать искусственный интеллект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обучать нейронные сети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менять мир к лучшему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и конечно же отлично зарабатывать, занимаясь любимым делом!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**ВКЛАД </a:t>
            </a:r>
            <a:r>
              <a:rPr b="1" lang="ru-RU" sz="2400" spc="-1" strike="noStrike">
                <a:solidFill>
                  <a:srgbClr val="90c226"/>
                </a:solidFill>
                <a:latin typeface="Trebuchet MS"/>
              </a:rPr>
              <a:t>GeekBrains</a:t>
            </a:r>
            <a:r>
              <a:rPr b="1" lang="ru-RU" sz="1800" spc="-1" strike="noStrike">
                <a:solidFill>
                  <a:srgbClr val="404040"/>
                </a:solidFill>
                <a:latin typeface="Trebuchet MS"/>
              </a:rPr>
              <a:t> в направлении подготовки студентов-слушателей  по данному направлению неоспоримый!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2. Отделяем целевую переменную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77160" y="1419480"/>
            <a:ext cx="8596440" cy="4926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90c226"/>
                </a:solidFill>
                <a:latin typeface="Trebuchet MS"/>
              </a:rPr>
              <a:t>test_values = test_data['price']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Отделим входные переменные от выходной (целевой), чтобы можно было построить модель предсказания целевой переменной по входным.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Для это нужно у переменной test_data вызвать метод drop().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Результат мы записываем в новую переменную test_points.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После выполнения запроса test_points будет содержать исходную таблицу без целевого столбца.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Обратите внимание, что в данном случае мы передаем два аргумента: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target_variable_name - название столбца цены, который мы ранее записали в эту переменную и теперь хотим удалить из training_data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axis=1 - означает, что мы удаляем столбец, а в случае axis=0 - означает, что мы удаляем строку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Рисунок 1" descr=""/>
          <p:cNvPicPr/>
          <p:nvPr/>
        </p:nvPicPr>
        <p:blipFill>
          <a:blip r:embed="rId1"/>
          <a:stretch/>
        </p:blipFill>
        <p:spPr>
          <a:xfrm>
            <a:off x="505080" y="579600"/>
            <a:ext cx="9134280" cy="575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77160" y="609480"/>
            <a:ext cx="8596440" cy="1109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90c226"/>
                </a:solidFill>
                <a:latin typeface="Trebuchet MS"/>
              </a:rPr>
              <a:t>Провалидировать модель на тестовой выборке</a:t>
            </a:r>
            <a:br/>
            <a:r>
              <a:rPr b="1" lang="ru-RU" sz="2800" spc="-1" strike="noStrike">
                <a:solidFill>
                  <a:srgbClr val="90c226"/>
                </a:solidFill>
                <a:latin typeface="Trebuchet MS"/>
              </a:rPr>
              <a:t>1. Сравнение моделей.</a:t>
            </a:r>
            <a:br/>
            <a:endParaRPr b="0" lang="ru-RU" sz="2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19" name="Объект 3" descr=""/>
          <p:cNvPicPr/>
          <p:nvPr/>
        </p:nvPicPr>
        <p:blipFill>
          <a:blip r:embed="rId1"/>
          <a:stretch/>
        </p:blipFill>
        <p:spPr>
          <a:xfrm>
            <a:off x="514080" y="1719720"/>
            <a:ext cx="8902440" cy="481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Рисунок 1" descr=""/>
          <p:cNvPicPr/>
          <p:nvPr/>
        </p:nvPicPr>
        <p:blipFill>
          <a:blip r:embed="rId1"/>
          <a:stretch/>
        </p:blipFill>
        <p:spPr>
          <a:xfrm>
            <a:off x="641520" y="988200"/>
            <a:ext cx="8611200" cy="559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2" name="Объект 3" descr=""/>
          <p:cNvPicPr/>
          <p:nvPr/>
        </p:nvPicPr>
        <p:blipFill>
          <a:blip r:embed="rId1"/>
          <a:stretch/>
        </p:blipFill>
        <p:spPr>
          <a:xfrm>
            <a:off x="677160" y="723240"/>
            <a:ext cx="8596080" cy="1528200"/>
          </a:xfrm>
          <a:prstGeom prst="rect">
            <a:avLst/>
          </a:prstGeom>
          <a:ln>
            <a:noFill/>
          </a:ln>
        </p:spPr>
      </p:pic>
      <p:pic>
        <p:nvPicPr>
          <p:cNvPr id="223" name="Рисунок 4" descr=""/>
          <p:cNvPicPr/>
          <p:nvPr/>
        </p:nvPicPr>
        <p:blipFill>
          <a:blip r:embed="rId2"/>
          <a:stretch/>
        </p:blipFill>
        <p:spPr>
          <a:xfrm>
            <a:off x="1025280" y="2706840"/>
            <a:ext cx="7299720" cy="389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Рисунок 1" descr=""/>
          <p:cNvPicPr/>
          <p:nvPr/>
        </p:nvPicPr>
        <p:blipFill>
          <a:blip r:embed="rId1"/>
          <a:stretch/>
        </p:blipFill>
        <p:spPr>
          <a:xfrm>
            <a:off x="275760" y="695880"/>
            <a:ext cx="9019800" cy="549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Рисунок 1" descr=""/>
          <p:cNvPicPr/>
          <p:nvPr/>
        </p:nvPicPr>
        <p:blipFill>
          <a:blip r:embed="rId1"/>
          <a:stretch/>
        </p:blipFill>
        <p:spPr>
          <a:xfrm>
            <a:off x="528480" y="1200960"/>
            <a:ext cx="8705520" cy="484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Печатаем полученные ошибки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7" name="Объект 3" descr=""/>
          <p:cNvPicPr/>
          <p:nvPr/>
        </p:nvPicPr>
        <p:blipFill>
          <a:blip r:embed="rId1"/>
          <a:stretch/>
        </p:blipFill>
        <p:spPr>
          <a:xfrm>
            <a:off x="341280" y="2101680"/>
            <a:ext cx="8932680" cy="423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77160" y="609480"/>
            <a:ext cx="8596440" cy="89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Обзор результатов и выводы</a:t>
            </a:r>
            <a:br/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77160" y="1651320"/>
            <a:ext cx="8596440" cy="4108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1.  Загружены данные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2.  Предобработаны данные (90% всей работы), определены наличие пропусков в данных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3.  Избавились от пропусков в данных, выделили целевую переменную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4.  Выборка разделена на две части: 1-я для обучения и 2-я для тестирования модели.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5.  Построены гистограммы для возможных значений признаков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6.  Обучена модель на обучающей выборке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7. Провалидирована модель на тестовой выборке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8. Дан анализ полученных результатов.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РАБОТА ВЫПОЛНЕНА НА Google Colab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Save a copy in GitHub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1800" spc="-1" strike="noStrike" u="sng">
                <a:solidFill>
                  <a:srgbClr val="b2d76d"/>
                </a:solidFill>
                <a:uFillTx/>
                <a:latin typeface="Trebuchet MS"/>
                <a:hlinkClick r:id="rId1"/>
              </a:rPr>
              <a:t>https://</a:t>
            </a:r>
            <a:r>
              <a:rPr b="0" lang="ru-RU" sz="1800" spc="-1" strike="noStrike" u="sng">
                <a:solidFill>
                  <a:srgbClr val="b2d76d"/>
                </a:solidFill>
                <a:uFillTx/>
                <a:latin typeface="Trebuchet MS"/>
                <a:hlinkClick r:id="rId2"/>
              </a:rPr>
              <a:t>github.com/MazurovaNN/DIPLOM_2024/tree/main</a:t>
            </a:r>
            <a:r>
              <a:rPr b="0" lang="ru-RU" sz="1800" spc="-1" strike="noStrike" u="sng">
                <a:solidFill>
                  <a:srgbClr val="b2d76d"/>
                </a:solidFill>
                <a:uFillTx/>
                <a:latin typeface="Trebuchet MS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77160" y="609480"/>
            <a:ext cx="8596440" cy="891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90c226"/>
                </a:solidFill>
                <a:latin typeface="Trebuchet MS"/>
              </a:rPr>
              <a:t>Предложенный проект продемонстрировал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77160" y="1651320"/>
            <a:ext cx="8596440" cy="438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Модель для оценки стоимости подержанного автомобиля, которая может  помочь: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1. покупателям не переплатить за желаемое авто, а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2. честным продавцам быстро устанавливать цену, соответствующую их предложениям.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Поставленная  задача анализа данных выполнена и продемонстрирована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    </a:t>
            </a:r>
            <a:r>
              <a:rPr b="0" lang="ru-RU" sz="1800" spc="-1" strike="noStrike">
                <a:solidFill>
                  <a:srgbClr val="404040"/>
                </a:solidFill>
                <a:latin typeface="Trebuchet MS"/>
              </a:rPr>
              <a:t>Цель данной задачи выполнена:  прогнозирование цены на подержанные автомобили Ford осуществилось с помощью </a:t>
            </a:r>
            <a:r>
              <a:rPr b="0" lang="ru-RU" sz="1800" spc="-1" strike="noStrike">
                <a:solidFill>
                  <a:srgbClr val="81d41a"/>
                </a:solidFill>
                <a:latin typeface="Trebuchet MS"/>
              </a:rPr>
              <a:t>построения регрессионных моделей и их анализа.</a:t>
            </a: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1" descr=""/>
          <p:cNvPicPr/>
          <p:nvPr/>
        </p:nvPicPr>
        <p:blipFill>
          <a:blip r:embed="rId1"/>
          <a:stretch/>
        </p:blipFill>
        <p:spPr>
          <a:xfrm>
            <a:off x="395640" y="641520"/>
            <a:ext cx="8583480" cy="545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89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1d41a"/>
                </a:solidFill>
                <a:latin typeface="Trebuchet MS"/>
              </a:rPr>
              <a:t>Значения метрик ошибок наших моделей</a:t>
            </a:r>
            <a:endParaRPr b="0" lang="ru-RU" sz="2400" spc="-1" strike="noStrike">
              <a:solidFill>
                <a:srgbClr val="81d41a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1651320"/>
            <a:ext cx="8596440" cy="4828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Важно взглянуть на исходный порядок цен на автомобили. Видно, что средняя цена имеет порядок 20 000 долларов, что означает, что полученная ошибка может удовлетворять предъявляемым требованиям к модели регрессии и как следствие, приводит к правильному определению цены на подержанные автомобили для рынка продаж подержанных автомобилей.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MAE: 4263.96, RMSE: 6350.82, R2:    0.66 for linear model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MAE: 1673.39, RMSE: 3316.56,  R2:    0.91 for random forest model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   </a:t>
            </a:r>
            <a:r>
              <a:rPr b="0" lang="ru-RU" sz="2000" spc="-1" strike="noStrike">
                <a:solidFill>
                  <a:srgbClr val="404040"/>
                </a:solidFill>
                <a:latin typeface="Trebuchet MS"/>
              </a:rPr>
              <a:t>Модель случайного леса работает лучше и визуально, и потому, что абсолютная и средне квадратичная ошибка меньше для линейной регресии</a:t>
            </a: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77160" y="609480"/>
            <a:ext cx="8596440" cy="891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0" lang="ru-RU" sz="2600" spc="-1" strike="noStrike">
                <a:solidFill>
                  <a:srgbClr val="81d41a"/>
                </a:solidFill>
                <a:latin typeface="Trebuchet MS"/>
              </a:rPr>
              <a:t>Корректность подсчета метрик</a:t>
            </a:r>
            <a:br/>
            <a:r>
              <a:rPr b="0" lang="ru-RU" sz="2600" spc="-1" strike="noStrike">
                <a:solidFill>
                  <a:srgbClr val="81d41a"/>
                </a:solidFill>
                <a:latin typeface="Trebuchet MS"/>
              </a:rPr>
              <a:t> качества регрессионной модели</a:t>
            </a:r>
            <a:endParaRPr b="0" lang="ru-RU" sz="2600" spc="-1" strike="noStrike">
              <a:solidFill>
                <a:srgbClr val="81d41a"/>
              </a:solidFill>
              <a:latin typeface="Trebuchet MS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77160" y="1651320"/>
            <a:ext cx="8596440" cy="4540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6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ru-RU" sz="2600" spc="-1" strike="noStrike">
                <a:solidFill>
                  <a:srgbClr val="404040"/>
                </a:solidFill>
                <a:latin typeface="Trebuchet MS"/>
              </a:rPr>
              <a:t>Корректность подсчета метрик качества регрессионной модели в python обеспечивается загрузка их из библиотеки sklearn.</a:t>
            </a:r>
            <a:endParaRPr b="0" lang="ru-RU" sz="2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600" spc="-1" strike="noStrike">
                <a:solidFill>
                  <a:srgbClr val="404040"/>
                </a:solidFill>
                <a:latin typeface="Trebuchet MS"/>
              </a:rPr>
              <a:t>  </a:t>
            </a:r>
            <a:r>
              <a:rPr b="0" lang="ru-RU" sz="2600" spc="-1" strike="noStrike">
                <a:solidFill>
                  <a:srgbClr val="404040"/>
                </a:solidFill>
                <a:latin typeface="Trebuchet MS"/>
              </a:rPr>
              <a:t>Таким образом, применены метрики, осуществлена визуализация, выбранная модель попадает в точку, она протестирована и автор ее рекомендует к применению при определении цен.</a:t>
            </a:r>
            <a:endParaRPr b="0" lang="ru-RU" sz="2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600" spc="-1" strike="noStrike">
                <a:solidFill>
                  <a:srgbClr val="404040"/>
                </a:solidFill>
                <a:latin typeface="Trebuchet MS"/>
              </a:rPr>
              <a:t>   </a:t>
            </a:r>
            <a:r>
              <a:rPr b="0" lang="ru-RU" sz="2600" spc="-1" strike="noStrike">
                <a:solidFill>
                  <a:srgbClr val="404040"/>
                </a:solidFill>
                <a:latin typeface="Trebuchet MS"/>
              </a:rPr>
              <a:t>Отмечу, что Набор данных состоит из информации о транспортных средствах, выставленных на продажу на сайте Craigslist.</a:t>
            </a:r>
            <a:endParaRPr b="0" lang="ru-RU" sz="2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6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77160" y="609480"/>
            <a:ext cx="8596440" cy="2133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br/>
            <a:br/>
            <a:r>
              <a:rPr b="0" lang="ru-RU" sz="3600" spc="-1" strike="noStrike">
                <a:solidFill>
                  <a:srgbClr val="90c226"/>
                </a:solidFill>
                <a:latin typeface="Trebuchet MS"/>
              </a:rPr>
              <a:t>СПАСИБО  ЗА  ВНИМАНИЕ!</a:t>
            </a:r>
            <a:endParaRPr b="0" lang="ru-RU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77160" y="2565720"/>
            <a:ext cx="8596440" cy="347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1800" spc="-1" strike="noStrike">
              <a:solidFill>
                <a:srgbClr val="404040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ru-RU" sz="4000" spc="-1" strike="noStrike">
                <a:solidFill>
                  <a:srgbClr val="90c226"/>
                </a:solidFill>
                <a:latin typeface="Trebuchet MS"/>
              </a:rPr>
              <a:t>СПАСИБО    GEEK BRAINS!!!</a:t>
            </a:r>
            <a:endParaRPr b="0" lang="ru-RU" sz="4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Рисунок 1" descr=""/>
          <p:cNvPicPr/>
          <p:nvPr/>
        </p:nvPicPr>
        <p:blipFill>
          <a:blip r:embed="rId1"/>
          <a:stretch/>
        </p:blipFill>
        <p:spPr>
          <a:xfrm>
            <a:off x="563760" y="1023480"/>
            <a:ext cx="9303120" cy="502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Рисунок 1" descr=""/>
          <p:cNvPicPr/>
          <p:nvPr/>
        </p:nvPicPr>
        <p:blipFill>
          <a:blip r:embed="rId1"/>
          <a:stretch/>
        </p:blipFill>
        <p:spPr>
          <a:xfrm>
            <a:off x="382680" y="392040"/>
            <a:ext cx="9192960" cy="627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Рисунок 1" descr=""/>
          <p:cNvPicPr/>
          <p:nvPr/>
        </p:nvPicPr>
        <p:blipFill>
          <a:blip r:embed="rId1"/>
          <a:stretch/>
        </p:blipFill>
        <p:spPr>
          <a:xfrm>
            <a:off x="795600" y="969120"/>
            <a:ext cx="8553240" cy="472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1" descr=""/>
          <p:cNvPicPr/>
          <p:nvPr/>
        </p:nvPicPr>
        <p:blipFill>
          <a:blip r:embed="rId1"/>
          <a:stretch/>
        </p:blipFill>
        <p:spPr>
          <a:xfrm>
            <a:off x="343800" y="900720"/>
            <a:ext cx="9209160" cy="537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1" descr=""/>
          <p:cNvPicPr/>
          <p:nvPr/>
        </p:nvPicPr>
        <p:blipFill>
          <a:blip r:embed="rId1"/>
          <a:stretch/>
        </p:blipFill>
        <p:spPr>
          <a:xfrm>
            <a:off x="326160" y="1157040"/>
            <a:ext cx="9000720" cy="522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Application>Document_Manager_Pro/6.3.5.2$Windows_x86 LibreOffice_project/</Application>
  <Words>614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2024-02-25T22:04:15Z</dcterms:created>
  <dc:creator>Наталья Мазурова</dc:creator>
  <dc:description/>
  <dc:language>ru-RU</dc:language>
  <cp:lastModifiedBy/>
  <dcterms:modified xsi:type="dcterms:W3CDTF">2024-06-07T14:50:57Z</dcterms:modified>
  <cp:revision>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