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2" r:id="rId2"/>
    <p:sldId id="323" r:id="rId3"/>
    <p:sldId id="320" r:id="rId4"/>
    <p:sldId id="324" r:id="rId5"/>
    <p:sldId id="325" r:id="rId6"/>
    <p:sldId id="332" r:id="rId7"/>
    <p:sldId id="326" r:id="rId8"/>
    <p:sldId id="328" r:id="rId9"/>
    <p:sldId id="330" r:id="rId10"/>
    <p:sldId id="329" r:id="rId11"/>
    <p:sldId id="331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E703"/>
    <a:srgbClr val="25ACFF"/>
    <a:srgbClr val="000000"/>
    <a:srgbClr val="D9D9D9"/>
    <a:srgbClr val="A6A6A6"/>
    <a:srgbClr val="526DB0"/>
    <a:srgbClr val="D1282E"/>
    <a:srgbClr val="F5C201"/>
    <a:srgbClr val="92D05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>
      <p:cViewPr varScale="1">
        <p:scale>
          <a:sx n="116" d="100"/>
          <a:sy n="116" d="100"/>
        </p:scale>
        <p:origin x="1332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846" y="-10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1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smtClean="0"/>
              <a:t>By Issue Category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1"/>
            <c:showBubbleSize val="0"/>
            <c:separator>;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smtClean="0"/>
              <a:t>By </a:t>
            </a:r>
            <a:r>
              <a:rPr lang="en-GB" dirty="0" err="1" smtClean="0"/>
              <a:t>CoC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1"/>
            <c:showBubbleSize val="0"/>
            <c:separator>;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CoC1</c:v>
                </c:pt>
                <c:pt idx="1">
                  <c:v>CoC2</c:v>
                </c:pt>
                <c:pt idx="2">
                  <c:v>CoC3</c:v>
                </c:pt>
                <c:pt idx="3">
                  <c:v>CoC4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18.2</c:v>
                </c:pt>
                <c:pt idx="1">
                  <c:v>13.2</c:v>
                </c:pt>
                <c:pt idx="2">
                  <c:v>11.4</c:v>
                </c:pt>
                <c:pt idx="3">
                  <c:v>11.2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smtClean="0"/>
              <a:t>By Issue Category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1"/>
            <c:showBubbleSize val="0"/>
            <c:separator>;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 smtClean="0"/>
              <a:t>By </a:t>
            </a:r>
            <a:r>
              <a:rPr lang="en-GB" dirty="0" err="1" smtClean="0"/>
              <a:t>CoC</a:t>
            </a:r>
            <a:endParaRPr lang="en-GB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1"/>
            <c:showBubbleSize val="0"/>
            <c:separator>;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CoC1</c:v>
                </c:pt>
                <c:pt idx="1">
                  <c:v>CoC2</c:v>
                </c:pt>
                <c:pt idx="2">
                  <c:v>CoC3</c:v>
                </c:pt>
                <c:pt idx="3">
                  <c:v>CoC4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18.2</c:v>
                </c:pt>
                <c:pt idx="1">
                  <c:v>13.2</c:v>
                </c:pt>
                <c:pt idx="2">
                  <c:v>11.4</c:v>
                </c:pt>
                <c:pt idx="3">
                  <c:v>11.2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 of issues corrected during build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DE691A78-8B22-44EF-B60B-7CC4AC17026C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EDF4D865-187A-4F3C-A85F-F6C97936A580}" type="VALUE">
                      <a:rPr lang="en-US"/>
                      <a:pPr/>
                      <a:t>[VALUE]</a:t>
                    </a:fld>
                    <a:endParaRPr lang="en-GB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E1A49F13-9139-4E48-845D-2C0E55515372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9E27ACB6-253D-4F6B-B9A8-47578ADC71E0}" type="VALUE">
                      <a:rPr lang="en-US"/>
                      <a:pPr/>
                      <a:t>[VALUE]</a:t>
                    </a:fld>
                    <a:endParaRPr lang="en-GB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F6804387-372B-43A8-95E1-AE58FB2BC3BB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E006965E-7EDB-40E8-BBA7-FBC3D9E44EA3}" type="VALUE">
                      <a:rPr lang="en-US"/>
                      <a:pPr/>
                      <a:t>[VALUE]</a:t>
                    </a:fld>
                    <a:endParaRPr lang="en-GB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94C84958-521C-4301-B352-00FD4C379E62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3A0F6845-B510-489D-BDDD-6A2E84D258CB}" type="VALUE">
                      <a:rPr lang="en-US"/>
                      <a:pPr/>
                      <a:t>[VALUE]</a:t>
                    </a:fld>
                    <a:endParaRPr lang="en-GB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2AC34B44-9FC1-49E5-9078-D4AC30A9CE75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B15F7EEB-5FBA-467E-9D44-7328D89D0766}" type="VALUE">
                      <a:rPr lang="en-US"/>
                      <a:pPr/>
                      <a:t>[VALUE]</a:t>
                    </a:fld>
                    <a:endParaRPr lang="en-GB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9210EE33-1AFC-4CFE-B30F-FEAD51566A59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17E51C13-60D9-4CF3-9123-D562157B9DE3}" type="VALUE">
                      <a:rPr lang="en-US"/>
                      <a:pPr/>
                      <a:t>[VALUE]</a:t>
                    </a:fld>
                    <a:endParaRPr lang="en-GB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fld id="{994AD496-2AAA-4EC1-8B55-FDFAC1B53F0F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51619DA0-E484-4076-8130-4536CBEA84C0}" type="VALUE">
                      <a:rPr lang="en-US"/>
                      <a:pPr/>
                      <a:t>[VALUE]</a:t>
                    </a:fld>
                    <a:endParaRPr lang="en-GB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AME</c:v>
                </c:pt>
                <c:pt idx="1">
                  <c:v>Body &amp; Trim</c:v>
                </c:pt>
                <c:pt idx="2">
                  <c:v>Chassis</c:v>
                </c:pt>
                <c:pt idx="3">
                  <c:v>Electrical</c:v>
                </c:pt>
                <c:pt idx="4">
                  <c:v>Hybrid</c:v>
                </c:pt>
                <c:pt idx="5">
                  <c:v>Powertrain</c:v>
                </c:pt>
                <c:pt idx="6">
                  <c:v>Veh. Packaging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>
                  <c:v>0</c:v>
                </c:pt>
                <c:pt idx="1">
                  <c:v>0.4</c:v>
                </c:pt>
                <c:pt idx="2">
                  <c:v>0.28260869565217395</c:v>
                </c:pt>
                <c:pt idx="3">
                  <c:v>0.71134020618556704</c:v>
                </c:pt>
                <c:pt idx="4">
                  <c:v>0.4285714285714286</c:v>
                </c:pt>
                <c:pt idx="5">
                  <c:v>0.6</c:v>
                </c:pt>
                <c:pt idx="6">
                  <c:v>0.1428571428571429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Sheet1!$C$2:$C$8</c15:f>
                <c15:dlblRangeCache>
                  <c:ptCount val="7"/>
                  <c:pt idx="0">
                    <c:v>0/1</c:v>
                  </c:pt>
                  <c:pt idx="1">
                    <c:v>52/130</c:v>
                  </c:pt>
                  <c:pt idx="2">
                    <c:v>13/46</c:v>
                  </c:pt>
                  <c:pt idx="3">
                    <c:v>69/97</c:v>
                  </c:pt>
                  <c:pt idx="4">
                    <c:v>15/35</c:v>
                  </c:pt>
                  <c:pt idx="5">
                    <c:v>3/5</c:v>
                  </c:pt>
                  <c:pt idx="6">
                    <c:v>1/7</c:v>
                  </c:pt>
                </c15:dlblRangeCache>
              </c15:datalabelsRange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84169312"/>
        <c:axId val="384169704"/>
      </c:barChart>
      <c:catAx>
        <c:axId val="384169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169704"/>
        <c:crosses val="autoZero"/>
        <c:auto val="1"/>
        <c:lblAlgn val="ctr"/>
        <c:lblOffset val="100"/>
        <c:noMultiLvlLbl val="0"/>
      </c:catAx>
      <c:valAx>
        <c:axId val="384169704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384169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NOK Geometry - VEPS Issue</c:v>
                </c:pt>
              </c:strCache>
            </c:strRef>
          </c:tx>
          <c:spPr>
            <a:solidFill>
              <a:srgbClr val="D1282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4"/>
                <c:pt idx="1">
                  <c:v>UNV1/UPV0</c:v>
                </c:pt>
                <c:pt idx="3">
                  <c:v>UNV2/UPV1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202</c:v>
                </c:pt>
                <c:pt idx="3">
                  <c:v>122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NOK Geometry - Other</c:v>
                </c:pt>
              </c:strCache>
            </c:strRef>
          </c:tx>
          <c:spPr>
            <a:solidFill>
              <a:srgbClr val="F5C20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4"/>
                <c:pt idx="1">
                  <c:v>UNV1/UPV0</c:v>
                </c:pt>
                <c:pt idx="3">
                  <c:v>UNV2/UPV1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1">
                  <c:v>150</c:v>
                </c:pt>
                <c:pt idx="3">
                  <c:v>399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OK CAD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4"/>
                <c:pt idx="1">
                  <c:v>UNV1/UPV0</c:v>
                </c:pt>
                <c:pt idx="3">
                  <c:v>UNV2/UPV1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1">
                  <c:v>208</c:v>
                </c:pt>
                <c:pt idx="3">
                  <c:v>181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84170488"/>
        <c:axId val="384170880"/>
      </c:barChart>
      <c:scatterChart>
        <c:scatterStyle val="lineMarker"/>
        <c:varyColors val="0"/>
        <c:ser>
          <c:idx val="3"/>
          <c:order val="3"/>
          <c:tx>
            <c:strRef>
              <c:f>Sheet1!$G$1</c:f>
              <c:strCache>
                <c:ptCount val="1"/>
                <c:pt idx="0">
                  <c:v>CAD NOK Allowance Agreed at Freeze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Lbl>
              <c:idx val="0"/>
              <c:layout/>
              <c:tx>
                <c:rich>
                  <a:bodyPr/>
                  <a:lstStyle/>
                  <a:p>
                    <a:fld id="{57A9F733-539E-40D8-9D07-EB1704B7782F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1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80DF109-0D96-43D2-9049-1FDAB7B37BE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24F6EB32-B761-455B-802A-65E2DAC1FC03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ED70AF6B-EBD6-4336-A116-7C6014DBF0C5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6FC269BA-BA02-4F82-93DA-11BA9457A7AB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fld id="{F9FF809C-8E9B-413C-AA3E-0C0B4ABAA8C0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xForSave val="1"/>
                  <c15:showDataLabelsRange val="1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DataLabelsRange val="1"/>
                <c15:showLeaderLines val="0"/>
              </c:ext>
            </c:extLst>
          </c:dLbls>
          <c:xVal>
            <c:numRef>
              <c:f>Sheet1!$F$2:$F$7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Sheet1!$G$2:$G$7</c:f>
              <c:numCache>
                <c:formatCode>0.00%</c:formatCode>
                <c:ptCount val="6"/>
                <c:pt idx="0">
                  <c:v>0.16</c:v>
                </c:pt>
                <c:pt idx="1">
                  <c:v>0.16</c:v>
                </c:pt>
                <c:pt idx="2">
                  <c:v>0.16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Sheet1!$H$2:$H$7</c15:f>
                <c15:dlblRangeCache>
                  <c:ptCount val="6"/>
                  <c:pt idx="0">
                    <c:v>16.00%</c:v>
                  </c:pt>
                  <c:pt idx="3">
                    <c:v>20.00%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170488"/>
        <c:axId val="384170880"/>
      </c:scatterChart>
      <c:catAx>
        <c:axId val="384170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170880"/>
        <c:crosses val="autoZero"/>
        <c:auto val="1"/>
        <c:lblAlgn val="ctr"/>
        <c:lblOffset val="100"/>
        <c:noMultiLvlLbl val="0"/>
      </c:catAx>
      <c:valAx>
        <c:axId val="384170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170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443837306639133"/>
          <c:y val="0.34307318476959348"/>
          <c:w val="0.30721476006482074"/>
          <c:h val="0.200511671542668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DFA</c:v>
                </c:pt>
              </c:strCache>
            </c:strRef>
          </c:tx>
          <c:spPr>
            <a:solidFill>
              <a:srgbClr val="526DB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Sheet1!$A$2:$A$25</c:f>
              <c:strCache>
                <c:ptCount val="24"/>
                <c:pt idx="0">
                  <c:v>ACCSI</c:v>
                </c:pt>
                <c:pt idx="1">
                  <c:v>AME</c:v>
                </c:pt>
                <c:pt idx="2">
                  <c:v>BIW Mechanisms &amp; Glass</c:v>
                </c:pt>
                <c:pt idx="3">
                  <c:v>Body Complete</c:v>
                </c:pt>
                <c:pt idx="4">
                  <c:v>Body Less Doors</c:v>
                </c:pt>
                <c:pt idx="5">
                  <c:v>Body Modules</c:v>
                </c:pt>
                <c:pt idx="6">
                  <c:v>Brakes</c:v>
                </c:pt>
                <c:pt idx="7">
                  <c:v>Cabin &amp; Safety Systems</c:v>
                </c:pt>
                <c:pt idx="8">
                  <c:v>Cockpit &amp; Climate Control Systems</c:v>
                </c:pt>
                <c:pt idx="9">
                  <c:v>Cooling</c:v>
                </c:pt>
                <c:pt idx="10">
                  <c:v>Dressed Engine &amp; Controls</c:v>
                </c:pt>
                <c:pt idx="11">
                  <c:v>Driver Info &amp; Assistance</c:v>
                </c:pt>
                <c:pt idx="12">
                  <c:v>EDS</c:v>
                </c:pt>
                <c:pt idx="13">
                  <c:v>ETO</c:v>
                </c:pt>
                <c:pt idx="14">
                  <c:v>Exterior Trim</c:v>
                </c:pt>
                <c:pt idx="15">
                  <c:v>Infotainment</c:v>
                </c:pt>
                <c:pt idx="16">
                  <c:v>Package</c:v>
                </c:pt>
                <c:pt idx="17">
                  <c:v>PCM</c:v>
                </c:pt>
                <c:pt idx="18">
                  <c:v>Power Supply</c:v>
                </c:pt>
                <c:pt idx="19">
                  <c:v>Power Supply System</c:v>
                </c:pt>
                <c:pt idx="20">
                  <c:v>Seating Systems</c:v>
                </c:pt>
                <c:pt idx="21">
                  <c:v>Springs, Dampers, Anti-roll &amp; Levelling</c:v>
                </c:pt>
                <c:pt idx="22">
                  <c:v>Steering, Wheels &amp; Tyres</c:v>
                </c:pt>
                <c:pt idx="23">
                  <c:v>Suspension, Frames &amp; Powertrain Mtg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</c:v>
                </c:pt>
                <c:pt idx="2">
                  <c:v>8</c:v>
                </c:pt>
                <c:pt idx="3">
                  <c:v>16</c:v>
                </c:pt>
                <c:pt idx="4">
                  <c:v>27</c:v>
                </c:pt>
                <c:pt idx="5">
                  <c:v>5</c:v>
                </c:pt>
                <c:pt idx="6">
                  <c:v>10</c:v>
                </c:pt>
                <c:pt idx="7">
                  <c:v>34</c:v>
                </c:pt>
                <c:pt idx="8">
                  <c:v>9</c:v>
                </c:pt>
                <c:pt idx="9">
                  <c:v>9</c:v>
                </c:pt>
                <c:pt idx="10">
                  <c:v>2</c:v>
                </c:pt>
                <c:pt idx="11">
                  <c:v>1</c:v>
                </c:pt>
                <c:pt idx="12">
                  <c:v>34</c:v>
                </c:pt>
                <c:pt idx="13">
                  <c:v>1</c:v>
                </c:pt>
                <c:pt idx="14">
                  <c:v>28</c:v>
                </c:pt>
                <c:pt idx="15">
                  <c:v>11</c:v>
                </c:pt>
                <c:pt idx="16">
                  <c:v>5</c:v>
                </c:pt>
                <c:pt idx="17">
                  <c:v>3</c:v>
                </c:pt>
                <c:pt idx="18">
                  <c:v>20</c:v>
                </c:pt>
                <c:pt idx="19">
                  <c:v>6</c:v>
                </c:pt>
                <c:pt idx="20">
                  <c:v>6</c:v>
                </c:pt>
                <c:pt idx="21">
                  <c:v>8</c:v>
                </c:pt>
                <c:pt idx="22">
                  <c:v>5</c:v>
                </c:pt>
                <c:pt idx="23">
                  <c:v>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CAD Compatability - Fesibility Issue</c:v>
                </c:pt>
              </c:strCache>
            </c:strRef>
          </c:tx>
          <c:spPr>
            <a:solidFill>
              <a:srgbClr val="D1282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Sheet1!$A$2:$A$25</c:f>
              <c:strCache>
                <c:ptCount val="24"/>
                <c:pt idx="0">
                  <c:v>ACCSI</c:v>
                </c:pt>
                <c:pt idx="1">
                  <c:v>AME</c:v>
                </c:pt>
                <c:pt idx="2">
                  <c:v>BIW Mechanisms &amp; Glass</c:v>
                </c:pt>
                <c:pt idx="3">
                  <c:v>Body Complete</c:v>
                </c:pt>
                <c:pt idx="4">
                  <c:v>Body Less Doors</c:v>
                </c:pt>
                <c:pt idx="5">
                  <c:v>Body Modules</c:v>
                </c:pt>
                <c:pt idx="6">
                  <c:v>Brakes</c:v>
                </c:pt>
                <c:pt idx="7">
                  <c:v>Cabin &amp; Safety Systems</c:v>
                </c:pt>
                <c:pt idx="8">
                  <c:v>Cockpit &amp; Climate Control Systems</c:v>
                </c:pt>
                <c:pt idx="9">
                  <c:v>Cooling</c:v>
                </c:pt>
                <c:pt idx="10">
                  <c:v>Dressed Engine &amp; Controls</c:v>
                </c:pt>
                <c:pt idx="11">
                  <c:v>Driver Info &amp; Assistance</c:v>
                </c:pt>
                <c:pt idx="12">
                  <c:v>EDS</c:v>
                </c:pt>
                <c:pt idx="13">
                  <c:v>ETO</c:v>
                </c:pt>
                <c:pt idx="14">
                  <c:v>Exterior Trim</c:v>
                </c:pt>
                <c:pt idx="15">
                  <c:v>Infotainment</c:v>
                </c:pt>
                <c:pt idx="16">
                  <c:v>Package</c:v>
                </c:pt>
                <c:pt idx="17">
                  <c:v>PCM</c:v>
                </c:pt>
                <c:pt idx="18">
                  <c:v>Power Supply</c:v>
                </c:pt>
                <c:pt idx="19">
                  <c:v>Power Supply System</c:v>
                </c:pt>
                <c:pt idx="20">
                  <c:v>Seating Systems</c:v>
                </c:pt>
                <c:pt idx="21">
                  <c:v>Springs, Dampers, Anti-roll &amp; Levelling</c:v>
                </c:pt>
                <c:pt idx="22">
                  <c:v>Steering, Wheels &amp; Tyres</c:v>
                </c:pt>
                <c:pt idx="23">
                  <c:v>Suspension, Frames &amp; Powertrain Mtg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6">
                  <c:v>6</c:v>
                </c:pt>
                <c:pt idx="7">
                  <c:v>34</c:v>
                </c:pt>
                <c:pt idx="8">
                  <c:v>3</c:v>
                </c:pt>
                <c:pt idx="9">
                  <c:v>5</c:v>
                </c:pt>
                <c:pt idx="10">
                  <c:v>1</c:v>
                </c:pt>
                <c:pt idx="11">
                  <c:v>2</c:v>
                </c:pt>
                <c:pt idx="12">
                  <c:v>8</c:v>
                </c:pt>
                <c:pt idx="14">
                  <c:v>9</c:v>
                </c:pt>
                <c:pt idx="16">
                  <c:v>1</c:v>
                </c:pt>
                <c:pt idx="18">
                  <c:v>1</c:v>
                </c:pt>
                <c:pt idx="19">
                  <c:v>2</c:v>
                </c:pt>
                <c:pt idx="22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CAD Comaptability - No Feasibility Issue</c:v>
                </c:pt>
              </c:strCache>
            </c:strRef>
          </c:tx>
          <c:spPr>
            <a:solidFill>
              <a:srgbClr val="F5C20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Sheet1!$A$2:$A$25</c:f>
              <c:strCache>
                <c:ptCount val="24"/>
                <c:pt idx="0">
                  <c:v>ACCSI</c:v>
                </c:pt>
                <c:pt idx="1">
                  <c:v>AME</c:v>
                </c:pt>
                <c:pt idx="2">
                  <c:v>BIW Mechanisms &amp; Glass</c:v>
                </c:pt>
                <c:pt idx="3">
                  <c:v>Body Complete</c:v>
                </c:pt>
                <c:pt idx="4">
                  <c:v>Body Less Doors</c:v>
                </c:pt>
                <c:pt idx="5">
                  <c:v>Body Modules</c:v>
                </c:pt>
                <c:pt idx="6">
                  <c:v>Brakes</c:v>
                </c:pt>
                <c:pt idx="7">
                  <c:v>Cabin &amp; Safety Systems</c:v>
                </c:pt>
                <c:pt idx="8">
                  <c:v>Cockpit &amp; Climate Control Systems</c:v>
                </c:pt>
                <c:pt idx="9">
                  <c:v>Cooling</c:v>
                </c:pt>
                <c:pt idx="10">
                  <c:v>Dressed Engine &amp; Controls</c:v>
                </c:pt>
                <c:pt idx="11">
                  <c:v>Driver Info &amp; Assistance</c:v>
                </c:pt>
                <c:pt idx="12">
                  <c:v>EDS</c:v>
                </c:pt>
                <c:pt idx="13">
                  <c:v>ETO</c:v>
                </c:pt>
                <c:pt idx="14">
                  <c:v>Exterior Trim</c:v>
                </c:pt>
                <c:pt idx="15">
                  <c:v>Infotainment</c:v>
                </c:pt>
                <c:pt idx="16">
                  <c:v>Package</c:v>
                </c:pt>
                <c:pt idx="17">
                  <c:v>PCM</c:v>
                </c:pt>
                <c:pt idx="18">
                  <c:v>Power Supply</c:v>
                </c:pt>
                <c:pt idx="19">
                  <c:v>Power Supply System</c:v>
                </c:pt>
                <c:pt idx="20">
                  <c:v>Seating Systems</c:v>
                </c:pt>
                <c:pt idx="21">
                  <c:v>Springs, Dampers, Anti-roll &amp; Levelling</c:v>
                </c:pt>
                <c:pt idx="22">
                  <c:v>Steering, Wheels &amp; Tyres</c:v>
                </c:pt>
                <c:pt idx="23">
                  <c:v>Suspension, Frames &amp; Powertrain Mtg</c:v>
                </c:pt>
              </c:strCache>
            </c:strRef>
          </c:cat>
          <c:val>
            <c:numRef>
              <c:f>Sheet1!$D$2:$D$25</c:f>
              <c:numCache>
                <c:formatCode>General</c:formatCode>
                <c:ptCount val="24"/>
                <c:pt idx="3">
                  <c:v>3</c:v>
                </c:pt>
                <c:pt idx="7">
                  <c:v>1</c:v>
                </c:pt>
                <c:pt idx="9">
                  <c:v>1</c:v>
                </c:pt>
                <c:pt idx="12">
                  <c:v>3</c:v>
                </c:pt>
                <c:pt idx="20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Missing/Incomplete CAD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Sheet1!$A$2:$A$25</c:f>
              <c:strCache>
                <c:ptCount val="24"/>
                <c:pt idx="0">
                  <c:v>ACCSI</c:v>
                </c:pt>
                <c:pt idx="1">
                  <c:v>AME</c:v>
                </c:pt>
                <c:pt idx="2">
                  <c:v>BIW Mechanisms &amp; Glass</c:v>
                </c:pt>
                <c:pt idx="3">
                  <c:v>Body Complete</c:v>
                </c:pt>
                <c:pt idx="4">
                  <c:v>Body Less Doors</c:v>
                </c:pt>
                <c:pt idx="5">
                  <c:v>Body Modules</c:v>
                </c:pt>
                <c:pt idx="6">
                  <c:v>Brakes</c:v>
                </c:pt>
                <c:pt idx="7">
                  <c:v>Cabin &amp; Safety Systems</c:v>
                </c:pt>
                <c:pt idx="8">
                  <c:v>Cockpit &amp; Climate Control Systems</c:v>
                </c:pt>
                <c:pt idx="9">
                  <c:v>Cooling</c:v>
                </c:pt>
                <c:pt idx="10">
                  <c:v>Dressed Engine &amp; Controls</c:v>
                </c:pt>
                <c:pt idx="11">
                  <c:v>Driver Info &amp; Assistance</c:v>
                </c:pt>
                <c:pt idx="12">
                  <c:v>EDS</c:v>
                </c:pt>
                <c:pt idx="13">
                  <c:v>ETO</c:v>
                </c:pt>
                <c:pt idx="14">
                  <c:v>Exterior Trim</c:v>
                </c:pt>
                <c:pt idx="15">
                  <c:v>Infotainment</c:v>
                </c:pt>
                <c:pt idx="16">
                  <c:v>Package</c:v>
                </c:pt>
                <c:pt idx="17">
                  <c:v>PCM</c:v>
                </c:pt>
                <c:pt idx="18">
                  <c:v>Power Supply</c:v>
                </c:pt>
                <c:pt idx="19">
                  <c:v>Power Supply System</c:v>
                </c:pt>
                <c:pt idx="20">
                  <c:v>Seating Systems</c:v>
                </c:pt>
                <c:pt idx="21">
                  <c:v>Springs, Dampers, Anti-roll &amp; Levelling</c:v>
                </c:pt>
                <c:pt idx="22">
                  <c:v>Steering, Wheels &amp; Tyres</c:v>
                </c:pt>
                <c:pt idx="23">
                  <c:v>Suspension, Frames &amp; Powertrain Mtg</c:v>
                </c:pt>
              </c:strCache>
            </c:strRef>
          </c:cat>
          <c:val>
            <c:numRef>
              <c:f>Sheet1!$E$2:$E$25</c:f>
              <c:numCache>
                <c:formatCode>General</c:formatCode>
                <c:ptCount val="24"/>
                <c:pt idx="2">
                  <c:v>3</c:v>
                </c:pt>
                <c:pt idx="3">
                  <c:v>10</c:v>
                </c:pt>
                <c:pt idx="4">
                  <c:v>15</c:v>
                </c:pt>
                <c:pt idx="5">
                  <c:v>1</c:v>
                </c:pt>
                <c:pt idx="6">
                  <c:v>3</c:v>
                </c:pt>
                <c:pt idx="7">
                  <c:v>13</c:v>
                </c:pt>
                <c:pt idx="8">
                  <c:v>5</c:v>
                </c:pt>
                <c:pt idx="9">
                  <c:v>13</c:v>
                </c:pt>
                <c:pt idx="10">
                  <c:v>2</c:v>
                </c:pt>
                <c:pt idx="11">
                  <c:v>1</c:v>
                </c:pt>
                <c:pt idx="12">
                  <c:v>48</c:v>
                </c:pt>
                <c:pt idx="13">
                  <c:v>1</c:v>
                </c:pt>
                <c:pt idx="14">
                  <c:v>17</c:v>
                </c:pt>
                <c:pt idx="15">
                  <c:v>3</c:v>
                </c:pt>
                <c:pt idx="16">
                  <c:v>4</c:v>
                </c:pt>
                <c:pt idx="17">
                  <c:v>1</c:v>
                </c:pt>
                <c:pt idx="18">
                  <c:v>2</c:v>
                </c:pt>
                <c:pt idx="19">
                  <c:v>5</c:v>
                </c:pt>
                <c:pt idx="20">
                  <c:v>3</c:v>
                </c:pt>
                <c:pt idx="22">
                  <c:v>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Request Information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Sheet1!$A$2:$A$25</c:f>
              <c:strCache>
                <c:ptCount val="24"/>
                <c:pt idx="0">
                  <c:v>ACCSI</c:v>
                </c:pt>
                <c:pt idx="1">
                  <c:v>AME</c:v>
                </c:pt>
                <c:pt idx="2">
                  <c:v>BIW Mechanisms &amp; Glass</c:v>
                </c:pt>
                <c:pt idx="3">
                  <c:v>Body Complete</c:v>
                </c:pt>
                <c:pt idx="4">
                  <c:v>Body Less Doors</c:v>
                </c:pt>
                <c:pt idx="5">
                  <c:v>Body Modules</c:v>
                </c:pt>
                <c:pt idx="6">
                  <c:v>Brakes</c:v>
                </c:pt>
                <c:pt idx="7">
                  <c:v>Cabin &amp; Safety Systems</c:v>
                </c:pt>
                <c:pt idx="8">
                  <c:v>Cockpit &amp; Climate Control Systems</c:v>
                </c:pt>
                <c:pt idx="9">
                  <c:v>Cooling</c:v>
                </c:pt>
                <c:pt idx="10">
                  <c:v>Dressed Engine &amp; Controls</c:v>
                </c:pt>
                <c:pt idx="11">
                  <c:v>Driver Info &amp; Assistance</c:v>
                </c:pt>
                <c:pt idx="12">
                  <c:v>EDS</c:v>
                </c:pt>
                <c:pt idx="13">
                  <c:v>ETO</c:v>
                </c:pt>
                <c:pt idx="14">
                  <c:v>Exterior Trim</c:v>
                </c:pt>
                <c:pt idx="15">
                  <c:v>Infotainment</c:v>
                </c:pt>
                <c:pt idx="16">
                  <c:v>Package</c:v>
                </c:pt>
                <c:pt idx="17">
                  <c:v>PCM</c:v>
                </c:pt>
                <c:pt idx="18">
                  <c:v>Power Supply</c:v>
                </c:pt>
                <c:pt idx="19">
                  <c:v>Power Supply System</c:v>
                </c:pt>
                <c:pt idx="20">
                  <c:v>Seating Systems</c:v>
                </c:pt>
                <c:pt idx="21">
                  <c:v>Springs, Dampers, Anti-roll &amp; Levelling</c:v>
                </c:pt>
                <c:pt idx="22">
                  <c:v>Steering, Wheels &amp; Tyres</c:v>
                </c:pt>
                <c:pt idx="23">
                  <c:v>Suspension, Frames &amp; Powertrain Mtg</c:v>
                </c:pt>
              </c:strCache>
            </c:strRef>
          </c:cat>
          <c:val>
            <c:numRef>
              <c:f>Sheet1!$F$2:$F$25</c:f>
              <c:numCache>
                <c:formatCode>General</c:formatCode>
                <c:ptCount val="24"/>
                <c:pt idx="1">
                  <c:v>1</c:v>
                </c:pt>
                <c:pt idx="2">
                  <c:v>1</c:v>
                </c:pt>
                <c:pt idx="3">
                  <c:v>5</c:v>
                </c:pt>
                <c:pt idx="4">
                  <c:v>8</c:v>
                </c:pt>
                <c:pt idx="5">
                  <c:v>1</c:v>
                </c:pt>
                <c:pt idx="6">
                  <c:v>4</c:v>
                </c:pt>
                <c:pt idx="7">
                  <c:v>1</c:v>
                </c:pt>
                <c:pt idx="8">
                  <c:v>1</c:v>
                </c:pt>
                <c:pt idx="9">
                  <c:v>3</c:v>
                </c:pt>
                <c:pt idx="11">
                  <c:v>4</c:v>
                </c:pt>
                <c:pt idx="12">
                  <c:v>12</c:v>
                </c:pt>
                <c:pt idx="14">
                  <c:v>4</c:v>
                </c:pt>
                <c:pt idx="15">
                  <c:v>4</c:v>
                </c:pt>
                <c:pt idx="18">
                  <c:v>3</c:v>
                </c:pt>
                <c:pt idx="19">
                  <c:v>5</c:v>
                </c:pt>
                <c:pt idx="21">
                  <c:v>3</c:v>
                </c:pt>
                <c:pt idx="22">
                  <c:v>1</c:v>
                </c:pt>
                <c:pt idx="23">
                  <c:v>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Sheet1!$A$2:$A$25</c:f>
              <c:strCache>
                <c:ptCount val="24"/>
                <c:pt idx="0">
                  <c:v>ACCSI</c:v>
                </c:pt>
                <c:pt idx="1">
                  <c:v>AME</c:v>
                </c:pt>
                <c:pt idx="2">
                  <c:v>BIW Mechanisms &amp; Glass</c:v>
                </c:pt>
                <c:pt idx="3">
                  <c:v>Body Complete</c:v>
                </c:pt>
                <c:pt idx="4">
                  <c:v>Body Less Doors</c:v>
                </c:pt>
                <c:pt idx="5">
                  <c:v>Body Modules</c:v>
                </c:pt>
                <c:pt idx="6">
                  <c:v>Brakes</c:v>
                </c:pt>
                <c:pt idx="7">
                  <c:v>Cabin &amp; Safety Systems</c:v>
                </c:pt>
                <c:pt idx="8">
                  <c:v>Cockpit &amp; Climate Control Systems</c:v>
                </c:pt>
                <c:pt idx="9">
                  <c:v>Cooling</c:v>
                </c:pt>
                <c:pt idx="10">
                  <c:v>Dressed Engine &amp; Controls</c:v>
                </c:pt>
                <c:pt idx="11">
                  <c:v>Driver Info &amp; Assistance</c:v>
                </c:pt>
                <c:pt idx="12">
                  <c:v>EDS</c:v>
                </c:pt>
                <c:pt idx="13">
                  <c:v>ETO</c:v>
                </c:pt>
                <c:pt idx="14">
                  <c:v>Exterior Trim</c:v>
                </c:pt>
                <c:pt idx="15">
                  <c:v>Infotainment</c:v>
                </c:pt>
                <c:pt idx="16">
                  <c:v>Package</c:v>
                </c:pt>
                <c:pt idx="17">
                  <c:v>PCM</c:v>
                </c:pt>
                <c:pt idx="18">
                  <c:v>Power Supply</c:v>
                </c:pt>
                <c:pt idx="19">
                  <c:v>Power Supply System</c:v>
                </c:pt>
                <c:pt idx="20">
                  <c:v>Seating Systems</c:v>
                </c:pt>
                <c:pt idx="21">
                  <c:v>Springs, Dampers, Anti-roll &amp; Levelling</c:v>
                </c:pt>
                <c:pt idx="22">
                  <c:v>Steering, Wheels &amp; Tyres</c:v>
                </c:pt>
                <c:pt idx="23">
                  <c:v>Suspension, Frames &amp; Powertrain Mtg</c:v>
                </c:pt>
              </c:strCache>
            </c:strRef>
          </c:cat>
          <c:val>
            <c:numRef>
              <c:f>Sheet1!$G$2:$G$25</c:f>
              <c:numCache>
                <c:formatCode>General</c:formatCode>
                <c:ptCount val="24"/>
                <c:pt idx="1">
                  <c:v>1</c:v>
                </c:pt>
                <c:pt idx="2">
                  <c:v>3</c:v>
                </c:pt>
                <c:pt idx="3">
                  <c:v>1</c:v>
                </c:pt>
                <c:pt idx="4">
                  <c:v>5</c:v>
                </c:pt>
                <c:pt idx="7">
                  <c:v>3</c:v>
                </c:pt>
                <c:pt idx="12">
                  <c:v>2</c:v>
                </c:pt>
                <c:pt idx="14">
                  <c:v>3</c:v>
                </c:pt>
                <c:pt idx="16">
                  <c:v>1</c:v>
                </c:pt>
                <c:pt idx="18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2</c:v>
                </c:pt>
                <c:pt idx="2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3606024"/>
        <c:axId val="383606416"/>
      </c:barChart>
      <c:catAx>
        <c:axId val="383606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3240000" spcFirstLastPara="1" vertOverflow="ellipsis" wrap="square" anchor="t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606416"/>
        <c:crosses val="autoZero"/>
        <c:auto val="1"/>
        <c:lblAlgn val="ctr"/>
        <c:lblOffset val="100"/>
        <c:noMultiLvlLbl val="0"/>
      </c:catAx>
      <c:valAx>
        <c:axId val="38360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606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DFA</c:v>
                </c:pt>
              </c:strCache>
            </c:strRef>
          </c:tx>
          <c:spPr>
            <a:solidFill>
              <a:srgbClr val="526DB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Sheet1!$A$2:$A$25</c:f>
              <c:strCache>
                <c:ptCount val="24"/>
                <c:pt idx="0">
                  <c:v>ACCSI</c:v>
                </c:pt>
                <c:pt idx="1">
                  <c:v>AME</c:v>
                </c:pt>
                <c:pt idx="2">
                  <c:v>BIW Mechanisms &amp; Glass</c:v>
                </c:pt>
                <c:pt idx="3">
                  <c:v>Body Complete</c:v>
                </c:pt>
                <c:pt idx="4">
                  <c:v>Body Less Doors</c:v>
                </c:pt>
                <c:pt idx="5">
                  <c:v>Body Modules</c:v>
                </c:pt>
                <c:pt idx="6">
                  <c:v>Brakes</c:v>
                </c:pt>
                <c:pt idx="7">
                  <c:v>Cabin &amp; Safety Systems</c:v>
                </c:pt>
                <c:pt idx="8">
                  <c:v>Cockpit &amp; Climate Control Systems</c:v>
                </c:pt>
                <c:pt idx="9">
                  <c:v>Cooling</c:v>
                </c:pt>
                <c:pt idx="10">
                  <c:v>Dressed Engine and Controls</c:v>
                </c:pt>
                <c:pt idx="11">
                  <c:v>Driver Info and Assistance</c:v>
                </c:pt>
                <c:pt idx="12">
                  <c:v>Electrical Distribution Systems</c:v>
                </c:pt>
                <c:pt idx="13">
                  <c:v>ETO</c:v>
                </c:pt>
                <c:pt idx="14">
                  <c:v>Exterior Trim</c:v>
                </c:pt>
                <c:pt idx="15">
                  <c:v>Infotainment</c:v>
                </c:pt>
                <c:pt idx="16">
                  <c:v>Package</c:v>
                </c:pt>
                <c:pt idx="17">
                  <c:v>PCM</c:v>
                </c:pt>
                <c:pt idx="18">
                  <c:v>Power Supply</c:v>
                </c:pt>
                <c:pt idx="19">
                  <c:v>Power Supply System</c:v>
                </c:pt>
                <c:pt idx="20">
                  <c:v>Seating Systems</c:v>
                </c:pt>
                <c:pt idx="21">
                  <c:v>Springs, Dampers Anti-roll &amp; Levelling</c:v>
                </c:pt>
                <c:pt idx="22">
                  <c:v>Steering, Wheels &amp; Tyres</c:v>
                </c:pt>
                <c:pt idx="23">
                  <c:v>Suspension, Frames &amp; Powertrain Mtg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</c:v>
                </c:pt>
                <c:pt idx="2">
                  <c:v>6</c:v>
                </c:pt>
                <c:pt idx="3">
                  <c:v>11</c:v>
                </c:pt>
                <c:pt idx="4">
                  <c:v>25</c:v>
                </c:pt>
                <c:pt idx="5">
                  <c:v>3</c:v>
                </c:pt>
                <c:pt idx="6">
                  <c:v>8</c:v>
                </c:pt>
                <c:pt idx="7">
                  <c:v>24</c:v>
                </c:pt>
                <c:pt idx="8">
                  <c:v>5</c:v>
                </c:pt>
                <c:pt idx="9">
                  <c:v>8</c:v>
                </c:pt>
                <c:pt idx="12">
                  <c:v>21</c:v>
                </c:pt>
                <c:pt idx="13">
                  <c:v>1</c:v>
                </c:pt>
                <c:pt idx="14">
                  <c:v>25</c:v>
                </c:pt>
                <c:pt idx="15">
                  <c:v>5</c:v>
                </c:pt>
                <c:pt idx="16">
                  <c:v>5</c:v>
                </c:pt>
                <c:pt idx="17">
                  <c:v>3</c:v>
                </c:pt>
                <c:pt idx="18">
                  <c:v>14</c:v>
                </c:pt>
                <c:pt idx="19">
                  <c:v>3</c:v>
                </c:pt>
                <c:pt idx="20">
                  <c:v>5</c:v>
                </c:pt>
                <c:pt idx="21">
                  <c:v>2</c:v>
                </c:pt>
                <c:pt idx="23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CAD Compatability - Fesibility Issue</c:v>
                </c:pt>
              </c:strCache>
            </c:strRef>
          </c:tx>
          <c:spPr>
            <a:solidFill>
              <a:srgbClr val="D1282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Sheet1!$A$2:$A$25</c:f>
              <c:strCache>
                <c:ptCount val="24"/>
                <c:pt idx="0">
                  <c:v>ACCSI</c:v>
                </c:pt>
                <c:pt idx="1">
                  <c:v>AME</c:v>
                </c:pt>
                <c:pt idx="2">
                  <c:v>BIW Mechanisms &amp; Glass</c:v>
                </c:pt>
                <c:pt idx="3">
                  <c:v>Body Complete</c:v>
                </c:pt>
                <c:pt idx="4">
                  <c:v>Body Less Doors</c:v>
                </c:pt>
                <c:pt idx="5">
                  <c:v>Body Modules</c:v>
                </c:pt>
                <c:pt idx="6">
                  <c:v>Brakes</c:v>
                </c:pt>
                <c:pt idx="7">
                  <c:v>Cabin &amp; Safety Systems</c:v>
                </c:pt>
                <c:pt idx="8">
                  <c:v>Cockpit &amp; Climate Control Systems</c:v>
                </c:pt>
                <c:pt idx="9">
                  <c:v>Cooling</c:v>
                </c:pt>
                <c:pt idx="10">
                  <c:v>Dressed Engine and Controls</c:v>
                </c:pt>
                <c:pt idx="11">
                  <c:v>Driver Info and Assistance</c:v>
                </c:pt>
                <c:pt idx="12">
                  <c:v>Electrical Distribution Systems</c:v>
                </c:pt>
                <c:pt idx="13">
                  <c:v>ETO</c:v>
                </c:pt>
                <c:pt idx="14">
                  <c:v>Exterior Trim</c:v>
                </c:pt>
                <c:pt idx="15">
                  <c:v>Infotainment</c:v>
                </c:pt>
                <c:pt idx="16">
                  <c:v>Package</c:v>
                </c:pt>
                <c:pt idx="17">
                  <c:v>PCM</c:v>
                </c:pt>
                <c:pt idx="18">
                  <c:v>Power Supply</c:v>
                </c:pt>
                <c:pt idx="19">
                  <c:v>Power Supply System</c:v>
                </c:pt>
                <c:pt idx="20">
                  <c:v>Seating Systems</c:v>
                </c:pt>
                <c:pt idx="21">
                  <c:v>Springs, Dampers Anti-roll &amp; Levelling</c:v>
                </c:pt>
                <c:pt idx="22">
                  <c:v>Steering, Wheels &amp; Tyres</c:v>
                </c:pt>
                <c:pt idx="23">
                  <c:v>Suspension, Frames &amp; Powertrain Mtg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2">
                  <c:v>5</c:v>
                </c:pt>
                <c:pt idx="3">
                  <c:v>4</c:v>
                </c:pt>
                <c:pt idx="4">
                  <c:v>5</c:v>
                </c:pt>
                <c:pt idx="6">
                  <c:v>6</c:v>
                </c:pt>
                <c:pt idx="7">
                  <c:v>24</c:v>
                </c:pt>
                <c:pt idx="8">
                  <c:v>3</c:v>
                </c:pt>
                <c:pt idx="9">
                  <c:v>2</c:v>
                </c:pt>
                <c:pt idx="10">
                  <c:v>1</c:v>
                </c:pt>
                <c:pt idx="12">
                  <c:v>4</c:v>
                </c:pt>
                <c:pt idx="14">
                  <c:v>8</c:v>
                </c:pt>
                <c:pt idx="16">
                  <c:v>1</c:v>
                </c:pt>
                <c:pt idx="22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CAD Comaptability - No Feasibility Issue</c:v>
                </c:pt>
              </c:strCache>
            </c:strRef>
          </c:tx>
          <c:spPr>
            <a:solidFill>
              <a:srgbClr val="F5C20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Sheet1!$A$2:$A$25</c:f>
              <c:strCache>
                <c:ptCount val="24"/>
                <c:pt idx="0">
                  <c:v>ACCSI</c:v>
                </c:pt>
                <c:pt idx="1">
                  <c:v>AME</c:v>
                </c:pt>
                <c:pt idx="2">
                  <c:v>BIW Mechanisms &amp; Glass</c:v>
                </c:pt>
                <c:pt idx="3">
                  <c:v>Body Complete</c:v>
                </c:pt>
                <c:pt idx="4">
                  <c:v>Body Less Doors</c:v>
                </c:pt>
                <c:pt idx="5">
                  <c:v>Body Modules</c:v>
                </c:pt>
                <c:pt idx="6">
                  <c:v>Brakes</c:v>
                </c:pt>
                <c:pt idx="7">
                  <c:v>Cabin &amp; Safety Systems</c:v>
                </c:pt>
                <c:pt idx="8">
                  <c:v>Cockpit &amp; Climate Control Systems</c:v>
                </c:pt>
                <c:pt idx="9">
                  <c:v>Cooling</c:v>
                </c:pt>
                <c:pt idx="10">
                  <c:v>Dressed Engine and Controls</c:v>
                </c:pt>
                <c:pt idx="11">
                  <c:v>Driver Info and Assistance</c:v>
                </c:pt>
                <c:pt idx="12">
                  <c:v>Electrical Distribution Systems</c:v>
                </c:pt>
                <c:pt idx="13">
                  <c:v>ETO</c:v>
                </c:pt>
                <c:pt idx="14">
                  <c:v>Exterior Trim</c:v>
                </c:pt>
                <c:pt idx="15">
                  <c:v>Infotainment</c:v>
                </c:pt>
                <c:pt idx="16">
                  <c:v>Package</c:v>
                </c:pt>
                <c:pt idx="17">
                  <c:v>PCM</c:v>
                </c:pt>
                <c:pt idx="18">
                  <c:v>Power Supply</c:v>
                </c:pt>
                <c:pt idx="19">
                  <c:v>Power Supply System</c:v>
                </c:pt>
                <c:pt idx="20">
                  <c:v>Seating Systems</c:v>
                </c:pt>
                <c:pt idx="21">
                  <c:v>Springs, Dampers Anti-roll &amp; Levelling</c:v>
                </c:pt>
                <c:pt idx="22">
                  <c:v>Steering, Wheels &amp; Tyres</c:v>
                </c:pt>
                <c:pt idx="23">
                  <c:v>Suspension, Frames &amp; Powertrain Mtg</c:v>
                </c:pt>
              </c:strCache>
            </c:strRef>
          </c:cat>
          <c:val>
            <c:numRef>
              <c:f>Sheet1!$D$2:$D$25</c:f>
              <c:numCache>
                <c:formatCode>General</c:formatCode>
                <c:ptCount val="24"/>
                <c:pt idx="3">
                  <c:v>3</c:v>
                </c:pt>
                <c:pt idx="20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Missing/Incomplete CAD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Sheet1!$A$2:$A$25</c:f>
              <c:strCache>
                <c:ptCount val="24"/>
                <c:pt idx="0">
                  <c:v>ACCSI</c:v>
                </c:pt>
                <c:pt idx="1">
                  <c:v>AME</c:v>
                </c:pt>
                <c:pt idx="2">
                  <c:v>BIW Mechanisms &amp; Glass</c:v>
                </c:pt>
                <c:pt idx="3">
                  <c:v>Body Complete</c:v>
                </c:pt>
                <c:pt idx="4">
                  <c:v>Body Less Doors</c:v>
                </c:pt>
                <c:pt idx="5">
                  <c:v>Body Modules</c:v>
                </c:pt>
                <c:pt idx="6">
                  <c:v>Brakes</c:v>
                </c:pt>
                <c:pt idx="7">
                  <c:v>Cabin &amp; Safety Systems</c:v>
                </c:pt>
                <c:pt idx="8">
                  <c:v>Cockpit &amp; Climate Control Systems</c:v>
                </c:pt>
                <c:pt idx="9">
                  <c:v>Cooling</c:v>
                </c:pt>
                <c:pt idx="10">
                  <c:v>Dressed Engine and Controls</c:v>
                </c:pt>
                <c:pt idx="11">
                  <c:v>Driver Info and Assistance</c:v>
                </c:pt>
                <c:pt idx="12">
                  <c:v>Electrical Distribution Systems</c:v>
                </c:pt>
                <c:pt idx="13">
                  <c:v>ETO</c:v>
                </c:pt>
                <c:pt idx="14">
                  <c:v>Exterior Trim</c:v>
                </c:pt>
                <c:pt idx="15">
                  <c:v>Infotainment</c:v>
                </c:pt>
                <c:pt idx="16">
                  <c:v>Package</c:v>
                </c:pt>
                <c:pt idx="17">
                  <c:v>PCM</c:v>
                </c:pt>
                <c:pt idx="18">
                  <c:v>Power Supply</c:v>
                </c:pt>
                <c:pt idx="19">
                  <c:v>Power Supply System</c:v>
                </c:pt>
                <c:pt idx="20">
                  <c:v>Seating Systems</c:v>
                </c:pt>
                <c:pt idx="21">
                  <c:v>Springs, Dampers Anti-roll &amp; Levelling</c:v>
                </c:pt>
                <c:pt idx="22">
                  <c:v>Steering, Wheels &amp; Tyres</c:v>
                </c:pt>
                <c:pt idx="23">
                  <c:v>Suspension, Frames &amp; Powertrain Mtg</c:v>
                </c:pt>
              </c:strCache>
            </c:strRef>
          </c:cat>
          <c:val>
            <c:numRef>
              <c:f>Sheet1!$E$2:$E$25</c:f>
              <c:numCache>
                <c:formatCode>General</c:formatCode>
                <c:ptCount val="24"/>
                <c:pt idx="2">
                  <c:v>3</c:v>
                </c:pt>
                <c:pt idx="3">
                  <c:v>5</c:v>
                </c:pt>
                <c:pt idx="4">
                  <c:v>11</c:v>
                </c:pt>
                <c:pt idx="6">
                  <c:v>3</c:v>
                </c:pt>
                <c:pt idx="7">
                  <c:v>6</c:v>
                </c:pt>
                <c:pt idx="8">
                  <c:v>4</c:v>
                </c:pt>
                <c:pt idx="9">
                  <c:v>9</c:v>
                </c:pt>
                <c:pt idx="10">
                  <c:v>1</c:v>
                </c:pt>
                <c:pt idx="11">
                  <c:v>1</c:v>
                </c:pt>
                <c:pt idx="12">
                  <c:v>14</c:v>
                </c:pt>
                <c:pt idx="13">
                  <c:v>1</c:v>
                </c:pt>
                <c:pt idx="14">
                  <c:v>15</c:v>
                </c:pt>
                <c:pt idx="15">
                  <c:v>1</c:v>
                </c:pt>
                <c:pt idx="16">
                  <c:v>3</c:v>
                </c:pt>
                <c:pt idx="17">
                  <c:v>1</c:v>
                </c:pt>
                <c:pt idx="18">
                  <c:v>1</c:v>
                </c:pt>
                <c:pt idx="19">
                  <c:v>2</c:v>
                </c:pt>
                <c:pt idx="20">
                  <c:v>3</c:v>
                </c:pt>
                <c:pt idx="22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Request Information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Sheet1!$A$2:$A$25</c:f>
              <c:strCache>
                <c:ptCount val="24"/>
                <c:pt idx="0">
                  <c:v>ACCSI</c:v>
                </c:pt>
                <c:pt idx="1">
                  <c:v>AME</c:v>
                </c:pt>
                <c:pt idx="2">
                  <c:v>BIW Mechanisms &amp; Glass</c:v>
                </c:pt>
                <c:pt idx="3">
                  <c:v>Body Complete</c:v>
                </c:pt>
                <c:pt idx="4">
                  <c:v>Body Less Doors</c:v>
                </c:pt>
                <c:pt idx="5">
                  <c:v>Body Modules</c:v>
                </c:pt>
                <c:pt idx="6">
                  <c:v>Brakes</c:v>
                </c:pt>
                <c:pt idx="7">
                  <c:v>Cabin &amp; Safety Systems</c:v>
                </c:pt>
                <c:pt idx="8">
                  <c:v>Cockpit &amp; Climate Control Systems</c:v>
                </c:pt>
                <c:pt idx="9">
                  <c:v>Cooling</c:v>
                </c:pt>
                <c:pt idx="10">
                  <c:v>Dressed Engine and Controls</c:v>
                </c:pt>
                <c:pt idx="11">
                  <c:v>Driver Info and Assistance</c:v>
                </c:pt>
                <c:pt idx="12">
                  <c:v>Electrical Distribution Systems</c:v>
                </c:pt>
                <c:pt idx="13">
                  <c:v>ETO</c:v>
                </c:pt>
                <c:pt idx="14">
                  <c:v>Exterior Trim</c:v>
                </c:pt>
                <c:pt idx="15">
                  <c:v>Infotainment</c:v>
                </c:pt>
                <c:pt idx="16">
                  <c:v>Package</c:v>
                </c:pt>
                <c:pt idx="17">
                  <c:v>PCM</c:v>
                </c:pt>
                <c:pt idx="18">
                  <c:v>Power Supply</c:v>
                </c:pt>
                <c:pt idx="19">
                  <c:v>Power Supply System</c:v>
                </c:pt>
                <c:pt idx="20">
                  <c:v>Seating Systems</c:v>
                </c:pt>
                <c:pt idx="21">
                  <c:v>Springs, Dampers Anti-roll &amp; Levelling</c:v>
                </c:pt>
                <c:pt idx="22">
                  <c:v>Steering, Wheels &amp; Tyres</c:v>
                </c:pt>
                <c:pt idx="23">
                  <c:v>Suspension, Frames &amp; Powertrain Mtg</c:v>
                </c:pt>
              </c:strCache>
            </c:strRef>
          </c:cat>
          <c:val>
            <c:numRef>
              <c:f>Sheet1!$F$2:$F$25</c:f>
              <c:numCache>
                <c:formatCode>General</c:formatCode>
                <c:ptCount val="24"/>
                <c:pt idx="1">
                  <c:v>1</c:v>
                </c:pt>
                <c:pt idx="4">
                  <c:v>1</c:v>
                </c:pt>
                <c:pt idx="6">
                  <c:v>3</c:v>
                </c:pt>
                <c:pt idx="11">
                  <c:v>1</c:v>
                </c:pt>
                <c:pt idx="23">
                  <c:v>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Sheet1!$A$2:$A$25</c:f>
              <c:strCache>
                <c:ptCount val="24"/>
                <c:pt idx="0">
                  <c:v>ACCSI</c:v>
                </c:pt>
                <c:pt idx="1">
                  <c:v>AME</c:v>
                </c:pt>
                <c:pt idx="2">
                  <c:v>BIW Mechanisms &amp; Glass</c:v>
                </c:pt>
                <c:pt idx="3">
                  <c:v>Body Complete</c:v>
                </c:pt>
                <c:pt idx="4">
                  <c:v>Body Less Doors</c:v>
                </c:pt>
                <c:pt idx="5">
                  <c:v>Body Modules</c:v>
                </c:pt>
                <c:pt idx="6">
                  <c:v>Brakes</c:v>
                </c:pt>
                <c:pt idx="7">
                  <c:v>Cabin &amp; Safety Systems</c:v>
                </c:pt>
                <c:pt idx="8">
                  <c:v>Cockpit &amp; Climate Control Systems</c:v>
                </c:pt>
                <c:pt idx="9">
                  <c:v>Cooling</c:v>
                </c:pt>
                <c:pt idx="10">
                  <c:v>Dressed Engine and Controls</c:v>
                </c:pt>
                <c:pt idx="11">
                  <c:v>Driver Info and Assistance</c:v>
                </c:pt>
                <c:pt idx="12">
                  <c:v>Electrical Distribution Systems</c:v>
                </c:pt>
                <c:pt idx="13">
                  <c:v>ETO</c:v>
                </c:pt>
                <c:pt idx="14">
                  <c:v>Exterior Trim</c:v>
                </c:pt>
                <c:pt idx="15">
                  <c:v>Infotainment</c:v>
                </c:pt>
                <c:pt idx="16">
                  <c:v>Package</c:v>
                </c:pt>
                <c:pt idx="17">
                  <c:v>PCM</c:v>
                </c:pt>
                <c:pt idx="18">
                  <c:v>Power Supply</c:v>
                </c:pt>
                <c:pt idx="19">
                  <c:v>Power Supply System</c:v>
                </c:pt>
                <c:pt idx="20">
                  <c:v>Seating Systems</c:v>
                </c:pt>
                <c:pt idx="21">
                  <c:v>Springs, Dampers Anti-roll &amp; Levelling</c:v>
                </c:pt>
                <c:pt idx="22">
                  <c:v>Steering, Wheels &amp; Tyres</c:v>
                </c:pt>
                <c:pt idx="23">
                  <c:v>Suspension, Frames &amp; Powertrain Mtg</c:v>
                </c:pt>
              </c:strCache>
            </c:strRef>
          </c:cat>
          <c:val>
            <c:numRef>
              <c:f>Sheet1!$G$2:$G$25</c:f>
              <c:numCache>
                <c:formatCode>General</c:formatCode>
                <c:ptCount val="24"/>
                <c:pt idx="1">
                  <c:v>1</c:v>
                </c:pt>
                <c:pt idx="2">
                  <c:v>3</c:v>
                </c:pt>
                <c:pt idx="3">
                  <c:v>1</c:v>
                </c:pt>
                <c:pt idx="4">
                  <c:v>2</c:v>
                </c:pt>
                <c:pt idx="7">
                  <c:v>1</c:v>
                </c:pt>
                <c:pt idx="12">
                  <c:v>1</c:v>
                </c:pt>
                <c:pt idx="14">
                  <c:v>1</c:v>
                </c:pt>
                <c:pt idx="16">
                  <c:v>1</c:v>
                </c:pt>
                <c:pt idx="18">
                  <c:v>1</c:v>
                </c:pt>
                <c:pt idx="21">
                  <c:v>1</c:v>
                </c:pt>
                <c:pt idx="22">
                  <c:v>2</c:v>
                </c:pt>
                <c:pt idx="2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78351656"/>
        <c:axId val="378352048"/>
      </c:barChart>
      <c:catAx>
        <c:axId val="3783516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3240000" spcFirstLastPara="1" vertOverflow="ellipsis" wrap="square" anchor="t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352048"/>
        <c:crosses val="autoZero"/>
        <c:auto val="1"/>
        <c:lblAlgn val="ctr"/>
        <c:lblOffset val="100"/>
        <c:noMultiLvlLbl val="0"/>
      </c:catAx>
      <c:valAx>
        <c:axId val="378352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351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DFA</c:v>
                </c:pt>
              </c:strCache>
            </c:strRef>
          </c:tx>
          <c:spPr>
            <a:solidFill>
              <a:srgbClr val="526DB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Sheet1!$B$2:$B$34</c:f>
              <c:strCache>
                <c:ptCount val="32"/>
                <c:pt idx="1">
                  <c:v>AME</c:v>
                </c:pt>
                <c:pt idx="3">
                  <c:v>BIW Mechanisms &amp; Glass</c:v>
                </c:pt>
                <c:pt idx="4">
                  <c:v>Body Complete</c:v>
                </c:pt>
                <c:pt idx="5">
                  <c:v>Body Less Doors</c:v>
                </c:pt>
                <c:pt idx="6">
                  <c:v>Cabin &amp; Safety Systems</c:v>
                </c:pt>
                <c:pt idx="7">
                  <c:v>Cockpit &amp; Climate Control Systems</c:v>
                </c:pt>
                <c:pt idx="8">
                  <c:v>Exterior Trim</c:v>
                </c:pt>
                <c:pt idx="9">
                  <c:v>Seating Systems</c:v>
                </c:pt>
                <c:pt idx="11">
                  <c:v>ACCSI</c:v>
                </c:pt>
                <c:pt idx="12">
                  <c:v>Brakes</c:v>
                </c:pt>
                <c:pt idx="13">
                  <c:v>Springs, Dampers Anti-roll &amp; Levelling</c:v>
                </c:pt>
                <c:pt idx="14">
                  <c:v>Steering, Wheels &amp; Tyres</c:v>
                </c:pt>
                <c:pt idx="15">
                  <c:v>Suspension, Frames &amp; Powertrain Mtg</c:v>
                </c:pt>
                <c:pt idx="17">
                  <c:v>Body Modules</c:v>
                </c:pt>
                <c:pt idx="18">
                  <c:v>Driver Info and Assistance</c:v>
                </c:pt>
                <c:pt idx="19">
                  <c:v>Electrical Distribution Systems</c:v>
                </c:pt>
                <c:pt idx="20">
                  <c:v>Infotainment</c:v>
                </c:pt>
                <c:pt idx="21">
                  <c:v>Power Supply System</c:v>
                </c:pt>
                <c:pt idx="23">
                  <c:v>Cooling</c:v>
                </c:pt>
                <c:pt idx="24">
                  <c:v>PCM</c:v>
                </c:pt>
                <c:pt idx="25">
                  <c:v>Power Supply</c:v>
                </c:pt>
                <c:pt idx="27">
                  <c:v>Dressed Engine and Controls</c:v>
                </c:pt>
                <c:pt idx="29">
                  <c:v>ETO</c:v>
                </c:pt>
                <c:pt idx="31">
                  <c:v>Package</c:v>
                </c:pt>
              </c:strCache>
            </c:strRef>
          </c:cat>
          <c:val>
            <c:numRef>
              <c:f>Sheet1!$C$2:$C$34</c:f>
              <c:numCache>
                <c:formatCode>General</c:formatCode>
                <c:ptCount val="33"/>
                <c:pt idx="3">
                  <c:v>6</c:v>
                </c:pt>
                <c:pt idx="4">
                  <c:v>11</c:v>
                </c:pt>
                <c:pt idx="5">
                  <c:v>25</c:v>
                </c:pt>
                <c:pt idx="6">
                  <c:v>24</c:v>
                </c:pt>
                <c:pt idx="7">
                  <c:v>5</c:v>
                </c:pt>
                <c:pt idx="8">
                  <c:v>25</c:v>
                </c:pt>
                <c:pt idx="9">
                  <c:v>5</c:v>
                </c:pt>
                <c:pt idx="11">
                  <c:v>1</c:v>
                </c:pt>
                <c:pt idx="12">
                  <c:v>8</c:v>
                </c:pt>
                <c:pt idx="13">
                  <c:v>2</c:v>
                </c:pt>
                <c:pt idx="15">
                  <c:v>6</c:v>
                </c:pt>
                <c:pt idx="17">
                  <c:v>3</c:v>
                </c:pt>
                <c:pt idx="19">
                  <c:v>21</c:v>
                </c:pt>
                <c:pt idx="20">
                  <c:v>5</c:v>
                </c:pt>
                <c:pt idx="21">
                  <c:v>3</c:v>
                </c:pt>
                <c:pt idx="23">
                  <c:v>8</c:v>
                </c:pt>
                <c:pt idx="24">
                  <c:v>3</c:v>
                </c:pt>
                <c:pt idx="25">
                  <c:v>14</c:v>
                </c:pt>
                <c:pt idx="29">
                  <c:v>1</c:v>
                </c:pt>
                <c:pt idx="31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CAD Compatability - Feasibility Issue</c:v>
                </c:pt>
              </c:strCache>
            </c:strRef>
          </c:tx>
          <c:spPr>
            <a:solidFill>
              <a:srgbClr val="D1282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Sheet1!$B$2:$B$34</c:f>
              <c:strCache>
                <c:ptCount val="32"/>
                <c:pt idx="1">
                  <c:v>AME</c:v>
                </c:pt>
                <c:pt idx="3">
                  <c:v>BIW Mechanisms &amp; Glass</c:v>
                </c:pt>
                <c:pt idx="4">
                  <c:v>Body Complete</c:v>
                </c:pt>
                <c:pt idx="5">
                  <c:v>Body Less Doors</c:v>
                </c:pt>
                <c:pt idx="6">
                  <c:v>Cabin &amp; Safety Systems</c:v>
                </c:pt>
                <c:pt idx="7">
                  <c:v>Cockpit &amp; Climate Control Systems</c:v>
                </c:pt>
                <c:pt idx="8">
                  <c:v>Exterior Trim</c:v>
                </c:pt>
                <c:pt idx="9">
                  <c:v>Seating Systems</c:v>
                </c:pt>
                <c:pt idx="11">
                  <c:v>ACCSI</c:v>
                </c:pt>
                <c:pt idx="12">
                  <c:v>Brakes</c:v>
                </c:pt>
                <c:pt idx="13">
                  <c:v>Springs, Dampers Anti-roll &amp; Levelling</c:v>
                </c:pt>
                <c:pt idx="14">
                  <c:v>Steering, Wheels &amp; Tyres</c:v>
                </c:pt>
                <c:pt idx="15">
                  <c:v>Suspension, Frames &amp; Powertrain Mtg</c:v>
                </c:pt>
                <c:pt idx="17">
                  <c:v>Body Modules</c:v>
                </c:pt>
                <c:pt idx="18">
                  <c:v>Driver Info and Assistance</c:v>
                </c:pt>
                <c:pt idx="19">
                  <c:v>Electrical Distribution Systems</c:v>
                </c:pt>
                <c:pt idx="20">
                  <c:v>Infotainment</c:v>
                </c:pt>
                <c:pt idx="21">
                  <c:v>Power Supply System</c:v>
                </c:pt>
                <c:pt idx="23">
                  <c:v>Cooling</c:v>
                </c:pt>
                <c:pt idx="24">
                  <c:v>PCM</c:v>
                </c:pt>
                <c:pt idx="25">
                  <c:v>Power Supply</c:v>
                </c:pt>
                <c:pt idx="27">
                  <c:v>Dressed Engine and Controls</c:v>
                </c:pt>
                <c:pt idx="29">
                  <c:v>ETO</c:v>
                </c:pt>
                <c:pt idx="31">
                  <c:v>Package</c:v>
                </c:pt>
              </c:strCache>
            </c:strRef>
          </c:cat>
          <c:val>
            <c:numRef>
              <c:f>Sheet1!$D$2:$D$34</c:f>
              <c:numCache>
                <c:formatCode>General</c:formatCode>
                <c:ptCount val="33"/>
                <c:pt idx="3">
                  <c:v>5</c:v>
                </c:pt>
                <c:pt idx="4">
                  <c:v>4</c:v>
                </c:pt>
                <c:pt idx="5">
                  <c:v>5</c:v>
                </c:pt>
                <c:pt idx="6">
                  <c:v>24</c:v>
                </c:pt>
                <c:pt idx="7">
                  <c:v>3</c:v>
                </c:pt>
                <c:pt idx="8">
                  <c:v>8</c:v>
                </c:pt>
                <c:pt idx="12">
                  <c:v>6</c:v>
                </c:pt>
                <c:pt idx="14">
                  <c:v>2</c:v>
                </c:pt>
                <c:pt idx="19">
                  <c:v>4</c:v>
                </c:pt>
                <c:pt idx="23">
                  <c:v>2</c:v>
                </c:pt>
                <c:pt idx="27">
                  <c:v>1</c:v>
                </c:pt>
                <c:pt idx="31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CAD Compatability - No Feasibility Issue</c:v>
                </c:pt>
              </c:strCache>
            </c:strRef>
          </c:tx>
          <c:spPr>
            <a:solidFill>
              <a:srgbClr val="F5C20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Sheet1!$B$2:$B$34</c:f>
              <c:strCache>
                <c:ptCount val="32"/>
                <c:pt idx="1">
                  <c:v>AME</c:v>
                </c:pt>
                <c:pt idx="3">
                  <c:v>BIW Mechanisms &amp; Glass</c:v>
                </c:pt>
                <c:pt idx="4">
                  <c:v>Body Complete</c:v>
                </c:pt>
                <c:pt idx="5">
                  <c:v>Body Less Doors</c:v>
                </c:pt>
                <c:pt idx="6">
                  <c:v>Cabin &amp; Safety Systems</c:v>
                </c:pt>
                <c:pt idx="7">
                  <c:v>Cockpit &amp; Climate Control Systems</c:v>
                </c:pt>
                <c:pt idx="8">
                  <c:v>Exterior Trim</c:v>
                </c:pt>
                <c:pt idx="9">
                  <c:v>Seating Systems</c:v>
                </c:pt>
                <c:pt idx="11">
                  <c:v>ACCSI</c:v>
                </c:pt>
                <c:pt idx="12">
                  <c:v>Brakes</c:v>
                </c:pt>
                <c:pt idx="13">
                  <c:v>Springs, Dampers Anti-roll &amp; Levelling</c:v>
                </c:pt>
                <c:pt idx="14">
                  <c:v>Steering, Wheels &amp; Tyres</c:v>
                </c:pt>
                <c:pt idx="15">
                  <c:v>Suspension, Frames &amp; Powertrain Mtg</c:v>
                </c:pt>
                <c:pt idx="17">
                  <c:v>Body Modules</c:v>
                </c:pt>
                <c:pt idx="18">
                  <c:v>Driver Info and Assistance</c:v>
                </c:pt>
                <c:pt idx="19">
                  <c:v>Electrical Distribution Systems</c:v>
                </c:pt>
                <c:pt idx="20">
                  <c:v>Infotainment</c:v>
                </c:pt>
                <c:pt idx="21">
                  <c:v>Power Supply System</c:v>
                </c:pt>
                <c:pt idx="23">
                  <c:v>Cooling</c:v>
                </c:pt>
                <c:pt idx="24">
                  <c:v>PCM</c:v>
                </c:pt>
                <c:pt idx="25">
                  <c:v>Power Supply</c:v>
                </c:pt>
                <c:pt idx="27">
                  <c:v>Dressed Engine and Controls</c:v>
                </c:pt>
                <c:pt idx="29">
                  <c:v>ETO</c:v>
                </c:pt>
                <c:pt idx="31">
                  <c:v>Package</c:v>
                </c:pt>
              </c:strCache>
            </c:strRef>
          </c:cat>
          <c:val>
            <c:numRef>
              <c:f>Sheet1!$E$2:$E$34</c:f>
              <c:numCache>
                <c:formatCode>General</c:formatCode>
                <c:ptCount val="33"/>
                <c:pt idx="4">
                  <c:v>3</c:v>
                </c:pt>
                <c:pt idx="9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Sheet1!$F$1</c:f>
              <c:strCache>
                <c:ptCount val="1"/>
                <c:pt idx="0">
                  <c:v>Missing CAD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Sheet1!$B$2:$B$34</c:f>
              <c:strCache>
                <c:ptCount val="32"/>
                <c:pt idx="1">
                  <c:v>AME</c:v>
                </c:pt>
                <c:pt idx="3">
                  <c:v>BIW Mechanisms &amp; Glass</c:v>
                </c:pt>
                <c:pt idx="4">
                  <c:v>Body Complete</c:v>
                </c:pt>
                <c:pt idx="5">
                  <c:v>Body Less Doors</c:v>
                </c:pt>
                <c:pt idx="6">
                  <c:v>Cabin &amp; Safety Systems</c:v>
                </c:pt>
                <c:pt idx="7">
                  <c:v>Cockpit &amp; Climate Control Systems</c:v>
                </c:pt>
                <c:pt idx="8">
                  <c:v>Exterior Trim</c:v>
                </c:pt>
                <c:pt idx="9">
                  <c:v>Seating Systems</c:v>
                </c:pt>
                <c:pt idx="11">
                  <c:v>ACCSI</c:v>
                </c:pt>
                <c:pt idx="12">
                  <c:v>Brakes</c:v>
                </c:pt>
                <c:pt idx="13">
                  <c:v>Springs, Dampers Anti-roll &amp; Levelling</c:v>
                </c:pt>
                <c:pt idx="14">
                  <c:v>Steering, Wheels &amp; Tyres</c:v>
                </c:pt>
                <c:pt idx="15">
                  <c:v>Suspension, Frames &amp; Powertrain Mtg</c:v>
                </c:pt>
                <c:pt idx="17">
                  <c:v>Body Modules</c:v>
                </c:pt>
                <c:pt idx="18">
                  <c:v>Driver Info and Assistance</c:v>
                </c:pt>
                <c:pt idx="19">
                  <c:v>Electrical Distribution Systems</c:v>
                </c:pt>
                <c:pt idx="20">
                  <c:v>Infotainment</c:v>
                </c:pt>
                <c:pt idx="21">
                  <c:v>Power Supply System</c:v>
                </c:pt>
                <c:pt idx="23">
                  <c:v>Cooling</c:v>
                </c:pt>
                <c:pt idx="24">
                  <c:v>PCM</c:v>
                </c:pt>
                <c:pt idx="25">
                  <c:v>Power Supply</c:v>
                </c:pt>
                <c:pt idx="27">
                  <c:v>Dressed Engine and Controls</c:v>
                </c:pt>
                <c:pt idx="29">
                  <c:v>ETO</c:v>
                </c:pt>
                <c:pt idx="31">
                  <c:v>Package</c:v>
                </c:pt>
              </c:strCache>
            </c:strRef>
          </c:cat>
          <c:val>
            <c:numRef>
              <c:f>Sheet1!$F$2:$F$34</c:f>
              <c:numCache>
                <c:formatCode>General</c:formatCode>
                <c:ptCount val="33"/>
                <c:pt idx="3">
                  <c:v>3</c:v>
                </c:pt>
                <c:pt idx="4">
                  <c:v>5</c:v>
                </c:pt>
                <c:pt idx="5">
                  <c:v>11</c:v>
                </c:pt>
                <c:pt idx="6">
                  <c:v>6</c:v>
                </c:pt>
                <c:pt idx="7">
                  <c:v>4</c:v>
                </c:pt>
                <c:pt idx="8">
                  <c:v>15</c:v>
                </c:pt>
                <c:pt idx="9">
                  <c:v>3</c:v>
                </c:pt>
                <c:pt idx="12">
                  <c:v>3</c:v>
                </c:pt>
                <c:pt idx="14">
                  <c:v>2</c:v>
                </c:pt>
                <c:pt idx="18">
                  <c:v>1</c:v>
                </c:pt>
                <c:pt idx="19">
                  <c:v>14</c:v>
                </c:pt>
                <c:pt idx="20">
                  <c:v>1</c:v>
                </c:pt>
                <c:pt idx="21">
                  <c:v>2</c:v>
                </c:pt>
                <c:pt idx="23">
                  <c:v>9</c:v>
                </c:pt>
                <c:pt idx="24">
                  <c:v>1</c:v>
                </c:pt>
                <c:pt idx="25">
                  <c:v>1</c:v>
                </c:pt>
                <c:pt idx="27">
                  <c:v>1</c:v>
                </c:pt>
                <c:pt idx="29">
                  <c:v>1</c:v>
                </c:pt>
                <c:pt idx="31">
                  <c:v>3</c:v>
                </c:pt>
              </c:numCache>
            </c:numRef>
          </c:val>
        </c:ser>
        <c:ser>
          <c:idx val="4"/>
          <c:order val="4"/>
          <c:tx>
            <c:strRef>
              <c:f>Sheet1!$G$1</c:f>
              <c:strCache>
                <c:ptCount val="1"/>
                <c:pt idx="0">
                  <c:v>Request Information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Sheet1!$B$2:$B$34</c:f>
              <c:strCache>
                <c:ptCount val="32"/>
                <c:pt idx="1">
                  <c:v>AME</c:v>
                </c:pt>
                <c:pt idx="3">
                  <c:v>BIW Mechanisms &amp; Glass</c:v>
                </c:pt>
                <c:pt idx="4">
                  <c:v>Body Complete</c:v>
                </c:pt>
                <c:pt idx="5">
                  <c:v>Body Less Doors</c:v>
                </c:pt>
                <c:pt idx="6">
                  <c:v>Cabin &amp; Safety Systems</c:v>
                </c:pt>
                <c:pt idx="7">
                  <c:v>Cockpit &amp; Climate Control Systems</c:v>
                </c:pt>
                <c:pt idx="8">
                  <c:v>Exterior Trim</c:v>
                </c:pt>
                <c:pt idx="9">
                  <c:v>Seating Systems</c:v>
                </c:pt>
                <c:pt idx="11">
                  <c:v>ACCSI</c:v>
                </c:pt>
                <c:pt idx="12">
                  <c:v>Brakes</c:v>
                </c:pt>
                <c:pt idx="13">
                  <c:v>Springs, Dampers Anti-roll &amp; Levelling</c:v>
                </c:pt>
                <c:pt idx="14">
                  <c:v>Steering, Wheels &amp; Tyres</c:v>
                </c:pt>
                <c:pt idx="15">
                  <c:v>Suspension, Frames &amp; Powertrain Mtg</c:v>
                </c:pt>
                <c:pt idx="17">
                  <c:v>Body Modules</c:v>
                </c:pt>
                <c:pt idx="18">
                  <c:v>Driver Info and Assistance</c:v>
                </c:pt>
                <c:pt idx="19">
                  <c:v>Electrical Distribution Systems</c:v>
                </c:pt>
                <c:pt idx="20">
                  <c:v>Infotainment</c:v>
                </c:pt>
                <c:pt idx="21">
                  <c:v>Power Supply System</c:v>
                </c:pt>
                <c:pt idx="23">
                  <c:v>Cooling</c:v>
                </c:pt>
                <c:pt idx="24">
                  <c:v>PCM</c:v>
                </c:pt>
                <c:pt idx="25">
                  <c:v>Power Supply</c:v>
                </c:pt>
                <c:pt idx="27">
                  <c:v>Dressed Engine and Controls</c:v>
                </c:pt>
                <c:pt idx="29">
                  <c:v>ETO</c:v>
                </c:pt>
                <c:pt idx="31">
                  <c:v>Package</c:v>
                </c:pt>
              </c:strCache>
            </c:strRef>
          </c:cat>
          <c:val>
            <c:numRef>
              <c:f>Sheet1!$G$2:$G$34</c:f>
              <c:numCache>
                <c:formatCode>General</c:formatCode>
                <c:ptCount val="33"/>
                <c:pt idx="1">
                  <c:v>1</c:v>
                </c:pt>
                <c:pt idx="5">
                  <c:v>1</c:v>
                </c:pt>
                <c:pt idx="12">
                  <c:v>3</c:v>
                </c:pt>
                <c:pt idx="15">
                  <c:v>1</c:v>
                </c:pt>
                <c:pt idx="18">
                  <c:v>1</c:v>
                </c:pt>
              </c:numCache>
            </c:numRef>
          </c:val>
        </c:ser>
        <c:ser>
          <c:idx val="5"/>
          <c:order val="5"/>
          <c:tx>
            <c:strRef>
              <c:f>Sheet1!$H$1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Sheet1!$B$2:$B$34</c:f>
              <c:strCache>
                <c:ptCount val="32"/>
                <c:pt idx="1">
                  <c:v>AME</c:v>
                </c:pt>
                <c:pt idx="3">
                  <c:v>BIW Mechanisms &amp; Glass</c:v>
                </c:pt>
                <c:pt idx="4">
                  <c:v>Body Complete</c:v>
                </c:pt>
                <c:pt idx="5">
                  <c:v>Body Less Doors</c:v>
                </c:pt>
                <c:pt idx="6">
                  <c:v>Cabin &amp; Safety Systems</c:v>
                </c:pt>
                <c:pt idx="7">
                  <c:v>Cockpit &amp; Climate Control Systems</c:v>
                </c:pt>
                <c:pt idx="8">
                  <c:v>Exterior Trim</c:v>
                </c:pt>
                <c:pt idx="9">
                  <c:v>Seating Systems</c:v>
                </c:pt>
                <c:pt idx="11">
                  <c:v>ACCSI</c:v>
                </c:pt>
                <c:pt idx="12">
                  <c:v>Brakes</c:v>
                </c:pt>
                <c:pt idx="13">
                  <c:v>Springs, Dampers Anti-roll &amp; Levelling</c:v>
                </c:pt>
                <c:pt idx="14">
                  <c:v>Steering, Wheels &amp; Tyres</c:v>
                </c:pt>
                <c:pt idx="15">
                  <c:v>Suspension, Frames &amp; Powertrain Mtg</c:v>
                </c:pt>
                <c:pt idx="17">
                  <c:v>Body Modules</c:v>
                </c:pt>
                <c:pt idx="18">
                  <c:v>Driver Info and Assistance</c:v>
                </c:pt>
                <c:pt idx="19">
                  <c:v>Electrical Distribution Systems</c:v>
                </c:pt>
                <c:pt idx="20">
                  <c:v>Infotainment</c:v>
                </c:pt>
                <c:pt idx="21">
                  <c:v>Power Supply System</c:v>
                </c:pt>
                <c:pt idx="23">
                  <c:v>Cooling</c:v>
                </c:pt>
                <c:pt idx="24">
                  <c:v>PCM</c:v>
                </c:pt>
                <c:pt idx="25">
                  <c:v>Power Supply</c:v>
                </c:pt>
                <c:pt idx="27">
                  <c:v>Dressed Engine and Controls</c:v>
                </c:pt>
                <c:pt idx="29">
                  <c:v>ETO</c:v>
                </c:pt>
                <c:pt idx="31">
                  <c:v>Package</c:v>
                </c:pt>
              </c:strCache>
            </c:strRef>
          </c:cat>
          <c:val>
            <c:numRef>
              <c:f>Sheet1!$H$2:$H$34</c:f>
              <c:numCache>
                <c:formatCode>General</c:formatCode>
                <c:ptCount val="33"/>
                <c:pt idx="1">
                  <c:v>1</c:v>
                </c:pt>
                <c:pt idx="3">
                  <c:v>3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8">
                  <c:v>1</c:v>
                </c:pt>
                <c:pt idx="13">
                  <c:v>1</c:v>
                </c:pt>
                <c:pt idx="14">
                  <c:v>2</c:v>
                </c:pt>
                <c:pt idx="15">
                  <c:v>1</c:v>
                </c:pt>
                <c:pt idx="19">
                  <c:v>1</c:v>
                </c:pt>
                <c:pt idx="25">
                  <c:v>1</c:v>
                </c:pt>
                <c:pt idx="3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383256040"/>
        <c:axId val="384086816"/>
      </c:barChart>
      <c:catAx>
        <c:axId val="383256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340000" spcFirstLastPara="1" vertOverflow="ellipsis" wrap="square" anchor="t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086816"/>
        <c:crosses val="autoZero"/>
        <c:auto val="1"/>
        <c:lblAlgn val="ctr"/>
        <c:lblOffset val="100"/>
        <c:noMultiLvlLbl val="0"/>
      </c:catAx>
      <c:valAx>
        <c:axId val="38408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256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0.75229</cdr:x>
      <cdr:y>0.375</cdr:y>
    </cdr:from>
    <cdr:to>
      <cdr:x>0.85245</cdr:x>
      <cdr:y>0.55137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867779" y="194421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GB" sz="1100" dirty="0"/>
        </a:p>
      </cdr:txBody>
    </cdr:sp>
  </cdr:relSizeAnchor>
  <cdr:relSizeAnchor xmlns:cdr="http://schemas.openxmlformats.org/drawingml/2006/chartDrawing">
    <cdr:from>
      <cdr:x>0.69012</cdr:x>
      <cdr:y>0.59722</cdr:y>
    </cdr:from>
    <cdr:to>
      <cdr:x>0.97018</cdr:x>
      <cdr:y>0.97121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300192" y="3096344"/>
          <a:ext cx="2556792" cy="193899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pPr algn="just"/>
          <a:r>
            <a:rPr lang="en-GB" sz="1200" b="1" dirty="0" smtClean="0"/>
            <a:t>NOK CAD allowance is measured against declared freeze percentage in DPA, agreed by AME at Go/No-Go</a:t>
          </a:r>
        </a:p>
        <a:p xmlns:a="http://schemas.openxmlformats.org/drawingml/2006/main">
          <a:pPr algn="just"/>
          <a:endParaRPr lang="en-GB" sz="1200" b="1" dirty="0"/>
        </a:p>
        <a:p xmlns:a="http://schemas.openxmlformats.org/drawingml/2006/main">
          <a:pPr algn="just"/>
          <a:r>
            <a:rPr lang="en-GB" sz="1200" b="1" dirty="0" smtClean="0"/>
            <a:t>NOK CAD exceeding allowance is measured on processes with RED Geometry issues, of which a percentage are known VEPS issues such as Missing/Incomplete CAD, or Incompatible CAD</a:t>
          </a:r>
          <a:endParaRPr lang="en-GB" sz="1200" b="1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25CA3F7-CF41-46F1-805A-C98D626DCCC9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9CBD1CE-393E-4EA1-849A-C27CF1786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68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02AC319-36A1-4F69-B684-7F2B98CF490A}" type="datetimeFigureOut">
              <a:rPr lang="en-GB" smtClean="0"/>
              <a:t>23/11/2015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234E9E7-4A5E-4DFE-A998-FD31C2FE98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700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4E9E7-4A5E-4DFE-A998-FD31C2FE98E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691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4E9E7-4A5E-4DFE-A998-FD31C2FE98E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979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4E9E7-4A5E-4DFE-A998-FD31C2FE98E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350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ED36B-0B67-4E4E-93E5-2EE225E592E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430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837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783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30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 bwMode="auto">
          <a:xfrm>
            <a:off x="0" y="6341571"/>
            <a:ext cx="9144000" cy="526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Slide </a:t>
            </a:r>
            <a:fld id="{7310E932-644F-4FAC-8933-96841EAB72ED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Copies are Uncontrolled &amp; Transient</a:t>
            </a: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 bwMode="auto">
          <a:xfrm>
            <a:off x="0" y="6331632"/>
            <a:ext cx="2658163" cy="526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="0" spc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JLR </a:t>
            </a:r>
            <a:r>
              <a:rPr lang="en-GB" b="0" spc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RMP: </a:t>
            </a:r>
            <a:r>
              <a:rPr lang="en-GB" spc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28.10, Retention </a:t>
            </a:r>
            <a:r>
              <a:rPr lang="en-GB" spc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pc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00000"/>
              </a:lnSpc>
              <a:defRPr/>
            </a:pPr>
            <a:r>
              <a:rPr lang="en-GB" b="0" spc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Classification: </a:t>
            </a:r>
            <a:r>
              <a:rPr lang="en-GB" spc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Confidential</a:t>
            </a:r>
            <a:endParaRPr lang="en-US" spc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 bwMode="auto">
          <a:xfrm>
            <a:off x="6178550" y="6332424"/>
            <a:ext cx="2965450" cy="52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Created by: {name}</a:t>
            </a:r>
          </a:p>
        </p:txBody>
      </p:sp>
      <p:sp>
        <p:nvSpPr>
          <p:cNvPr id="11" name="Line 7"/>
          <p:cNvSpPr>
            <a:spLocks noChangeShapeType="1"/>
          </p:cNvSpPr>
          <p:nvPr userDrawn="1"/>
        </p:nvSpPr>
        <p:spPr bwMode="auto">
          <a:xfrm>
            <a:off x="0" y="1052736"/>
            <a:ext cx="9144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" name="Line 4"/>
          <p:cNvSpPr>
            <a:spLocks noChangeShapeType="1"/>
          </p:cNvSpPr>
          <p:nvPr userDrawn="1"/>
        </p:nvSpPr>
        <p:spPr bwMode="auto">
          <a:xfrm>
            <a:off x="0" y="6332424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626" y="0"/>
            <a:ext cx="2636374" cy="105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2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239773"/>
              </p:ext>
            </p:extLst>
          </p:nvPr>
        </p:nvGraphicFramePr>
        <p:xfrm>
          <a:off x="719573" y="2132856"/>
          <a:ext cx="7704855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331942"/>
                <a:gridCol w="1372913"/>
              </a:tblGrid>
              <a:tr h="504000"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alibri" panose="020F0502020204030204" pitchFamily="34" charset="0"/>
                        </a:rPr>
                        <a:t>Status at end of {</a:t>
                      </a:r>
                      <a:r>
                        <a:rPr lang="en-GB" sz="2800" dirty="0" err="1" smtClean="0">
                          <a:latin typeface="Calibri" panose="020F0502020204030204" pitchFamily="34" charset="0"/>
                        </a:rPr>
                        <a:t>bp</a:t>
                      </a:r>
                      <a:r>
                        <a:rPr lang="en-GB" sz="2800" dirty="0" smtClean="0">
                          <a:latin typeface="Calibri" panose="020F0502020204030204" pitchFamily="34" charset="0"/>
                        </a:rPr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latin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000000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alibri" panose="020F0502020204030204" pitchFamily="34" charset="0"/>
                        </a:rPr>
                        <a:t>No of Processes Reviewed</a:t>
                      </a:r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latin typeface="Calibri" panose="020F0502020204030204" pitchFamily="34" charset="0"/>
                        </a:rPr>
                        <a:t>{</a:t>
                      </a:r>
                      <a:r>
                        <a:rPr lang="en-GB" sz="2800" b="1" dirty="0" err="1" smtClean="0">
                          <a:latin typeface="Calibri" panose="020F0502020204030204" pitchFamily="34" charset="0"/>
                        </a:rPr>
                        <a:t>npr</a:t>
                      </a:r>
                      <a:r>
                        <a:rPr lang="en-GB" sz="2800" b="1" dirty="0" smtClean="0">
                          <a:latin typeface="Calibri" panose="020F0502020204030204" pitchFamily="34" charset="0"/>
                        </a:rPr>
                        <a:t>}</a:t>
                      </a:r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</a:tr>
              <a:tr h="504000"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latin typeface="Calibri" panose="020F0502020204030204" pitchFamily="34" charset="0"/>
                        </a:rPr>
                        <a:t>No of AIMS raised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b="1" dirty="0" smtClean="0">
                          <a:latin typeface="Calibri" panose="020F0502020204030204" pitchFamily="34" charset="0"/>
                        </a:rPr>
                        <a:t>{</a:t>
                      </a:r>
                      <a:r>
                        <a:rPr lang="en-GB" sz="2800" b="1" dirty="0" err="1" smtClean="0">
                          <a:latin typeface="Calibri" panose="020F0502020204030204" pitchFamily="34" charset="0"/>
                        </a:rPr>
                        <a:t>nar</a:t>
                      </a:r>
                      <a:r>
                        <a:rPr lang="en-GB" sz="2800" b="1" dirty="0" smtClean="0">
                          <a:latin typeface="Calibri" panose="020F0502020204030204" pitchFamily="34" charset="0"/>
                        </a:rPr>
                        <a:t>}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0" y="443711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 smtClean="0"/>
              <a:t>Build date: {</a:t>
            </a:r>
            <a:r>
              <a:rPr lang="en-GB" sz="1800" b="1" dirty="0" err="1" smtClean="0"/>
              <a:t>firstDay</a:t>
            </a:r>
            <a:r>
              <a:rPr lang="en-GB" sz="1800" b="1" dirty="0" smtClean="0"/>
              <a:t>} – </a:t>
            </a:r>
            <a:r>
              <a:rPr lang="en-GB" b="1" dirty="0" smtClean="0"/>
              <a:t>{</a:t>
            </a:r>
            <a:r>
              <a:rPr lang="en-GB" b="1" dirty="0" err="1" smtClean="0"/>
              <a:t>lastDay</a:t>
            </a:r>
            <a:r>
              <a:rPr lang="en-GB" b="1" dirty="0" smtClean="0"/>
              <a:t>}</a:t>
            </a:r>
            <a:endParaRPr lang="en-GB" sz="1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{</a:t>
            </a:r>
            <a:r>
              <a:rPr lang="en-GB" sz="3200" dirty="0" err="1" smtClean="0">
                <a:latin typeface="Calibri" panose="020F0502020204030204" pitchFamily="34" charset="0"/>
              </a:rPr>
              <a:t>prg</a:t>
            </a:r>
            <a:r>
              <a:rPr lang="en-GB" sz="3200" dirty="0" smtClean="0">
                <a:latin typeface="Calibri" panose="020F0502020204030204" pitchFamily="34" charset="0"/>
              </a:rPr>
              <a:t>} {my} {</a:t>
            </a:r>
            <a:r>
              <a:rPr lang="en-GB" sz="3200" dirty="0" err="1" smtClean="0">
                <a:latin typeface="Calibri" panose="020F0502020204030204" pitchFamily="34" charset="0"/>
              </a:rPr>
              <a:t>bp</a:t>
            </a:r>
            <a:r>
              <a:rPr lang="en-GB" sz="3200" dirty="0" smtClean="0">
                <a:latin typeface="Calibri" panose="020F0502020204030204" pitchFamily="34" charset="0"/>
              </a:rPr>
              <a:t>}</a:t>
            </a:r>
          </a:p>
          <a:p>
            <a:r>
              <a:rPr lang="en-GB" sz="3200" dirty="0" smtClean="0">
                <a:latin typeface="Calibri" panose="020F0502020204030204" pitchFamily="34" charset="0"/>
              </a:rPr>
              <a:t>Virtual Build Report – </a:t>
            </a:r>
            <a:r>
              <a:rPr lang="en-GB" sz="3200" dirty="0" smtClean="0">
                <a:solidFill>
                  <a:srgbClr val="5FE703"/>
                </a:solidFill>
                <a:latin typeface="Calibri" panose="020F0502020204030204" pitchFamily="34" charset="0"/>
              </a:rPr>
              <a:t>AME T&amp;F</a:t>
            </a:r>
            <a:endParaRPr lang="en-GB" sz="3200" dirty="0">
              <a:solidFill>
                <a:srgbClr val="5FE703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43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{</a:t>
            </a:r>
            <a:r>
              <a:rPr lang="en-GB" sz="3200" dirty="0" err="1" smtClean="0">
                <a:latin typeface="Calibri" panose="020F0502020204030204" pitchFamily="34" charset="0"/>
              </a:rPr>
              <a:t>prg</a:t>
            </a:r>
            <a:r>
              <a:rPr lang="en-GB" sz="3200" dirty="0" smtClean="0">
                <a:latin typeface="Calibri" panose="020F0502020204030204" pitchFamily="34" charset="0"/>
              </a:rPr>
              <a:t>} {my} {</a:t>
            </a:r>
            <a:r>
              <a:rPr lang="en-GB" sz="3200" dirty="0" err="1" smtClean="0">
                <a:latin typeface="Calibri" panose="020F0502020204030204" pitchFamily="34" charset="0"/>
              </a:rPr>
              <a:t>bp</a:t>
            </a:r>
            <a:r>
              <a:rPr lang="en-GB" sz="3200" dirty="0" smtClean="0">
                <a:latin typeface="Calibri" panose="020F0502020204030204" pitchFamily="34" charset="0"/>
              </a:rPr>
              <a:t>}</a:t>
            </a:r>
          </a:p>
          <a:p>
            <a:r>
              <a:rPr lang="en-GB" sz="2800" dirty="0">
                <a:latin typeface="Calibri" panose="020F0502020204030204" pitchFamily="34" charset="0"/>
              </a:rPr>
              <a:t>AIMS Contribution by Module Team &amp; CoC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111531594"/>
              </p:ext>
            </p:extLst>
          </p:nvPr>
        </p:nvGraphicFramePr>
        <p:xfrm>
          <a:off x="0" y="1052736"/>
          <a:ext cx="9144000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520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3" y="1124743"/>
            <a:ext cx="5384235" cy="46490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28" name="Text Box 9"/>
          <p:cNvSpPr txBox="1">
            <a:spLocks noChangeArrowheads="1"/>
          </p:cNvSpPr>
          <p:nvPr/>
        </p:nvSpPr>
        <p:spPr bwMode="auto">
          <a:xfrm>
            <a:off x="52251" y="1124744"/>
            <a:ext cx="3583695" cy="757130"/>
          </a:xfrm>
          <a:prstGeom prst="rect">
            <a:avLst/>
          </a:prstGeom>
          <a:solidFill>
            <a:schemeClr val="bg1"/>
          </a:solidFill>
          <a:ln w="9525">
            <a:solidFill>
              <a:srgbClr val="25ACFF"/>
            </a:solidFill>
            <a:miter lim="800000"/>
            <a:headEnd/>
            <a:tailEnd/>
          </a:ln>
          <a:effectLst/>
          <a:extLst/>
        </p:spPr>
        <p:txBody>
          <a:bodyPr wrap="square" anchor="b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1200" dirty="0">
                <a:latin typeface="Calibri" pitchFamily="34" charset="0"/>
              </a:rPr>
              <a:t>AIMS </a:t>
            </a:r>
            <a:r>
              <a:rPr lang="en-GB" sz="1200" dirty="0" smtClean="0">
                <a:latin typeface="Calibri" pitchFamily="34" charset="0"/>
              </a:rPr>
              <a:t>No.	:  </a:t>
            </a:r>
            <a:r>
              <a:rPr lang="en-GB" sz="1200" b="0" i="1" dirty="0" smtClean="0">
                <a:latin typeface="Calibri" pitchFamily="34" charset="0"/>
              </a:rPr>
              <a:t>{</a:t>
            </a:r>
            <a:r>
              <a:rPr lang="en-GB" sz="1200" b="0" i="1" dirty="0" err="1" smtClean="0">
                <a:latin typeface="Calibri" pitchFamily="34" charset="0"/>
              </a:rPr>
              <a:t>aimsNumber</a:t>
            </a:r>
            <a:r>
              <a:rPr lang="en-GB" sz="1200" b="0" i="1" dirty="0" smtClean="0">
                <a:latin typeface="Calibri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GB" sz="1200" dirty="0" smtClean="0">
                <a:latin typeface="Calibri" pitchFamily="34" charset="0"/>
              </a:rPr>
              <a:t>Raised By	:  </a:t>
            </a:r>
            <a:r>
              <a:rPr lang="en-GB" sz="1200" b="0" i="1" dirty="0" smtClean="0">
                <a:latin typeface="Calibri" pitchFamily="34" charset="0"/>
              </a:rPr>
              <a:t>{originator}</a:t>
            </a:r>
          </a:p>
          <a:p>
            <a:pPr>
              <a:lnSpc>
                <a:spcPct val="90000"/>
              </a:lnSpc>
            </a:pPr>
            <a:r>
              <a:rPr lang="en-GB" sz="1200" dirty="0" smtClean="0">
                <a:latin typeface="Calibri" pitchFamily="34" charset="0"/>
              </a:rPr>
              <a:t>Raised On	:  </a:t>
            </a:r>
            <a:r>
              <a:rPr lang="en-GB" sz="1200" b="0" i="1" dirty="0" smtClean="0">
                <a:latin typeface="Calibri" pitchFamily="34" charset="0"/>
              </a:rPr>
              <a:t>{</a:t>
            </a:r>
            <a:r>
              <a:rPr lang="en-GB" sz="1200" b="0" i="1" dirty="0" err="1" smtClean="0">
                <a:latin typeface="Calibri" pitchFamily="34" charset="0"/>
              </a:rPr>
              <a:t>raisedOn</a:t>
            </a:r>
            <a:r>
              <a:rPr lang="en-GB" sz="1200" b="0" i="1" dirty="0" smtClean="0">
                <a:latin typeface="Calibri" pitchFamily="34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GB" sz="1200" dirty="0" smtClean="0">
                <a:latin typeface="Calibri" pitchFamily="34" charset="0"/>
              </a:rPr>
              <a:t>Severity	:  </a:t>
            </a:r>
            <a:r>
              <a:rPr lang="en-GB" sz="1200" b="0" i="1" dirty="0" smtClean="0">
                <a:latin typeface="Calibri" pitchFamily="34" charset="0"/>
              </a:rPr>
              <a:t>{severity}</a:t>
            </a:r>
            <a:endParaRPr lang="en-US" sz="1200" b="0" i="1" dirty="0">
              <a:latin typeface="Calibri" pitchFamily="34" charset="0"/>
            </a:endParaRPr>
          </a:p>
        </p:txBody>
      </p:sp>
      <p:sp>
        <p:nvSpPr>
          <p:cNvPr id="5130" name="Text Box 11"/>
          <p:cNvSpPr txBox="1">
            <a:spLocks noChangeArrowheads="1"/>
          </p:cNvSpPr>
          <p:nvPr/>
        </p:nvSpPr>
        <p:spPr bwMode="auto">
          <a:xfrm>
            <a:off x="52251" y="1918123"/>
            <a:ext cx="3583695" cy="707886"/>
          </a:xfrm>
          <a:prstGeom prst="rect">
            <a:avLst/>
          </a:prstGeom>
          <a:solidFill>
            <a:schemeClr val="bg1"/>
          </a:solidFill>
          <a:ln w="9525">
            <a:solidFill>
              <a:srgbClr val="5FE703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600" dirty="0">
                <a:latin typeface="Calibri" pitchFamily="34" charset="0"/>
              </a:rPr>
              <a:t>Description:</a:t>
            </a:r>
            <a:r>
              <a:rPr lang="en-GB" sz="1600" u="sng" dirty="0">
                <a:latin typeface="Calibri" pitchFamily="34" charset="0"/>
              </a:rPr>
              <a:t> </a:t>
            </a:r>
            <a:endParaRPr lang="en-GB" sz="1600" u="sng" dirty="0" smtClean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GB" sz="1600" b="0" i="1" dirty="0" smtClean="0">
                <a:latin typeface="Calibri" pitchFamily="34" charset="0"/>
              </a:rPr>
              <a:t>{description}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{</a:t>
            </a:r>
            <a:r>
              <a:rPr lang="en-GB" sz="3200" dirty="0" err="1" smtClean="0">
                <a:latin typeface="Calibri" panose="020F0502020204030204" pitchFamily="34" charset="0"/>
              </a:rPr>
              <a:t>prg</a:t>
            </a:r>
            <a:r>
              <a:rPr lang="en-GB" sz="3200" dirty="0" smtClean="0">
                <a:latin typeface="Calibri" panose="020F0502020204030204" pitchFamily="34" charset="0"/>
              </a:rPr>
              <a:t>} {my} {</a:t>
            </a:r>
            <a:r>
              <a:rPr lang="en-GB" sz="3200" dirty="0" err="1" smtClean="0">
                <a:latin typeface="Calibri" panose="020F0502020204030204" pitchFamily="34" charset="0"/>
              </a:rPr>
              <a:t>bp</a:t>
            </a:r>
            <a:r>
              <a:rPr lang="en-GB" sz="3200" dirty="0" smtClean="0">
                <a:latin typeface="Calibri" panose="020F0502020204030204" pitchFamily="34" charset="0"/>
              </a:rPr>
              <a:t>}</a:t>
            </a:r>
          </a:p>
          <a:p>
            <a:r>
              <a:rPr lang="en-GB" sz="2800" dirty="0" smtClean="0">
                <a:latin typeface="Calibri" panose="020F0502020204030204" pitchFamily="34" charset="0"/>
              </a:rPr>
              <a:t>Top Issues</a:t>
            </a:r>
            <a:endParaRPr lang="en-GB" sz="2800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9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659737"/>
          </a:xfrm>
        </p:spPr>
        <p:txBody>
          <a:bodyPr>
            <a:spAutoFit/>
          </a:bodyPr>
          <a:lstStyle/>
          <a:p>
            <a:r>
              <a:rPr lang="en-GB" sz="2800" dirty="0"/>
              <a:t>T&amp;F Manufacturing </a:t>
            </a:r>
            <a:r>
              <a:rPr lang="en-GB" sz="2800" dirty="0" smtClean="0"/>
              <a:t>Team</a:t>
            </a:r>
          </a:p>
          <a:p>
            <a:r>
              <a:rPr lang="en-GB" sz="2800" dirty="0"/>
              <a:t>Breakdown of </a:t>
            </a:r>
            <a:r>
              <a:rPr lang="en-GB" sz="2800" dirty="0" smtClean="0"/>
              <a:t>Pre-AIMS</a:t>
            </a:r>
          </a:p>
          <a:p>
            <a:r>
              <a:rPr lang="en-GB" sz="2800" dirty="0"/>
              <a:t>Breakdown of </a:t>
            </a:r>
            <a:r>
              <a:rPr lang="en-GB" sz="2800" dirty="0" smtClean="0"/>
              <a:t>AIMS</a:t>
            </a:r>
          </a:p>
          <a:p>
            <a:r>
              <a:rPr lang="en-GB" sz="2800" dirty="0">
                <a:latin typeface="Calibri" panose="020F0502020204030204" pitchFamily="34" charset="0"/>
              </a:rPr>
              <a:t>% of Issues Solved During Build Event</a:t>
            </a:r>
          </a:p>
          <a:p>
            <a:r>
              <a:rPr lang="en-GB" sz="2800" dirty="0" smtClean="0"/>
              <a:t>Incompatible </a:t>
            </a:r>
            <a:r>
              <a:rPr lang="en-GB" sz="2800" dirty="0"/>
              <a:t>CAD </a:t>
            </a:r>
            <a:r>
              <a:rPr lang="en-GB" sz="2800" dirty="0" smtClean="0"/>
              <a:t>Processes</a:t>
            </a:r>
            <a:endParaRPr lang="en-GB" sz="2800" dirty="0"/>
          </a:p>
          <a:p>
            <a:r>
              <a:rPr lang="en-GB" sz="2800" dirty="0"/>
              <a:t>Pre-AIMS Contribution by Module Team</a:t>
            </a:r>
          </a:p>
          <a:p>
            <a:r>
              <a:rPr lang="en-GB" sz="2800" dirty="0"/>
              <a:t>AIMS Contribution by Module Team</a:t>
            </a:r>
          </a:p>
          <a:p>
            <a:r>
              <a:rPr lang="en-GB" sz="2800" dirty="0"/>
              <a:t>AIMS Contribution by Module Team &amp; CoC</a:t>
            </a:r>
          </a:p>
          <a:p>
            <a:r>
              <a:rPr lang="en-GB" sz="2800" dirty="0"/>
              <a:t>Top Issues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{</a:t>
            </a:r>
            <a:r>
              <a:rPr lang="en-GB" sz="3200" dirty="0" err="1" smtClean="0">
                <a:latin typeface="Calibri" panose="020F0502020204030204" pitchFamily="34" charset="0"/>
              </a:rPr>
              <a:t>prg</a:t>
            </a:r>
            <a:r>
              <a:rPr lang="en-GB" sz="3200" dirty="0" smtClean="0">
                <a:latin typeface="Calibri" panose="020F0502020204030204" pitchFamily="34" charset="0"/>
              </a:rPr>
              <a:t>} {my} {</a:t>
            </a:r>
            <a:r>
              <a:rPr lang="en-GB" sz="3200" dirty="0" err="1" smtClean="0">
                <a:latin typeface="Calibri" panose="020F0502020204030204" pitchFamily="34" charset="0"/>
              </a:rPr>
              <a:t>bp</a:t>
            </a:r>
            <a:r>
              <a:rPr lang="en-GB" sz="3200" dirty="0" smtClean="0">
                <a:latin typeface="Calibri" panose="020F0502020204030204" pitchFamily="34" charset="0"/>
              </a:rPr>
              <a:t>}</a:t>
            </a:r>
          </a:p>
          <a:p>
            <a:r>
              <a:rPr lang="en-GB" sz="2800" dirty="0" smtClean="0">
                <a:latin typeface="Calibri" panose="020F0502020204030204" pitchFamily="34" charset="0"/>
              </a:rPr>
              <a:t>Report Content</a:t>
            </a:r>
            <a:endParaRPr lang="en-GB" sz="2800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14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4008" y="1196752"/>
            <a:ext cx="4392488" cy="707886"/>
          </a:xfrm>
          <a:prstGeom prst="rect">
            <a:avLst/>
          </a:prstGeom>
          <a:noFill/>
          <a:ln>
            <a:solidFill>
              <a:srgbClr val="5FE703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i="1" dirty="0" smtClean="0"/>
              <a:t>{MfgTeam2}</a:t>
            </a:r>
          </a:p>
          <a:p>
            <a:endParaRPr lang="en-GB" sz="1400" dirty="0"/>
          </a:p>
          <a:p>
            <a:r>
              <a:rPr lang="en-GB" sz="1200" dirty="0" smtClean="0"/>
              <a:t>{MfgTeamMembers2}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504" y="1196752"/>
            <a:ext cx="4392488" cy="707886"/>
          </a:xfrm>
          <a:prstGeom prst="rect">
            <a:avLst/>
          </a:prstGeom>
          <a:ln>
            <a:solidFill>
              <a:srgbClr val="25ACFF"/>
            </a:solidFill>
          </a:ln>
        </p:spPr>
        <p:txBody>
          <a:bodyPr wrap="square">
            <a:spAutoFit/>
          </a:bodyPr>
          <a:lstStyle/>
          <a:p>
            <a:r>
              <a:rPr lang="en-GB" sz="1400" b="1" i="1" dirty="0" smtClean="0"/>
              <a:t>{MfgTeam1}</a:t>
            </a:r>
            <a:endParaRPr lang="en-GB" sz="1400" b="1" i="1" dirty="0"/>
          </a:p>
          <a:p>
            <a:endParaRPr lang="en-GB" sz="1400" dirty="0"/>
          </a:p>
          <a:p>
            <a:r>
              <a:rPr lang="en-GB" sz="1200" dirty="0" smtClean="0"/>
              <a:t>{MfgTeamMembers1}</a:t>
            </a:r>
            <a:endParaRPr lang="en-GB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{</a:t>
            </a:r>
            <a:r>
              <a:rPr lang="en-GB" sz="3200" dirty="0" err="1" smtClean="0">
                <a:latin typeface="Calibri" panose="020F0502020204030204" pitchFamily="34" charset="0"/>
              </a:rPr>
              <a:t>prg</a:t>
            </a:r>
            <a:r>
              <a:rPr lang="en-GB" sz="3200" dirty="0" smtClean="0">
                <a:latin typeface="Calibri" panose="020F0502020204030204" pitchFamily="34" charset="0"/>
              </a:rPr>
              <a:t>} {my} {</a:t>
            </a:r>
            <a:r>
              <a:rPr lang="en-GB" sz="3200" dirty="0" err="1" smtClean="0">
                <a:latin typeface="Calibri" panose="020F0502020204030204" pitchFamily="34" charset="0"/>
              </a:rPr>
              <a:t>bp</a:t>
            </a:r>
            <a:r>
              <a:rPr lang="en-GB" sz="3200" dirty="0" smtClean="0">
                <a:latin typeface="Calibri" panose="020F0502020204030204" pitchFamily="34" charset="0"/>
              </a:rPr>
              <a:t>}</a:t>
            </a:r>
          </a:p>
          <a:p>
            <a:r>
              <a:rPr lang="en-GB" sz="2800" dirty="0" smtClean="0">
                <a:latin typeface="Calibri" panose="020F0502020204030204" pitchFamily="34" charset="0"/>
              </a:rPr>
              <a:t>T&amp;F Manufacturing Team</a:t>
            </a:r>
            <a:endParaRPr lang="en-GB" sz="2800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62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{</a:t>
            </a:r>
            <a:r>
              <a:rPr lang="en-GB" sz="3200" dirty="0" err="1" smtClean="0">
                <a:latin typeface="Calibri" panose="020F0502020204030204" pitchFamily="34" charset="0"/>
              </a:rPr>
              <a:t>prg</a:t>
            </a:r>
            <a:r>
              <a:rPr lang="en-GB" sz="3200" dirty="0" smtClean="0">
                <a:latin typeface="Calibri" panose="020F0502020204030204" pitchFamily="34" charset="0"/>
              </a:rPr>
              <a:t>} {my} {</a:t>
            </a:r>
            <a:r>
              <a:rPr lang="en-GB" sz="3200" dirty="0" err="1" smtClean="0">
                <a:latin typeface="Calibri" panose="020F0502020204030204" pitchFamily="34" charset="0"/>
              </a:rPr>
              <a:t>bp</a:t>
            </a:r>
            <a:r>
              <a:rPr lang="en-GB" sz="3200" dirty="0" smtClean="0">
                <a:latin typeface="Calibri" panose="020F0502020204030204" pitchFamily="34" charset="0"/>
              </a:rPr>
              <a:t>}</a:t>
            </a:r>
          </a:p>
          <a:p>
            <a:r>
              <a:rPr lang="en-GB" sz="2800" dirty="0">
                <a:latin typeface="Calibri" panose="020F0502020204030204" pitchFamily="34" charset="0"/>
              </a:rPr>
              <a:t>Breakdown of Pre-AIMS</a:t>
            </a:r>
            <a:endParaRPr lang="en-GB" sz="2800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2746408851"/>
              </p:ext>
            </p:extLst>
          </p:nvPr>
        </p:nvGraphicFramePr>
        <p:xfrm>
          <a:off x="0" y="1052736"/>
          <a:ext cx="4578350" cy="5262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Chart 21"/>
          <p:cNvGraphicFramePr/>
          <p:nvPr>
            <p:extLst>
              <p:ext uri="{D42A27DB-BD31-4B8C-83A1-F6EECF244321}">
                <p14:modId xmlns:p14="http://schemas.microsoft.com/office/powerpoint/2010/main" val="998687244"/>
              </p:ext>
            </p:extLst>
          </p:nvPr>
        </p:nvGraphicFramePr>
        <p:xfrm>
          <a:off x="4572000" y="1052736"/>
          <a:ext cx="4572000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412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{</a:t>
            </a:r>
            <a:r>
              <a:rPr lang="en-GB" sz="3200" dirty="0" err="1" smtClean="0">
                <a:latin typeface="Calibri" panose="020F0502020204030204" pitchFamily="34" charset="0"/>
              </a:rPr>
              <a:t>prg</a:t>
            </a:r>
            <a:r>
              <a:rPr lang="en-GB" sz="3200" dirty="0" smtClean="0">
                <a:latin typeface="Calibri" panose="020F0502020204030204" pitchFamily="34" charset="0"/>
              </a:rPr>
              <a:t>} {my} {</a:t>
            </a:r>
            <a:r>
              <a:rPr lang="en-GB" sz="3200" dirty="0" err="1" smtClean="0">
                <a:latin typeface="Calibri" panose="020F0502020204030204" pitchFamily="34" charset="0"/>
              </a:rPr>
              <a:t>bp</a:t>
            </a:r>
            <a:r>
              <a:rPr lang="en-GB" sz="3200" dirty="0" smtClean="0">
                <a:latin typeface="Calibri" panose="020F0502020204030204" pitchFamily="34" charset="0"/>
              </a:rPr>
              <a:t>}</a:t>
            </a:r>
          </a:p>
          <a:p>
            <a:r>
              <a:rPr lang="en-GB" sz="2800" dirty="0">
                <a:latin typeface="Calibri" panose="020F0502020204030204" pitchFamily="34" charset="0"/>
              </a:rPr>
              <a:t>Breakdown of AIMS</a:t>
            </a: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70146691"/>
              </p:ext>
            </p:extLst>
          </p:nvPr>
        </p:nvGraphicFramePr>
        <p:xfrm>
          <a:off x="0" y="1052736"/>
          <a:ext cx="4578350" cy="5262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432534910"/>
              </p:ext>
            </p:extLst>
          </p:nvPr>
        </p:nvGraphicFramePr>
        <p:xfrm>
          <a:off x="4572000" y="1052737"/>
          <a:ext cx="4572000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4689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{</a:t>
            </a:r>
            <a:r>
              <a:rPr lang="en-GB" sz="3200" dirty="0" err="1" smtClean="0">
                <a:latin typeface="Calibri" panose="020F0502020204030204" pitchFamily="34" charset="0"/>
              </a:rPr>
              <a:t>prg</a:t>
            </a:r>
            <a:r>
              <a:rPr lang="en-GB" sz="3200" dirty="0" smtClean="0">
                <a:latin typeface="Calibri" panose="020F0502020204030204" pitchFamily="34" charset="0"/>
              </a:rPr>
              <a:t>} {my} {</a:t>
            </a:r>
            <a:r>
              <a:rPr lang="en-GB" sz="3200" dirty="0" err="1" smtClean="0">
                <a:latin typeface="Calibri" panose="020F0502020204030204" pitchFamily="34" charset="0"/>
              </a:rPr>
              <a:t>bp</a:t>
            </a:r>
            <a:r>
              <a:rPr lang="en-GB" sz="3200" dirty="0" smtClean="0">
                <a:latin typeface="Calibri" panose="020F0502020204030204" pitchFamily="34" charset="0"/>
              </a:rPr>
              <a:t>}</a:t>
            </a:r>
          </a:p>
          <a:p>
            <a:r>
              <a:rPr lang="en-GB" sz="2800" dirty="0" smtClean="0">
                <a:latin typeface="Calibri" panose="020F0502020204030204" pitchFamily="34" charset="0"/>
              </a:rPr>
              <a:t>% of </a:t>
            </a:r>
            <a:r>
              <a:rPr lang="en-GB" sz="2800" dirty="0">
                <a:latin typeface="Calibri" panose="020F0502020204030204" pitchFamily="34" charset="0"/>
              </a:rPr>
              <a:t>Issues Solved During </a:t>
            </a:r>
            <a:r>
              <a:rPr lang="en-GB" sz="2800" dirty="0" smtClean="0">
                <a:latin typeface="Calibri" panose="020F0502020204030204" pitchFamily="34" charset="0"/>
              </a:rPr>
              <a:t>Build Event</a:t>
            </a:r>
            <a:endParaRPr lang="en-GB" sz="2800" dirty="0">
              <a:latin typeface="Calibri" panose="020F0502020204030204" pitchFamily="34" charset="0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695528198"/>
              </p:ext>
            </p:extLst>
          </p:nvPr>
        </p:nvGraphicFramePr>
        <p:xfrm>
          <a:off x="0" y="1052736"/>
          <a:ext cx="9144000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156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571379132"/>
              </p:ext>
            </p:extLst>
          </p:nvPr>
        </p:nvGraphicFramePr>
        <p:xfrm>
          <a:off x="0" y="1052736"/>
          <a:ext cx="9129174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{</a:t>
            </a:r>
            <a:r>
              <a:rPr lang="en-GB" sz="3200" dirty="0" err="1" smtClean="0">
                <a:latin typeface="Calibri" panose="020F0502020204030204" pitchFamily="34" charset="0"/>
              </a:rPr>
              <a:t>prg</a:t>
            </a:r>
            <a:r>
              <a:rPr lang="en-GB" sz="3200" dirty="0" smtClean="0">
                <a:latin typeface="Calibri" panose="020F0502020204030204" pitchFamily="34" charset="0"/>
              </a:rPr>
              <a:t>} {my} {</a:t>
            </a:r>
            <a:r>
              <a:rPr lang="en-GB" sz="3200" dirty="0" err="1" smtClean="0">
                <a:latin typeface="Calibri" panose="020F0502020204030204" pitchFamily="34" charset="0"/>
              </a:rPr>
              <a:t>bp</a:t>
            </a:r>
            <a:r>
              <a:rPr lang="en-GB" sz="3200" dirty="0" smtClean="0">
                <a:latin typeface="Calibri" panose="020F0502020204030204" pitchFamily="34" charset="0"/>
              </a:rPr>
              <a:t>}</a:t>
            </a:r>
          </a:p>
          <a:p>
            <a:r>
              <a:rPr lang="en-GB" sz="2800" dirty="0">
                <a:latin typeface="Calibri" panose="020F0502020204030204" pitchFamily="34" charset="0"/>
              </a:rPr>
              <a:t>Incompatible CAD </a:t>
            </a:r>
            <a:r>
              <a:rPr lang="en-GB" sz="2800" dirty="0" smtClean="0">
                <a:latin typeface="Calibri" panose="020F0502020204030204" pitchFamily="34" charset="0"/>
              </a:rPr>
              <a:t>Processes</a:t>
            </a:r>
            <a:endParaRPr lang="en-GB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938953423"/>
              </p:ext>
            </p:extLst>
          </p:nvPr>
        </p:nvGraphicFramePr>
        <p:xfrm>
          <a:off x="0" y="1052736"/>
          <a:ext cx="9144000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{</a:t>
            </a:r>
            <a:r>
              <a:rPr lang="en-GB" sz="3200" dirty="0" err="1" smtClean="0">
                <a:latin typeface="Calibri" panose="020F0502020204030204" pitchFamily="34" charset="0"/>
              </a:rPr>
              <a:t>prg</a:t>
            </a:r>
            <a:r>
              <a:rPr lang="en-GB" sz="3200" dirty="0" smtClean="0">
                <a:latin typeface="Calibri" panose="020F0502020204030204" pitchFamily="34" charset="0"/>
              </a:rPr>
              <a:t>} {my} {</a:t>
            </a:r>
            <a:r>
              <a:rPr lang="en-GB" sz="3200" dirty="0" err="1" smtClean="0">
                <a:latin typeface="Calibri" panose="020F0502020204030204" pitchFamily="34" charset="0"/>
              </a:rPr>
              <a:t>bp</a:t>
            </a:r>
            <a:r>
              <a:rPr lang="en-GB" sz="3200" dirty="0" smtClean="0">
                <a:latin typeface="Calibri" panose="020F0502020204030204" pitchFamily="34" charset="0"/>
              </a:rPr>
              <a:t>}</a:t>
            </a:r>
          </a:p>
          <a:p>
            <a:r>
              <a:rPr lang="en-GB" sz="2800" dirty="0">
                <a:latin typeface="Calibri" panose="020F0502020204030204" pitchFamily="34" charset="0"/>
              </a:rPr>
              <a:t>Pre-AIMS Contribution by Module Team</a:t>
            </a:r>
          </a:p>
        </p:txBody>
      </p:sp>
    </p:spTree>
    <p:extLst>
      <p:ext uri="{BB962C8B-B14F-4D97-AF65-F5344CB8AC3E}">
        <p14:creationId xmlns:p14="http://schemas.microsoft.com/office/powerpoint/2010/main" val="350400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Calibri" panose="020F0502020204030204" pitchFamily="34" charset="0"/>
              </a:rPr>
              <a:t>{</a:t>
            </a:r>
            <a:r>
              <a:rPr lang="en-GB" sz="3200" dirty="0" err="1" smtClean="0">
                <a:latin typeface="Calibri" panose="020F0502020204030204" pitchFamily="34" charset="0"/>
              </a:rPr>
              <a:t>prg</a:t>
            </a:r>
            <a:r>
              <a:rPr lang="en-GB" sz="3200" dirty="0" smtClean="0">
                <a:latin typeface="Calibri" panose="020F0502020204030204" pitchFamily="34" charset="0"/>
              </a:rPr>
              <a:t>} {my} {</a:t>
            </a:r>
            <a:r>
              <a:rPr lang="en-GB" sz="3200" dirty="0" err="1" smtClean="0">
                <a:latin typeface="Calibri" panose="020F0502020204030204" pitchFamily="34" charset="0"/>
              </a:rPr>
              <a:t>bp</a:t>
            </a:r>
            <a:r>
              <a:rPr lang="en-GB" sz="3200" dirty="0" smtClean="0">
                <a:latin typeface="Calibri" panose="020F0502020204030204" pitchFamily="34" charset="0"/>
              </a:rPr>
              <a:t>}</a:t>
            </a:r>
          </a:p>
          <a:p>
            <a:r>
              <a:rPr lang="en-GB" sz="2800" dirty="0" smtClean="0">
                <a:latin typeface="Calibri" panose="020F0502020204030204" pitchFamily="34" charset="0"/>
              </a:rPr>
              <a:t>AIMS Contribution by Module Team</a:t>
            </a:r>
            <a:endParaRPr lang="en-GB" sz="2800" dirty="0">
              <a:latin typeface="Calibri" panose="020F0502020204030204" pitchFamily="34" charset="0"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530755203"/>
              </p:ext>
            </p:extLst>
          </p:nvPr>
        </p:nvGraphicFramePr>
        <p:xfrm>
          <a:off x="0" y="1052736"/>
          <a:ext cx="9144000" cy="5256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058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11104</TotalTime>
  <Words>310</Words>
  <Application>Microsoft Office PowerPoint</Application>
  <PresentationFormat>On-screen Show (4:3)</PresentationFormat>
  <Paragraphs>76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Jaguar Land Rover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mtadarav</dc:creator>
  <cp:lastModifiedBy>Tadaravicius, Mazvydas (M.)</cp:lastModifiedBy>
  <cp:revision>276</cp:revision>
  <cp:lastPrinted>2015-06-01T12:52:32Z</cp:lastPrinted>
  <dcterms:created xsi:type="dcterms:W3CDTF">2015-03-02T08:43:14Z</dcterms:created>
  <dcterms:modified xsi:type="dcterms:W3CDTF">2015-11-23T19:34:28Z</dcterms:modified>
</cp:coreProperties>
</file>