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3" r:id="rId3"/>
    <p:sldId id="320" r:id="rId4"/>
    <p:sldId id="324" r:id="rId5"/>
    <p:sldId id="325" r:id="rId6"/>
    <p:sldId id="332" r:id="rId7"/>
    <p:sldId id="326" r:id="rId8"/>
    <p:sldId id="328" r:id="rId9"/>
    <p:sldId id="330" r:id="rId10"/>
    <p:sldId id="329" r:id="rId11"/>
    <p:sldId id="331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703"/>
    <a:srgbClr val="25ACFF"/>
    <a:srgbClr val="000000"/>
    <a:srgbClr val="D9D9D9"/>
    <a:srgbClr val="A6A6A6"/>
    <a:srgbClr val="526DB0"/>
    <a:srgbClr val="D1282E"/>
    <a:srgbClr val="F5C201"/>
    <a:srgbClr val="92D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63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Issue Category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</a:t>
            </a:r>
            <a:r>
              <a:rPr lang="en-GB" dirty="0" err="1" smtClean="0"/>
              <a:t>CoC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CoC1</c:v>
                </c:pt>
                <c:pt idx="1">
                  <c:v>CoC2</c:v>
                </c:pt>
                <c:pt idx="2">
                  <c:v>CoC3</c:v>
                </c:pt>
                <c:pt idx="3">
                  <c:v>CoC4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18.2</c:v>
                </c:pt>
                <c:pt idx="1">
                  <c:v>13.2</c:v>
                </c:pt>
                <c:pt idx="2">
                  <c:v>11.4</c:v>
                </c:pt>
                <c:pt idx="3">
                  <c:v>11.2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Issue Category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</a:t>
            </a:r>
            <a:r>
              <a:rPr lang="en-GB" dirty="0" err="1" smtClean="0"/>
              <a:t>CoC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CoC1</c:v>
                </c:pt>
                <c:pt idx="1">
                  <c:v>CoC2</c:v>
                </c:pt>
                <c:pt idx="2">
                  <c:v>CoC3</c:v>
                </c:pt>
                <c:pt idx="3">
                  <c:v>CoC4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18.2</c:v>
                </c:pt>
                <c:pt idx="1">
                  <c:v>13.2</c:v>
                </c:pt>
                <c:pt idx="2">
                  <c:v>11.4</c:v>
                </c:pt>
                <c:pt idx="3">
                  <c:v>11.2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issues corrected during build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DE691A78-8B22-44EF-B60B-7CC4AC17026C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DF4D865-187A-4F3C-A85F-F6C97936A58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A49F13-9139-4E48-845D-2C0E55515372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9E27ACB6-253D-4F6B-B9A8-47578ADC71E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804387-372B-43A8-95E1-AE58FB2BC3BB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006965E-7EDB-40E8-BBA7-FBC3D9E44EA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4C84958-521C-4301-B352-00FD4C379E62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3A0F6845-B510-489D-BDDD-6A2E84D258CB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AC34B44-9FC1-49E5-9078-D4AC30A9CE75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B15F7EEB-5FBA-467E-9D44-7328D89D0766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210EE33-1AFC-4CFE-B30F-FEAD51566A59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7E51C13-60D9-4CF3-9123-D562157B9DE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94AD496-2AAA-4EC1-8B55-FDFAC1B53F0F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51619DA0-E484-4076-8130-4536CBEA84C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AME</c:v>
                </c:pt>
                <c:pt idx="1">
                  <c:v>Body &amp; Trim</c:v>
                </c:pt>
                <c:pt idx="2">
                  <c:v>Chassis</c:v>
                </c:pt>
                <c:pt idx="3">
                  <c:v>Electrical</c:v>
                </c:pt>
                <c:pt idx="4">
                  <c:v>Hybrid</c:v>
                </c:pt>
                <c:pt idx="5">
                  <c:v>Powertrain</c:v>
                </c:pt>
                <c:pt idx="6">
                  <c:v>Veh. Packaging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0.4</c:v>
                </c:pt>
                <c:pt idx="2">
                  <c:v>0.28260869565217395</c:v>
                </c:pt>
                <c:pt idx="3">
                  <c:v>0.71134020618556704</c:v>
                </c:pt>
                <c:pt idx="4">
                  <c:v>0.4285714285714286</c:v>
                </c:pt>
                <c:pt idx="5">
                  <c:v>0.6</c:v>
                </c:pt>
                <c:pt idx="6">
                  <c:v>0.1428571428571429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Sheet1!$C$2:$C$8</c15:f>
                <c15:dlblRangeCache>
                  <c:ptCount val="7"/>
                  <c:pt idx="0">
                    <c:v>0/1</c:v>
                  </c:pt>
                  <c:pt idx="1">
                    <c:v>52/130</c:v>
                  </c:pt>
                  <c:pt idx="2">
                    <c:v>13/46</c:v>
                  </c:pt>
                  <c:pt idx="3">
                    <c:v>69/97</c:v>
                  </c:pt>
                  <c:pt idx="4">
                    <c:v>15/35</c:v>
                  </c:pt>
                  <c:pt idx="5">
                    <c:v>3/5</c:v>
                  </c:pt>
                  <c:pt idx="6">
                    <c:v>1/7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7371360"/>
        <c:axId val="387136320"/>
      </c:barChart>
      <c:catAx>
        <c:axId val="3873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136320"/>
        <c:crosses val="autoZero"/>
        <c:auto val="1"/>
        <c:lblAlgn val="ctr"/>
        <c:lblOffset val="100"/>
        <c:noMultiLvlLbl val="0"/>
      </c:catAx>
      <c:valAx>
        <c:axId val="38713632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8737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 Geometry - VEPS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202</c:v>
                </c:pt>
                <c:pt idx="3">
                  <c:v>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 Geometry - Other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150</c:v>
                </c:pt>
                <c:pt idx="3">
                  <c:v>399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 CAD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208</c:v>
                </c:pt>
                <c:pt idx="3">
                  <c:v>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7137104"/>
        <c:axId val="387137496"/>
      </c:barChart>
      <c:scatterChart>
        <c:scatterStyle val="lineMarker"/>
        <c:varyColors val="0"/>
        <c:ser>
          <c:idx val="3"/>
          <c:order val="3"/>
          <c:tx>
            <c:strRef>
              <c:f>Sheet1!$G$1</c:f>
              <c:strCache>
                <c:ptCount val="1"/>
                <c:pt idx="0">
                  <c:v>CAD NOK Allowance Agreed at Freeze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A9F733-539E-40D8-9D07-EB1704B7782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D4D59B-BA4C-4ABB-831E-D7D5AA5FF02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A130CB1-B3F8-47F6-96E7-C49A7B42C5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D361A22-AF37-4D26-93DF-6A05E7533A0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B5DD45-0BA4-4DA7-837B-3BBBE45C420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504C882-26B4-40D3-9372-4EF22B8FE5E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Sheet1!$G$2:$G$7</c:f>
              <c:numCache>
                <c:formatCode>0.00%</c:formatCode>
                <c:ptCount val="6"/>
                <c:pt idx="0">
                  <c:v>0.16</c:v>
                </c:pt>
                <c:pt idx="1">
                  <c:v>0.16</c:v>
                </c:pt>
                <c:pt idx="2">
                  <c:v>0.16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Sheet1!$H$2:$H$7</c15:f>
                <c15:dlblRangeCache>
                  <c:ptCount val="6"/>
                  <c:pt idx="0">
                    <c:v>16.00%</c:v>
                  </c:pt>
                  <c:pt idx="3">
                    <c:v>20.00%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137104"/>
        <c:axId val="387137496"/>
      </c:scatterChart>
      <c:catAx>
        <c:axId val="387137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137496"/>
        <c:crosses val="autoZero"/>
        <c:auto val="1"/>
        <c:lblAlgn val="ctr"/>
        <c:lblOffset val="100"/>
        <c:noMultiLvlLbl val="0"/>
      </c:catAx>
      <c:valAx>
        <c:axId val="38713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13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43837306639133"/>
          <c:y val="0.34307318476959348"/>
          <c:w val="0.30721476006482074"/>
          <c:h val="0.20051167154266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2">
                  <c:v>8</c:v>
                </c:pt>
                <c:pt idx="3">
                  <c:v>16</c:v>
                </c:pt>
                <c:pt idx="4">
                  <c:v>27</c:v>
                </c:pt>
                <c:pt idx="5">
                  <c:v>5</c:v>
                </c:pt>
                <c:pt idx="6">
                  <c:v>10</c:v>
                </c:pt>
                <c:pt idx="7">
                  <c:v>34</c:v>
                </c:pt>
                <c:pt idx="8">
                  <c:v>9</c:v>
                </c:pt>
                <c:pt idx="9">
                  <c:v>9</c:v>
                </c:pt>
                <c:pt idx="10">
                  <c:v>2</c:v>
                </c:pt>
                <c:pt idx="11">
                  <c:v>1</c:v>
                </c:pt>
                <c:pt idx="12">
                  <c:v>34</c:v>
                </c:pt>
                <c:pt idx="13">
                  <c:v>1</c:v>
                </c:pt>
                <c:pt idx="14">
                  <c:v>28</c:v>
                </c:pt>
                <c:pt idx="15">
                  <c:v>11</c:v>
                </c:pt>
                <c:pt idx="16">
                  <c:v>5</c:v>
                </c:pt>
                <c:pt idx="17">
                  <c:v>3</c:v>
                </c:pt>
                <c:pt idx="18">
                  <c:v>20</c:v>
                </c:pt>
                <c:pt idx="19">
                  <c:v>6</c:v>
                </c:pt>
                <c:pt idx="20">
                  <c:v>6</c:v>
                </c:pt>
                <c:pt idx="21">
                  <c:v>8</c:v>
                </c:pt>
                <c:pt idx="22">
                  <c:v>5</c:v>
                </c:pt>
                <c:pt idx="2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CAD Compatability - Fesibility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6">
                  <c:v>6</c:v>
                </c:pt>
                <c:pt idx="7">
                  <c:v>34</c:v>
                </c:pt>
                <c:pt idx="8">
                  <c:v>3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8</c:v>
                </c:pt>
                <c:pt idx="14">
                  <c:v>9</c:v>
                </c:pt>
                <c:pt idx="16">
                  <c:v>1</c:v>
                </c:pt>
                <c:pt idx="18">
                  <c:v>1</c:v>
                </c:pt>
                <c:pt idx="19">
                  <c:v>2</c:v>
                </c:pt>
                <c:pt idx="2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CAD Comaptability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3">
                  <c:v>3</c:v>
                </c:pt>
                <c:pt idx="7">
                  <c:v>1</c:v>
                </c:pt>
                <c:pt idx="9">
                  <c:v>1</c:v>
                </c:pt>
                <c:pt idx="12">
                  <c:v>3</c:v>
                </c:pt>
                <c:pt idx="2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Missing/Incomplete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2">
                  <c:v>3</c:v>
                </c:pt>
                <c:pt idx="3">
                  <c:v>10</c:v>
                </c:pt>
                <c:pt idx="4">
                  <c:v>15</c:v>
                </c:pt>
                <c:pt idx="5">
                  <c:v>1</c:v>
                </c:pt>
                <c:pt idx="6">
                  <c:v>3</c:v>
                </c:pt>
                <c:pt idx="7">
                  <c:v>13</c:v>
                </c:pt>
                <c:pt idx="8">
                  <c:v>5</c:v>
                </c:pt>
                <c:pt idx="9">
                  <c:v>13</c:v>
                </c:pt>
                <c:pt idx="10">
                  <c:v>2</c:v>
                </c:pt>
                <c:pt idx="11">
                  <c:v>1</c:v>
                </c:pt>
                <c:pt idx="12">
                  <c:v>48</c:v>
                </c:pt>
                <c:pt idx="13">
                  <c:v>1</c:v>
                </c:pt>
                <c:pt idx="14">
                  <c:v>17</c:v>
                </c:pt>
                <c:pt idx="15">
                  <c:v>3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5</c:v>
                </c:pt>
                <c:pt idx="20">
                  <c:v>3</c:v>
                </c:pt>
                <c:pt idx="22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Sheet1!$F$2:$F$25</c:f>
              <c:numCache>
                <c:formatCode>General</c:formatCode>
                <c:ptCount val="24"/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1">
                  <c:v>4</c:v>
                </c:pt>
                <c:pt idx="12">
                  <c:v>12</c:v>
                </c:pt>
                <c:pt idx="14">
                  <c:v>4</c:v>
                </c:pt>
                <c:pt idx="15">
                  <c:v>4</c:v>
                </c:pt>
                <c:pt idx="18">
                  <c:v>3</c:v>
                </c:pt>
                <c:pt idx="19">
                  <c:v>5</c:v>
                </c:pt>
                <c:pt idx="21">
                  <c:v>3</c:v>
                </c:pt>
                <c:pt idx="22">
                  <c:v>1</c:v>
                </c:pt>
                <c:pt idx="23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7">
                  <c:v>3</c:v>
                </c:pt>
                <c:pt idx="12">
                  <c:v>2</c:v>
                </c:pt>
                <c:pt idx="14">
                  <c:v>3</c:v>
                </c:pt>
                <c:pt idx="16">
                  <c:v>1</c:v>
                </c:pt>
                <c:pt idx="18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425432"/>
        <c:axId val="240425824"/>
      </c:barChart>
      <c:catAx>
        <c:axId val="240425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2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425824"/>
        <c:crosses val="autoZero"/>
        <c:auto val="1"/>
        <c:lblAlgn val="ctr"/>
        <c:lblOffset val="100"/>
        <c:noMultiLvlLbl val="0"/>
      </c:catAx>
      <c:valAx>
        <c:axId val="2404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42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2">
                  <c:v>6</c:v>
                </c:pt>
                <c:pt idx="3">
                  <c:v>11</c:v>
                </c:pt>
                <c:pt idx="4">
                  <c:v>25</c:v>
                </c:pt>
                <c:pt idx="5">
                  <c:v>3</c:v>
                </c:pt>
                <c:pt idx="6">
                  <c:v>8</c:v>
                </c:pt>
                <c:pt idx="7">
                  <c:v>24</c:v>
                </c:pt>
                <c:pt idx="8">
                  <c:v>5</c:v>
                </c:pt>
                <c:pt idx="9">
                  <c:v>8</c:v>
                </c:pt>
                <c:pt idx="12">
                  <c:v>21</c:v>
                </c:pt>
                <c:pt idx="13">
                  <c:v>1</c:v>
                </c:pt>
                <c:pt idx="14">
                  <c:v>25</c:v>
                </c:pt>
                <c:pt idx="15">
                  <c:v>5</c:v>
                </c:pt>
                <c:pt idx="16">
                  <c:v>5</c:v>
                </c:pt>
                <c:pt idx="17">
                  <c:v>3</c:v>
                </c:pt>
                <c:pt idx="18">
                  <c:v>14</c:v>
                </c:pt>
                <c:pt idx="19">
                  <c:v>3</c:v>
                </c:pt>
                <c:pt idx="20">
                  <c:v>5</c:v>
                </c:pt>
                <c:pt idx="21">
                  <c:v>2</c:v>
                </c:pt>
                <c:pt idx="2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CAD Compatability - Fesibility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2">
                  <c:v>4</c:v>
                </c:pt>
                <c:pt idx="14">
                  <c:v>8</c:v>
                </c:pt>
                <c:pt idx="16">
                  <c:v>1</c:v>
                </c:pt>
                <c:pt idx="2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CAD Comaptability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3">
                  <c:v>3</c:v>
                </c:pt>
                <c:pt idx="2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Missing/Incomplete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2">
                  <c:v>3</c:v>
                </c:pt>
                <c:pt idx="3">
                  <c:v>5</c:v>
                </c:pt>
                <c:pt idx="4">
                  <c:v>11</c:v>
                </c:pt>
                <c:pt idx="6">
                  <c:v>3</c:v>
                </c:pt>
                <c:pt idx="7">
                  <c:v>6</c:v>
                </c:pt>
                <c:pt idx="8">
                  <c:v>4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  <c:pt idx="12">
                  <c:v>14</c:v>
                </c:pt>
                <c:pt idx="13">
                  <c:v>1</c:v>
                </c:pt>
                <c:pt idx="14">
                  <c:v>15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2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Sheet1!$F$2:$F$25</c:f>
              <c:numCache>
                <c:formatCode>General</c:formatCode>
                <c:ptCount val="24"/>
                <c:pt idx="1">
                  <c:v>1</c:v>
                </c:pt>
                <c:pt idx="4">
                  <c:v>1</c:v>
                </c:pt>
                <c:pt idx="6">
                  <c:v>3</c:v>
                </c:pt>
                <c:pt idx="11">
                  <c:v>1</c:v>
                </c:pt>
                <c:pt idx="23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12">
                  <c:v>1</c:v>
                </c:pt>
                <c:pt idx="14">
                  <c:v>1</c:v>
                </c:pt>
                <c:pt idx="16">
                  <c:v>1</c:v>
                </c:pt>
                <c:pt idx="18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512016"/>
        <c:axId val="386512408"/>
      </c:barChart>
      <c:catAx>
        <c:axId val="386512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2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12408"/>
        <c:crosses val="autoZero"/>
        <c:auto val="1"/>
        <c:lblAlgn val="ctr"/>
        <c:lblOffset val="100"/>
        <c:noMultiLvlLbl val="0"/>
      </c:catAx>
      <c:valAx>
        <c:axId val="38651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51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Sheet1!$C$2:$C$34</c:f>
              <c:numCache>
                <c:formatCode>General</c:formatCode>
                <c:ptCount val="33"/>
                <c:pt idx="3">
                  <c:v>6</c:v>
                </c:pt>
                <c:pt idx="4">
                  <c:v>11</c:v>
                </c:pt>
                <c:pt idx="5">
                  <c:v>25</c:v>
                </c:pt>
                <c:pt idx="6">
                  <c:v>24</c:v>
                </c:pt>
                <c:pt idx="7">
                  <c:v>5</c:v>
                </c:pt>
                <c:pt idx="8">
                  <c:v>25</c:v>
                </c:pt>
                <c:pt idx="9">
                  <c:v>5</c:v>
                </c:pt>
                <c:pt idx="11">
                  <c:v>1</c:v>
                </c:pt>
                <c:pt idx="12">
                  <c:v>8</c:v>
                </c:pt>
                <c:pt idx="13">
                  <c:v>2</c:v>
                </c:pt>
                <c:pt idx="15">
                  <c:v>6</c:v>
                </c:pt>
                <c:pt idx="17">
                  <c:v>3</c:v>
                </c:pt>
                <c:pt idx="19">
                  <c:v>21</c:v>
                </c:pt>
                <c:pt idx="20">
                  <c:v>5</c:v>
                </c:pt>
                <c:pt idx="21">
                  <c:v>3</c:v>
                </c:pt>
                <c:pt idx="23">
                  <c:v>8</c:v>
                </c:pt>
                <c:pt idx="24">
                  <c:v>3</c:v>
                </c:pt>
                <c:pt idx="25">
                  <c:v>14</c:v>
                </c:pt>
                <c:pt idx="29">
                  <c:v>1</c:v>
                </c:pt>
                <c:pt idx="3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CAD Compatability - Feasibility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Sheet1!$D$2:$D$34</c:f>
              <c:numCache>
                <c:formatCode>General</c:formatCode>
                <c:ptCount val="33"/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24</c:v>
                </c:pt>
                <c:pt idx="7">
                  <c:v>3</c:v>
                </c:pt>
                <c:pt idx="8">
                  <c:v>8</c:v>
                </c:pt>
                <c:pt idx="12">
                  <c:v>6</c:v>
                </c:pt>
                <c:pt idx="14">
                  <c:v>2</c:v>
                </c:pt>
                <c:pt idx="19">
                  <c:v>4</c:v>
                </c:pt>
                <c:pt idx="23">
                  <c:v>2</c:v>
                </c:pt>
                <c:pt idx="27">
                  <c:v>1</c:v>
                </c:pt>
                <c:pt idx="3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CAD Compatability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Sheet1!$E$2:$E$34</c:f>
              <c:numCache>
                <c:formatCode>General</c:formatCode>
                <c:ptCount val="33"/>
                <c:pt idx="4">
                  <c:v>3</c:v>
                </c:pt>
                <c:pt idx="9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Missing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Sheet1!$F$2:$F$34</c:f>
              <c:numCache>
                <c:formatCode>General</c:formatCode>
                <c:ptCount val="33"/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6</c:v>
                </c:pt>
                <c:pt idx="7">
                  <c:v>4</c:v>
                </c:pt>
                <c:pt idx="8">
                  <c:v>15</c:v>
                </c:pt>
                <c:pt idx="9">
                  <c:v>3</c:v>
                </c:pt>
                <c:pt idx="12">
                  <c:v>3</c:v>
                </c:pt>
                <c:pt idx="14">
                  <c:v>2</c:v>
                </c:pt>
                <c:pt idx="18">
                  <c:v>1</c:v>
                </c:pt>
                <c:pt idx="19">
                  <c:v>14</c:v>
                </c:pt>
                <c:pt idx="20">
                  <c:v>1</c:v>
                </c:pt>
                <c:pt idx="21">
                  <c:v>2</c:v>
                </c:pt>
                <c:pt idx="23">
                  <c:v>9</c:v>
                </c:pt>
                <c:pt idx="24">
                  <c:v>1</c:v>
                </c:pt>
                <c:pt idx="25">
                  <c:v>1</c:v>
                </c:pt>
                <c:pt idx="27">
                  <c:v>1</c:v>
                </c:pt>
                <c:pt idx="29">
                  <c:v>1</c:v>
                </c:pt>
                <c:pt idx="3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Sheet1!$G$2:$G$34</c:f>
              <c:numCache>
                <c:formatCode>General</c:formatCode>
                <c:ptCount val="33"/>
                <c:pt idx="1">
                  <c:v>1</c:v>
                </c:pt>
                <c:pt idx="5">
                  <c:v>1</c:v>
                </c:pt>
                <c:pt idx="12">
                  <c:v>3</c:v>
                </c:pt>
                <c:pt idx="15">
                  <c:v>1</c:v>
                </c:pt>
                <c:pt idx="18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Sheet1!$H$2:$H$34</c:f>
              <c:numCache>
                <c:formatCode>General</c:formatCode>
                <c:ptCount val="33"/>
                <c:pt idx="1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8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9">
                  <c:v>1</c:v>
                </c:pt>
                <c:pt idx="25">
                  <c:v>1</c:v>
                </c:pt>
                <c:pt idx="3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80693864"/>
        <c:axId val="380728008"/>
      </c:barChart>
      <c:catAx>
        <c:axId val="380693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728008"/>
        <c:crosses val="autoZero"/>
        <c:auto val="1"/>
        <c:lblAlgn val="ctr"/>
        <c:lblOffset val="100"/>
        <c:noMultiLvlLbl val="0"/>
      </c:catAx>
      <c:valAx>
        <c:axId val="38072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69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0.75229</cdr:x>
      <cdr:y>0.375</cdr:y>
    </cdr:from>
    <cdr:to>
      <cdr:x>0.85245</cdr:x>
      <cdr:y>0.55137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67779" y="194421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0.69012</cdr:x>
      <cdr:y>0.59722</cdr:y>
    </cdr:from>
    <cdr:to>
      <cdr:x>0.97018</cdr:x>
      <cdr:y>0.97121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00192" y="3096344"/>
          <a:ext cx="2556792" cy="19389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just"/>
          <a:r>
            <a:rPr lang="en-GB" sz="1200" b="1" dirty="0" smtClean="0"/>
            <a:t>NOK CAD allowance is measured against declared freeze percentage in DPA, agreed by AME at Go/No-Go</a:t>
          </a:r>
        </a:p>
        <a:p xmlns:a="http://schemas.openxmlformats.org/drawingml/2006/main">
          <a:pPr algn="just"/>
          <a:endParaRPr lang="en-GB" sz="1200" b="1" dirty="0"/>
        </a:p>
        <a:p xmlns:a="http://schemas.openxmlformats.org/drawingml/2006/main">
          <a:pPr algn="just"/>
          <a:r>
            <a:rPr lang="en-GB" sz="1200" b="1" dirty="0" smtClean="0"/>
            <a:t>NOK CAD exceeding allowance is measured on processes with RED Geometry issues, of which a percentage are known VEPS issues such as Missing/Incomplete CAD, or Incompatible CAD</a:t>
          </a:r>
          <a:endParaRPr lang="en-GB" sz="12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5CA3F7-CF41-46F1-805A-C98D626DCCC9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CBD1CE-393E-4EA1-849A-C27CF17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8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2AC319-36A1-4F69-B684-7F2B98CF49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34E9E7-4A5E-4DFE-A998-FD31C2FE9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9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7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5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ED36B-0B67-4E4E-93E5-2EE225E59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3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3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8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3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0" y="6341571"/>
            <a:ext cx="9144000" cy="5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Slide </a:t>
            </a:r>
            <a:fld id="{7310E932-644F-4FAC-8933-96841EAB72E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Copies are Uncontrolled &amp; Transient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0" y="6331632"/>
            <a:ext cx="2658163" cy="5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spc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JLR </a:t>
            </a:r>
            <a:r>
              <a:rPr lang="en-GB" b="0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RMP: </a:t>
            </a:r>
            <a:r>
              <a:rPr lang="en-GB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28.10, Retention </a:t>
            </a:r>
            <a:r>
              <a:rPr lang="en-GB" spc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pc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GB" b="0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Classification: </a:t>
            </a:r>
            <a:r>
              <a:rPr lang="en-GB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en-US" spc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6178550" y="6332424"/>
            <a:ext cx="2965450" cy="52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Created by: {name}</a:t>
            </a:r>
          </a:p>
        </p:txBody>
      </p:sp>
      <p:pic>
        <p:nvPicPr>
          <p:cNvPr id="10" name="Picture 9" descr="JLR_L_RS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7029"/>
            <a:ext cx="22669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0" y="1052736"/>
            <a:ext cx="914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0" y="633242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9773"/>
              </p:ext>
            </p:extLst>
          </p:nvPr>
        </p:nvGraphicFramePr>
        <p:xfrm>
          <a:off x="719573" y="2132856"/>
          <a:ext cx="7704855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1942"/>
                <a:gridCol w="1372913"/>
              </a:tblGrid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Status at end of {</a:t>
                      </a:r>
                      <a:r>
                        <a:rPr lang="en-GB" sz="2800" dirty="0" err="1" smtClean="0">
                          <a:latin typeface="Calibri" panose="020F0502020204030204" pitchFamily="34" charset="0"/>
                        </a:rPr>
                        <a:t>bp</a:t>
                      </a:r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No of Processes Reviewed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GB" sz="2800" b="1" dirty="0" err="1" smtClean="0">
                          <a:latin typeface="Calibri" panose="020F0502020204030204" pitchFamily="34" charset="0"/>
                        </a:rPr>
                        <a:t>npr</a:t>
                      </a:r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No of AIMS raised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GB" sz="2800" b="1" dirty="0" err="1" smtClean="0">
                          <a:latin typeface="Calibri" panose="020F0502020204030204" pitchFamily="34" charset="0"/>
                        </a:rPr>
                        <a:t>nar</a:t>
                      </a:r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4371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Build date: {</a:t>
            </a:r>
            <a:r>
              <a:rPr lang="en-GB" sz="1800" b="1" dirty="0" err="1" smtClean="0"/>
              <a:t>firstDay</a:t>
            </a:r>
            <a:r>
              <a:rPr lang="en-GB" sz="1800" b="1" dirty="0" smtClean="0"/>
              <a:t>} – </a:t>
            </a:r>
            <a:r>
              <a:rPr lang="en-GB" b="1" dirty="0" smtClean="0"/>
              <a:t>{</a:t>
            </a:r>
            <a:r>
              <a:rPr lang="en-GB" b="1" dirty="0" err="1" smtClean="0"/>
              <a:t>lastDay</a:t>
            </a:r>
            <a:r>
              <a:rPr lang="en-GB" b="1" dirty="0" smtClean="0"/>
              <a:t>}</a:t>
            </a:r>
            <a:endParaRPr lang="en-GB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3200" dirty="0" smtClean="0">
                <a:latin typeface="Calibri" panose="020F0502020204030204" pitchFamily="34" charset="0"/>
              </a:rPr>
              <a:t>Virtual Build Report – </a:t>
            </a:r>
            <a:r>
              <a:rPr lang="en-GB" sz="3200" dirty="0" smtClean="0">
                <a:solidFill>
                  <a:srgbClr val="5FE703"/>
                </a:solidFill>
                <a:latin typeface="Calibri" panose="020F0502020204030204" pitchFamily="34" charset="0"/>
              </a:rPr>
              <a:t>AME T&amp;F</a:t>
            </a:r>
            <a:endParaRPr lang="en-GB" sz="3200" dirty="0">
              <a:solidFill>
                <a:srgbClr val="5FE70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AIMS Contribution by Module Team &amp; CoC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11531594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2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1124743"/>
            <a:ext cx="5384235" cy="464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52251" y="1124744"/>
            <a:ext cx="3583695" cy="757130"/>
          </a:xfrm>
          <a:prstGeom prst="rect">
            <a:avLst/>
          </a:prstGeom>
          <a:solidFill>
            <a:schemeClr val="bg1"/>
          </a:solidFill>
          <a:ln w="9525">
            <a:solidFill>
              <a:srgbClr val="25ACFF"/>
            </a:solidFill>
            <a:miter lim="800000"/>
            <a:headEnd/>
            <a:tailEnd/>
          </a:ln>
          <a:effectLst/>
          <a:extLst/>
        </p:spPr>
        <p:txBody>
          <a:bodyPr wrap="square"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200" dirty="0">
                <a:latin typeface="Calibri" pitchFamily="34" charset="0"/>
              </a:rPr>
              <a:t>AIMS </a:t>
            </a:r>
            <a:r>
              <a:rPr lang="en-GB" sz="1200" dirty="0" smtClean="0">
                <a:latin typeface="Calibri" pitchFamily="34" charset="0"/>
              </a:rPr>
              <a:t>No.	:  </a:t>
            </a:r>
            <a:r>
              <a:rPr lang="en-GB" sz="1200" b="0" i="1" dirty="0" smtClean="0">
                <a:latin typeface="Calibri" pitchFamily="34" charset="0"/>
              </a:rPr>
              <a:t>{</a:t>
            </a:r>
            <a:r>
              <a:rPr lang="en-GB" sz="1200" b="0" i="1" dirty="0" err="1" smtClean="0">
                <a:latin typeface="Calibri" pitchFamily="34" charset="0"/>
              </a:rPr>
              <a:t>aimsNumber</a:t>
            </a:r>
            <a:r>
              <a:rPr lang="en-GB" sz="1200" b="0" i="1" dirty="0" smtClean="0">
                <a:latin typeface="Calibri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Raised By	:  </a:t>
            </a:r>
            <a:r>
              <a:rPr lang="en-GB" sz="1200" b="0" i="1" dirty="0" smtClean="0">
                <a:latin typeface="Calibri" pitchFamily="34" charset="0"/>
              </a:rPr>
              <a:t>{originator}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Raised On	:  </a:t>
            </a:r>
            <a:r>
              <a:rPr lang="en-GB" sz="1200" b="0" i="1" dirty="0" smtClean="0">
                <a:latin typeface="Calibri" pitchFamily="34" charset="0"/>
              </a:rPr>
              <a:t>{</a:t>
            </a:r>
            <a:r>
              <a:rPr lang="en-GB" sz="1200" b="0" i="1" dirty="0" err="1" smtClean="0">
                <a:latin typeface="Calibri" pitchFamily="34" charset="0"/>
              </a:rPr>
              <a:t>raisedOn</a:t>
            </a:r>
            <a:r>
              <a:rPr lang="en-GB" sz="1200" b="0" i="1" dirty="0" smtClean="0">
                <a:latin typeface="Calibri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Severity	:  </a:t>
            </a:r>
            <a:r>
              <a:rPr lang="en-GB" sz="1200" b="0" i="1" dirty="0" smtClean="0">
                <a:latin typeface="Calibri" pitchFamily="34" charset="0"/>
              </a:rPr>
              <a:t>{severity}</a:t>
            </a:r>
            <a:endParaRPr lang="en-US" sz="1200" b="0" i="1" dirty="0">
              <a:latin typeface="Calibri" pitchFamily="34" charset="0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2251" y="1918123"/>
            <a:ext cx="3583695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5FE70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>
                <a:latin typeface="Calibri" pitchFamily="34" charset="0"/>
              </a:rPr>
              <a:t>Description:</a:t>
            </a:r>
            <a:r>
              <a:rPr lang="en-GB" sz="1600" u="sng" dirty="0">
                <a:latin typeface="Calibri" pitchFamily="34" charset="0"/>
              </a:rPr>
              <a:t> </a:t>
            </a:r>
            <a:endParaRPr lang="en-GB" sz="1600" u="sng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1600" b="0" i="1" dirty="0" smtClean="0">
                <a:latin typeface="Calibri" pitchFamily="34" charset="0"/>
              </a:rPr>
              <a:t>{description}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Top Issues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59737"/>
          </a:xfrm>
        </p:spPr>
        <p:txBody>
          <a:bodyPr>
            <a:spAutoFit/>
          </a:bodyPr>
          <a:lstStyle/>
          <a:p>
            <a:r>
              <a:rPr lang="en-GB" sz="2800" dirty="0"/>
              <a:t>T&amp;F Manufacturing </a:t>
            </a:r>
            <a:r>
              <a:rPr lang="en-GB" sz="2800" dirty="0" smtClean="0"/>
              <a:t>Team</a:t>
            </a:r>
          </a:p>
          <a:p>
            <a:r>
              <a:rPr lang="en-GB" sz="2800" dirty="0"/>
              <a:t>Breakdown of </a:t>
            </a:r>
            <a:r>
              <a:rPr lang="en-GB" sz="2800" dirty="0" smtClean="0"/>
              <a:t>Pre-AIMS</a:t>
            </a:r>
          </a:p>
          <a:p>
            <a:r>
              <a:rPr lang="en-GB" sz="2800" dirty="0"/>
              <a:t>Breakdown of </a:t>
            </a:r>
            <a:r>
              <a:rPr lang="en-GB" sz="2800" dirty="0" smtClean="0"/>
              <a:t>AIMS</a:t>
            </a:r>
          </a:p>
          <a:p>
            <a:r>
              <a:rPr lang="en-GB" sz="2800" dirty="0">
                <a:latin typeface="Calibri" panose="020F0502020204030204" pitchFamily="34" charset="0"/>
              </a:rPr>
              <a:t>% of Issues Solved During Build Event</a:t>
            </a:r>
          </a:p>
          <a:p>
            <a:r>
              <a:rPr lang="en-GB" sz="2800" dirty="0" smtClean="0"/>
              <a:t>Incompatible </a:t>
            </a:r>
            <a:r>
              <a:rPr lang="en-GB" sz="2800" dirty="0"/>
              <a:t>CAD </a:t>
            </a:r>
            <a:r>
              <a:rPr lang="en-GB" sz="2800" dirty="0" smtClean="0"/>
              <a:t>Processes</a:t>
            </a:r>
            <a:endParaRPr lang="en-GB" sz="2800" dirty="0"/>
          </a:p>
          <a:p>
            <a:r>
              <a:rPr lang="en-GB" sz="2800" dirty="0"/>
              <a:t>Pre-AIMS Contribution by Module Team</a:t>
            </a:r>
          </a:p>
          <a:p>
            <a:r>
              <a:rPr lang="en-GB" sz="2800" dirty="0"/>
              <a:t>AIMS Contribution by Module Team</a:t>
            </a:r>
          </a:p>
          <a:p>
            <a:r>
              <a:rPr lang="en-GB" sz="2800" dirty="0"/>
              <a:t>AIMS Contribution by Module Team &amp; CoC</a:t>
            </a:r>
          </a:p>
          <a:p>
            <a:r>
              <a:rPr lang="en-GB" sz="2800" dirty="0"/>
              <a:t>Top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Report Content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1196752"/>
            <a:ext cx="4392488" cy="707886"/>
          </a:xfrm>
          <a:prstGeom prst="rect">
            <a:avLst/>
          </a:prstGeom>
          <a:noFill/>
          <a:ln>
            <a:solidFill>
              <a:srgbClr val="5FE70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i="1" dirty="0" smtClean="0"/>
              <a:t>{MfgTeam2}</a:t>
            </a:r>
          </a:p>
          <a:p>
            <a:endParaRPr lang="en-GB" sz="1400" dirty="0"/>
          </a:p>
          <a:p>
            <a:r>
              <a:rPr lang="en-GB" sz="1200" dirty="0" smtClean="0"/>
              <a:t>{MfgTeamMembers2}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96752"/>
            <a:ext cx="4392488" cy="707886"/>
          </a:xfrm>
          <a:prstGeom prst="rect">
            <a:avLst/>
          </a:prstGeom>
          <a:ln>
            <a:solidFill>
              <a:srgbClr val="25ACFF"/>
            </a:solidFill>
          </a:ln>
        </p:spPr>
        <p:txBody>
          <a:bodyPr wrap="square">
            <a:spAutoFit/>
          </a:bodyPr>
          <a:lstStyle/>
          <a:p>
            <a:r>
              <a:rPr lang="en-GB" sz="1400" b="1" i="1" dirty="0" smtClean="0"/>
              <a:t>{MfgTeam1}</a:t>
            </a:r>
            <a:endParaRPr lang="en-GB" sz="1400" b="1" i="1" dirty="0"/>
          </a:p>
          <a:p>
            <a:endParaRPr lang="en-GB" sz="1400" dirty="0"/>
          </a:p>
          <a:p>
            <a:r>
              <a:rPr lang="en-GB" sz="1200" dirty="0" smtClean="0"/>
              <a:t>{MfgTeamMembers1}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T&amp;F Manufacturing Team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Breakdown of Pre-AIMS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746408851"/>
              </p:ext>
            </p:extLst>
          </p:nvPr>
        </p:nvGraphicFramePr>
        <p:xfrm>
          <a:off x="0" y="1052736"/>
          <a:ext cx="4578350" cy="526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998687244"/>
              </p:ext>
            </p:extLst>
          </p:nvPr>
        </p:nvGraphicFramePr>
        <p:xfrm>
          <a:off x="4572000" y="1052736"/>
          <a:ext cx="4572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41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Breakdown of AIMS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0146691"/>
              </p:ext>
            </p:extLst>
          </p:nvPr>
        </p:nvGraphicFramePr>
        <p:xfrm>
          <a:off x="0" y="1052736"/>
          <a:ext cx="4578350" cy="526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32534910"/>
              </p:ext>
            </p:extLst>
          </p:nvPr>
        </p:nvGraphicFramePr>
        <p:xfrm>
          <a:off x="4572000" y="1052737"/>
          <a:ext cx="4572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6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% of </a:t>
            </a:r>
            <a:r>
              <a:rPr lang="en-GB" sz="2800" dirty="0">
                <a:latin typeface="Calibri" panose="020F0502020204030204" pitchFamily="34" charset="0"/>
              </a:rPr>
              <a:t>Issues Solved During </a:t>
            </a:r>
            <a:r>
              <a:rPr lang="en-GB" sz="2800" dirty="0" smtClean="0">
                <a:latin typeface="Calibri" panose="020F0502020204030204" pitchFamily="34" charset="0"/>
              </a:rPr>
              <a:t>Build Event</a:t>
            </a:r>
            <a:endParaRPr lang="en-GB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95528198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571379132"/>
              </p:ext>
            </p:extLst>
          </p:nvPr>
        </p:nvGraphicFramePr>
        <p:xfrm>
          <a:off x="0" y="1052736"/>
          <a:ext cx="912917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Incompatible CAD </a:t>
            </a:r>
            <a:r>
              <a:rPr lang="en-GB" sz="2800" dirty="0" smtClean="0">
                <a:latin typeface="Calibri" panose="020F0502020204030204" pitchFamily="34" charset="0"/>
              </a:rPr>
              <a:t>Processes</a:t>
            </a:r>
            <a:endParaRPr lang="en-GB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38953423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Pre-AIMS Contribution by Module Team</a:t>
            </a:r>
          </a:p>
        </p:txBody>
      </p:sp>
    </p:spTree>
    <p:extLst>
      <p:ext uri="{BB962C8B-B14F-4D97-AF65-F5344CB8AC3E}">
        <p14:creationId xmlns:p14="http://schemas.microsoft.com/office/powerpoint/2010/main" val="35040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AIMS Contribution by Module Team</a:t>
            </a:r>
            <a:endParaRPr lang="en-GB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30755203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5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11088</TotalTime>
  <Words>310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Jaguar Land Rover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mtadarav</dc:creator>
  <cp:lastModifiedBy>Tadaravicius, Mazvydas (M.)</cp:lastModifiedBy>
  <cp:revision>275</cp:revision>
  <cp:lastPrinted>2015-06-01T12:52:32Z</cp:lastPrinted>
  <dcterms:created xsi:type="dcterms:W3CDTF">2015-03-02T08:43:14Z</dcterms:created>
  <dcterms:modified xsi:type="dcterms:W3CDTF">2015-11-19T12:36:57Z</dcterms:modified>
</cp:coreProperties>
</file>