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3"/>
  </p:notesMasterIdLst>
  <p:sldIdLst>
    <p:sldId id="369" r:id="rId2"/>
  </p:sldIdLst>
  <p:sldSz cx="12192000" cy="6858000"/>
  <p:notesSz cx="6886575" cy="100171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183" cy="50259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0798" y="1"/>
            <a:ext cx="2984183" cy="50259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4FE7B2D-E371-4EAB-930C-3A87D1D0F943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7100" cy="3379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658" y="4820742"/>
            <a:ext cx="5509260" cy="394424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4531"/>
            <a:ext cx="2984183" cy="50259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0798" y="9514531"/>
            <a:ext cx="2984183" cy="50259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B60FFF0-83AB-4B5E-8B06-81169C653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77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>
            <a:extLst>
              <a:ext uri="{FF2B5EF4-FFF2-40B4-BE49-F238E27FC236}">
                <a16:creationId xmlns:a16="http://schemas.microsoft.com/office/drawing/2014/main" id="{5C0B60B2-EBE3-5CF4-46E5-BB2E74656A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Espaço Reservado para Anotações 2">
            <a:extLst>
              <a:ext uri="{FF2B5EF4-FFF2-40B4-BE49-F238E27FC236}">
                <a16:creationId xmlns:a16="http://schemas.microsoft.com/office/drawing/2014/main" id="{247E3B4F-64AF-6F6B-2CFA-50FAF799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8676" name="Espaço Reservado para Número de Slide 3">
            <a:extLst>
              <a:ext uri="{FF2B5EF4-FFF2-40B4-BE49-F238E27FC236}">
                <a16:creationId xmlns:a16="http://schemas.microsoft.com/office/drawing/2014/main" id="{824B150E-7896-C91D-2B71-F49CBEA2FB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863" indent="-3095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250" indent="-2476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550" indent="-2476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8850" indent="-2476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DFAD5C-3F5E-485C-A58B-6E8527C697C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8926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B2308-5686-627C-5570-052767DA8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11BC0A-D50B-3714-60DC-11877E8B3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86BF1C-BAA1-3030-3FEA-77C60501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D1DDB8-9965-ECAE-AAA3-3BF671A8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56375C-9CE8-4427-D7BF-9F175972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29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9A5DD-96CC-0E69-1AC3-0895E556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A21E66-9726-2734-8568-45FA48525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6463A-CE06-D704-4310-49B75752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AD2815-56BB-1824-B496-CACE34F2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6A0532-94D2-806C-7173-BB37865D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76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4E8D43-D8DD-0615-7633-1517C5492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E64695-103B-63D0-9E71-CC156A827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E5F7CC-4030-F3F9-CA04-A9C1623A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CCD70D-9D2A-ADBE-5B48-13570D0E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0F530F-1C10-A07E-D95C-35FE4107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82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60555-F0E1-3818-2D3E-0647447E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01E1AB-5B76-407F-5ED2-5B8E2D6BB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6BA423-4CB2-9AA0-9867-E877F37A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95113C-F4B4-7C34-E4B6-45825810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946566-5213-C99A-6A3F-EDD7AD16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41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85F0B-8BAB-AE4C-BA07-C3245D44F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9CED47-FE94-A1E6-96C6-EF7BB02F7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83FCA5-F41B-62F1-7006-543F2A82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14803A-474E-3C27-B5DD-E9FC2A87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2C57CE-371B-C80B-3C22-FC090B0D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55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2ED1D-3E12-D056-3A70-724FCAD4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04F380-C42A-EC10-B92E-D43AA4B7F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706D59-A11B-E031-04F5-3BBA523C9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100942-B646-091B-9D5A-1E688D5E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A2079B-4A3A-6FC3-FA67-5CA60336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71636F-1D74-F8D1-33DA-CB293A5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24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8AF1D-A8D7-E10B-020A-4C61C0F7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FB02BE-E046-EC80-63DC-4FF41EAB2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D02E35-D32C-D159-E48B-E0FFA96EF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F33604-D82D-6CFB-1096-D3D1ADA8E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4DA50F-503B-1289-F0D3-50B197860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21B5D4-32A1-7F55-CC3C-D3257341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7F27C8-D87D-78B5-359B-554401CE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5611D6C-522A-48E3-8E4F-E060F095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46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47728-47BF-BF63-C9DF-EF2E8C29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AC8B006-7FEB-6BAB-7E2C-F58219C7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247057-F644-F7F2-7EE3-C45873E3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902687-B9C3-2AE3-F738-6C51F2AF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16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BCF4F41-51A3-A026-26C8-21FB4FE1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2B30E1-12DF-371A-82CE-0B3CAC7A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CAC6BD-B529-1853-45FA-AD682013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11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34308-810B-9344-A5EA-B95B732D7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E48830-9291-8BEA-0BEE-0D1027546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E4FBF1-53A1-7E7A-F2C5-7E89EDBF9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6F1A48-1EF7-E4DA-B64A-698820BB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5040F6-214D-3415-6F22-6C5510BC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0A79E0-F7B7-9719-A2C4-B0813628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65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ACB1F-94B5-A997-1502-9088827C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DDFF7F-626B-F155-09A9-D2A715840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82D298-7093-3895-5770-BEE6CD954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B9B5D0-EB88-11CE-79B2-A3DF3F49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2EA8B-6613-AE27-0579-B9EFB2C9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CD62D5-9F45-1812-67B0-CA3AB150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38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D03AC2-3A2D-D227-653F-F046C190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A86BB3-17FA-546B-A5CC-9B3395FA5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FEAE58-FFBA-5C6C-DAF1-43A57A3EC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4885D-3562-4B0E-A4FF-3324C1F82F60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4C0082-6D31-893D-7B5F-9A27F5A1B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16A7B2-51B0-30A5-D6B4-4E3BFEA90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39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 descr="Project Model Canvas e seus elementos fundamentais.">
            <a:extLst>
              <a:ext uri="{FF2B5EF4-FFF2-40B4-BE49-F238E27FC236}">
                <a16:creationId xmlns:a16="http://schemas.microsoft.com/office/drawing/2014/main" id="{46C6886C-9E5D-F437-5ACC-FC7BAB907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4" b="15735"/>
          <a:stretch/>
        </p:blipFill>
        <p:spPr bwMode="auto">
          <a:xfrm>
            <a:off x="299453" y="1"/>
            <a:ext cx="11593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821E7C1-1364-4E9B-9753-081ACB3CF006}"/>
              </a:ext>
            </a:extLst>
          </p:cNvPr>
          <p:cNvSpPr txBox="1"/>
          <p:nvPr/>
        </p:nvSpPr>
        <p:spPr>
          <a:xfrm>
            <a:off x="524933" y="584200"/>
            <a:ext cx="1972734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Constantes enchentes afetaram cidadãos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Diversos patrimônios destruídos por enchentes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Diversas vidas foram ceifadas pelas fortes chuvas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B28C731-BC0C-420E-BC6A-CB883206025A}"/>
              </a:ext>
            </a:extLst>
          </p:cNvPr>
          <p:cNvSpPr txBox="1"/>
          <p:nvPr/>
        </p:nvSpPr>
        <p:spPr>
          <a:xfrm>
            <a:off x="524933" y="4809067"/>
            <a:ext cx="1972734" cy="1715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Brasileiros terão segurança em situações de fortes chuvas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 materiais e vidas não serão afetados pelas enchentes.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Agentes de segurança pública ficarão cientes de possíveis áreas de risco</a:t>
            </a:r>
            <a:endParaRPr lang="pt-B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1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D01CB12-5CCF-4765-99C9-0C20390FD907}"/>
              </a:ext>
            </a:extLst>
          </p:cNvPr>
          <p:cNvSpPr txBox="1"/>
          <p:nvPr/>
        </p:nvSpPr>
        <p:spPr>
          <a:xfrm>
            <a:off x="2723144" y="736600"/>
            <a:ext cx="2128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Placa </a:t>
            </a:r>
            <a:r>
              <a:rPr lang="pt-BR" sz="1200" dirty="0" err="1"/>
              <a:t>IoT</a:t>
            </a:r>
            <a:r>
              <a:rPr lang="pt-BR" sz="1200" dirty="0"/>
              <a:t> para medições de níveis de chuva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Aplicativo mobile que recebe informações da placa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919593B-0C02-4D69-A59C-A991BA2FD2FB}"/>
              </a:ext>
            </a:extLst>
          </p:cNvPr>
          <p:cNvSpPr txBox="1"/>
          <p:nvPr/>
        </p:nvSpPr>
        <p:spPr>
          <a:xfrm>
            <a:off x="2795599" y="2680048"/>
            <a:ext cx="205580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RF01 -  A placa deve medir os níveis de chuva.</a:t>
            </a:r>
          </a:p>
          <a:p>
            <a:r>
              <a:rPr lang="pt-BR" sz="1000" dirty="0"/>
              <a:t>RF02 – A placa deve enviar informações do nível da chuva para o servidor.</a:t>
            </a:r>
          </a:p>
          <a:p>
            <a:r>
              <a:rPr lang="pt-BR" sz="1000" dirty="0"/>
              <a:t>RF03 – A placa deve alertar níveis de chuva alarmantes para os usuários.</a:t>
            </a:r>
          </a:p>
          <a:p>
            <a:r>
              <a:rPr lang="pt-BR" sz="1000" dirty="0"/>
              <a:t>RF04 – Deve poder emitir um sinal que ajuda esta chegando.</a:t>
            </a:r>
          </a:p>
          <a:p>
            <a:r>
              <a:rPr lang="pt-BR" sz="1000" dirty="0"/>
              <a:t>RF05 – Deve ser oferecida a opção de cadastro no aplicativo.</a:t>
            </a:r>
          </a:p>
          <a:p>
            <a:r>
              <a:rPr lang="pt-BR" sz="1000" dirty="0"/>
              <a:t>RF06 – Deve ser oferecida a opção de login no aplicativo.</a:t>
            </a:r>
          </a:p>
          <a:p>
            <a:r>
              <a:rPr lang="pt-BR" sz="1000" dirty="0"/>
              <a:t>RF07 – Após um temporal deve ser armazenados informações sobre o mesmo.</a:t>
            </a:r>
          </a:p>
          <a:p>
            <a:r>
              <a:rPr lang="pt-BR" sz="1000" dirty="0"/>
              <a:t>RF08 – A placa deve conferir dados com a API do Climatempo.</a:t>
            </a:r>
          </a:p>
          <a:p>
            <a:endParaRPr lang="pt-BR" sz="1000" dirty="0"/>
          </a:p>
          <a:p>
            <a:r>
              <a:rPr lang="pt-BR" sz="1000" dirty="0"/>
              <a:t>RNF01 – Apenas agentes de segurança pública podem emitir sinal de que ajuda esta chegando.</a:t>
            </a:r>
          </a:p>
          <a:p>
            <a:r>
              <a:rPr lang="pt-BR" sz="1000" dirty="0"/>
              <a:t>RNF02 – A placa enviará somente informações da chuva, em casos de chuvas moderada/forte.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4FA05EA-49BE-4AED-A8F1-4E4B460AA46F}"/>
              </a:ext>
            </a:extLst>
          </p:cNvPr>
          <p:cNvSpPr txBox="1"/>
          <p:nvPr/>
        </p:nvSpPr>
        <p:spPr>
          <a:xfrm>
            <a:off x="5109632" y="3846552"/>
            <a:ext cx="19727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Thiago Monteiro </a:t>
            </a:r>
            <a:r>
              <a:rPr lang="pt-BR" sz="1200" dirty="0" err="1"/>
              <a:t>Tinonin</a:t>
            </a:r>
            <a:r>
              <a:rPr lang="pt-BR" sz="1200" dirty="0"/>
              <a:t> (P.O)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/>
              <a:t>Angelo</a:t>
            </a:r>
            <a:r>
              <a:rPr lang="pt-BR" sz="1200" dirty="0"/>
              <a:t> Gabriel Vasconcelos Baptista (Desenvolvedor)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Juan Caio </a:t>
            </a:r>
            <a:r>
              <a:rPr lang="pt-BR" sz="1200" dirty="0" err="1"/>
              <a:t>Paronitti</a:t>
            </a:r>
            <a:r>
              <a:rPr lang="pt-BR" sz="1200" dirty="0"/>
              <a:t> Galera (Desenvolvedor)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/>
              <a:t>Giulliano</a:t>
            </a:r>
            <a:r>
              <a:rPr lang="pt-BR" sz="1200" dirty="0"/>
              <a:t> </a:t>
            </a:r>
            <a:r>
              <a:rPr lang="pt-BR" sz="1200" dirty="0" err="1"/>
              <a:t>Mazzaro</a:t>
            </a:r>
            <a:r>
              <a:rPr lang="pt-BR" sz="1200" dirty="0"/>
              <a:t> de Camargo (Desenvolvedor)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7A77C69-5B60-4ACD-8A24-97A35414D4EF}"/>
              </a:ext>
            </a:extLst>
          </p:cNvPr>
          <p:cNvSpPr txBox="1"/>
          <p:nvPr/>
        </p:nvSpPr>
        <p:spPr>
          <a:xfrm>
            <a:off x="520745" y="2875001"/>
            <a:ext cx="20558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Reduzir perdas causadas por enchentes, com um protótipo de baixo custo, utilizando cálculos e métricas para previsão, com desenvolvimento dentro de 5 meses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29041D6-37B7-4FD3-B353-A92489D4DB7E}"/>
              </a:ext>
            </a:extLst>
          </p:cNvPr>
          <p:cNvSpPr txBox="1"/>
          <p:nvPr/>
        </p:nvSpPr>
        <p:spPr>
          <a:xfrm>
            <a:off x="5031870" y="584200"/>
            <a:ext cx="2128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Cidadãos brasileiros.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Agentes de segurança pública.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Prefeituras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C159D7F-0D16-4854-9672-173475F548AC}"/>
              </a:ext>
            </a:extLst>
          </p:cNvPr>
          <p:cNvSpPr txBox="1"/>
          <p:nvPr/>
        </p:nvSpPr>
        <p:spPr>
          <a:xfrm>
            <a:off x="7340595" y="382657"/>
            <a:ext cx="19357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/>
              <a:t>Utilização de API do Climatempo pode ser limitada para muitas requisições.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/>
              <a:t>Prefeituras podem não liberar orçamento para o desenvolvimento das placas.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/>
              <a:t>Componentes das placas podem não resistir a chuvas agressivas.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/>
              <a:t>Agentes de segurança pública podem não aderir bem o projeto.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/>
              <a:t>Placas não preverem fortes chuvas a tempo.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1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D42119B-E836-46A0-A16A-CC5570A81399}"/>
              </a:ext>
            </a:extLst>
          </p:cNvPr>
          <p:cNvSpPr txBox="1"/>
          <p:nvPr/>
        </p:nvSpPr>
        <p:spPr>
          <a:xfrm>
            <a:off x="7436804" y="81503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9862571-1C25-4B0F-8148-6CEF33558802}"/>
              </a:ext>
            </a:extLst>
          </p:cNvPr>
          <p:cNvSpPr txBox="1"/>
          <p:nvPr/>
        </p:nvSpPr>
        <p:spPr>
          <a:xfrm>
            <a:off x="7380298" y="3756184"/>
            <a:ext cx="20161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/>
              <a:t>Canvas</a:t>
            </a:r>
            <a:endParaRPr lang="pt-B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Modelos de Negócio e requisitos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Lista de serviços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Contratos de serviço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Componentes de serviço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Estratégias de teste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Plano de gerenciamento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C8E47D6-30D6-4F3E-9BBC-519E739C37F2}"/>
              </a:ext>
            </a:extLst>
          </p:cNvPr>
          <p:cNvSpPr txBox="1"/>
          <p:nvPr/>
        </p:nvSpPr>
        <p:spPr>
          <a:xfrm>
            <a:off x="9596988" y="3477221"/>
            <a:ext cx="207007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/>
              <a:t>Canvas</a:t>
            </a:r>
            <a:r>
              <a:rPr lang="pt-BR" sz="1200" dirty="0"/>
              <a:t> – 01/03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Plano de gerenciamento – 08/03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Modelos de Negócio e requisitos – 12/04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Lista de serviços – 12/04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Contratos de serviço – 10/05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Componentes de serviço – 10/05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Estratégias de teste – 24/05</a:t>
            </a:r>
          </a:p>
          <a:p>
            <a:endParaRPr lang="pt-BR" sz="12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E487391-35F7-4723-8F02-25D221A78F8B}"/>
              </a:ext>
            </a:extLst>
          </p:cNvPr>
          <p:cNvSpPr txBox="1"/>
          <p:nvPr/>
        </p:nvSpPr>
        <p:spPr>
          <a:xfrm>
            <a:off x="9596988" y="491866"/>
            <a:ext cx="2080185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Falha no requerimento de dados durante uma possível chuva.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O projeto não se desenvolve como previsto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Falha de envio de. informações de um local alagado.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O suporte pode não ser prestado a tempo aos cidadãos.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Determinado local alagar, e a população sofrer sérias danos, pois não foram alertados a tempo.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9215AE2-839F-4490-8596-75072799744F}"/>
              </a:ext>
            </a:extLst>
          </p:cNvPr>
          <p:cNvSpPr txBox="1"/>
          <p:nvPr/>
        </p:nvSpPr>
        <p:spPr>
          <a:xfrm>
            <a:off x="6710678" y="6182379"/>
            <a:ext cx="28397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Acesso aos dados coletados pelos medidores do governo.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Resistência dos modelos de teste à temporais.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Análise geográfica para posicionamento de dispositivos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Irresponsabilidade pública por parte dos cidadãos.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Falta de colaboração de alguns agentes.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9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4641AAF-E04A-4B42-A84A-6E3824714011}"/>
              </a:ext>
            </a:extLst>
          </p:cNvPr>
          <p:cNvSpPr txBox="1"/>
          <p:nvPr/>
        </p:nvSpPr>
        <p:spPr>
          <a:xfrm>
            <a:off x="10417456" y="6182379"/>
            <a:ext cx="14750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Microcontroladores.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Pluviômetro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 err="1"/>
              <a:t>Fluviômetro</a:t>
            </a:r>
            <a:endParaRPr lang="pt-B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Servidores</a:t>
            </a:r>
          </a:p>
        </p:txBody>
      </p:sp>
    </p:spTree>
    <p:extLst>
      <p:ext uri="{BB962C8B-B14F-4D97-AF65-F5344CB8AC3E}">
        <p14:creationId xmlns:p14="http://schemas.microsoft.com/office/powerpoint/2010/main" val="3446717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1726</TotalTime>
  <Words>468</Words>
  <Application>Microsoft Office PowerPoint</Application>
  <PresentationFormat>Widescreen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Projetos de Software  CC7540</dc:title>
  <dc:creator>Gabriela Maria Cabel Barbarán</dc:creator>
  <cp:lastModifiedBy>GIULLIANO MAZZARO DE CAMARGO</cp:lastModifiedBy>
  <cp:revision>62</cp:revision>
  <cp:lastPrinted>2023-08-10T15:59:50Z</cp:lastPrinted>
  <dcterms:created xsi:type="dcterms:W3CDTF">2020-02-14T12:58:23Z</dcterms:created>
  <dcterms:modified xsi:type="dcterms:W3CDTF">2025-03-08T11:20:38Z</dcterms:modified>
</cp:coreProperties>
</file>