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95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AD5B4-42A6-4969-BF71-1B0ECAB6BD5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B67EA-4AF4-4AA2-AB21-0CE257C6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0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/>
              <a:t>simexp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(v0.3.0)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future release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92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3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6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7201" y="291600"/>
            <a:ext cx="5375120" cy="50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liennummernplatzhalter 13"/>
          <p:cNvSpPr>
            <a:spLocks noGrp="1"/>
          </p:cNvSpPr>
          <p:nvPr>
            <p:ph type="sldNum" sz="quarter" idx="16"/>
          </p:nvPr>
        </p:nvSpPr>
        <p:spPr>
          <a:xfrm>
            <a:off x="4577426" y="6640074"/>
            <a:ext cx="575742" cy="196850"/>
          </a:xfrm>
        </p:spPr>
        <p:txBody>
          <a:bodyPr/>
          <a:lstStyle/>
          <a:p>
            <a:pPr>
              <a:defRPr/>
            </a:pPr>
            <a:fld id="{EBC07571-3134-BB4B-B83F-1A9FE18D34F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4919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9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4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7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A24F-1A97-48E4-8DAB-46DD861E305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1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0195" y="996711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980728"/>
            <a:ext cx="2098973" cy="1633240"/>
            <a:chOff x="4690610" y="2539504"/>
            <a:chExt cx="2736305" cy="1549265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4690610" y="2539504"/>
              <a:ext cx="2736305" cy="154926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Prepro</a:t>
              </a:r>
              <a:endParaRPr lang="en-US" altLang="ko-KR" sz="14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4762619" y="2819463"/>
              <a:ext cx="2604610" cy="1213520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Perturb the TRACE parameters listed in the list of parameters file according to the values specified in design matrix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Generate directory structures that contains spawned trace input decks</a:t>
              </a:r>
              <a:endParaRPr lang="en-US" altLang="ko-KR" sz="10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88163" y="980729"/>
            <a:ext cx="2098973" cy="1633239"/>
            <a:chOff x="4690610" y="2524343"/>
            <a:chExt cx="2736305" cy="1549264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524343"/>
              <a:ext cx="2736305" cy="1549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Execute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2819463"/>
              <a:ext cx="2604610" cy="1213520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Submit and manage TRACE jobs in parallel (in sequential batches)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Convert XTV to DMX to save drive space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Do directory cleanup to further reduce the space requirements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endParaRPr lang="en-US" altLang="ko-KR" sz="10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75168" y="980729"/>
            <a:ext cx="2098973" cy="1633239"/>
            <a:chOff x="4690610" y="2524343"/>
            <a:chExt cx="2736305" cy="1549264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690610" y="2524343"/>
              <a:ext cx="2736305" cy="1549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Post-process</a:t>
              </a: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4762618" y="2819463"/>
              <a:ext cx="2604610" cy="1213520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Postprocess</a:t>
              </a: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each </a:t>
              </a:r>
              <a:r>
                <a:rPr lang="en-US" altLang="ko-KR" sz="105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xtv</a:t>
              </a: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files and extract the variables listed in the list of graphic variables file into separate csv files.</a:t>
              </a:r>
            </a:p>
          </p:txBody>
        </p:sp>
      </p:grpSp>
      <p:sp>
        <p:nvSpPr>
          <p:cNvPr id="35" name="Flowchart: Document 34"/>
          <p:cNvSpPr/>
          <p:nvPr/>
        </p:nvSpPr>
        <p:spPr>
          <a:xfrm>
            <a:off x="5515299" y="5373216"/>
            <a:ext cx="1218710" cy="947249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latin typeface="Calibri Light" panose="020F0302020204030204" pitchFamily="34" charset="0"/>
              </a:rPr>
              <a:t>List of Graphic Variables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596336" y="1225612"/>
            <a:ext cx="1469369" cy="999455"/>
            <a:chOff x="3227276" y="2065138"/>
            <a:chExt cx="1052334" cy="715790"/>
          </a:xfrm>
        </p:grpSpPr>
        <p:sp>
          <p:nvSpPr>
            <p:cNvPr id="42" name="Flowchart: Document 41"/>
            <p:cNvSpPr/>
            <p:nvPr/>
          </p:nvSpPr>
          <p:spPr bwMode="auto">
            <a:xfrm>
              <a:off x="3227276" y="2168280"/>
              <a:ext cx="914400" cy="612648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5" name="Flowchart: Document 44"/>
            <p:cNvSpPr/>
            <p:nvPr/>
          </p:nvSpPr>
          <p:spPr bwMode="auto">
            <a:xfrm>
              <a:off x="3313640" y="2116709"/>
              <a:ext cx="914400" cy="612648"/>
            </a:xfrm>
            <a:prstGeom prst="flowChartDocument">
              <a:avLst/>
            </a:prstGeom>
            <a:solidFill>
              <a:srgbClr val="0070C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8" name="Flowchart: Document 47"/>
            <p:cNvSpPr/>
            <p:nvPr/>
          </p:nvSpPr>
          <p:spPr bwMode="auto">
            <a:xfrm>
              <a:off x="3365210" y="2065138"/>
              <a:ext cx="914400" cy="612648"/>
            </a:xfrm>
            <a:prstGeom prst="flowChartDocument">
              <a:avLst/>
            </a:prstGeom>
            <a:solidFill>
              <a:srgbClr val="0070C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632203" y="1583582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96336" y="2276872"/>
            <a:ext cx="1469369" cy="8992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i="1" kern="1000" spc="30" dirty="0">
                <a:latin typeface="+mn-lt"/>
                <a:cs typeface="Franklin Gothic Book"/>
              </a:rPr>
              <a:t>Ready to be post-</a:t>
            </a:r>
            <a:br>
              <a:rPr lang="en-US" sz="1200" i="1" kern="1000" spc="30" dirty="0">
                <a:latin typeface="+mn-lt"/>
                <a:cs typeface="Franklin Gothic Book"/>
              </a:rPr>
            </a:br>
            <a:r>
              <a:rPr lang="en-US" sz="1200" i="1" kern="1000" spc="30" dirty="0">
                <a:latin typeface="+mn-lt"/>
                <a:cs typeface="Franklin Gothic Book"/>
              </a:rPr>
              <a:t>processed further </a:t>
            </a:r>
            <a:br>
              <a:rPr lang="en-US" sz="1200" i="1" kern="1000" spc="30" dirty="0">
                <a:latin typeface="+mn-lt"/>
                <a:cs typeface="Franklin Gothic Book"/>
              </a:rPr>
            </a:br>
            <a:r>
              <a:rPr lang="en-US" sz="1200" i="1" kern="1000" spc="30" dirty="0">
                <a:cs typeface="Franklin Gothic Book"/>
              </a:rPr>
              <a:t>for sensitivity or </a:t>
            </a:r>
            <a:br>
              <a:rPr lang="en-US" sz="1200" i="1" kern="1000" spc="30" dirty="0">
                <a:cs typeface="Franklin Gothic Book"/>
              </a:rPr>
            </a:br>
            <a:r>
              <a:rPr lang="en-US" sz="1200" i="1" kern="1000" spc="30" dirty="0">
                <a:cs typeface="Franklin Gothic Book"/>
              </a:rPr>
              <a:t>uncertainty analyses</a:t>
            </a:r>
            <a:endParaRPr lang="en-US" sz="1200" i="1" kern="1000" spc="30" dirty="0">
              <a:latin typeface="+mn-lt"/>
              <a:cs typeface="Franklin Gothic Book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8386" y="3501008"/>
            <a:ext cx="1218710" cy="2592288"/>
            <a:chOff x="1381429" y="4365104"/>
            <a:chExt cx="1218710" cy="2592288"/>
          </a:xfrm>
        </p:grpSpPr>
        <p:sp>
          <p:nvSpPr>
            <p:cNvPr id="20" name="Flowchart: Document 19"/>
            <p:cNvSpPr/>
            <p:nvPr/>
          </p:nvSpPr>
          <p:spPr>
            <a:xfrm>
              <a:off x="1411373" y="6183445"/>
              <a:ext cx="1155144" cy="773947"/>
            </a:xfrm>
            <a:prstGeom prst="flowChartDocument">
              <a:avLst/>
            </a:prstGeom>
            <a:solidFill>
              <a:srgbClr val="FF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Base TRACE </a:t>
              </a:r>
            </a:p>
          </p:txBody>
        </p:sp>
        <p:sp>
          <p:nvSpPr>
            <p:cNvPr id="21" name="Flowchart: Document 20"/>
            <p:cNvSpPr/>
            <p:nvPr/>
          </p:nvSpPr>
          <p:spPr>
            <a:xfrm>
              <a:off x="1381429" y="4365104"/>
              <a:ext cx="1218710" cy="835990"/>
            </a:xfrm>
            <a:prstGeom prst="flowChartDocument">
              <a:avLst/>
            </a:prstGeom>
            <a:solidFill>
              <a:srgbClr val="FF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List of Parameters</a:t>
              </a:r>
            </a:p>
          </p:txBody>
        </p:sp>
        <p:sp>
          <p:nvSpPr>
            <p:cNvPr id="38" name="Flowchart: Document 37"/>
            <p:cNvSpPr/>
            <p:nvPr/>
          </p:nvSpPr>
          <p:spPr>
            <a:xfrm>
              <a:off x="1381429" y="5301208"/>
              <a:ext cx="1218710" cy="835990"/>
            </a:xfrm>
            <a:prstGeom prst="flowChartDocument">
              <a:avLst/>
            </a:prstGeom>
            <a:solidFill>
              <a:srgbClr val="FF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Design</a:t>
              </a:r>
              <a:b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</a:br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Matrix</a:t>
              </a:r>
            </a:p>
          </p:txBody>
        </p:sp>
      </p:grpSp>
      <p:sp>
        <p:nvSpPr>
          <p:cNvPr id="46" name="Striped Right Arrow 45"/>
          <p:cNvSpPr/>
          <p:nvPr/>
        </p:nvSpPr>
        <p:spPr bwMode="auto">
          <a:xfrm rot="16200000">
            <a:off x="1139249" y="2777106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1" name="Flowchart: Document 50"/>
          <p:cNvSpPr/>
          <p:nvPr/>
        </p:nvSpPr>
        <p:spPr>
          <a:xfrm>
            <a:off x="3133020" y="4465201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TRACE</a:t>
            </a:r>
            <a:b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Executable</a:t>
            </a:r>
          </a:p>
        </p:txBody>
      </p:sp>
      <p:sp>
        <p:nvSpPr>
          <p:cNvPr id="57" name="Striped Right Arrow 56"/>
          <p:cNvSpPr/>
          <p:nvPr/>
        </p:nvSpPr>
        <p:spPr bwMode="auto">
          <a:xfrm rot="16200000">
            <a:off x="3503883" y="2777106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Flowchart: Document 57"/>
          <p:cNvSpPr/>
          <p:nvPr/>
        </p:nvSpPr>
        <p:spPr>
          <a:xfrm>
            <a:off x="5520025" y="4446838"/>
            <a:ext cx="1218710" cy="816537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Aptplot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Executable</a:t>
            </a:r>
          </a:p>
        </p:txBody>
      </p:sp>
      <p:sp>
        <p:nvSpPr>
          <p:cNvPr id="63" name="Striped Right Arrow 62"/>
          <p:cNvSpPr/>
          <p:nvPr/>
        </p:nvSpPr>
        <p:spPr bwMode="auto">
          <a:xfrm rot="16200000">
            <a:off x="5886162" y="2777105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071" y="2852936"/>
            <a:ext cx="1743617" cy="646331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Inputs &amp; 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Aux files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1" y="548680"/>
            <a:ext cx="1455585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n-lt"/>
              </a:rPr>
              <a:t>Driver Scripts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08890" y="548680"/>
            <a:ext cx="963234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/>
              <a:t>Outputs</a:t>
            </a:r>
            <a:endParaRPr lang="en-US" b="1" dirty="0">
              <a:latin typeface="+mn-lt"/>
            </a:endParaRPr>
          </a:p>
        </p:txBody>
      </p:sp>
      <p:sp>
        <p:nvSpPr>
          <p:cNvPr id="37" name="Flowchart: Document 36"/>
          <p:cNvSpPr/>
          <p:nvPr/>
        </p:nvSpPr>
        <p:spPr>
          <a:xfrm>
            <a:off x="3133020" y="3510300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prepro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info file</a:t>
            </a:r>
          </a:p>
        </p:txBody>
      </p:sp>
      <p:sp>
        <p:nvSpPr>
          <p:cNvPr id="40" name="Flowchart: Document 39"/>
          <p:cNvSpPr/>
          <p:nvPr/>
        </p:nvSpPr>
        <p:spPr>
          <a:xfrm>
            <a:off x="5515299" y="3510300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  <a:b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info file</a:t>
            </a:r>
          </a:p>
        </p:txBody>
      </p:sp>
      <p:cxnSp>
        <p:nvCxnSpPr>
          <p:cNvPr id="5" name="Elbow Connector 4"/>
          <p:cNvCxnSpPr>
            <a:stCxn id="27" idx="3"/>
            <a:endCxn id="37" idx="1"/>
          </p:cNvCxnSpPr>
          <p:nvPr/>
        </p:nvCxnSpPr>
        <p:spPr>
          <a:xfrm>
            <a:off x="2422501" y="1797348"/>
            <a:ext cx="710519" cy="2130947"/>
          </a:xfrm>
          <a:prstGeom prst="bentConnector3">
            <a:avLst>
              <a:gd name="adj1" fmla="val 21249"/>
            </a:avLst>
          </a:prstGeom>
          <a:ln w="12700">
            <a:solidFill>
              <a:schemeClr val="tx1"/>
            </a:solidFill>
            <a:prstDash val="dash"/>
            <a:headEnd type="oval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0" idx="3"/>
            <a:endCxn id="40" idx="1"/>
          </p:cNvCxnSpPr>
          <p:nvPr/>
        </p:nvCxnSpPr>
        <p:spPr>
          <a:xfrm>
            <a:off x="4787136" y="1797349"/>
            <a:ext cx="728163" cy="2130946"/>
          </a:xfrm>
          <a:prstGeom prst="bentConnector3">
            <a:avLst>
              <a:gd name="adj1" fmla="val 21946"/>
            </a:avLst>
          </a:prstGeom>
          <a:ln w="12700">
            <a:solidFill>
              <a:schemeClr val="tx1"/>
            </a:solidFill>
            <a:prstDash val="dash"/>
            <a:headEnd type="oval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3" idx="3"/>
            <a:endCxn id="55" idx="1"/>
          </p:cNvCxnSpPr>
          <p:nvPr/>
        </p:nvCxnSpPr>
        <p:spPr>
          <a:xfrm>
            <a:off x="7174141" y="1797349"/>
            <a:ext cx="442577" cy="21309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oval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triped Right Arrow 46"/>
          <p:cNvSpPr/>
          <p:nvPr/>
        </p:nvSpPr>
        <p:spPr bwMode="auto">
          <a:xfrm>
            <a:off x="7210732" y="1669748"/>
            <a:ext cx="314057" cy="31909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5" name="Flowchart: Document 54"/>
          <p:cNvSpPr/>
          <p:nvPr/>
        </p:nvSpPr>
        <p:spPr>
          <a:xfrm>
            <a:off x="7616718" y="3510300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postpro</a:t>
            </a:r>
            <a:b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info file</a:t>
            </a:r>
          </a:p>
        </p:txBody>
      </p:sp>
    </p:spTree>
    <p:extLst>
      <p:ext uri="{BB962C8B-B14F-4D97-AF65-F5344CB8AC3E}">
        <p14:creationId xmlns:p14="http://schemas.microsoft.com/office/powerpoint/2010/main" val="276498930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09"/>
            <a:ext cx="3168351" cy="1498439"/>
            <a:chOff x="4690610" y="2744313"/>
            <a:chExt cx="2736305" cy="1329294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samples</a:t>
              </a:r>
              <a:r>
                <a:rPr lang="en-US" altLang="ko-KR" sz="140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3063711"/>
              <a:ext cx="2604610" cy="96927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-opt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</p:txBody>
        </p:sp>
      </p:grpSp>
      <p:sp>
        <p:nvSpPr>
          <p:cNvPr id="42" name="Flowchart: Document 41"/>
          <p:cNvSpPr/>
          <p:nvPr/>
        </p:nvSpPr>
        <p:spPr bwMode="auto">
          <a:xfrm>
            <a:off x="7126288" y="943592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2156" y="1120798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9780" y="2708921"/>
            <a:ext cx="1348404" cy="943172"/>
            <a:chOff x="-476249" y="1232645"/>
            <a:chExt cx="209897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476249" y="1232645"/>
              <a:ext cx="209897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394899" y="1732266"/>
              <a:ext cx="1913339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5" y="4291735"/>
            <a:ext cx="3168350" cy="2233609"/>
            <a:chOff x="3211191" y="4437112"/>
            <a:chExt cx="2440928" cy="2083388"/>
          </a:xfrm>
        </p:grpSpPr>
        <p:grpSp>
          <p:nvGrpSpPr>
            <p:cNvPr id="73" name="Group 72"/>
            <p:cNvGrpSpPr/>
            <p:nvPr/>
          </p:nvGrpSpPr>
          <p:grpSpPr>
            <a:xfrm>
              <a:off x="3211191" y="4437112"/>
              <a:ext cx="2440928" cy="2083388"/>
              <a:chOff x="4690611" y="2310279"/>
              <a:chExt cx="2676155" cy="1822067"/>
            </a:xfrm>
          </p:grpSpPr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4690611" y="2310279"/>
                <a:ext cx="2676155" cy="18220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00"/>
                  </a:buClr>
                  <a:buFont typeface="Times New Roman" pitchFamily="18" charset="0"/>
                  <a:buNone/>
                </a:pP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Sensitivity Analysis </a:t>
                </a:r>
                <a:b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</a:b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Post-processor Modules</a:t>
                </a: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4761034" y="2722575"/>
                <a:ext cx="2547356" cy="4568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36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noAutofit/>
              </a:bodyPr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marL="85725" indent="-85725" eaLnBrk="1" hangingPunct="1"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1</a:t>
                </a:r>
                <a:r>
                  <a:rPr lang="en-US" altLang="ko-KR" sz="1100" baseline="300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st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</a:t>
                </a:r>
                <a:r>
                  <a:rPr lang="en-US" altLang="ko-KR" sz="1200" dirty="0" err="1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l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Total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Morris Screening Method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morris</a:t>
                </a:r>
                <a:r>
                  <a:rPr lang="en-US" altLang="ko-KR" sz="10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  <a:endPara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482447"/>
              <a:ext cx="2322004" cy="98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Model-Based Method </a:t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23833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8224" y="-27384"/>
            <a:ext cx="26277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>
                <a:latin typeface="Consolas" panose="020B0609020204030204" pitchFamily="49" charset="0"/>
              </a:rPr>
              <a:t> v0.3.0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564584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175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09"/>
            <a:ext cx="3168351" cy="1498439"/>
            <a:chOff x="4690610" y="2744313"/>
            <a:chExt cx="2736305" cy="1329294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3063711"/>
              <a:ext cx="2604610" cy="96927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optLHS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Validation points generator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valid_points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170946" y="1094587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9780" y="2708921"/>
            <a:ext cx="1348404" cy="943172"/>
            <a:chOff x="-476249" y="1232645"/>
            <a:chExt cx="209897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476249" y="1232645"/>
              <a:ext cx="209897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394899" y="1732266"/>
              <a:ext cx="1913339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5" y="4291735"/>
            <a:ext cx="3168350" cy="2233609"/>
            <a:chOff x="3211191" y="4437112"/>
            <a:chExt cx="2440928" cy="2083388"/>
          </a:xfrm>
        </p:grpSpPr>
        <p:grpSp>
          <p:nvGrpSpPr>
            <p:cNvPr id="73" name="Group 72"/>
            <p:cNvGrpSpPr/>
            <p:nvPr/>
          </p:nvGrpSpPr>
          <p:grpSpPr>
            <a:xfrm>
              <a:off x="3211191" y="4437112"/>
              <a:ext cx="2440928" cy="2083388"/>
              <a:chOff x="4690611" y="2310279"/>
              <a:chExt cx="2676155" cy="1822067"/>
            </a:xfrm>
          </p:grpSpPr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4690611" y="2310279"/>
                <a:ext cx="2676155" cy="18220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C50006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00"/>
                  </a:buClr>
                  <a:buFont typeface="Times New Roman" pitchFamily="18" charset="0"/>
                  <a:buNone/>
                </a:pP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Sensitivity Analysis </a:t>
                </a:r>
                <a:b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</a:b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Post-processor Modules</a:t>
                </a: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4761034" y="2722575"/>
                <a:ext cx="2547356" cy="456849"/>
              </a:xfrm>
              <a:prstGeom prst="rect">
                <a:avLst/>
              </a:prstGeom>
              <a:solidFill>
                <a:srgbClr val="FFF5D6"/>
              </a:solidFill>
              <a:ln w="9360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noAutofit/>
              </a:bodyPr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marL="85725" indent="-85725" eaLnBrk="1" hangingPunct="1"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1</a:t>
                </a:r>
                <a:r>
                  <a:rPr lang="en-US" altLang="ko-KR" sz="1100" baseline="300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st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</a:t>
                </a:r>
                <a:r>
                  <a:rPr lang="en-US" altLang="ko-KR" sz="1200" dirty="0" err="1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l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Total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Morris Screening Method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morris</a:t>
                </a:r>
                <a:r>
                  <a:rPr lang="en-US" altLang="ko-KR" sz="10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  <a:endPara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482447"/>
              <a:ext cx="2322004" cy="98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Model-Based Method </a:t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693186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23833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60232" y="-27384"/>
            <a:ext cx="25557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>
                <a:latin typeface="+mj-lt"/>
              </a:rPr>
              <a:t> package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564584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Flowchart: Document 56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23346" y="1085926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1" name="Flowchart: Document 60"/>
          <p:cNvSpPr/>
          <p:nvPr/>
        </p:nvSpPr>
        <p:spPr bwMode="auto">
          <a:xfrm>
            <a:off x="7164288" y="908720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00156" y="1085926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1584498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322</Words>
  <Application>Microsoft Office PowerPoint</Application>
  <PresentationFormat>On-screen Show (4:3)</PresentationFormat>
  <Paragraphs>102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Consolas</vt:lpstr>
      <vt:lpstr>Courier New</vt:lpstr>
      <vt:lpstr>Franklin Gothic Book</vt:lpstr>
      <vt:lpstr>Gulim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PSI - Paul Scherrer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trace_simexp: a Python Package</dc:title>
  <dc:creator>Wicaksono Damar Canggih</dc:creator>
  <cp:lastModifiedBy>Damar Wicaksono</cp:lastModifiedBy>
  <cp:revision>122</cp:revision>
  <dcterms:created xsi:type="dcterms:W3CDTF">2016-06-21T15:40:41Z</dcterms:created>
  <dcterms:modified xsi:type="dcterms:W3CDTF">2016-08-30T21:58:53Z</dcterms:modified>
</cp:coreProperties>
</file>