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AD5B4-42A6-4969-BF71-1B0ECAB6BD5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67EA-4AF4-4AA2-AB21-0CE257C64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/>
              <a:t>simexp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(v0.3.0)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</a:t>
            </a:r>
            <a:r>
              <a:rPr lang="en-US" baseline="0"/>
              <a:t>(</a:t>
            </a:r>
            <a:r>
              <a:rPr lang="en-US" baseline="0" smtClean="0"/>
              <a:t>v0.4.0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54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en-US" baseline="0" dirty="0"/>
              <a:t> flowchart of trace-</a:t>
            </a:r>
            <a:r>
              <a:rPr lang="en-US" baseline="0" dirty="0" err="1"/>
              <a:t>simexp</a:t>
            </a:r>
            <a:r>
              <a:rPr lang="en-US" baseline="0" dirty="0"/>
              <a:t> future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96245-F065-0B47-B74E-D5003861FD6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9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7201" y="291600"/>
            <a:ext cx="5375120" cy="50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liennummernplatzhalter 13"/>
          <p:cNvSpPr>
            <a:spLocks noGrp="1"/>
          </p:cNvSpPr>
          <p:nvPr>
            <p:ph type="sldNum" sz="quarter" idx="16"/>
          </p:nvPr>
        </p:nvSpPr>
        <p:spPr>
          <a:xfrm>
            <a:off x="4577426" y="6640074"/>
            <a:ext cx="575742" cy="196850"/>
          </a:xfrm>
        </p:spPr>
        <p:txBody>
          <a:bodyPr/>
          <a:lstStyle/>
          <a:p>
            <a:pPr>
              <a:defRPr/>
            </a:pPr>
            <a:fld id="{EBC07571-3134-BB4B-B83F-1A9FE18D34F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491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A24F-1A97-48E4-8DAB-46DD861E30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EA32-36C9-4403-9C8E-7E95E526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0195" y="996711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980728"/>
            <a:ext cx="2098973" cy="1633240"/>
            <a:chOff x="4690610" y="2539504"/>
            <a:chExt cx="2736305" cy="1549265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90610" y="2539504"/>
              <a:ext cx="2736305" cy="15492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Prepro</a:t>
              </a:r>
              <a:endParaRPr lang="en-US" altLang="ko-KR" sz="14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4762619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Perturb the TRACE parameters listed in the list of parameters file according to the values specified in design matrix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Generate directory structures that contains spawned trace input decks</a:t>
              </a: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88163" y="980729"/>
            <a:ext cx="2098973" cy="1633239"/>
            <a:chOff x="4690610" y="2524343"/>
            <a:chExt cx="2736305" cy="154926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Execute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Submit and manage TRACE jobs in parallel (in sequential batches)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Convert XTV to DMX to save drive space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Do directory cleanup to further reduce the space requirements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endParaRPr lang="en-US" altLang="ko-KR" sz="10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75168" y="980729"/>
            <a:ext cx="2098973" cy="1633239"/>
            <a:chOff x="4690610" y="2524343"/>
            <a:chExt cx="2736305" cy="1549264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690610" y="2524343"/>
              <a:ext cx="2736305" cy="1549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Post-process</a:t>
              </a: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762618" y="2819463"/>
              <a:ext cx="2604610" cy="1213520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Postprocess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each </a:t>
              </a:r>
              <a:r>
                <a:rPr lang="en-US" altLang="ko-KR" sz="105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xtv</a:t>
              </a: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files and extract the variables listed in the list of graphic variables file into separate csv files.</a:t>
              </a:r>
            </a:p>
          </p:txBody>
        </p:sp>
      </p:grpSp>
      <p:sp>
        <p:nvSpPr>
          <p:cNvPr id="35" name="Flowchart: Document 34"/>
          <p:cNvSpPr/>
          <p:nvPr/>
        </p:nvSpPr>
        <p:spPr>
          <a:xfrm>
            <a:off x="5515299" y="5373216"/>
            <a:ext cx="1218710" cy="947249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Calibri Light" panose="020F0302020204030204" pitchFamily="34" charset="0"/>
              </a:rPr>
              <a:t>List of Graphic Variables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596336" y="1225612"/>
            <a:ext cx="1469369" cy="999455"/>
            <a:chOff x="3227276" y="2065138"/>
            <a:chExt cx="1052334" cy="715790"/>
          </a:xfrm>
        </p:grpSpPr>
        <p:sp>
          <p:nvSpPr>
            <p:cNvPr id="42" name="Flowchart: Document 41"/>
            <p:cNvSpPr/>
            <p:nvPr/>
          </p:nvSpPr>
          <p:spPr bwMode="auto">
            <a:xfrm>
              <a:off x="3227276" y="2168280"/>
              <a:ext cx="914400" cy="612648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Flowchart: Document 44"/>
            <p:cNvSpPr/>
            <p:nvPr/>
          </p:nvSpPr>
          <p:spPr bwMode="auto">
            <a:xfrm>
              <a:off x="3313640" y="2116709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lowchart: Document 47"/>
            <p:cNvSpPr/>
            <p:nvPr/>
          </p:nvSpPr>
          <p:spPr bwMode="auto">
            <a:xfrm>
              <a:off x="3365210" y="2065138"/>
              <a:ext cx="914400" cy="612648"/>
            </a:xfrm>
            <a:prstGeom prst="flowChartDocument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632203" y="1583582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336" y="2276872"/>
            <a:ext cx="1469369" cy="8992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i="1" kern="1000" spc="30" dirty="0">
                <a:latin typeface="+mn-lt"/>
                <a:cs typeface="Franklin Gothic Book"/>
              </a:rPr>
              <a:t>Ready to be post-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latin typeface="+mn-lt"/>
                <a:cs typeface="Franklin Gothic Book"/>
              </a:rPr>
              <a:t>processed further </a:t>
            </a:r>
            <a:br>
              <a:rPr lang="en-US" sz="1200" i="1" kern="1000" spc="30" dirty="0">
                <a:latin typeface="+mn-lt"/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for sensitivity or </a:t>
            </a:r>
            <a:br>
              <a:rPr lang="en-US" sz="1200" i="1" kern="1000" spc="30" dirty="0">
                <a:cs typeface="Franklin Gothic Book"/>
              </a:rPr>
            </a:br>
            <a:r>
              <a:rPr lang="en-US" sz="1200" i="1" kern="1000" spc="30" dirty="0">
                <a:cs typeface="Franklin Gothic Book"/>
              </a:rPr>
              <a:t>uncertainty analyses</a:t>
            </a:r>
            <a:endParaRPr lang="en-US" sz="1200" i="1" kern="1000" spc="30" dirty="0">
              <a:latin typeface="+mn-lt"/>
              <a:cs typeface="Franklin Gothic Boo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8386" y="3501008"/>
            <a:ext cx="1218710" cy="2592288"/>
            <a:chOff x="1381429" y="4365104"/>
            <a:chExt cx="1218710" cy="2592288"/>
          </a:xfrm>
        </p:grpSpPr>
        <p:sp>
          <p:nvSpPr>
            <p:cNvPr id="20" name="Flowchart: Document 19"/>
            <p:cNvSpPr/>
            <p:nvPr/>
          </p:nvSpPr>
          <p:spPr>
            <a:xfrm>
              <a:off x="1411373" y="6183445"/>
              <a:ext cx="1155144" cy="773947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Base TRACE </a:t>
              </a:r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1381429" y="4365104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List of Parameters</a:t>
              </a:r>
            </a:p>
          </p:txBody>
        </p:sp>
        <p:sp>
          <p:nvSpPr>
            <p:cNvPr id="38" name="Flowchart: Document 37"/>
            <p:cNvSpPr/>
            <p:nvPr/>
          </p:nvSpPr>
          <p:spPr>
            <a:xfrm>
              <a:off x="1381429" y="5301208"/>
              <a:ext cx="1218710" cy="835990"/>
            </a:xfrm>
            <a:prstGeom prst="flowChartDocument">
              <a:avLst/>
            </a:prstGeom>
            <a:solidFill>
              <a:srgbClr val="FFE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Design</a:t>
              </a:r>
              <a:b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</a:br>
              <a:r>
                <a:rPr lang="en-US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Matrix</a:t>
              </a:r>
            </a:p>
          </p:txBody>
        </p:sp>
      </p:grpSp>
      <p:sp>
        <p:nvSpPr>
          <p:cNvPr id="46" name="Striped Right Arrow 45"/>
          <p:cNvSpPr/>
          <p:nvPr/>
        </p:nvSpPr>
        <p:spPr bwMode="auto">
          <a:xfrm rot="16200000">
            <a:off x="1139249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3133020" y="4465201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TRACE</a:t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Executable</a:t>
            </a:r>
          </a:p>
        </p:txBody>
      </p:sp>
      <p:sp>
        <p:nvSpPr>
          <p:cNvPr id="57" name="Striped Right Arrow 56"/>
          <p:cNvSpPr/>
          <p:nvPr/>
        </p:nvSpPr>
        <p:spPr bwMode="auto">
          <a:xfrm rot="16200000">
            <a:off x="3503883" y="2777106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Flowchart: Document 57"/>
          <p:cNvSpPr/>
          <p:nvPr/>
        </p:nvSpPr>
        <p:spPr>
          <a:xfrm>
            <a:off x="5520025" y="4446838"/>
            <a:ext cx="1218710" cy="816537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Aptplot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Executable</a:t>
            </a:r>
          </a:p>
        </p:txBody>
      </p:sp>
      <p:sp>
        <p:nvSpPr>
          <p:cNvPr id="63" name="Striped Right Arrow 62"/>
          <p:cNvSpPr/>
          <p:nvPr/>
        </p:nvSpPr>
        <p:spPr bwMode="auto">
          <a:xfrm rot="16200000">
            <a:off x="5886162" y="2777105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71" y="2852936"/>
            <a:ext cx="174361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Inputs &amp;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Aux files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1" y="548680"/>
            <a:ext cx="145558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n-lt"/>
              </a:rPr>
              <a:t>Driver Scripts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08890" y="548680"/>
            <a:ext cx="96323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/>
              <a:t>Outputs</a:t>
            </a:r>
            <a:endParaRPr lang="en-US" b="1" dirty="0">
              <a:latin typeface="+mn-lt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3133020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prepro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5515299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  <p:cxnSp>
        <p:nvCxnSpPr>
          <p:cNvPr id="5" name="Elbow Connector 4"/>
          <p:cNvCxnSpPr>
            <a:stCxn id="27" idx="3"/>
            <a:endCxn id="37" idx="1"/>
          </p:cNvCxnSpPr>
          <p:nvPr/>
        </p:nvCxnSpPr>
        <p:spPr>
          <a:xfrm>
            <a:off x="2422501" y="1797348"/>
            <a:ext cx="710519" cy="2130947"/>
          </a:xfrm>
          <a:prstGeom prst="bentConnector3">
            <a:avLst>
              <a:gd name="adj1" fmla="val 21249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3"/>
            <a:endCxn id="40" idx="1"/>
          </p:cNvCxnSpPr>
          <p:nvPr/>
        </p:nvCxnSpPr>
        <p:spPr>
          <a:xfrm>
            <a:off x="4787136" y="1797349"/>
            <a:ext cx="728163" cy="2130946"/>
          </a:xfrm>
          <a:prstGeom prst="bentConnector3">
            <a:avLst>
              <a:gd name="adj1" fmla="val 21946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55" idx="1"/>
          </p:cNvCxnSpPr>
          <p:nvPr/>
        </p:nvCxnSpPr>
        <p:spPr>
          <a:xfrm>
            <a:off x="7174141" y="1797349"/>
            <a:ext cx="442577" cy="2130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oval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triped Right Arrow 46"/>
          <p:cNvSpPr/>
          <p:nvPr/>
        </p:nvSpPr>
        <p:spPr bwMode="auto">
          <a:xfrm>
            <a:off x="7210732" y="1669748"/>
            <a:ext cx="314057" cy="31909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Flowchart: Document 54"/>
          <p:cNvSpPr/>
          <p:nvPr/>
        </p:nvSpPr>
        <p:spPr>
          <a:xfrm>
            <a:off x="7616718" y="3510300"/>
            <a:ext cx="1218710" cy="835990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postpro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info file</a:t>
            </a:r>
          </a:p>
        </p:txBody>
      </p:sp>
    </p:spTree>
    <p:extLst>
      <p:ext uri="{BB962C8B-B14F-4D97-AF65-F5344CB8AC3E}">
        <p14:creationId xmlns:p14="http://schemas.microsoft.com/office/powerpoint/2010/main" val="27649893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v0.3.0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175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312368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samples</a:t>
              </a:r>
              <a:r>
                <a:rPr lang="en-US" altLang="ko-KR" sz="140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-opt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Randomized 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 seq. by random shift (</a:t>
              </a:r>
              <a:r>
                <a:rPr lang="en-US" altLang="ko-KR" sz="1100" dirty="0" err="1" smtClean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 smtClean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  <a:endParaRPr lang="en-US" altLang="ko-KR" sz="11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</p:grpSp>
      <p:sp>
        <p:nvSpPr>
          <p:cNvPr id="42" name="Flowchart: Document 41"/>
          <p:cNvSpPr/>
          <p:nvPr/>
        </p:nvSpPr>
        <p:spPr bwMode="auto">
          <a:xfrm>
            <a:off x="7126288" y="943592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2156" y="1120798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4048" y="2708921"/>
            <a:ext cx="1368152" cy="943172"/>
            <a:chOff x="-394899" y="1232645"/>
            <a:chExt cx="212971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394899" y="1232645"/>
              <a:ext cx="212971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282809" y="1732266"/>
              <a:ext cx="1801248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4" y="4291735"/>
            <a:ext cx="3312365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360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47558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8224" y="-27384"/>
            <a:ext cx="26277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v0.4.0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643697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930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ent Arrow 79"/>
          <p:cNvSpPr/>
          <p:nvPr/>
        </p:nvSpPr>
        <p:spPr>
          <a:xfrm flipV="1">
            <a:off x="1572901" y="3933055"/>
            <a:ext cx="1407041" cy="995087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3008" y="560888"/>
            <a:ext cx="1276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TRACE </a:t>
            </a:r>
            <a:br>
              <a:rPr lang="en-US" sz="2000" b="1" dirty="0">
                <a:solidFill>
                  <a:schemeClr val="bg1"/>
                </a:solidFill>
                <a:latin typeface="+mn-lt"/>
              </a:rPr>
            </a:br>
            <a:r>
              <a:rPr lang="en-US" sz="2000" b="1" dirty="0">
                <a:solidFill>
                  <a:schemeClr val="bg1"/>
                </a:solidFill>
                <a:latin typeface="+mn-lt"/>
              </a:rPr>
              <a:t>Launcher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59832" y="562409"/>
            <a:ext cx="3168351" cy="1498439"/>
            <a:chOff x="4690610" y="2744313"/>
            <a:chExt cx="2736305" cy="1329294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Sample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762618" y="3063711"/>
              <a:ext cx="2604610" cy="969272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Simple Random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SRS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</a:t>
              </a:r>
              <a:r>
                <a:rPr lang="en-US" altLang="ko-KR" sz="1100" i="1" baseline="30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2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-discrepancy optimized (space-filling) 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Latin Hypercube Sampling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optLHS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’ sequence launcher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sobol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Validation points generator (</a:t>
              </a:r>
              <a:r>
                <a:rPr lang="en-US" altLang="ko-KR" sz="1100" dirty="0" err="1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valid_points</a:t>
              </a: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170946" y="1094587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069" y="4107068"/>
            <a:ext cx="2118268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Sensitivity Analysis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070" y="112857"/>
            <a:ext cx="2118267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Samples Generation</a:t>
            </a:r>
          </a:p>
        </p:txBody>
      </p:sp>
      <p:sp>
        <p:nvSpPr>
          <p:cNvPr id="37" name="Flowchart: Document 36"/>
          <p:cNvSpPr/>
          <p:nvPr/>
        </p:nvSpPr>
        <p:spPr>
          <a:xfrm>
            <a:off x="971600" y="816425"/>
            <a:ext cx="1407198" cy="898112"/>
          </a:xfrm>
          <a:prstGeom prst="flowChartDocument">
            <a:avLst/>
          </a:prstGeom>
          <a:solidFill>
            <a:srgbClr val="FFE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Driver Script Executables</a:t>
            </a:r>
            <a:endParaRPr 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9780" y="2708921"/>
            <a:ext cx="1348404" cy="943172"/>
            <a:chOff x="-476249" y="1232645"/>
            <a:chExt cx="2098972" cy="999242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-476249" y="1232645"/>
              <a:ext cx="2098972" cy="9992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3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Computer Codes</a:t>
              </a:r>
            </a:p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1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or generic functions</a:t>
              </a:r>
              <a:endParaRPr lang="en-US" altLang="ko-KR" sz="1300" dirty="0">
                <a:solidFill>
                  <a:srgbClr val="C50006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-394899" y="1732266"/>
              <a:ext cx="1913339" cy="469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ts val="0"/>
                </a:spcBef>
                <a:buClr>
                  <a:srgbClr val="000000"/>
                </a:buClr>
                <a:buNone/>
              </a:pPr>
              <a:r>
                <a:rPr lang="en-US" altLang="ko-KR" sz="1100" i="1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Externally Implemented</a:t>
              </a:r>
            </a:p>
          </p:txBody>
        </p:sp>
      </p:grpSp>
      <p:sp>
        <p:nvSpPr>
          <p:cNvPr id="8" name="Bent Arrow 7"/>
          <p:cNvSpPr/>
          <p:nvPr/>
        </p:nvSpPr>
        <p:spPr>
          <a:xfrm rot="10800000">
            <a:off x="6447558" y="2015055"/>
            <a:ext cx="1560749" cy="1531562"/>
          </a:xfrm>
          <a:prstGeom prst="bentArrow">
            <a:avLst>
              <a:gd name="adj1" fmla="val 25000"/>
              <a:gd name="adj2" fmla="val 24425"/>
              <a:gd name="adj3" fmla="val 25000"/>
              <a:gd name="adj4" fmla="val 4375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riped Right Arrow 53"/>
          <p:cNvSpPr/>
          <p:nvPr/>
        </p:nvSpPr>
        <p:spPr bwMode="auto">
          <a:xfrm rot="10800000">
            <a:off x="2504446" y="29663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71600" y="2780928"/>
            <a:ext cx="1469369" cy="999455"/>
            <a:chOff x="1031714" y="2676548"/>
            <a:chExt cx="1469369" cy="99945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1714" y="2676548"/>
              <a:ext cx="1469369" cy="999455"/>
              <a:chOff x="3227276" y="2065138"/>
              <a:chExt cx="1052334" cy="715790"/>
            </a:xfrm>
          </p:grpSpPr>
          <p:sp>
            <p:nvSpPr>
              <p:cNvPr id="67" name="Flowchart: Document 66"/>
              <p:cNvSpPr/>
              <p:nvPr/>
            </p:nvSpPr>
            <p:spPr bwMode="auto">
              <a:xfrm>
                <a:off x="3227276" y="2168280"/>
                <a:ext cx="914400" cy="612648"/>
              </a:xfrm>
              <a:prstGeom prst="flowChartDocumen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Flowchart: Document 67"/>
              <p:cNvSpPr/>
              <p:nvPr/>
            </p:nvSpPr>
            <p:spPr bwMode="auto">
              <a:xfrm>
                <a:off x="3313640" y="2116709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Flowchart: Document 68"/>
              <p:cNvSpPr/>
              <p:nvPr/>
            </p:nvSpPr>
            <p:spPr bwMode="auto">
              <a:xfrm>
                <a:off x="3365210" y="2065138"/>
                <a:ext cx="914400" cy="612648"/>
              </a:xfrm>
              <a:prstGeom prst="flowChartDocument">
                <a:avLst/>
              </a:prstGeom>
              <a:solidFill>
                <a:srgbClr val="0070C0">
                  <a:alpha val="2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067581" y="3034518"/>
              <a:ext cx="113087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29990" y="2492896"/>
            <a:ext cx="162173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Model Outputs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59835" y="4291735"/>
            <a:ext cx="3168350" cy="2233609"/>
            <a:chOff x="3211191" y="4437112"/>
            <a:chExt cx="2440928" cy="2083388"/>
          </a:xfrm>
        </p:grpSpPr>
        <p:grpSp>
          <p:nvGrpSpPr>
            <p:cNvPr id="73" name="Group 72"/>
            <p:cNvGrpSpPr/>
            <p:nvPr/>
          </p:nvGrpSpPr>
          <p:grpSpPr>
            <a:xfrm>
              <a:off x="3211191" y="4437112"/>
              <a:ext cx="2440928" cy="2083388"/>
              <a:chOff x="4690611" y="2310279"/>
              <a:chExt cx="2676155" cy="1822067"/>
            </a:xfrm>
          </p:grpSpPr>
          <p:sp>
            <p:nvSpPr>
              <p:cNvPr id="74" name="Text Box 11"/>
              <p:cNvSpPr txBox="1">
                <a:spLocks noChangeArrowheads="1"/>
              </p:cNvSpPr>
              <p:nvPr/>
            </p:nvSpPr>
            <p:spPr bwMode="auto">
              <a:xfrm>
                <a:off x="4690611" y="2310279"/>
                <a:ext cx="2676155" cy="18220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C50006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00"/>
                  </a:buClr>
                  <a:buFont typeface="Times New Roman" pitchFamily="18" charset="0"/>
                  <a:buNone/>
                </a:pP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Sensitivity Analysis </a:t>
                </a:r>
                <a:b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</a:br>
                <a:r>
                  <a:rPr lang="en-US" altLang="ko-KR" sz="1400" dirty="0">
                    <a:solidFill>
                      <a:srgbClr val="C50006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Post-processor Modules</a:t>
                </a: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4761034" y="2722575"/>
                <a:ext cx="2547356" cy="456849"/>
              </a:xfrm>
              <a:prstGeom prst="rect">
                <a:avLst/>
              </a:prstGeom>
              <a:solidFill>
                <a:srgbClr val="FFF5D6"/>
              </a:solidFill>
              <a:ln w="9360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 anchor="ctr">
                <a:noAutofit/>
              </a:bodyPr>
              <a:lstStyle>
                <a:lvl1pPr defTabSz="457200"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1pPr>
                <a:lvl2pPr marL="742950" indent="-285750" defTabSz="457200">
                  <a:buClr>
                    <a:schemeClr val="tx1"/>
                  </a:buClr>
                  <a:buSzPct val="12000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2pPr>
                <a:lvl3pPr marL="1143000" indent="-228600" defTabSz="457200">
                  <a:buFont typeface="Times" pitchFamily="18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7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3pPr>
                <a:lvl4pPr marL="16002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MS PGothic" pitchFamily="34" charset="-128"/>
                  </a:defRPr>
                </a:lvl4pPr>
                <a:lvl5pPr marL="2057400" indent="-228600" defTabSz="457200"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5pPr>
                <a:lvl6pPr marL="25146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6pPr>
                <a:lvl7pPr marL="29718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7pPr>
                <a:lvl8pPr marL="34290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8pPr>
                <a:lvl9pPr marL="3886200" indent="-228600" defTabSz="4572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 Narrow" pitchFamily="34" charset="0"/>
                    <a:ea typeface="ヒラギノ角ゴ Pro W3" charset="-128"/>
                  </a:defRPr>
                </a:lvl9pPr>
              </a:lstStyle>
              <a:p>
                <a:pPr marL="85725" indent="-85725" eaLnBrk="1" hangingPunct="1">
                  <a:spcBef>
                    <a:spcPts val="0"/>
                  </a:spcBef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1</a:t>
                </a:r>
                <a:r>
                  <a:rPr lang="en-US" altLang="ko-KR" sz="1100" baseline="300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st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</a:t>
                </a:r>
                <a:r>
                  <a:rPr lang="en-US" altLang="ko-KR" sz="1200" dirty="0" err="1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l</a:t>
                </a:r>
                <a:r>
                  <a:rPr lang="en-US" altLang="ko-KR" sz="1200" dirty="0">
                    <a:solidFill>
                      <a:srgbClr val="003B6E"/>
                    </a:solidFill>
                    <a:latin typeface="+mj-lt"/>
                    <a:ea typeface="Gulim" pitchFamily="34" charset="-127"/>
                    <a:cs typeface="Arial Unicode MS" pitchFamily="34" charset="-128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Total Order 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’ Indices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sobol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</a:p>
              <a:p>
                <a:pPr marL="85725" indent="-85725">
                  <a:buClr>
                    <a:srgbClr val="000000"/>
                  </a:buClr>
                </a:pPr>
                <a:r>
                  <a:rPr lang="en-US" altLang="ko-KR" sz="1100" dirty="0">
                    <a:solidFill>
                      <a:srgbClr val="003B6E"/>
                    </a:solidFill>
                    <a:latin typeface="+mn-lt"/>
                    <a:ea typeface="Gulim" pitchFamily="34" charset="-127"/>
                    <a:cs typeface="Arial Unicode MS" pitchFamily="34" charset="-128"/>
                  </a:rPr>
                  <a:t>Morris Screening Method </a:t>
                </a:r>
                <a:r>
                  <a:rPr lang="en-US" altLang="ko-KR" sz="11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(</a:t>
                </a:r>
                <a:r>
                  <a:rPr lang="en-US" altLang="ko-KR" sz="1100" dirty="0" err="1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morris</a:t>
                </a:r>
                <a:r>
                  <a:rPr lang="en-US" altLang="ko-KR" sz="1000" dirty="0">
                    <a:solidFill>
                      <a:srgbClr val="003B6E"/>
                    </a:solidFill>
                    <a:latin typeface="Courier New" panose="02070309020205020404" pitchFamily="49" charset="0"/>
                    <a:ea typeface="Gulim" pitchFamily="34" charset="-127"/>
                    <a:cs typeface="Courier New" panose="02070309020205020404" pitchFamily="49" charset="0"/>
                  </a:rPr>
                  <a:t>)</a:t>
                </a:r>
                <a:endParaRPr lang="en-US" altLang="ko-KR" sz="1050" dirty="0">
                  <a:solidFill>
                    <a:srgbClr val="003B6E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3276870" y="5482447"/>
              <a:ext cx="2322004" cy="98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92075" indent="-92075">
                <a:buClr>
                  <a:srgbClr val="000000"/>
                </a:buClr>
              </a:pPr>
              <a:r>
                <a:rPr lang="en-US" altLang="ko-KR" sz="105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Linear Model-Based Method 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/>
              </a:r>
              <a:b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Pearson Correlation Coefficient (CC), Standardized Regression Coefficient (SRCC), Partial  Correlation Coefficient (PCC)</a:t>
              </a: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Rank-transformed methods</a:t>
              </a:r>
              <a:b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</a:b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Spearman CC, SR(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)RC,  PR(</a:t>
              </a:r>
              <a:r>
                <a:rPr lang="en-US" altLang="ko-KR" sz="9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ank</a:t>
              </a:r>
              <a:r>
                <a:rPr lang="en-US" altLang="ko-KR" sz="9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)CC</a:t>
              </a:r>
              <a:endParaRPr lang="en-US" altLang="ko-KR" sz="800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endParaRPr>
            </a:p>
            <a:p>
              <a:pPr marL="92075" indent="-92075">
                <a:buClr>
                  <a:srgbClr val="000000"/>
                </a:buClr>
              </a:pPr>
              <a:r>
                <a:rPr lang="en-US" altLang="ko-KR" sz="11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etc.</a:t>
              </a:r>
            </a:p>
          </p:txBody>
        </p:sp>
      </p:grpSp>
      <p:sp>
        <p:nvSpPr>
          <p:cNvPr id="81" name="Striped Right Arrow 80"/>
          <p:cNvSpPr/>
          <p:nvPr/>
        </p:nvSpPr>
        <p:spPr bwMode="auto">
          <a:xfrm>
            <a:off x="2504446" y="963288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Striped Right Arrow 81"/>
          <p:cNvSpPr/>
          <p:nvPr/>
        </p:nvSpPr>
        <p:spPr bwMode="auto">
          <a:xfrm>
            <a:off x="6447558" y="1002431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7467" y="569318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9990" y="4869159"/>
            <a:ext cx="1708348" cy="492443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br>
              <a:rPr lang="en-US" sz="1400" b="1" dirty="0"/>
            </a:br>
            <a:r>
              <a:rPr lang="en-US" sz="1200" b="1" dirty="0"/>
              <a:t>(previously generated)</a:t>
            </a:r>
          </a:p>
        </p:txBody>
      </p:sp>
      <p:sp>
        <p:nvSpPr>
          <p:cNvPr id="94" name="Striped Right Arrow 93"/>
          <p:cNvSpPr/>
          <p:nvPr/>
        </p:nvSpPr>
        <p:spPr bwMode="auto">
          <a:xfrm>
            <a:off x="2504446" y="5549319"/>
            <a:ext cx="476985" cy="484632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636" y="456927"/>
            <a:ext cx="170834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Design Matrix</a:t>
            </a:r>
            <a:endParaRPr lang="en-US" sz="1200" b="1" dirty="0"/>
          </a:p>
        </p:txBody>
      </p:sp>
      <p:sp>
        <p:nvSpPr>
          <p:cNvPr id="96" name="Striped Right Arrow 95"/>
          <p:cNvSpPr/>
          <p:nvPr/>
        </p:nvSpPr>
        <p:spPr bwMode="auto">
          <a:xfrm>
            <a:off x="6423833" y="5144720"/>
            <a:ext cx="524431" cy="603410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073" y="2123564"/>
            <a:ext cx="2118264" cy="36933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Model 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4288" y="5093841"/>
            <a:ext cx="1276773" cy="855439"/>
            <a:chOff x="7135079" y="4888324"/>
            <a:chExt cx="1276773" cy="855439"/>
          </a:xfrm>
        </p:grpSpPr>
        <p:sp>
          <p:nvSpPr>
            <p:cNvPr id="103" name="Flowchart: Document 102"/>
            <p:cNvSpPr/>
            <p:nvPr/>
          </p:nvSpPr>
          <p:spPr bwMode="auto">
            <a:xfrm>
              <a:off x="7135080" y="4888324"/>
              <a:ext cx="1276772" cy="855439"/>
            </a:xfrm>
            <a:prstGeom prst="flowChartDocumen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135079" y="5046315"/>
              <a:ext cx="12632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CSV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782636" y="4694892"/>
            <a:ext cx="18218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/>
              <a:t>Sensitivity Measures</a:t>
            </a:r>
            <a:endParaRPr lang="en-US" sz="1200" b="1" dirty="0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7462007" y="6525344"/>
            <a:ext cx="1582830" cy="288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Future Development</a:t>
            </a:r>
          </a:p>
        </p:txBody>
      </p:sp>
      <p:sp>
        <p:nvSpPr>
          <p:cNvPr id="109" name="Text Box 12"/>
          <p:cNvSpPr txBox="1">
            <a:spLocks noChangeArrowheads="1"/>
          </p:cNvSpPr>
          <p:nvPr/>
        </p:nvSpPr>
        <p:spPr bwMode="auto">
          <a:xfrm>
            <a:off x="7462007" y="6165304"/>
            <a:ext cx="1582830" cy="305192"/>
          </a:xfrm>
          <a:prstGeom prst="rect">
            <a:avLst/>
          </a:prstGeom>
          <a:solidFill>
            <a:srgbClr val="FFF5D6"/>
          </a:solidFill>
          <a:ln w="9360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noAutofit/>
          </a:bodyPr>
          <a:lstStyle>
            <a:lvl1pPr defTabSz="457200"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1pPr>
            <a:lvl2pPr marL="742950" indent="-285750" defTabSz="457200">
              <a:buClr>
                <a:schemeClr val="tx1"/>
              </a:buClr>
              <a:buSzPct val="12000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2pPr>
            <a:lvl3pPr marL="1143000" indent="-228600" defTabSz="457200">
              <a:buFont typeface="Times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7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 Narrow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ko-KR" sz="1200" b="1" dirty="0">
                <a:solidFill>
                  <a:srgbClr val="003B6E"/>
                </a:solidFill>
                <a:latin typeface="+mn-lt"/>
                <a:ea typeface="Gulim" pitchFamily="34" charset="-127"/>
                <a:cs typeface="Arial Unicode MS" pitchFamily="34" charset="-128"/>
              </a:rPr>
              <a:t>Implemented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60232" y="-27384"/>
            <a:ext cx="25557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-module</a:t>
            </a:r>
            <a:r>
              <a:rPr lang="en-US" sz="2000" b="1" dirty="0">
                <a:latin typeface="+mj-lt"/>
              </a:rPr>
              <a:t> package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59833" y="2708920"/>
            <a:ext cx="1482811" cy="943173"/>
            <a:chOff x="4690610" y="2744313"/>
            <a:chExt cx="2736305" cy="1329294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4690610" y="2744313"/>
              <a:ext cx="2736305" cy="13292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50006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US" altLang="ko-KR" sz="1400" dirty="0" err="1">
                  <a:solidFill>
                    <a:srgbClr val="C50006"/>
                  </a:solidFill>
                  <a:latin typeface="Courier New" panose="02070309020205020404" pitchFamily="49" charset="0"/>
                  <a:ea typeface="Gulim" pitchFamily="34" charset="-127"/>
                  <a:cs typeface="Courier New" panose="02070309020205020404" pitchFamily="49" charset="0"/>
                </a:rPr>
                <a:t>qoi</a:t>
              </a:r>
              <a:r>
                <a:rPr lang="en-US" altLang="ko-KR" sz="1400" dirty="0">
                  <a:solidFill>
                    <a:srgbClr val="C50006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 Module</a:t>
              </a: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762617" y="3197432"/>
              <a:ext cx="2604608" cy="835551"/>
            </a:xfrm>
            <a:prstGeom prst="rect">
              <a:avLst/>
            </a:prstGeom>
            <a:solidFill>
              <a:srgbClr val="FFF5D6"/>
            </a:solidFill>
            <a:ln w="9360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>
              <a:lvl1pPr defTabSz="457200"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1pPr>
              <a:lvl2pPr marL="742950" indent="-285750" defTabSz="457200">
                <a:buClr>
                  <a:schemeClr val="tx1"/>
                </a:buClr>
                <a:buSzPct val="12000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2pPr>
              <a:lvl3pPr marL="1143000" indent="-228600" defTabSz="457200">
                <a:buFont typeface="Times" pitchFamily="18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7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 defTabSz="457200"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5pPr>
              <a:lvl6pPr marL="25146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6pPr>
              <a:lvl7pPr marL="29718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7pPr>
              <a:lvl8pPr marL="34290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8pPr>
              <a:lvl9pPr marL="3886200" indent="-228600" defTabSz="4572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Lucida Grande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 Narrow" pitchFamily="34" charset="0"/>
                  <a:ea typeface="ヒラギノ角ゴ Pro W3" charset="-128"/>
                </a:defRPr>
              </a:lvl9pPr>
            </a:lstStyle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Extract features from the raw output</a:t>
              </a:r>
            </a:p>
            <a:p>
              <a:pPr marL="85725" indent="-85725" eaLnBrk="1" hangingPunct="1">
                <a:spcBef>
                  <a:spcPts val="0"/>
                </a:spcBef>
                <a:buClr>
                  <a:srgbClr val="000000"/>
                </a:buClr>
              </a:pP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Max., min., </a:t>
              </a:r>
              <a:r>
                <a:rPr lang="en-US" altLang="ko-KR" sz="1000" dirty="0" err="1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ave</a:t>
              </a:r>
              <a:r>
                <a:rPr lang="en-US" altLang="ko-KR" sz="1000" dirty="0">
                  <a:solidFill>
                    <a:srgbClr val="003B6E"/>
                  </a:solidFill>
                  <a:latin typeface="+mn-lt"/>
                  <a:ea typeface="Gulim" pitchFamily="34" charset="-127"/>
                  <a:cs typeface="Arial Unicode MS" pitchFamily="34" charset="-128"/>
                </a:rPr>
                <a:t>, etc.</a:t>
              </a:r>
            </a:p>
          </p:txBody>
        </p:sp>
      </p:grpSp>
      <p:sp>
        <p:nvSpPr>
          <p:cNvPr id="56" name="Striped Right Arrow 55"/>
          <p:cNvSpPr/>
          <p:nvPr/>
        </p:nvSpPr>
        <p:spPr bwMode="auto">
          <a:xfrm rot="10800000">
            <a:off x="4564584" y="3033879"/>
            <a:ext cx="288343" cy="292966"/>
          </a:xfrm>
          <a:prstGeom prst="stripedRightArrow">
            <a:avLst>
              <a:gd name="adj1" fmla="val 50000"/>
              <a:gd name="adj2" fmla="val 51196"/>
            </a:avLst>
          </a:prstGeom>
          <a:solidFill>
            <a:srgbClr val="C5000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Flowchart: Document 56"/>
          <p:cNvSpPr/>
          <p:nvPr/>
        </p:nvSpPr>
        <p:spPr bwMode="auto">
          <a:xfrm>
            <a:off x="971599" y="5373216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07467" y="5560780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2334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  <p:sp>
        <p:nvSpPr>
          <p:cNvPr id="61" name="Flowchart: Document 60"/>
          <p:cNvSpPr/>
          <p:nvPr/>
        </p:nvSpPr>
        <p:spPr bwMode="auto">
          <a:xfrm>
            <a:off x="7164288" y="908720"/>
            <a:ext cx="1276772" cy="855439"/>
          </a:xfrm>
          <a:prstGeom prst="flowChartDocumen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0156" y="1085926"/>
            <a:ext cx="1130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n-lt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58449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On-screen Show (4:3)</PresentationFormat>
  <Paragraphs>139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trace_simexp: a Python Package</dc:title>
  <dc:creator>Wicaksono Damar Canggih</dc:creator>
  <cp:lastModifiedBy>Wicaksono Damar Canggih</cp:lastModifiedBy>
  <cp:revision>126</cp:revision>
  <dcterms:created xsi:type="dcterms:W3CDTF">2016-06-21T15:40:41Z</dcterms:created>
  <dcterms:modified xsi:type="dcterms:W3CDTF">2016-09-06T11:23:38Z</dcterms:modified>
</cp:coreProperties>
</file>