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8" r:id="rId3"/>
    <p:sldId id="312" r:id="rId4"/>
    <p:sldId id="259" r:id="rId5"/>
    <p:sldId id="314" r:id="rId6"/>
    <p:sldId id="315" r:id="rId7"/>
    <p:sldId id="316" r:id="rId8"/>
    <p:sldId id="317" r:id="rId9"/>
    <p:sldId id="318" r:id="rId10"/>
    <p:sldId id="319" r:id="rId11"/>
    <p:sldId id="320" r:id="rId12"/>
    <p:sldId id="322" r:id="rId13"/>
    <p:sldId id="323" r:id="rId14"/>
    <p:sldId id="324" r:id="rId15"/>
    <p:sldId id="325" r:id="rId16"/>
    <p:sldId id="321" r:id="rId17"/>
    <p:sldId id="326" r:id="rId18"/>
    <p:sldId id="327" r:id="rId19"/>
    <p:sldId id="328" r:id="rId20"/>
    <p:sldId id="270" r:id="rId2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2" autoAdjust="0"/>
    <p:restoredTop sz="93156" autoAdjust="0"/>
  </p:normalViewPr>
  <p:slideViewPr>
    <p:cSldViewPr>
      <p:cViewPr varScale="1">
        <p:scale>
          <a:sx n="68" d="100"/>
          <a:sy n="68" d="100"/>
        </p:scale>
        <p:origin x="1248" y="96"/>
      </p:cViewPr>
      <p:guideLst>
        <p:guide orient="horz" pos="2160"/>
        <p:guide pos="2880"/>
      </p:guideLst>
    </p:cSldViewPr>
  </p:slideViewPr>
  <p:notesTextViewPr>
    <p:cViewPr>
      <p:scale>
        <a:sx n="100" d="100"/>
        <a:sy n="100" d="100"/>
      </p:scale>
      <p:origin x="0" y="0"/>
    </p:cViewPr>
  </p:notesTextViewPr>
  <p:sorterViewPr>
    <p:cViewPr>
      <p:scale>
        <a:sx n="72" d="100"/>
        <a:sy n="72" d="100"/>
      </p:scale>
      <p:origin x="0" y="6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924C60-DD29-4A89-99CB-91081A83F536}" type="doc">
      <dgm:prSet loTypeId="urn:microsoft.com/office/officeart/2005/8/layout/hList6" loCatId="list" qsTypeId="urn:microsoft.com/office/officeart/2005/8/quickstyle/3d5" qsCatId="3D" csTypeId="urn:microsoft.com/office/officeart/2005/8/colors/colorful5" csCatId="colorful" phldr="1"/>
      <dgm:spPr/>
    </dgm:pt>
    <dgm:pt modelId="{5639DE40-0E35-42DD-BAB6-DE2193B0D821}">
      <dgm:prSet phldrT="[Texto]"/>
      <dgm:spPr/>
      <dgm:t>
        <a:bodyPr/>
        <a:lstStyle/>
        <a:p>
          <a:r>
            <a:rPr lang="es-ES" dirty="0" smtClean="0">
              <a:solidFill>
                <a:srgbClr val="FF0000"/>
              </a:solidFill>
            </a:rPr>
            <a:t>USUARIO</a:t>
          </a:r>
          <a:endParaRPr lang="es-ES" dirty="0">
            <a:solidFill>
              <a:srgbClr val="FF0000"/>
            </a:solidFill>
          </a:endParaRPr>
        </a:p>
      </dgm:t>
    </dgm:pt>
    <dgm:pt modelId="{8923867A-88C2-4A55-9A19-1814C2E7AF32}" type="parTrans" cxnId="{43B4B55A-A4DA-48EE-9989-9AFB04B32C98}">
      <dgm:prSet/>
      <dgm:spPr/>
      <dgm:t>
        <a:bodyPr/>
        <a:lstStyle/>
        <a:p>
          <a:endParaRPr lang="es-ES"/>
        </a:p>
      </dgm:t>
    </dgm:pt>
    <dgm:pt modelId="{A3122322-4A84-40DC-8F43-7A2ECE1F4924}" type="sibTrans" cxnId="{43B4B55A-A4DA-48EE-9989-9AFB04B32C98}">
      <dgm:prSet/>
      <dgm:spPr/>
      <dgm:t>
        <a:bodyPr/>
        <a:lstStyle/>
        <a:p>
          <a:endParaRPr lang="es-ES"/>
        </a:p>
      </dgm:t>
    </dgm:pt>
    <dgm:pt modelId="{3B297C6D-8C65-48D8-A186-9E5387CB4ACA}">
      <dgm:prSet phldrT="[Texto]"/>
      <dgm:spPr/>
      <dgm:t>
        <a:bodyPr/>
        <a:lstStyle/>
        <a:p>
          <a:r>
            <a:rPr lang="es-ES" dirty="0" smtClean="0">
              <a:solidFill>
                <a:srgbClr val="FF0000"/>
              </a:solidFill>
            </a:rPr>
            <a:t>PROGRAMAS APLICACION</a:t>
          </a:r>
          <a:endParaRPr lang="es-ES" dirty="0">
            <a:solidFill>
              <a:srgbClr val="FF0000"/>
            </a:solidFill>
          </a:endParaRPr>
        </a:p>
      </dgm:t>
    </dgm:pt>
    <dgm:pt modelId="{E3D4EA6E-428E-4FDF-8921-88CB7D1B5793}" type="parTrans" cxnId="{8FDF7958-951F-4376-BC5A-94D7265DFB79}">
      <dgm:prSet/>
      <dgm:spPr/>
      <dgm:t>
        <a:bodyPr/>
        <a:lstStyle/>
        <a:p>
          <a:endParaRPr lang="es-ES"/>
        </a:p>
      </dgm:t>
    </dgm:pt>
    <dgm:pt modelId="{6630D367-1E83-4900-8F05-01CB734C827D}" type="sibTrans" cxnId="{8FDF7958-951F-4376-BC5A-94D7265DFB79}">
      <dgm:prSet/>
      <dgm:spPr/>
      <dgm:t>
        <a:bodyPr/>
        <a:lstStyle/>
        <a:p>
          <a:endParaRPr lang="es-ES"/>
        </a:p>
      </dgm:t>
    </dgm:pt>
    <dgm:pt modelId="{47C4862E-4756-4A82-A3CC-9FF45E6B5C97}">
      <dgm:prSet phldrT="[Texto]"/>
      <dgm:spPr/>
      <dgm:t>
        <a:bodyPr/>
        <a:lstStyle/>
        <a:p>
          <a:r>
            <a:rPr lang="es-ES" dirty="0" smtClean="0">
              <a:solidFill>
                <a:srgbClr val="FF0000"/>
              </a:solidFill>
            </a:rPr>
            <a:t>SISTEMA OPERATIVO</a:t>
          </a:r>
          <a:endParaRPr lang="es-ES" dirty="0">
            <a:solidFill>
              <a:srgbClr val="FF0000"/>
            </a:solidFill>
          </a:endParaRPr>
        </a:p>
      </dgm:t>
    </dgm:pt>
    <dgm:pt modelId="{EA2344FF-2F3F-4918-987E-05756E24EE6B}" type="parTrans" cxnId="{6A9BBC48-6BDC-43C7-B413-C7BB7C311E17}">
      <dgm:prSet/>
      <dgm:spPr/>
      <dgm:t>
        <a:bodyPr/>
        <a:lstStyle/>
        <a:p>
          <a:endParaRPr lang="es-ES"/>
        </a:p>
      </dgm:t>
    </dgm:pt>
    <dgm:pt modelId="{FD553A82-5974-4A8D-945A-A306B1D1A26C}" type="sibTrans" cxnId="{6A9BBC48-6BDC-43C7-B413-C7BB7C311E17}">
      <dgm:prSet/>
      <dgm:spPr/>
      <dgm:t>
        <a:bodyPr/>
        <a:lstStyle/>
        <a:p>
          <a:endParaRPr lang="es-ES"/>
        </a:p>
      </dgm:t>
    </dgm:pt>
    <dgm:pt modelId="{48AC14D0-9645-4E88-9E23-9A9F51DFF007}">
      <dgm:prSet/>
      <dgm:spPr/>
      <dgm:t>
        <a:bodyPr/>
        <a:lstStyle/>
        <a:p>
          <a:r>
            <a:rPr lang="es-ES" dirty="0" smtClean="0">
              <a:solidFill>
                <a:srgbClr val="FF0000"/>
              </a:solidFill>
            </a:rPr>
            <a:t>BASES DE DATOS</a:t>
          </a:r>
          <a:endParaRPr lang="es-ES" dirty="0">
            <a:solidFill>
              <a:srgbClr val="FF0000"/>
            </a:solidFill>
          </a:endParaRPr>
        </a:p>
      </dgm:t>
    </dgm:pt>
    <dgm:pt modelId="{2EA6E219-DDE9-4DED-9A70-D9CC46C10F2A}" type="parTrans" cxnId="{C7887F13-E098-4C88-9651-B2F99948364A}">
      <dgm:prSet/>
      <dgm:spPr/>
      <dgm:t>
        <a:bodyPr/>
        <a:lstStyle/>
        <a:p>
          <a:endParaRPr lang="es-ES"/>
        </a:p>
      </dgm:t>
    </dgm:pt>
    <dgm:pt modelId="{2FF59BC3-CC81-457B-85D3-6BC2A52FBC75}" type="sibTrans" cxnId="{C7887F13-E098-4C88-9651-B2F99948364A}">
      <dgm:prSet/>
      <dgm:spPr/>
      <dgm:t>
        <a:bodyPr/>
        <a:lstStyle/>
        <a:p>
          <a:endParaRPr lang="es-ES"/>
        </a:p>
      </dgm:t>
    </dgm:pt>
    <dgm:pt modelId="{D820C7E7-A0C7-4CFB-A5AB-9235752E2AA9}" type="pres">
      <dgm:prSet presAssocID="{84924C60-DD29-4A89-99CB-91081A83F536}" presName="Name0" presStyleCnt="0">
        <dgm:presLayoutVars>
          <dgm:dir/>
          <dgm:resizeHandles val="exact"/>
        </dgm:presLayoutVars>
      </dgm:prSet>
      <dgm:spPr/>
    </dgm:pt>
    <dgm:pt modelId="{CE310C6F-C0F8-491E-9F7D-F7B5D85F1925}" type="pres">
      <dgm:prSet presAssocID="{5639DE40-0E35-42DD-BAB6-DE2193B0D821}" presName="node" presStyleLbl="node1" presStyleIdx="0" presStyleCnt="4">
        <dgm:presLayoutVars>
          <dgm:bulletEnabled val="1"/>
        </dgm:presLayoutVars>
      </dgm:prSet>
      <dgm:spPr/>
      <dgm:t>
        <a:bodyPr/>
        <a:lstStyle/>
        <a:p>
          <a:endParaRPr lang="es-ES"/>
        </a:p>
      </dgm:t>
    </dgm:pt>
    <dgm:pt modelId="{F7BB5E44-ABBC-42F9-8880-B7908CD2EA96}" type="pres">
      <dgm:prSet presAssocID="{A3122322-4A84-40DC-8F43-7A2ECE1F4924}" presName="sibTrans" presStyleCnt="0"/>
      <dgm:spPr/>
    </dgm:pt>
    <dgm:pt modelId="{B70E65F2-97D1-4C87-B1DE-1B2A33084A1B}" type="pres">
      <dgm:prSet presAssocID="{3B297C6D-8C65-48D8-A186-9E5387CB4ACA}" presName="node" presStyleLbl="node1" presStyleIdx="1" presStyleCnt="4">
        <dgm:presLayoutVars>
          <dgm:bulletEnabled val="1"/>
        </dgm:presLayoutVars>
      </dgm:prSet>
      <dgm:spPr/>
      <dgm:t>
        <a:bodyPr/>
        <a:lstStyle/>
        <a:p>
          <a:endParaRPr lang="es-ES"/>
        </a:p>
      </dgm:t>
    </dgm:pt>
    <dgm:pt modelId="{31C1C092-3C31-40F8-AFEF-771D879227AD}" type="pres">
      <dgm:prSet presAssocID="{6630D367-1E83-4900-8F05-01CB734C827D}" presName="sibTrans" presStyleCnt="0"/>
      <dgm:spPr/>
    </dgm:pt>
    <dgm:pt modelId="{B39C9A6B-8CE8-45BD-BAF4-D9C214392B91}" type="pres">
      <dgm:prSet presAssocID="{48AC14D0-9645-4E88-9E23-9A9F51DFF007}" presName="node" presStyleLbl="node1" presStyleIdx="2" presStyleCnt="4">
        <dgm:presLayoutVars>
          <dgm:bulletEnabled val="1"/>
        </dgm:presLayoutVars>
      </dgm:prSet>
      <dgm:spPr/>
      <dgm:t>
        <a:bodyPr/>
        <a:lstStyle/>
        <a:p>
          <a:endParaRPr lang="es-ES"/>
        </a:p>
      </dgm:t>
    </dgm:pt>
    <dgm:pt modelId="{82902C27-F3BE-4981-8011-E57DD3A79A51}" type="pres">
      <dgm:prSet presAssocID="{2FF59BC3-CC81-457B-85D3-6BC2A52FBC75}" presName="sibTrans" presStyleCnt="0"/>
      <dgm:spPr/>
    </dgm:pt>
    <dgm:pt modelId="{43BEAFDA-68CB-4992-92D0-CCF7A5CF6460}" type="pres">
      <dgm:prSet presAssocID="{47C4862E-4756-4A82-A3CC-9FF45E6B5C97}" presName="node" presStyleLbl="node1" presStyleIdx="3" presStyleCnt="4">
        <dgm:presLayoutVars>
          <dgm:bulletEnabled val="1"/>
        </dgm:presLayoutVars>
      </dgm:prSet>
      <dgm:spPr/>
      <dgm:t>
        <a:bodyPr/>
        <a:lstStyle/>
        <a:p>
          <a:endParaRPr lang="es-ES"/>
        </a:p>
      </dgm:t>
    </dgm:pt>
  </dgm:ptLst>
  <dgm:cxnLst>
    <dgm:cxn modelId="{8FDF7958-951F-4376-BC5A-94D7265DFB79}" srcId="{84924C60-DD29-4A89-99CB-91081A83F536}" destId="{3B297C6D-8C65-48D8-A186-9E5387CB4ACA}" srcOrd="1" destOrd="0" parTransId="{E3D4EA6E-428E-4FDF-8921-88CB7D1B5793}" sibTransId="{6630D367-1E83-4900-8F05-01CB734C827D}"/>
    <dgm:cxn modelId="{C7887F13-E098-4C88-9651-B2F99948364A}" srcId="{84924C60-DD29-4A89-99CB-91081A83F536}" destId="{48AC14D0-9645-4E88-9E23-9A9F51DFF007}" srcOrd="2" destOrd="0" parTransId="{2EA6E219-DDE9-4DED-9A70-D9CC46C10F2A}" sibTransId="{2FF59BC3-CC81-457B-85D3-6BC2A52FBC75}"/>
    <dgm:cxn modelId="{43B4B55A-A4DA-48EE-9989-9AFB04B32C98}" srcId="{84924C60-DD29-4A89-99CB-91081A83F536}" destId="{5639DE40-0E35-42DD-BAB6-DE2193B0D821}" srcOrd="0" destOrd="0" parTransId="{8923867A-88C2-4A55-9A19-1814C2E7AF32}" sibTransId="{A3122322-4A84-40DC-8F43-7A2ECE1F4924}"/>
    <dgm:cxn modelId="{24ED1AE0-5F6A-48FA-B71E-D42C929F6789}" type="presOf" srcId="{5639DE40-0E35-42DD-BAB6-DE2193B0D821}" destId="{CE310C6F-C0F8-491E-9F7D-F7B5D85F1925}" srcOrd="0" destOrd="0" presId="urn:microsoft.com/office/officeart/2005/8/layout/hList6"/>
    <dgm:cxn modelId="{FD5CAD9D-248C-4FF7-B0FE-F1400ABD9FE2}" type="presOf" srcId="{84924C60-DD29-4A89-99CB-91081A83F536}" destId="{D820C7E7-A0C7-4CFB-A5AB-9235752E2AA9}" srcOrd="0" destOrd="0" presId="urn:microsoft.com/office/officeart/2005/8/layout/hList6"/>
    <dgm:cxn modelId="{7C448F3C-FEDA-47F7-818F-A1F74DD05B36}" type="presOf" srcId="{48AC14D0-9645-4E88-9E23-9A9F51DFF007}" destId="{B39C9A6B-8CE8-45BD-BAF4-D9C214392B91}" srcOrd="0" destOrd="0" presId="urn:microsoft.com/office/officeart/2005/8/layout/hList6"/>
    <dgm:cxn modelId="{5C301276-C804-4FA8-B3A4-569BCB95871B}" type="presOf" srcId="{3B297C6D-8C65-48D8-A186-9E5387CB4ACA}" destId="{B70E65F2-97D1-4C87-B1DE-1B2A33084A1B}" srcOrd="0" destOrd="0" presId="urn:microsoft.com/office/officeart/2005/8/layout/hList6"/>
    <dgm:cxn modelId="{6A9BBC48-6BDC-43C7-B413-C7BB7C311E17}" srcId="{84924C60-DD29-4A89-99CB-91081A83F536}" destId="{47C4862E-4756-4A82-A3CC-9FF45E6B5C97}" srcOrd="3" destOrd="0" parTransId="{EA2344FF-2F3F-4918-987E-05756E24EE6B}" sibTransId="{FD553A82-5974-4A8D-945A-A306B1D1A26C}"/>
    <dgm:cxn modelId="{B2616E9D-65D7-43BF-ABBE-FD28CCD27E14}" type="presOf" srcId="{47C4862E-4756-4A82-A3CC-9FF45E6B5C97}" destId="{43BEAFDA-68CB-4992-92D0-CCF7A5CF6460}" srcOrd="0" destOrd="0" presId="urn:microsoft.com/office/officeart/2005/8/layout/hList6"/>
    <dgm:cxn modelId="{7CBE2042-EE3C-40CA-9601-C23A34E348DA}" type="presParOf" srcId="{D820C7E7-A0C7-4CFB-A5AB-9235752E2AA9}" destId="{CE310C6F-C0F8-491E-9F7D-F7B5D85F1925}" srcOrd="0" destOrd="0" presId="urn:microsoft.com/office/officeart/2005/8/layout/hList6"/>
    <dgm:cxn modelId="{1BAC8D01-78D9-43CC-8A5D-BCF77CAE3DB0}" type="presParOf" srcId="{D820C7E7-A0C7-4CFB-A5AB-9235752E2AA9}" destId="{F7BB5E44-ABBC-42F9-8880-B7908CD2EA96}" srcOrd="1" destOrd="0" presId="urn:microsoft.com/office/officeart/2005/8/layout/hList6"/>
    <dgm:cxn modelId="{0D25EEE0-8747-483B-B672-65CEF227C1A7}" type="presParOf" srcId="{D820C7E7-A0C7-4CFB-A5AB-9235752E2AA9}" destId="{B70E65F2-97D1-4C87-B1DE-1B2A33084A1B}" srcOrd="2" destOrd="0" presId="urn:microsoft.com/office/officeart/2005/8/layout/hList6"/>
    <dgm:cxn modelId="{2BFC4271-95B7-434A-A2DF-2A011EA4BDE6}" type="presParOf" srcId="{D820C7E7-A0C7-4CFB-A5AB-9235752E2AA9}" destId="{31C1C092-3C31-40F8-AFEF-771D879227AD}" srcOrd="3" destOrd="0" presId="urn:microsoft.com/office/officeart/2005/8/layout/hList6"/>
    <dgm:cxn modelId="{CB27F57C-52A9-401C-AC8B-85375B2C8847}" type="presParOf" srcId="{D820C7E7-A0C7-4CFB-A5AB-9235752E2AA9}" destId="{B39C9A6B-8CE8-45BD-BAF4-D9C214392B91}" srcOrd="4" destOrd="0" presId="urn:microsoft.com/office/officeart/2005/8/layout/hList6"/>
    <dgm:cxn modelId="{D1384D01-B5C4-4409-823A-44B26A95E206}" type="presParOf" srcId="{D820C7E7-A0C7-4CFB-A5AB-9235752E2AA9}" destId="{82902C27-F3BE-4981-8011-E57DD3A79A51}" srcOrd="5" destOrd="0" presId="urn:microsoft.com/office/officeart/2005/8/layout/hList6"/>
    <dgm:cxn modelId="{7031E515-424A-4516-8714-A35378C2F938}" type="presParOf" srcId="{D820C7E7-A0C7-4CFB-A5AB-9235752E2AA9}" destId="{43BEAFDA-68CB-4992-92D0-CCF7A5CF6460}"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59CD0-A15B-4688-9486-2EA040936B5B}" type="doc">
      <dgm:prSet loTypeId="urn:microsoft.com/office/officeart/2005/8/layout/vList6" loCatId="list" qsTypeId="urn:microsoft.com/office/officeart/2005/8/quickstyle/3d7" qsCatId="3D" csTypeId="urn:microsoft.com/office/officeart/2005/8/colors/colorful5" csCatId="colorful" phldr="1"/>
      <dgm:spPr/>
      <dgm:t>
        <a:bodyPr/>
        <a:lstStyle/>
        <a:p>
          <a:endParaRPr lang="es-ES"/>
        </a:p>
      </dgm:t>
    </dgm:pt>
    <dgm:pt modelId="{6B3C9842-1D9B-4D74-A129-ECA87D1144BC}">
      <dgm:prSet phldrT="[Texto]"/>
      <dgm:spPr/>
      <dgm:t>
        <a:bodyPr/>
        <a:lstStyle/>
        <a:p>
          <a:r>
            <a:rPr lang="es-ES" dirty="0" smtClean="0"/>
            <a:t>VISION</a:t>
          </a:r>
          <a:endParaRPr lang="es-ES" dirty="0"/>
        </a:p>
      </dgm:t>
    </dgm:pt>
    <dgm:pt modelId="{D0A61087-6D15-4F75-9CBB-B87A28F4F902}" type="parTrans" cxnId="{3EE5668B-B364-40D5-96F5-2E2C907547FC}">
      <dgm:prSet/>
      <dgm:spPr/>
      <dgm:t>
        <a:bodyPr/>
        <a:lstStyle/>
        <a:p>
          <a:endParaRPr lang="es-ES"/>
        </a:p>
      </dgm:t>
    </dgm:pt>
    <dgm:pt modelId="{A44DE0F7-CEFB-4607-8A6B-B0664AE66456}" type="sibTrans" cxnId="{3EE5668B-B364-40D5-96F5-2E2C907547FC}">
      <dgm:prSet/>
      <dgm:spPr/>
      <dgm:t>
        <a:bodyPr/>
        <a:lstStyle/>
        <a:p>
          <a:endParaRPr lang="es-ES"/>
        </a:p>
      </dgm:t>
    </dgm:pt>
    <dgm:pt modelId="{40E7C0BE-F688-450C-BD6D-0339B63C0195}">
      <dgm:prSet phldrT="[Texto]"/>
      <dgm:spPr/>
      <dgm:t>
        <a:bodyPr/>
        <a:lstStyle/>
        <a:p>
          <a:r>
            <a:rPr lang="es-ES" dirty="0" smtClean="0"/>
            <a:t>FISICO</a:t>
          </a:r>
          <a:endParaRPr lang="es-ES" dirty="0"/>
        </a:p>
      </dgm:t>
    </dgm:pt>
    <dgm:pt modelId="{22D5C5C3-8B52-4E04-A731-666651229DCE}" type="parTrans" cxnId="{D5C8593C-FBBC-4190-9560-4A1C86C4D048}">
      <dgm:prSet/>
      <dgm:spPr/>
      <dgm:t>
        <a:bodyPr/>
        <a:lstStyle/>
        <a:p>
          <a:endParaRPr lang="es-ES"/>
        </a:p>
      </dgm:t>
    </dgm:pt>
    <dgm:pt modelId="{F4570795-3581-48B7-8397-4410A2114723}" type="sibTrans" cxnId="{D5C8593C-FBBC-4190-9560-4A1C86C4D048}">
      <dgm:prSet/>
      <dgm:spPr/>
      <dgm:t>
        <a:bodyPr/>
        <a:lstStyle/>
        <a:p>
          <a:endParaRPr lang="es-ES"/>
        </a:p>
      </dgm:t>
    </dgm:pt>
    <dgm:pt modelId="{31FA8802-44FD-457B-961A-C12F35D14525}">
      <dgm:prSet phldrT="[Texto]" custT="1"/>
      <dgm:spPr/>
      <dgm:t>
        <a:bodyPr/>
        <a:lstStyle/>
        <a:p>
          <a:r>
            <a:rPr lang="es-ES" sz="1600" dirty="0" smtClean="0">
              <a:latin typeface="Arial Narrow" pitchFamily="34" charset="0"/>
            </a:rPr>
            <a:t>El nivel de visión presenta toda la base de datos, los usuarios por lo general sólo tienen acceso  a sus correspondientes interfaces graficas que permitan generar las diferentes transacciones con la BD.</a:t>
          </a:r>
          <a:endParaRPr lang="es-ES" sz="1600" dirty="0">
            <a:latin typeface="Arial Narrow" pitchFamily="34" charset="0"/>
          </a:endParaRPr>
        </a:p>
      </dgm:t>
    </dgm:pt>
    <dgm:pt modelId="{F894CFFF-8021-455A-B532-FC72384C3DCD}" type="parTrans" cxnId="{98E74152-7990-49F3-A520-35B0BFECADF5}">
      <dgm:prSet/>
      <dgm:spPr/>
      <dgm:t>
        <a:bodyPr/>
        <a:lstStyle/>
        <a:p>
          <a:endParaRPr lang="es-ES"/>
        </a:p>
      </dgm:t>
    </dgm:pt>
    <dgm:pt modelId="{A5B3E96C-C114-40EC-8927-45EE2EEF2BC5}" type="sibTrans" cxnId="{98E74152-7990-49F3-A520-35B0BFECADF5}">
      <dgm:prSet/>
      <dgm:spPr/>
      <dgm:t>
        <a:bodyPr/>
        <a:lstStyle/>
        <a:p>
          <a:endParaRPr lang="es-ES"/>
        </a:p>
      </dgm:t>
    </dgm:pt>
    <dgm:pt modelId="{A789CB6E-22DC-4E6D-A721-E05CF589AC96}">
      <dgm:prSet/>
      <dgm:spPr/>
      <dgm:t>
        <a:bodyPr/>
        <a:lstStyle/>
        <a:p>
          <a:r>
            <a:rPr lang="es-ES" dirty="0" smtClean="0"/>
            <a:t>CONCEPTUAL</a:t>
          </a:r>
          <a:endParaRPr lang="es-ES" dirty="0"/>
        </a:p>
      </dgm:t>
    </dgm:pt>
    <dgm:pt modelId="{87A514FD-BB69-41BA-935E-BFD2F42D6E04}" type="parTrans" cxnId="{47515C03-759B-4A9C-9BE0-792DA5049544}">
      <dgm:prSet/>
      <dgm:spPr/>
      <dgm:t>
        <a:bodyPr/>
        <a:lstStyle/>
        <a:p>
          <a:endParaRPr lang="es-ES"/>
        </a:p>
      </dgm:t>
    </dgm:pt>
    <dgm:pt modelId="{D3160271-AA7E-416C-A9C6-80C29D269E9D}" type="sibTrans" cxnId="{47515C03-759B-4A9C-9BE0-792DA5049544}">
      <dgm:prSet/>
      <dgm:spPr/>
      <dgm:t>
        <a:bodyPr/>
        <a:lstStyle/>
        <a:p>
          <a:endParaRPr lang="es-ES"/>
        </a:p>
      </dgm:t>
    </dgm:pt>
    <dgm:pt modelId="{2C9D6E9A-DA20-467D-9502-DE4180EBAE60}">
      <dgm:prSet custT="1"/>
      <dgm:spPr/>
      <dgm:t>
        <a:bodyPr/>
        <a:lstStyle/>
        <a:p>
          <a:pPr algn="l"/>
          <a:r>
            <a:rPr lang="es-ES" sz="1600" b="0" dirty="0" smtClean="0">
              <a:latin typeface="Arial Narrow" pitchFamily="34" charset="0"/>
            </a:rPr>
            <a:t>De que forma física se almacenan los datos. Mediante que medios magnéticos. Cuanto espacio en memoria ocupan las estructuras la BD.</a:t>
          </a:r>
          <a:endParaRPr lang="es-ES" sz="1600" b="0" dirty="0">
            <a:latin typeface="Arial Narrow" pitchFamily="34" charset="0"/>
          </a:endParaRPr>
        </a:p>
      </dgm:t>
    </dgm:pt>
    <dgm:pt modelId="{42C2897A-AE28-4D74-B89A-162CC906A1B2}" type="parTrans" cxnId="{512B46B0-D51B-459D-A919-CF38259CA4F2}">
      <dgm:prSet/>
      <dgm:spPr/>
      <dgm:t>
        <a:bodyPr/>
        <a:lstStyle/>
        <a:p>
          <a:endParaRPr lang="es-ES"/>
        </a:p>
      </dgm:t>
    </dgm:pt>
    <dgm:pt modelId="{453D51FE-0810-427F-85FF-5F3836355748}" type="sibTrans" cxnId="{512B46B0-D51B-459D-A919-CF38259CA4F2}">
      <dgm:prSet/>
      <dgm:spPr/>
      <dgm:t>
        <a:bodyPr/>
        <a:lstStyle/>
        <a:p>
          <a:endParaRPr lang="es-ES"/>
        </a:p>
      </dgm:t>
    </dgm:pt>
    <dgm:pt modelId="{89ACA85D-DAB8-46FD-9A01-85E94E8D2497}">
      <dgm:prSet custT="1"/>
      <dgm:spPr/>
      <dgm:t>
        <a:bodyPr/>
        <a:lstStyle/>
        <a:p>
          <a:pPr algn="l"/>
          <a:r>
            <a:rPr lang="es-ES" sz="1600" dirty="0" smtClean="0">
              <a:latin typeface="Arial Narrow" pitchFamily="34" charset="0"/>
            </a:rPr>
            <a:t>Abstraer el mundo real mediante un modelo de datos que permita verificar los objetos que intervienen con sus respectivas relaciones entre ellos.</a:t>
          </a:r>
          <a:endParaRPr lang="es-ES" sz="1600" dirty="0">
            <a:latin typeface="Arial Narrow" pitchFamily="34" charset="0"/>
          </a:endParaRPr>
        </a:p>
      </dgm:t>
    </dgm:pt>
    <dgm:pt modelId="{9F1BF6E0-ADB7-4A64-9D2E-813F6E16E178}" type="parTrans" cxnId="{F23C0483-0A70-4E10-90FA-6970B8C2D1F7}">
      <dgm:prSet/>
      <dgm:spPr/>
      <dgm:t>
        <a:bodyPr/>
        <a:lstStyle/>
        <a:p>
          <a:endParaRPr lang="es-ES"/>
        </a:p>
      </dgm:t>
    </dgm:pt>
    <dgm:pt modelId="{88454CF6-0B7F-49E5-93EF-BA1A5D7A5D9F}" type="sibTrans" cxnId="{F23C0483-0A70-4E10-90FA-6970B8C2D1F7}">
      <dgm:prSet/>
      <dgm:spPr/>
      <dgm:t>
        <a:bodyPr/>
        <a:lstStyle/>
        <a:p>
          <a:endParaRPr lang="es-ES"/>
        </a:p>
      </dgm:t>
    </dgm:pt>
    <dgm:pt modelId="{298B1E07-B242-4B96-BCC9-5C16E9ED1765}" type="pres">
      <dgm:prSet presAssocID="{3E459CD0-A15B-4688-9486-2EA040936B5B}" presName="Name0" presStyleCnt="0">
        <dgm:presLayoutVars>
          <dgm:dir/>
          <dgm:animLvl val="lvl"/>
          <dgm:resizeHandles/>
        </dgm:presLayoutVars>
      </dgm:prSet>
      <dgm:spPr/>
      <dgm:t>
        <a:bodyPr/>
        <a:lstStyle/>
        <a:p>
          <a:endParaRPr lang="es-ES"/>
        </a:p>
      </dgm:t>
    </dgm:pt>
    <dgm:pt modelId="{74F033B6-624E-46F9-954E-EDDA6CFDDB82}" type="pres">
      <dgm:prSet presAssocID="{6B3C9842-1D9B-4D74-A129-ECA87D1144BC}" presName="linNode" presStyleCnt="0"/>
      <dgm:spPr/>
    </dgm:pt>
    <dgm:pt modelId="{B9FA2B37-8947-4CBF-ACC6-7D50F68F2750}" type="pres">
      <dgm:prSet presAssocID="{6B3C9842-1D9B-4D74-A129-ECA87D1144BC}" presName="parentShp" presStyleLbl="node1" presStyleIdx="0" presStyleCnt="3">
        <dgm:presLayoutVars>
          <dgm:bulletEnabled val="1"/>
        </dgm:presLayoutVars>
      </dgm:prSet>
      <dgm:spPr/>
      <dgm:t>
        <a:bodyPr/>
        <a:lstStyle/>
        <a:p>
          <a:endParaRPr lang="es-ES"/>
        </a:p>
      </dgm:t>
    </dgm:pt>
    <dgm:pt modelId="{8C7ACFB0-3BD0-4266-B8C7-B8FF7CF96F52}" type="pres">
      <dgm:prSet presAssocID="{6B3C9842-1D9B-4D74-A129-ECA87D1144BC}" presName="childShp" presStyleLbl="bgAccFollowNode1" presStyleIdx="0" presStyleCnt="3" custScaleY="115227" custLinFactY="100000" custLinFactNeighborX="7470" custLinFactNeighborY="163204">
        <dgm:presLayoutVars>
          <dgm:bulletEnabled val="1"/>
        </dgm:presLayoutVars>
      </dgm:prSet>
      <dgm:spPr>
        <a:prstGeom prst="leftArrow">
          <a:avLst/>
        </a:prstGeom>
      </dgm:spPr>
      <dgm:t>
        <a:bodyPr/>
        <a:lstStyle/>
        <a:p>
          <a:endParaRPr lang="es-ES"/>
        </a:p>
      </dgm:t>
    </dgm:pt>
    <dgm:pt modelId="{2F119A33-D75C-40C8-9D7E-F238E3C14341}" type="pres">
      <dgm:prSet presAssocID="{A44DE0F7-CEFB-4607-8A6B-B0664AE66456}" presName="spacing" presStyleCnt="0"/>
      <dgm:spPr/>
    </dgm:pt>
    <dgm:pt modelId="{DA5B76B2-E716-4A30-846F-AC467C77AEBF}" type="pres">
      <dgm:prSet presAssocID="{A789CB6E-22DC-4E6D-A721-E05CF589AC96}" presName="linNode" presStyleCnt="0"/>
      <dgm:spPr/>
    </dgm:pt>
    <dgm:pt modelId="{58145D7B-987E-4C43-94CD-C607F8646F72}" type="pres">
      <dgm:prSet presAssocID="{A789CB6E-22DC-4E6D-A721-E05CF589AC96}" presName="parentShp" presStyleLbl="node1" presStyleIdx="1" presStyleCnt="3">
        <dgm:presLayoutVars>
          <dgm:bulletEnabled val="1"/>
        </dgm:presLayoutVars>
      </dgm:prSet>
      <dgm:spPr/>
      <dgm:t>
        <a:bodyPr/>
        <a:lstStyle/>
        <a:p>
          <a:endParaRPr lang="es-ES"/>
        </a:p>
      </dgm:t>
    </dgm:pt>
    <dgm:pt modelId="{57F216D2-6C5D-48D2-8A11-1E3D6887E5D5}" type="pres">
      <dgm:prSet presAssocID="{A789CB6E-22DC-4E6D-A721-E05CF589AC96}" presName="childShp" presStyleLbl="bgAccFollowNode1" presStyleIdx="1" presStyleCnt="3" custAng="0" custScaleY="121521">
        <dgm:presLayoutVars>
          <dgm:bulletEnabled val="1"/>
        </dgm:presLayoutVars>
      </dgm:prSet>
      <dgm:spPr>
        <a:prstGeom prst="leftArrow">
          <a:avLst/>
        </a:prstGeom>
      </dgm:spPr>
      <dgm:t>
        <a:bodyPr/>
        <a:lstStyle/>
        <a:p>
          <a:endParaRPr lang="es-ES"/>
        </a:p>
      </dgm:t>
    </dgm:pt>
    <dgm:pt modelId="{8C37EF9F-6396-4141-8AC3-86B2B4D650DC}" type="pres">
      <dgm:prSet presAssocID="{D3160271-AA7E-416C-A9C6-80C29D269E9D}" presName="spacing" presStyleCnt="0"/>
      <dgm:spPr/>
    </dgm:pt>
    <dgm:pt modelId="{DF1F058D-B691-498B-B143-5DFCF0D390AA}" type="pres">
      <dgm:prSet presAssocID="{40E7C0BE-F688-450C-BD6D-0339B63C0195}" presName="linNode" presStyleCnt="0"/>
      <dgm:spPr/>
    </dgm:pt>
    <dgm:pt modelId="{9F2C40D4-0095-4751-9904-96AB7BEE6FDC}" type="pres">
      <dgm:prSet presAssocID="{40E7C0BE-F688-450C-BD6D-0339B63C0195}" presName="parentShp" presStyleLbl="node1" presStyleIdx="2" presStyleCnt="3">
        <dgm:presLayoutVars>
          <dgm:bulletEnabled val="1"/>
        </dgm:presLayoutVars>
      </dgm:prSet>
      <dgm:spPr/>
      <dgm:t>
        <a:bodyPr/>
        <a:lstStyle/>
        <a:p>
          <a:endParaRPr lang="es-ES"/>
        </a:p>
      </dgm:t>
    </dgm:pt>
    <dgm:pt modelId="{9B442B0A-E118-4F59-9F9E-6B95163F8391}" type="pres">
      <dgm:prSet presAssocID="{40E7C0BE-F688-450C-BD6D-0339B63C0195}" presName="childShp" presStyleLbl="bgAccFollowNode1" presStyleIdx="2" presStyleCnt="3" custAng="0" custScaleY="136958" custLinFactY="-100000" custLinFactNeighborX="5378" custLinFactNeighborY="-174769">
        <dgm:presLayoutVars>
          <dgm:bulletEnabled val="1"/>
        </dgm:presLayoutVars>
      </dgm:prSet>
      <dgm:spPr>
        <a:prstGeom prst="leftArrow">
          <a:avLst/>
        </a:prstGeom>
      </dgm:spPr>
      <dgm:t>
        <a:bodyPr/>
        <a:lstStyle/>
        <a:p>
          <a:endParaRPr lang="es-ES"/>
        </a:p>
      </dgm:t>
    </dgm:pt>
  </dgm:ptLst>
  <dgm:cxnLst>
    <dgm:cxn modelId="{D5C8593C-FBBC-4190-9560-4A1C86C4D048}" srcId="{3E459CD0-A15B-4688-9486-2EA040936B5B}" destId="{40E7C0BE-F688-450C-BD6D-0339B63C0195}" srcOrd="2" destOrd="0" parTransId="{22D5C5C3-8B52-4E04-A731-666651229DCE}" sibTransId="{F4570795-3581-48B7-8397-4410A2114723}"/>
    <dgm:cxn modelId="{47515C03-759B-4A9C-9BE0-792DA5049544}" srcId="{3E459CD0-A15B-4688-9486-2EA040936B5B}" destId="{A789CB6E-22DC-4E6D-A721-E05CF589AC96}" srcOrd="1" destOrd="0" parTransId="{87A514FD-BB69-41BA-935E-BFD2F42D6E04}" sibTransId="{D3160271-AA7E-416C-A9C6-80C29D269E9D}"/>
    <dgm:cxn modelId="{F22007AB-3BE7-4E3E-862C-587197C65354}" type="presOf" srcId="{31FA8802-44FD-457B-961A-C12F35D14525}" destId="{9B442B0A-E118-4F59-9F9E-6B95163F8391}" srcOrd="0" destOrd="0" presId="urn:microsoft.com/office/officeart/2005/8/layout/vList6"/>
    <dgm:cxn modelId="{17E73C4B-CA1A-4296-9FE6-B5B10F4A9D55}" type="presOf" srcId="{89ACA85D-DAB8-46FD-9A01-85E94E8D2497}" destId="{57F216D2-6C5D-48D2-8A11-1E3D6887E5D5}" srcOrd="0" destOrd="0" presId="urn:microsoft.com/office/officeart/2005/8/layout/vList6"/>
    <dgm:cxn modelId="{48CCC87B-70D0-4876-A4EF-F175E205F526}" type="presOf" srcId="{6B3C9842-1D9B-4D74-A129-ECA87D1144BC}" destId="{B9FA2B37-8947-4CBF-ACC6-7D50F68F2750}" srcOrd="0" destOrd="0" presId="urn:microsoft.com/office/officeart/2005/8/layout/vList6"/>
    <dgm:cxn modelId="{5A3FA546-CDAA-418F-8D1E-07CF424EB757}" type="presOf" srcId="{40E7C0BE-F688-450C-BD6D-0339B63C0195}" destId="{9F2C40D4-0095-4751-9904-96AB7BEE6FDC}" srcOrd="0" destOrd="0" presId="urn:microsoft.com/office/officeart/2005/8/layout/vList6"/>
    <dgm:cxn modelId="{67CB3E3A-625D-4D13-A5BD-B6E0AB09E16F}" type="presOf" srcId="{2C9D6E9A-DA20-467D-9502-DE4180EBAE60}" destId="{8C7ACFB0-3BD0-4266-B8C7-B8FF7CF96F52}" srcOrd="0" destOrd="0" presId="urn:microsoft.com/office/officeart/2005/8/layout/vList6"/>
    <dgm:cxn modelId="{3EE5668B-B364-40D5-96F5-2E2C907547FC}" srcId="{3E459CD0-A15B-4688-9486-2EA040936B5B}" destId="{6B3C9842-1D9B-4D74-A129-ECA87D1144BC}" srcOrd="0" destOrd="0" parTransId="{D0A61087-6D15-4F75-9CBB-B87A28F4F902}" sibTransId="{A44DE0F7-CEFB-4607-8A6B-B0664AE66456}"/>
    <dgm:cxn modelId="{F23C0483-0A70-4E10-90FA-6970B8C2D1F7}" srcId="{A789CB6E-22DC-4E6D-A721-E05CF589AC96}" destId="{89ACA85D-DAB8-46FD-9A01-85E94E8D2497}" srcOrd="0" destOrd="0" parTransId="{9F1BF6E0-ADB7-4A64-9D2E-813F6E16E178}" sibTransId="{88454CF6-0B7F-49E5-93EF-BA1A5D7A5D9F}"/>
    <dgm:cxn modelId="{98E74152-7990-49F3-A520-35B0BFECADF5}" srcId="{40E7C0BE-F688-450C-BD6D-0339B63C0195}" destId="{31FA8802-44FD-457B-961A-C12F35D14525}" srcOrd="0" destOrd="0" parTransId="{F894CFFF-8021-455A-B532-FC72384C3DCD}" sibTransId="{A5B3E96C-C114-40EC-8927-45EE2EEF2BC5}"/>
    <dgm:cxn modelId="{6D161E70-4F92-41B8-9993-85D21F529ADC}" type="presOf" srcId="{A789CB6E-22DC-4E6D-A721-E05CF589AC96}" destId="{58145D7B-987E-4C43-94CD-C607F8646F72}" srcOrd="0" destOrd="0" presId="urn:microsoft.com/office/officeart/2005/8/layout/vList6"/>
    <dgm:cxn modelId="{8662D530-816E-4865-9E30-51F3532F4231}" type="presOf" srcId="{3E459CD0-A15B-4688-9486-2EA040936B5B}" destId="{298B1E07-B242-4B96-BCC9-5C16E9ED1765}" srcOrd="0" destOrd="0" presId="urn:microsoft.com/office/officeart/2005/8/layout/vList6"/>
    <dgm:cxn modelId="{512B46B0-D51B-459D-A919-CF38259CA4F2}" srcId="{6B3C9842-1D9B-4D74-A129-ECA87D1144BC}" destId="{2C9D6E9A-DA20-467D-9502-DE4180EBAE60}" srcOrd="0" destOrd="0" parTransId="{42C2897A-AE28-4D74-B89A-162CC906A1B2}" sibTransId="{453D51FE-0810-427F-85FF-5F3836355748}"/>
    <dgm:cxn modelId="{1BDAC9CD-C951-41D8-A433-B1D0AA26C553}" type="presParOf" srcId="{298B1E07-B242-4B96-BCC9-5C16E9ED1765}" destId="{74F033B6-624E-46F9-954E-EDDA6CFDDB82}" srcOrd="0" destOrd="0" presId="urn:microsoft.com/office/officeart/2005/8/layout/vList6"/>
    <dgm:cxn modelId="{433E1B60-664F-47E9-9FFE-2B91E4ACDE06}" type="presParOf" srcId="{74F033B6-624E-46F9-954E-EDDA6CFDDB82}" destId="{B9FA2B37-8947-4CBF-ACC6-7D50F68F2750}" srcOrd="0" destOrd="0" presId="urn:microsoft.com/office/officeart/2005/8/layout/vList6"/>
    <dgm:cxn modelId="{71E44233-BA48-4CD8-AF60-92E0627764EA}" type="presParOf" srcId="{74F033B6-624E-46F9-954E-EDDA6CFDDB82}" destId="{8C7ACFB0-3BD0-4266-B8C7-B8FF7CF96F52}" srcOrd="1" destOrd="0" presId="urn:microsoft.com/office/officeart/2005/8/layout/vList6"/>
    <dgm:cxn modelId="{7B203BBB-5474-44A3-9889-EA422B478BAD}" type="presParOf" srcId="{298B1E07-B242-4B96-BCC9-5C16E9ED1765}" destId="{2F119A33-D75C-40C8-9D7E-F238E3C14341}" srcOrd="1" destOrd="0" presId="urn:microsoft.com/office/officeart/2005/8/layout/vList6"/>
    <dgm:cxn modelId="{51B2AD97-1B85-4917-8BEC-E0B192C6BE44}" type="presParOf" srcId="{298B1E07-B242-4B96-BCC9-5C16E9ED1765}" destId="{DA5B76B2-E716-4A30-846F-AC467C77AEBF}" srcOrd="2" destOrd="0" presId="urn:microsoft.com/office/officeart/2005/8/layout/vList6"/>
    <dgm:cxn modelId="{35490002-A326-4BDB-A7FE-7257BEAEE329}" type="presParOf" srcId="{DA5B76B2-E716-4A30-846F-AC467C77AEBF}" destId="{58145D7B-987E-4C43-94CD-C607F8646F72}" srcOrd="0" destOrd="0" presId="urn:microsoft.com/office/officeart/2005/8/layout/vList6"/>
    <dgm:cxn modelId="{51F1D1CD-6812-45A7-AA13-F5440AD1AD7F}" type="presParOf" srcId="{DA5B76B2-E716-4A30-846F-AC467C77AEBF}" destId="{57F216D2-6C5D-48D2-8A11-1E3D6887E5D5}" srcOrd="1" destOrd="0" presId="urn:microsoft.com/office/officeart/2005/8/layout/vList6"/>
    <dgm:cxn modelId="{FC5FC4ED-44F9-498A-A9F9-17C64B60224A}" type="presParOf" srcId="{298B1E07-B242-4B96-BCC9-5C16E9ED1765}" destId="{8C37EF9F-6396-4141-8AC3-86B2B4D650DC}" srcOrd="3" destOrd="0" presId="urn:microsoft.com/office/officeart/2005/8/layout/vList6"/>
    <dgm:cxn modelId="{9E211256-37E1-4DC4-A1C5-71FD7A917D5B}" type="presParOf" srcId="{298B1E07-B242-4B96-BCC9-5C16E9ED1765}" destId="{DF1F058D-B691-498B-B143-5DFCF0D390AA}" srcOrd="4" destOrd="0" presId="urn:microsoft.com/office/officeart/2005/8/layout/vList6"/>
    <dgm:cxn modelId="{B9ADB63E-D4E6-4E6D-98B6-883132248C6A}" type="presParOf" srcId="{DF1F058D-B691-498B-B143-5DFCF0D390AA}" destId="{9F2C40D4-0095-4751-9904-96AB7BEE6FDC}" srcOrd="0" destOrd="0" presId="urn:microsoft.com/office/officeart/2005/8/layout/vList6"/>
    <dgm:cxn modelId="{ADA86843-740B-4B45-A4B7-D01B46C5BD1E}" type="presParOf" srcId="{DF1F058D-B691-498B-B143-5DFCF0D390AA}" destId="{9B442B0A-E118-4F59-9F9E-6B95163F839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10C6F-C0F8-491E-9F7D-F7B5D85F1925}">
      <dsp:nvSpPr>
        <dsp:cNvPr id="0" name=""/>
        <dsp:cNvSpPr/>
      </dsp:nvSpPr>
      <dsp:spPr>
        <a:xfrm rot="16200000">
          <a:off x="-491904" y="493373"/>
          <a:ext cx="2428892" cy="1442144"/>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0" rIns="96147" bIns="0" numCol="1" spcCol="1270" anchor="ctr" anchorCtr="0">
          <a:noAutofit/>
        </a:bodyPr>
        <a:lstStyle/>
        <a:p>
          <a:pPr lvl="0" algn="ctr" defTabSz="666750">
            <a:lnSpc>
              <a:spcPct val="90000"/>
            </a:lnSpc>
            <a:spcBef>
              <a:spcPct val="0"/>
            </a:spcBef>
            <a:spcAft>
              <a:spcPct val="35000"/>
            </a:spcAft>
          </a:pPr>
          <a:r>
            <a:rPr lang="es-ES" sz="1500" kern="1200" dirty="0" smtClean="0">
              <a:solidFill>
                <a:srgbClr val="FF0000"/>
              </a:solidFill>
            </a:rPr>
            <a:t>USUARIO</a:t>
          </a:r>
          <a:endParaRPr lang="es-ES" sz="1500" kern="1200" dirty="0">
            <a:solidFill>
              <a:srgbClr val="FF0000"/>
            </a:solidFill>
          </a:endParaRPr>
        </a:p>
      </dsp:txBody>
      <dsp:txXfrm rot="5400000">
        <a:off x="1470" y="485777"/>
        <a:ext cx="1442144" cy="1457336"/>
      </dsp:txXfrm>
    </dsp:sp>
    <dsp:sp modelId="{B70E65F2-97D1-4C87-B1DE-1B2A33084A1B}">
      <dsp:nvSpPr>
        <dsp:cNvPr id="0" name=""/>
        <dsp:cNvSpPr/>
      </dsp:nvSpPr>
      <dsp:spPr>
        <a:xfrm rot="16200000">
          <a:off x="1058401" y="493373"/>
          <a:ext cx="2428892" cy="1442144"/>
        </a:xfrm>
        <a:prstGeom prst="flowChartManualOperation">
          <a:avLst/>
        </a:prstGeom>
        <a:solidFill>
          <a:schemeClr val="accent5">
            <a:hueOff val="2400000"/>
            <a:satOff val="-9707"/>
            <a:lumOff val="-1085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0" rIns="96147" bIns="0" numCol="1" spcCol="1270" anchor="ctr" anchorCtr="0">
          <a:noAutofit/>
        </a:bodyPr>
        <a:lstStyle/>
        <a:p>
          <a:pPr lvl="0" algn="ctr" defTabSz="666750">
            <a:lnSpc>
              <a:spcPct val="90000"/>
            </a:lnSpc>
            <a:spcBef>
              <a:spcPct val="0"/>
            </a:spcBef>
            <a:spcAft>
              <a:spcPct val="35000"/>
            </a:spcAft>
          </a:pPr>
          <a:r>
            <a:rPr lang="es-ES" sz="1500" kern="1200" dirty="0" smtClean="0">
              <a:solidFill>
                <a:srgbClr val="FF0000"/>
              </a:solidFill>
            </a:rPr>
            <a:t>PROGRAMAS APLICACION</a:t>
          </a:r>
          <a:endParaRPr lang="es-ES" sz="1500" kern="1200" dirty="0">
            <a:solidFill>
              <a:srgbClr val="FF0000"/>
            </a:solidFill>
          </a:endParaRPr>
        </a:p>
      </dsp:txBody>
      <dsp:txXfrm rot="5400000">
        <a:off x="1551775" y="485777"/>
        <a:ext cx="1442144" cy="1457336"/>
      </dsp:txXfrm>
    </dsp:sp>
    <dsp:sp modelId="{B39C9A6B-8CE8-45BD-BAF4-D9C214392B91}">
      <dsp:nvSpPr>
        <dsp:cNvPr id="0" name=""/>
        <dsp:cNvSpPr/>
      </dsp:nvSpPr>
      <dsp:spPr>
        <a:xfrm rot="16200000">
          <a:off x="2608706" y="493373"/>
          <a:ext cx="2428892" cy="1442144"/>
        </a:xfrm>
        <a:prstGeom prst="flowChartManualOperation">
          <a:avLst/>
        </a:prstGeom>
        <a:solidFill>
          <a:schemeClr val="accent5">
            <a:hueOff val="4800000"/>
            <a:satOff val="-19415"/>
            <a:lumOff val="-2169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0" rIns="96147" bIns="0" numCol="1" spcCol="1270" anchor="ctr" anchorCtr="0">
          <a:noAutofit/>
        </a:bodyPr>
        <a:lstStyle/>
        <a:p>
          <a:pPr lvl="0" algn="ctr" defTabSz="666750">
            <a:lnSpc>
              <a:spcPct val="90000"/>
            </a:lnSpc>
            <a:spcBef>
              <a:spcPct val="0"/>
            </a:spcBef>
            <a:spcAft>
              <a:spcPct val="35000"/>
            </a:spcAft>
          </a:pPr>
          <a:r>
            <a:rPr lang="es-ES" sz="1500" kern="1200" dirty="0" smtClean="0">
              <a:solidFill>
                <a:srgbClr val="FF0000"/>
              </a:solidFill>
            </a:rPr>
            <a:t>BASES DE DATOS</a:t>
          </a:r>
          <a:endParaRPr lang="es-ES" sz="1500" kern="1200" dirty="0">
            <a:solidFill>
              <a:srgbClr val="FF0000"/>
            </a:solidFill>
          </a:endParaRPr>
        </a:p>
      </dsp:txBody>
      <dsp:txXfrm rot="5400000">
        <a:off x="3102080" y="485777"/>
        <a:ext cx="1442144" cy="1457336"/>
      </dsp:txXfrm>
    </dsp:sp>
    <dsp:sp modelId="{43BEAFDA-68CB-4992-92D0-CCF7A5CF6460}">
      <dsp:nvSpPr>
        <dsp:cNvPr id="0" name=""/>
        <dsp:cNvSpPr/>
      </dsp:nvSpPr>
      <dsp:spPr>
        <a:xfrm rot="16200000">
          <a:off x="4159012" y="493373"/>
          <a:ext cx="2428892" cy="1442144"/>
        </a:xfrm>
        <a:prstGeom prst="flowChartManualOperation">
          <a:avLst/>
        </a:prstGeom>
        <a:solidFill>
          <a:schemeClr val="accent5">
            <a:hueOff val="7200000"/>
            <a:satOff val="-29122"/>
            <a:lumOff val="-3254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0" rIns="96147" bIns="0" numCol="1" spcCol="1270" anchor="ctr" anchorCtr="0">
          <a:noAutofit/>
        </a:bodyPr>
        <a:lstStyle/>
        <a:p>
          <a:pPr lvl="0" algn="ctr" defTabSz="666750">
            <a:lnSpc>
              <a:spcPct val="90000"/>
            </a:lnSpc>
            <a:spcBef>
              <a:spcPct val="0"/>
            </a:spcBef>
            <a:spcAft>
              <a:spcPct val="35000"/>
            </a:spcAft>
          </a:pPr>
          <a:r>
            <a:rPr lang="es-ES" sz="1500" kern="1200" dirty="0" smtClean="0">
              <a:solidFill>
                <a:srgbClr val="FF0000"/>
              </a:solidFill>
            </a:rPr>
            <a:t>SISTEMA OPERATIVO</a:t>
          </a:r>
          <a:endParaRPr lang="es-ES" sz="1500" kern="1200" dirty="0">
            <a:solidFill>
              <a:srgbClr val="FF0000"/>
            </a:solidFill>
          </a:endParaRPr>
        </a:p>
      </dsp:txBody>
      <dsp:txXfrm rot="5400000">
        <a:off x="4652386" y="485777"/>
        <a:ext cx="1442144" cy="1457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ACFB0-3BD0-4266-B8C7-B8FF7CF96F52}">
      <dsp:nvSpPr>
        <dsp:cNvPr id="0" name=""/>
        <dsp:cNvSpPr/>
      </dsp:nvSpPr>
      <dsp:spPr>
        <a:xfrm>
          <a:off x="3398931" y="3143269"/>
          <a:ext cx="5073586" cy="1375712"/>
        </a:xfrm>
        <a:prstGeom prst="leftArrow">
          <a:avLst/>
        </a:prstGeom>
        <a:solidFill>
          <a:schemeClr val="accent5">
            <a:tint val="40000"/>
            <a:alpha val="90000"/>
            <a:hueOff val="0"/>
            <a:satOff val="0"/>
            <a:lumOff val="0"/>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s-ES" sz="1600" b="0" kern="1200" dirty="0" smtClean="0">
              <a:latin typeface="Arial Narrow" pitchFamily="34" charset="0"/>
            </a:rPr>
            <a:t>De que forma física se almacenan los datos. Mediante que medios magnéticos. Cuanto espacio en memoria ocupan las estructuras la BD.</a:t>
          </a:r>
          <a:endParaRPr lang="es-ES" sz="1600" b="0" kern="1200" dirty="0">
            <a:latin typeface="Arial Narrow" pitchFamily="34" charset="0"/>
          </a:endParaRPr>
        </a:p>
      </dsp:txBody>
      <dsp:txXfrm>
        <a:off x="3742859" y="3487197"/>
        <a:ext cx="4729658" cy="687856"/>
      </dsp:txXfrm>
    </dsp:sp>
    <dsp:sp modelId="{B9FA2B37-8947-4CBF-ACC6-7D50F68F2750}">
      <dsp:nvSpPr>
        <dsp:cNvPr id="0" name=""/>
        <dsp:cNvSpPr/>
      </dsp:nvSpPr>
      <dsp:spPr>
        <a:xfrm>
          <a:off x="8269" y="91735"/>
          <a:ext cx="3382391" cy="1193915"/>
        </a:xfrm>
        <a:prstGeom prst="roundRect">
          <a:avLst/>
        </a:prstGeom>
        <a:solidFill>
          <a:schemeClr val="accent5">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ES" sz="3200" kern="1200" dirty="0" smtClean="0"/>
            <a:t>VISION</a:t>
          </a:r>
          <a:endParaRPr lang="es-ES" sz="3200" kern="1200" dirty="0"/>
        </a:p>
      </dsp:txBody>
      <dsp:txXfrm>
        <a:off x="66551" y="150017"/>
        <a:ext cx="3265827" cy="1077351"/>
      </dsp:txXfrm>
    </dsp:sp>
    <dsp:sp modelId="{57F216D2-6C5D-48D2-8A11-1E3D6887E5D5}">
      <dsp:nvSpPr>
        <dsp:cNvPr id="0" name=""/>
        <dsp:cNvSpPr/>
      </dsp:nvSpPr>
      <dsp:spPr>
        <a:xfrm>
          <a:off x="3389834" y="1495940"/>
          <a:ext cx="5078546" cy="1450857"/>
        </a:xfrm>
        <a:prstGeom prst="leftArrow">
          <a:avLst/>
        </a:prstGeom>
        <a:solidFill>
          <a:schemeClr val="accent5">
            <a:tint val="40000"/>
            <a:alpha val="90000"/>
            <a:hueOff val="3600000"/>
            <a:satOff val="-17317"/>
            <a:lumOff val="-4132"/>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s-ES" sz="1600" kern="1200" dirty="0" smtClean="0">
              <a:latin typeface="Arial Narrow" pitchFamily="34" charset="0"/>
            </a:rPr>
            <a:t>Abstraer el mundo real mediante un modelo de datos que permita verificar los objetos que intervienen con sus respectivas relaciones entre ellos.</a:t>
          </a:r>
          <a:endParaRPr lang="es-ES" sz="1600" kern="1200" dirty="0">
            <a:latin typeface="Arial Narrow" pitchFamily="34" charset="0"/>
          </a:endParaRPr>
        </a:p>
      </dsp:txBody>
      <dsp:txXfrm>
        <a:off x="3752548" y="1858654"/>
        <a:ext cx="4715832" cy="725429"/>
      </dsp:txXfrm>
    </dsp:sp>
    <dsp:sp modelId="{58145D7B-987E-4C43-94CD-C607F8646F72}">
      <dsp:nvSpPr>
        <dsp:cNvPr id="0" name=""/>
        <dsp:cNvSpPr/>
      </dsp:nvSpPr>
      <dsp:spPr>
        <a:xfrm>
          <a:off x="4136" y="1624412"/>
          <a:ext cx="3385697" cy="1193915"/>
        </a:xfrm>
        <a:prstGeom prst="roundRect">
          <a:avLst/>
        </a:prstGeom>
        <a:solidFill>
          <a:schemeClr val="accent5">
            <a:hueOff val="3600000"/>
            <a:satOff val="-14561"/>
            <a:lumOff val="-16274"/>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ES" sz="3200" kern="1200" dirty="0" smtClean="0"/>
            <a:t>CONCEPTUAL</a:t>
          </a:r>
          <a:endParaRPr lang="es-ES" sz="3200" kern="1200" dirty="0"/>
        </a:p>
      </dsp:txBody>
      <dsp:txXfrm>
        <a:off x="62418" y="1682694"/>
        <a:ext cx="3269133" cy="1077351"/>
      </dsp:txXfrm>
    </dsp:sp>
    <dsp:sp modelId="{9B442B0A-E118-4F59-9F9E-6B95163F8391}">
      <dsp:nvSpPr>
        <dsp:cNvPr id="0" name=""/>
        <dsp:cNvSpPr/>
      </dsp:nvSpPr>
      <dsp:spPr>
        <a:xfrm>
          <a:off x="3393971" y="0"/>
          <a:ext cx="5078546" cy="1635162"/>
        </a:xfrm>
        <a:prstGeom prst="leftArrow">
          <a:avLst/>
        </a:prstGeom>
        <a:solidFill>
          <a:schemeClr val="accent5">
            <a:tint val="40000"/>
            <a:alpha val="90000"/>
            <a:hueOff val="7200000"/>
            <a:satOff val="-34633"/>
            <a:lumOff val="-8264"/>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s-ES" sz="1600" kern="1200" dirty="0" smtClean="0">
              <a:latin typeface="Arial Narrow" pitchFamily="34" charset="0"/>
            </a:rPr>
            <a:t>El nivel de visión presenta toda la base de datos, los usuarios por lo general sólo tienen acceso  a sus correspondientes interfaces graficas que permitan generar las diferentes transacciones con la BD.</a:t>
          </a:r>
          <a:endParaRPr lang="es-ES" sz="1600" kern="1200" dirty="0">
            <a:latin typeface="Arial Narrow" pitchFamily="34" charset="0"/>
          </a:endParaRPr>
        </a:p>
      </dsp:txBody>
      <dsp:txXfrm>
        <a:off x="3802762" y="408791"/>
        <a:ext cx="4669755" cy="817581"/>
      </dsp:txXfrm>
    </dsp:sp>
    <dsp:sp modelId="{9F2C40D4-0095-4751-9904-96AB7BEE6FDC}">
      <dsp:nvSpPr>
        <dsp:cNvPr id="0" name=""/>
        <dsp:cNvSpPr/>
      </dsp:nvSpPr>
      <dsp:spPr>
        <a:xfrm>
          <a:off x="4136" y="3286813"/>
          <a:ext cx="3385697" cy="1193915"/>
        </a:xfrm>
        <a:prstGeom prst="roundRect">
          <a:avLst/>
        </a:prstGeom>
        <a:solidFill>
          <a:schemeClr val="accent5">
            <a:hueOff val="7200000"/>
            <a:satOff val="-29122"/>
            <a:lumOff val="-32549"/>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ES" sz="3200" kern="1200" dirty="0" smtClean="0"/>
            <a:t>FISICO</a:t>
          </a:r>
          <a:endParaRPr lang="es-ES" sz="3200" kern="1200" dirty="0"/>
        </a:p>
      </dsp:txBody>
      <dsp:txXfrm>
        <a:off x="62418" y="3345095"/>
        <a:ext cx="3269133" cy="107735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s-E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es-ES" altLang="en-US"/>
              <a:t>Haga clic para cambiar el estilo de título	</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ctr">
              <a:buFont typeface="Wingdings" pitchFamily="2" charset="2"/>
              <a:buNone/>
              <a:defRPr sz="1400">
                <a:solidFill>
                  <a:schemeClr val="accent2"/>
                </a:solidFill>
              </a:defRPr>
            </a:lvl1pPr>
          </a:lstStyle>
          <a:p>
            <a:r>
              <a:rPr lang="es-ES" altLang="en-US"/>
              <a:t>Haga clic para modificar el estilo de subtítulo del patrón</a:t>
            </a:r>
          </a:p>
        </p:txBody>
      </p:sp>
      <p:sp>
        <p:nvSpPr>
          <p:cNvPr id="5125" name="Rectangle 5"/>
          <p:cNvSpPr>
            <a:spLocks noGrp="1" noChangeArrowheads="1"/>
          </p:cNvSpPr>
          <p:nvPr>
            <p:ph type="dt" sz="half" idx="2"/>
          </p:nvPr>
        </p:nvSpPr>
        <p:spPr/>
        <p:txBody>
          <a:bodyPr/>
          <a:lstStyle>
            <a:lvl1pPr>
              <a:defRPr/>
            </a:lvl1pPr>
          </a:lstStyle>
          <a:p>
            <a:endParaRPr lang="es-ES" altLang="en-US"/>
          </a:p>
        </p:txBody>
      </p:sp>
      <p:sp>
        <p:nvSpPr>
          <p:cNvPr id="5126" name="Rectangle 6"/>
          <p:cNvSpPr>
            <a:spLocks noGrp="1" noChangeArrowheads="1"/>
          </p:cNvSpPr>
          <p:nvPr>
            <p:ph type="ftr" sz="quarter" idx="3"/>
          </p:nvPr>
        </p:nvSpPr>
        <p:spPr/>
        <p:txBody>
          <a:bodyPr/>
          <a:lstStyle>
            <a:lvl1pPr>
              <a:defRPr/>
            </a:lvl1pPr>
          </a:lstStyle>
          <a:p>
            <a:endParaRPr lang="es-ES" altLang="en-US"/>
          </a:p>
        </p:txBody>
      </p:sp>
      <p:sp>
        <p:nvSpPr>
          <p:cNvPr id="5127" name="Rectangle 7"/>
          <p:cNvSpPr>
            <a:spLocks noGrp="1" noChangeArrowheads="1"/>
          </p:cNvSpPr>
          <p:nvPr>
            <p:ph type="sldNum" sz="quarter" idx="4"/>
          </p:nvPr>
        </p:nvSpPr>
        <p:spPr/>
        <p:txBody>
          <a:bodyPr/>
          <a:lstStyle>
            <a:lvl1pPr>
              <a:defRPr/>
            </a:lvl1pPr>
          </a:lstStyle>
          <a:p>
            <a:fld id="{4AD8C3C8-4076-433B-A3D4-06B0EA567A12}" type="slidenum">
              <a:rPr lang="es-ES" altLang="en-US"/>
              <a:pPr/>
              <a:t>‹Nº›</a:t>
            </a:fld>
            <a:endParaRPr lang="es-ES" altLang="en-US"/>
          </a:p>
        </p:txBody>
      </p:sp>
      <p:grpSp>
        <p:nvGrpSpPr>
          <p:cNvPr id="5128"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s-E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s-E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s-E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s-E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s-E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s-E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s-E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s-E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s-E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s-E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s-E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s-E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s-E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s-E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s-E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s-E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s-E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s-E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s-E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s-E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s-E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s-E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s-E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s-E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s-E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s-E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s-E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s-E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s-E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s-E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s-E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s-ES"/>
          </a:p>
        </p:txBody>
      </p:sp>
      <p:pic>
        <p:nvPicPr>
          <p:cNvPr id="5161" name="Picture 41" descr="images1"/>
          <p:cNvPicPr>
            <a:picLocks noChangeAspect="1" noChangeArrowheads="1"/>
          </p:cNvPicPr>
          <p:nvPr/>
        </p:nvPicPr>
        <p:blipFill>
          <a:blip r:embed="rId2"/>
          <a:srcRect/>
          <a:stretch>
            <a:fillRect/>
          </a:stretch>
        </p:blipFill>
        <p:spPr bwMode="auto">
          <a:xfrm>
            <a:off x="7272338" y="620713"/>
            <a:ext cx="1871662" cy="1404937"/>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4E4DB028-D03A-4037-A833-28E5368ED4A3}" type="slidenum">
              <a:rPr lang="es-ES" altLang="en-US"/>
              <a:pPr/>
              <a:t>‹Nº›</a:t>
            </a:fld>
            <a:endParaRPr lang="es-E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22238"/>
            <a:ext cx="2057400" cy="6008687"/>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22238"/>
            <a:ext cx="6019800" cy="60086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A2323FB6-CC75-4341-9681-259CCFF38CEF}" type="slidenum">
              <a:rPr lang="es-ES" altLang="en-US"/>
              <a:pPr/>
              <a:t>‹Nº›</a:t>
            </a:fld>
            <a:endParaRPr lang="es-E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763713" y="122238"/>
            <a:ext cx="6237287" cy="12954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457200" y="1719263"/>
            <a:ext cx="8229600" cy="4411662"/>
          </a:xfrm>
        </p:spPr>
        <p:txBody>
          <a:bodyPr/>
          <a:lstStyle/>
          <a:p>
            <a:endParaRPr lang="es-ES"/>
          </a:p>
        </p:txBody>
      </p:sp>
      <p:sp>
        <p:nvSpPr>
          <p:cNvPr id="4" name="3 Marcador de fecha"/>
          <p:cNvSpPr>
            <a:spLocks noGrp="1"/>
          </p:cNvSpPr>
          <p:nvPr>
            <p:ph type="dt" sz="half" idx="10"/>
          </p:nvPr>
        </p:nvSpPr>
        <p:spPr>
          <a:xfrm>
            <a:off x="457200" y="6248400"/>
            <a:ext cx="2133600" cy="457200"/>
          </a:xfrm>
        </p:spPr>
        <p:txBody>
          <a:bodyPr/>
          <a:lstStyle>
            <a:lvl1pPr>
              <a:defRPr/>
            </a:lvl1pPr>
          </a:lstStyle>
          <a:p>
            <a:endParaRPr lang="es-ES" altLang="en-US"/>
          </a:p>
        </p:txBody>
      </p:sp>
      <p:sp>
        <p:nvSpPr>
          <p:cNvPr id="5" name="4 Marcador de pie de página"/>
          <p:cNvSpPr>
            <a:spLocks noGrp="1"/>
          </p:cNvSpPr>
          <p:nvPr>
            <p:ph type="ftr" sz="quarter" idx="11"/>
          </p:nvPr>
        </p:nvSpPr>
        <p:spPr>
          <a:xfrm>
            <a:off x="3124200" y="6248400"/>
            <a:ext cx="2895600" cy="457200"/>
          </a:xfrm>
        </p:spPr>
        <p:txBody>
          <a:bodyPr/>
          <a:lstStyle>
            <a:lvl1pPr>
              <a:defRPr/>
            </a:lvl1pPr>
          </a:lstStyle>
          <a:p>
            <a:endParaRPr lang="es-ES" altLang="en-US"/>
          </a:p>
        </p:txBody>
      </p:sp>
      <p:sp>
        <p:nvSpPr>
          <p:cNvPr id="6" name="5 Marcador de número de diapositiva"/>
          <p:cNvSpPr>
            <a:spLocks noGrp="1"/>
          </p:cNvSpPr>
          <p:nvPr>
            <p:ph type="sldNum" sz="quarter" idx="12"/>
          </p:nvPr>
        </p:nvSpPr>
        <p:spPr>
          <a:xfrm>
            <a:off x="6553200" y="6248400"/>
            <a:ext cx="2133600" cy="457200"/>
          </a:xfrm>
        </p:spPr>
        <p:txBody>
          <a:bodyPr/>
          <a:lstStyle>
            <a:lvl1pPr>
              <a:defRPr/>
            </a:lvl1pPr>
          </a:lstStyle>
          <a:p>
            <a:fld id="{6F894690-8999-48C7-9AC6-1D7FAA07B11A}" type="slidenum">
              <a:rPr lang="es-ES" altLang="en-US"/>
              <a:pPr/>
              <a:t>‹Nº›</a:t>
            </a:fld>
            <a:endParaRPr lang="es-E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763713" y="122238"/>
            <a:ext cx="6237287" cy="1295400"/>
          </a:xfr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719263"/>
            <a:ext cx="4038600" cy="44116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719263"/>
            <a:ext cx="4038600" cy="21288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648200" y="4000500"/>
            <a:ext cx="4038600" cy="21304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fecha"/>
          <p:cNvSpPr>
            <a:spLocks noGrp="1"/>
          </p:cNvSpPr>
          <p:nvPr>
            <p:ph type="dt" sz="half" idx="10"/>
          </p:nvPr>
        </p:nvSpPr>
        <p:spPr>
          <a:xfrm>
            <a:off x="457200" y="6248400"/>
            <a:ext cx="2133600" cy="457200"/>
          </a:xfrm>
        </p:spPr>
        <p:txBody>
          <a:bodyPr/>
          <a:lstStyle>
            <a:lvl1pPr>
              <a:defRPr/>
            </a:lvl1pPr>
          </a:lstStyle>
          <a:p>
            <a:endParaRPr lang="es-ES" altLang="en-US"/>
          </a:p>
        </p:txBody>
      </p:sp>
      <p:sp>
        <p:nvSpPr>
          <p:cNvPr id="7" name="6 Marcador de pie de página"/>
          <p:cNvSpPr>
            <a:spLocks noGrp="1"/>
          </p:cNvSpPr>
          <p:nvPr>
            <p:ph type="ftr" sz="quarter" idx="11"/>
          </p:nvPr>
        </p:nvSpPr>
        <p:spPr>
          <a:xfrm>
            <a:off x="3124200" y="6248400"/>
            <a:ext cx="2895600" cy="457200"/>
          </a:xfrm>
        </p:spPr>
        <p:txBody>
          <a:bodyPr/>
          <a:lstStyle>
            <a:lvl1pPr>
              <a:defRPr/>
            </a:lvl1pPr>
          </a:lstStyle>
          <a:p>
            <a:endParaRPr lang="es-ES" altLang="en-US"/>
          </a:p>
        </p:txBody>
      </p:sp>
      <p:sp>
        <p:nvSpPr>
          <p:cNvPr id="8" name="7 Marcador de número de diapositiva"/>
          <p:cNvSpPr>
            <a:spLocks noGrp="1"/>
          </p:cNvSpPr>
          <p:nvPr>
            <p:ph type="sldNum" sz="quarter" idx="12"/>
          </p:nvPr>
        </p:nvSpPr>
        <p:spPr>
          <a:xfrm>
            <a:off x="6553200" y="6248400"/>
            <a:ext cx="2133600" cy="457200"/>
          </a:xfrm>
        </p:spPr>
        <p:txBody>
          <a:bodyPr/>
          <a:lstStyle>
            <a:lvl1pPr>
              <a:defRPr/>
            </a:lvl1pPr>
          </a:lstStyle>
          <a:p>
            <a:fld id="{4B701C4D-9F04-4F7C-AD15-435A2608F47A}" type="slidenum">
              <a:rPr lang="es-ES" altLang="en-US"/>
              <a:pPr/>
              <a:t>‹Nº›</a:t>
            </a:fld>
            <a:endParaRPr lang="es-E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6DB81AAC-C6FC-4765-AAEC-5F7D993A08B3}" type="slidenum">
              <a:rPr lang="es-ES" altLang="en-US"/>
              <a:pPr/>
              <a:t>‹Nº›</a:t>
            </a:fld>
            <a:endParaRPr lang="es-E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CDDA3584-03CA-4EA3-824E-0B055F20F087}" type="slidenum">
              <a:rPr lang="es-ES" altLang="en-US"/>
              <a:pPr/>
              <a:t>‹Nº›</a:t>
            </a:fld>
            <a:endParaRPr lang="es-E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s-ES" altLang="en-US"/>
          </a:p>
        </p:txBody>
      </p:sp>
      <p:sp>
        <p:nvSpPr>
          <p:cNvPr id="6" name="5 Marcador de pie de página"/>
          <p:cNvSpPr>
            <a:spLocks noGrp="1"/>
          </p:cNvSpPr>
          <p:nvPr>
            <p:ph type="ftr" sz="quarter" idx="11"/>
          </p:nvPr>
        </p:nvSpPr>
        <p:spPr/>
        <p:txBody>
          <a:bodyPr/>
          <a:lstStyle>
            <a:lvl1pPr>
              <a:defRPr/>
            </a:lvl1pPr>
          </a:lstStyle>
          <a:p>
            <a:endParaRPr lang="es-ES" altLang="en-US"/>
          </a:p>
        </p:txBody>
      </p:sp>
      <p:sp>
        <p:nvSpPr>
          <p:cNvPr id="7" name="6 Marcador de número de diapositiva"/>
          <p:cNvSpPr>
            <a:spLocks noGrp="1"/>
          </p:cNvSpPr>
          <p:nvPr>
            <p:ph type="sldNum" sz="quarter" idx="12"/>
          </p:nvPr>
        </p:nvSpPr>
        <p:spPr/>
        <p:txBody>
          <a:bodyPr/>
          <a:lstStyle>
            <a:lvl1pPr>
              <a:defRPr/>
            </a:lvl1pPr>
          </a:lstStyle>
          <a:p>
            <a:fld id="{5C9779CE-A6E2-4441-94B3-ECE6225B6CB6}" type="slidenum">
              <a:rPr lang="es-ES" altLang="en-US"/>
              <a:pPr/>
              <a:t>‹Nº›</a:t>
            </a:fld>
            <a:endParaRPr lang="es-E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s-ES" altLang="en-US"/>
          </a:p>
        </p:txBody>
      </p:sp>
      <p:sp>
        <p:nvSpPr>
          <p:cNvPr id="8" name="7 Marcador de pie de página"/>
          <p:cNvSpPr>
            <a:spLocks noGrp="1"/>
          </p:cNvSpPr>
          <p:nvPr>
            <p:ph type="ftr" sz="quarter" idx="11"/>
          </p:nvPr>
        </p:nvSpPr>
        <p:spPr/>
        <p:txBody>
          <a:bodyPr/>
          <a:lstStyle>
            <a:lvl1pPr>
              <a:defRPr/>
            </a:lvl1pPr>
          </a:lstStyle>
          <a:p>
            <a:endParaRPr lang="es-ES" altLang="en-US"/>
          </a:p>
        </p:txBody>
      </p:sp>
      <p:sp>
        <p:nvSpPr>
          <p:cNvPr id="9" name="8 Marcador de número de diapositiva"/>
          <p:cNvSpPr>
            <a:spLocks noGrp="1"/>
          </p:cNvSpPr>
          <p:nvPr>
            <p:ph type="sldNum" sz="quarter" idx="12"/>
          </p:nvPr>
        </p:nvSpPr>
        <p:spPr/>
        <p:txBody>
          <a:bodyPr/>
          <a:lstStyle>
            <a:lvl1pPr>
              <a:defRPr/>
            </a:lvl1pPr>
          </a:lstStyle>
          <a:p>
            <a:fld id="{4306ED4E-2D19-499B-A492-9BD25F437619}" type="slidenum">
              <a:rPr lang="es-ES" altLang="en-US"/>
              <a:pPr/>
              <a:t>‹Nº›</a:t>
            </a:fld>
            <a:endParaRPr lang="es-E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s-ES" altLang="en-US"/>
          </a:p>
        </p:txBody>
      </p:sp>
      <p:sp>
        <p:nvSpPr>
          <p:cNvPr id="4" name="3 Marcador de pie de página"/>
          <p:cNvSpPr>
            <a:spLocks noGrp="1"/>
          </p:cNvSpPr>
          <p:nvPr>
            <p:ph type="ftr" sz="quarter" idx="11"/>
          </p:nvPr>
        </p:nvSpPr>
        <p:spPr/>
        <p:txBody>
          <a:bodyPr/>
          <a:lstStyle>
            <a:lvl1pPr>
              <a:defRPr/>
            </a:lvl1pPr>
          </a:lstStyle>
          <a:p>
            <a:endParaRPr lang="es-ES" altLang="en-US"/>
          </a:p>
        </p:txBody>
      </p:sp>
      <p:sp>
        <p:nvSpPr>
          <p:cNvPr id="5" name="4 Marcador de número de diapositiva"/>
          <p:cNvSpPr>
            <a:spLocks noGrp="1"/>
          </p:cNvSpPr>
          <p:nvPr>
            <p:ph type="sldNum" sz="quarter" idx="12"/>
          </p:nvPr>
        </p:nvSpPr>
        <p:spPr/>
        <p:txBody>
          <a:bodyPr/>
          <a:lstStyle>
            <a:lvl1pPr>
              <a:defRPr/>
            </a:lvl1pPr>
          </a:lstStyle>
          <a:p>
            <a:fld id="{D52D3051-270C-4270-B619-171E6D3DCCE8}" type="slidenum">
              <a:rPr lang="es-ES" altLang="en-US"/>
              <a:pPr/>
              <a:t>‹Nº›</a:t>
            </a:fld>
            <a:endParaRPr lang="es-E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ltLang="en-US"/>
          </a:p>
        </p:txBody>
      </p:sp>
      <p:sp>
        <p:nvSpPr>
          <p:cNvPr id="3" name="2 Marcador de pie de página"/>
          <p:cNvSpPr>
            <a:spLocks noGrp="1"/>
          </p:cNvSpPr>
          <p:nvPr>
            <p:ph type="ftr" sz="quarter" idx="11"/>
          </p:nvPr>
        </p:nvSpPr>
        <p:spPr/>
        <p:txBody>
          <a:bodyPr/>
          <a:lstStyle>
            <a:lvl1pPr>
              <a:defRPr/>
            </a:lvl1pPr>
          </a:lstStyle>
          <a:p>
            <a:endParaRPr lang="es-ES" altLang="en-US"/>
          </a:p>
        </p:txBody>
      </p:sp>
      <p:sp>
        <p:nvSpPr>
          <p:cNvPr id="4" name="3 Marcador de número de diapositiva"/>
          <p:cNvSpPr>
            <a:spLocks noGrp="1"/>
          </p:cNvSpPr>
          <p:nvPr>
            <p:ph type="sldNum" sz="quarter" idx="12"/>
          </p:nvPr>
        </p:nvSpPr>
        <p:spPr/>
        <p:txBody>
          <a:bodyPr/>
          <a:lstStyle>
            <a:lvl1pPr>
              <a:defRPr/>
            </a:lvl1pPr>
          </a:lstStyle>
          <a:p>
            <a:fld id="{53BF4293-B184-4430-AA0C-A8575F54B358}" type="slidenum">
              <a:rPr lang="es-ES" altLang="en-US"/>
              <a:pPr/>
              <a:t>‹Nº›</a:t>
            </a:fld>
            <a:endParaRPr lang="es-E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n-US"/>
          </a:p>
        </p:txBody>
      </p:sp>
      <p:sp>
        <p:nvSpPr>
          <p:cNvPr id="6" name="5 Marcador de pie de página"/>
          <p:cNvSpPr>
            <a:spLocks noGrp="1"/>
          </p:cNvSpPr>
          <p:nvPr>
            <p:ph type="ftr" sz="quarter" idx="11"/>
          </p:nvPr>
        </p:nvSpPr>
        <p:spPr/>
        <p:txBody>
          <a:bodyPr/>
          <a:lstStyle>
            <a:lvl1pPr>
              <a:defRPr/>
            </a:lvl1pPr>
          </a:lstStyle>
          <a:p>
            <a:endParaRPr lang="es-ES" altLang="en-US"/>
          </a:p>
        </p:txBody>
      </p:sp>
      <p:sp>
        <p:nvSpPr>
          <p:cNvPr id="7" name="6 Marcador de número de diapositiva"/>
          <p:cNvSpPr>
            <a:spLocks noGrp="1"/>
          </p:cNvSpPr>
          <p:nvPr>
            <p:ph type="sldNum" sz="quarter" idx="12"/>
          </p:nvPr>
        </p:nvSpPr>
        <p:spPr/>
        <p:txBody>
          <a:bodyPr/>
          <a:lstStyle>
            <a:lvl1pPr>
              <a:defRPr/>
            </a:lvl1pPr>
          </a:lstStyle>
          <a:p>
            <a:fld id="{F641E69F-B71D-4462-92A9-C95E548FD9DC}" type="slidenum">
              <a:rPr lang="es-ES" altLang="en-US"/>
              <a:pPr/>
              <a:t>‹Nº›</a:t>
            </a:fld>
            <a:endParaRPr lang="es-E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n-US"/>
          </a:p>
        </p:txBody>
      </p:sp>
      <p:sp>
        <p:nvSpPr>
          <p:cNvPr id="6" name="5 Marcador de pie de página"/>
          <p:cNvSpPr>
            <a:spLocks noGrp="1"/>
          </p:cNvSpPr>
          <p:nvPr>
            <p:ph type="ftr" sz="quarter" idx="11"/>
          </p:nvPr>
        </p:nvSpPr>
        <p:spPr/>
        <p:txBody>
          <a:bodyPr/>
          <a:lstStyle>
            <a:lvl1pPr>
              <a:defRPr/>
            </a:lvl1pPr>
          </a:lstStyle>
          <a:p>
            <a:endParaRPr lang="es-ES" altLang="en-US"/>
          </a:p>
        </p:txBody>
      </p:sp>
      <p:sp>
        <p:nvSpPr>
          <p:cNvPr id="7" name="6 Marcador de número de diapositiva"/>
          <p:cNvSpPr>
            <a:spLocks noGrp="1"/>
          </p:cNvSpPr>
          <p:nvPr>
            <p:ph type="sldNum" sz="quarter" idx="12"/>
          </p:nvPr>
        </p:nvSpPr>
        <p:spPr/>
        <p:txBody>
          <a:bodyPr/>
          <a:lstStyle>
            <a:lvl1pPr>
              <a:defRPr/>
            </a:lvl1pPr>
          </a:lstStyle>
          <a:p>
            <a:fld id="{6472B528-CF30-4C16-AE35-51921B465CAA}" type="slidenum">
              <a:rPr lang="es-ES" altLang="en-US"/>
              <a:pPr/>
              <a:t>‹Nº›</a:t>
            </a:fld>
            <a:endParaRPr lang="es-E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s-ES"/>
          </a:p>
        </p:txBody>
      </p:sp>
      <p:sp>
        <p:nvSpPr>
          <p:cNvPr id="4099" name="Rectangle 3"/>
          <p:cNvSpPr>
            <a:spLocks noGrp="1" noChangeArrowheads="1"/>
          </p:cNvSpPr>
          <p:nvPr>
            <p:ph type="title"/>
          </p:nvPr>
        </p:nvSpPr>
        <p:spPr bwMode="auto">
          <a:xfrm>
            <a:off x="1763713" y="122238"/>
            <a:ext cx="6237287"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s-ES" altLang="en-US" smtClean="0"/>
              <a:t>Haga clic para cambiar el estilo de título	</a:t>
            </a:r>
          </a:p>
        </p:txBody>
      </p:sp>
      <p:sp>
        <p:nvSpPr>
          <p:cNvPr id="4100"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s-ES"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s-ES" alt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687DF2A1-9ADA-4C06-B8E3-FA49A50F39F6}" type="slidenum">
              <a:rPr lang="es-ES" altLang="en-US"/>
              <a:pPr/>
              <a:t>‹Nº›</a:t>
            </a:fld>
            <a:endParaRPr lang="es-ES" altLang="en-US"/>
          </a:p>
        </p:txBody>
      </p:sp>
      <p:grpSp>
        <p:nvGrpSpPr>
          <p:cNvPr id="4104"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s-E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s-E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s-E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s-E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s-E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s-E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s-E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s-E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s-E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s-E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s-E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s-E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s-E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s-E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s-E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s-E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s-E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s-E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s-E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s-E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s-E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s-E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s-E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s-E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s-E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s-E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s-E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s-E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s-E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s-E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s-ES"/>
            </a:p>
          </p:txBody>
        </p:sp>
      </p:grpSp>
      <p:sp>
        <p:nvSpPr>
          <p:cNvPr id="4136" name="Rectangle 40"/>
          <p:cNvSpPr>
            <a:spLocks noChangeArrowheads="1"/>
          </p:cNvSpPr>
          <p:nvPr/>
        </p:nvSpPr>
        <p:spPr bwMode="auto">
          <a:xfrm>
            <a:off x="179388" y="6381750"/>
            <a:ext cx="8785225" cy="288925"/>
          </a:xfrm>
          <a:prstGeom prst="rect">
            <a:avLst/>
          </a:prstGeom>
          <a:noFill/>
          <a:ln w="9525">
            <a:noFill/>
            <a:miter lim="800000"/>
            <a:headEnd/>
            <a:tailEnd/>
          </a:ln>
          <a:effectLst/>
        </p:spPr>
        <p:txBody>
          <a:bodyPr/>
          <a:lstStyle/>
          <a:p>
            <a:pPr algn="ctr">
              <a:spcBef>
                <a:spcPct val="20000"/>
              </a:spcBef>
              <a:buClr>
                <a:schemeClr val="tx2"/>
              </a:buClr>
              <a:buSzPct val="70000"/>
              <a:buFont typeface="Wingdings" pitchFamily="2" charset="2"/>
              <a:buNone/>
            </a:pPr>
            <a:r>
              <a:rPr lang="es-ES" sz="1400">
                <a:solidFill>
                  <a:schemeClr val="accent2"/>
                </a:solidFill>
              </a:rPr>
              <a:t>Ing. Cesar David Fernández G. – Centro Teleinformática y Producción Industrial – SENA Regional Cauca</a:t>
            </a:r>
          </a:p>
        </p:txBody>
      </p:sp>
      <p:pic>
        <p:nvPicPr>
          <p:cNvPr id="4137" name="Picture 41" descr="images1"/>
          <p:cNvPicPr>
            <a:picLocks noChangeAspect="1" noChangeArrowheads="1"/>
          </p:cNvPicPr>
          <p:nvPr/>
        </p:nvPicPr>
        <p:blipFill>
          <a:blip r:embed="rId15"/>
          <a:srcRect/>
          <a:stretch>
            <a:fillRect/>
          </a:stretch>
        </p:blipFill>
        <p:spPr bwMode="auto">
          <a:xfrm>
            <a:off x="250825" y="188913"/>
            <a:ext cx="1511300" cy="1133475"/>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s-ES" sz="4400" dirty="0" smtClean="0"/>
              <a:t/>
            </a:r>
            <a:br>
              <a:rPr lang="es-ES" sz="4400" dirty="0" smtClean="0"/>
            </a:br>
            <a:r>
              <a:rPr lang="es-ES" sz="4400" dirty="0"/>
              <a:t/>
            </a:r>
            <a:br>
              <a:rPr lang="es-ES" sz="4400" dirty="0"/>
            </a:br>
            <a:r>
              <a:rPr lang="es-ES" sz="4400" dirty="0" smtClean="0"/>
              <a:t/>
            </a:r>
            <a:br>
              <a:rPr lang="es-ES" sz="4400" dirty="0" smtClean="0"/>
            </a:br>
            <a:r>
              <a:rPr lang="es-ES" sz="4400" dirty="0" smtClean="0"/>
              <a:t/>
            </a:r>
            <a:br>
              <a:rPr lang="es-ES" sz="4400" dirty="0" smtClean="0"/>
            </a:br>
            <a:r>
              <a:rPr lang="es-ES" sz="4400" dirty="0" smtClean="0"/>
              <a:t/>
            </a:r>
            <a:br>
              <a:rPr lang="es-ES" sz="4400" dirty="0" smtClean="0"/>
            </a:br>
            <a:r>
              <a:rPr lang="es-ES" sz="4400" dirty="0" smtClean="0"/>
              <a:t>BASES DE DATOS</a:t>
            </a:r>
            <a:br>
              <a:rPr lang="es-ES" sz="4400" dirty="0" smtClean="0"/>
            </a:br>
            <a:r>
              <a:rPr lang="es-ES" sz="1800" dirty="0" smtClean="0"/>
              <a:t>CONCEPTOS BASICOS</a:t>
            </a:r>
            <a:endParaRPr lang="es-ES" sz="4400" dirty="0"/>
          </a:p>
        </p:txBody>
      </p:sp>
      <p:sp>
        <p:nvSpPr>
          <p:cNvPr id="2" name="Subtítulo 1"/>
          <p:cNvSpPr>
            <a:spLocks noGrp="1"/>
          </p:cNvSpPr>
          <p:nvPr>
            <p:ph type="subTitle" idx="1"/>
          </p:nvPr>
        </p:nvSpPr>
        <p:spPr/>
        <p:txBody>
          <a:bodyPr/>
          <a:lstStyle/>
          <a:p>
            <a:endParaRPr lang="es-E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5522931"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MODELO</a:t>
            </a:r>
            <a:br>
              <a:rPr lang="es-ES" sz="2800" dirty="0" smtClean="0"/>
            </a:br>
            <a:r>
              <a:rPr lang="es-ES" sz="2800" dirty="0" smtClean="0"/>
              <a:t>ENTIDAD - RELACION</a:t>
            </a:r>
            <a:endParaRPr lang="es-ES" sz="2800" dirty="0"/>
          </a:p>
        </p:txBody>
      </p:sp>
      <p:sp>
        <p:nvSpPr>
          <p:cNvPr id="9219" name="Rectangle 3"/>
          <p:cNvSpPr>
            <a:spLocks noGrp="1" noChangeArrowheads="1"/>
          </p:cNvSpPr>
          <p:nvPr>
            <p:ph type="body" idx="1"/>
          </p:nvPr>
        </p:nvSpPr>
        <p:spPr>
          <a:xfrm>
            <a:off x="928662" y="1785926"/>
            <a:ext cx="7215238" cy="1928826"/>
          </a:xfrm>
        </p:spPr>
        <p:txBody>
          <a:bodyPr/>
          <a:lstStyle/>
          <a:p>
            <a:pPr algn="just"/>
            <a:r>
              <a:rPr lang="es-ES" sz="2000" dirty="0" smtClean="0"/>
              <a:t>Se basa en una percepción del mundo real. Consiste en una colección de objetos básicos llamados ENTIDADES, Y las RELACIONES entre estos objetos.</a:t>
            </a:r>
          </a:p>
          <a:p>
            <a:pPr algn="just">
              <a:buNone/>
            </a:pPr>
            <a:endParaRPr lang="es-ES" sz="2000" dirty="0" smtClean="0"/>
          </a:p>
          <a:p>
            <a:pPr algn="just"/>
            <a:r>
              <a:rPr lang="es-ES" sz="2000" dirty="0" smtClean="0">
                <a:solidFill>
                  <a:srgbClr val="0000FF"/>
                </a:solidFill>
              </a:rPr>
              <a:t>ENTIDAD: </a:t>
            </a:r>
            <a:r>
              <a:rPr lang="es-ES" sz="2000" dirty="0" smtClean="0"/>
              <a:t>Objeto que es distinguible de otros objetos por medio de un conjunto especifico de ATRIBUTOS.</a:t>
            </a:r>
          </a:p>
          <a:p>
            <a:pPr algn="just">
              <a:buNone/>
            </a:pPr>
            <a:endParaRPr lang="es-ES" sz="2000" dirty="0" smtClean="0"/>
          </a:p>
          <a:p>
            <a:pPr algn="just"/>
            <a:r>
              <a:rPr lang="es-ES" sz="2000" dirty="0" smtClean="0">
                <a:solidFill>
                  <a:srgbClr val="0000FF"/>
                </a:solidFill>
              </a:rPr>
              <a:t>RELACION</a:t>
            </a:r>
            <a:r>
              <a:rPr lang="es-ES" sz="2000" dirty="0" smtClean="0"/>
              <a:t>: Es una asociación entre varias entidades.</a:t>
            </a:r>
          </a:p>
          <a:p>
            <a:pPr algn="just"/>
            <a:endParaRPr lang="es-ES" sz="2000" dirty="0" smtClean="0"/>
          </a:p>
          <a:p>
            <a:pPr algn="just"/>
            <a:r>
              <a:rPr lang="es-ES" sz="2000" dirty="0" smtClean="0"/>
              <a:t>El conjunto de todas las entidades del mismo tipo y relaciones del mismo tipo se denomina CONJUNTO DE ENTIDADES y CONJUNTO DE RELACIONES.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5522931"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MODELO</a:t>
            </a:r>
            <a:br>
              <a:rPr lang="es-ES" sz="2800" dirty="0" smtClean="0"/>
            </a:br>
            <a:r>
              <a:rPr lang="es-ES" sz="2800" dirty="0" smtClean="0"/>
              <a:t>ENTIDAD - RELACION</a:t>
            </a:r>
            <a:endParaRPr lang="es-ES" sz="2800" dirty="0"/>
          </a:p>
        </p:txBody>
      </p:sp>
      <p:sp>
        <p:nvSpPr>
          <p:cNvPr id="4" name="3 Rectángulo"/>
          <p:cNvSpPr/>
          <p:nvPr/>
        </p:nvSpPr>
        <p:spPr>
          <a:xfrm>
            <a:off x="928662" y="1857364"/>
            <a:ext cx="1857388" cy="7143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5" name="4 Elipse"/>
          <p:cNvSpPr/>
          <p:nvPr/>
        </p:nvSpPr>
        <p:spPr>
          <a:xfrm>
            <a:off x="928662" y="3071810"/>
            <a:ext cx="1857388" cy="71438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6" name="5 Rombo"/>
          <p:cNvSpPr/>
          <p:nvPr/>
        </p:nvSpPr>
        <p:spPr>
          <a:xfrm>
            <a:off x="928662" y="4143380"/>
            <a:ext cx="1714480" cy="1214446"/>
          </a:xfrm>
          <a:prstGeom prst="diamon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cxnSp>
        <p:nvCxnSpPr>
          <p:cNvPr id="8" name="7 Conector recto"/>
          <p:cNvCxnSpPr/>
          <p:nvPr/>
        </p:nvCxnSpPr>
        <p:spPr>
          <a:xfrm>
            <a:off x="1000100" y="5857892"/>
            <a:ext cx="1857388"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10 Conector recto de flecha"/>
          <p:cNvCxnSpPr/>
          <p:nvPr/>
        </p:nvCxnSpPr>
        <p:spPr>
          <a:xfrm>
            <a:off x="3143240" y="2214554"/>
            <a:ext cx="1643074"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11 Conector recto de flecha"/>
          <p:cNvCxnSpPr/>
          <p:nvPr/>
        </p:nvCxnSpPr>
        <p:spPr>
          <a:xfrm>
            <a:off x="3143240" y="3429000"/>
            <a:ext cx="1643074"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12 Conector recto de flecha"/>
          <p:cNvCxnSpPr/>
          <p:nvPr/>
        </p:nvCxnSpPr>
        <p:spPr>
          <a:xfrm>
            <a:off x="3143240" y="4713296"/>
            <a:ext cx="1643074"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4" name="13 Conector recto de flecha"/>
          <p:cNvCxnSpPr/>
          <p:nvPr/>
        </p:nvCxnSpPr>
        <p:spPr>
          <a:xfrm>
            <a:off x="3214678" y="5856304"/>
            <a:ext cx="1643074"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5" name="14 Rectángulo redondeado"/>
          <p:cNvSpPr/>
          <p:nvPr/>
        </p:nvSpPr>
        <p:spPr>
          <a:xfrm>
            <a:off x="5214942" y="1928802"/>
            <a:ext cx="3286148" cy="50006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smtClean="0"/>
              <a:t>Conjunto de entidades</a:t>
            </a:r>
            <a:endParaRPr lang="es-ES" dirty="0"/>
          </a:p>
        </p:txBody>
      </p:sp>
      <p:sp>
        <p:nvSpPr>
          <p:cNvPr id="16" name="15 Rectángulo redondeado"/>
          <p:cNvSpPr/>
          <p:nvPr/>
        </p:nvSpPr>
        <p:spPr>
          <a:xfrm>
            <a:off x="5214942" y="3143248"/>
            <a:ext cx="3286148" cy="50006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smtClean="0"/>
              <a:t>Atributos</a:t>
            </a:r>
            <a:endParaRPr lang="es-ES" dirty="0"/>
          </a:p>
        </p:txBody>
      </p:sp>
      <p:sp>
        <p:nvSpPr>
          <p:cNvPr id="17" name="16 Rectángulo redondeado"/>
          <p:cNvSpPr/>
          <p:nvPr/>
        </p:nvSpPr>
        <p:spPr>
          <a:xfrm>
            <a:off x="5214942" y="4429132"/>
            <a:ext cx="3286148"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smtClean="0"/>
              <a:t>Relaciones entre conjuntos de entidades</a:t>
            </a:r>
            <a:endParaRPr lang="es-ES" dirty="0"/>
          </a:p>
        </p:txBody>
      </p:sp>
      <p:sp>
        <p:nvSpPr>
          <p:cNvPr id="18" name="17 Rectángulo redondeado"/>
          <p:cNvSpPr/>
          <p:nvPr/>
        </p:nvSpPr>
        <p:spPr>
          <a:xfrm>
            <a:off x="5214942" y="5500702"/>
            <a:ext cx="3286148" cy="50006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smtClean="0"/>
              <a:t>Conectores</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5522931"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CARDINALIDAD DE ASIGNACION</a:t>
            </a:r>
            <a:endParaRPr lang="es-ES" sz="2800" dirty="0"/>
          </a:p>
        </p:txBody>
      </p:sp>
      <p:sp>
        <p:nvSpPr>
          <p:cNvPr id="9219" name="Rectangle 3"/>
          <p:cNvSpPr>
            <a:spLocks noGrp="1" noChangeArrowheads="1"/>
          </p:cNvSpPr>
          <p:nvPr>
            <p:ph type="body" idx="1"/>
          </p:nvPr>
        </p:nvSpPr>
        <p:spPr>
          <a:xfrm>
            <a:off x="928662" y="1785926"/>
            <a:ext cx="7215238" cy="4429156"/>
          </a:xfrm>
        </p:spPr>
        <p:txBody>
          <a:bodyPr/>
          <a:lstStyle/>
          <a:p>
            <a:pPr algn="just"/>
            <a:r>
              <a:rPr lang="es-ES" sz="2000" dirty="0" smtClean="0"/>
              <a:t>DEF: Expresa el numero de entidades de un conjunto de entidades  a las que puede asociarse con las entidades de otro conjunto de entidades.</a:t>
            </a:r>
          </a:p>
          <a:p>
            <a:pPr algn="just">
              <a:buNone/>
            </a:pPr>
            <a:r>
              <a:rPr lang="es-ES" sz="2000" dirty="0" smtClean="0">
                <a:solidFill>
                  <a:srgbClr val="0000FF"/>
                </a:solidFill>
              </a:rPr>
              <a:t>TIPOS:     CE = Conjunto de Entidades</a:t>
            </a:r>
          </a:p>
          <a:p>
            <a:pPr algn="just"/>
            <a:r>
              <a:rPr lang="es-ES" sz="2000" b="1" dirty="0" smtClean="0"/>
              <a:t>Relaciones de uno a uno:</a:t>
            </a:r>
            <a:r>
              <a:rPr lang="es-ES" sz="2000" dirty="0" smtClean="0"/>
              <a:t> una entidad del CE “A” se relaciona con una y solamente una entidad del CE “B”.</a:t>
            </a:r>
          </a:p>
          <a:p>
            <a:pPr algn="just"/>
            <a:r>
              <a:rPr lang="es-ES" sz="2000" b="1" dirty="0" smtClean="0"/>
              <a:t>Relaciones de uno a muchos:</a:t>
            </a:r>
            <a:r>
              <a:rPr lang="es-ES" sz="2000" dirty="0" smtClean="0"/>
              <a:t> cada entidad del CE “A” se relaciona con varias entidades del CE “B”.</a:t>
            </a:r>
          </a:p>
          <a:p>
            <a:pPr algn="just"/>
            <a:r>
              <a:rPr lang="es-ES" sz="2000" b="1" dirty="0" smtClean="0"/>
              <a:t>Relaciones de muchos a muchos:</a:t>
            </a:r>
            <a:r>
              <a:rPr lang="es-ES" sz="2000" dirty="0" smtClean="0"/>
              <a:t> cualquier entidad del CE “A” se relaciona con muchas entidades del CE “B”. Cualquier entidad del CE “B” se relaciona con muchas entidades del CE “A”.</a:t>
            </a:r>
          </a:p>
          <a:p>
            <a:pPr algn="just">
              <a:buNone/>
            </a:pPr>
            <a:endParaRPr lang="es-E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5522931"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CARDINALIDAD DE ASIGNACION</a:t>
            </a:r>
            <a:endParaRPr lang="es-ES" sz="2800" dirty="0"/>
          </a:p>
        </p:txBody>
      </p:sp>
      <p:sp>
        <p:nvSpPr>
          <p:cNvPr id="4" name="3 Marcador de contenido"/>
          <p:cNvSpPr>
            <a:spLocks noGrp="1"/>
          </p:cNvSpPr>
          <p:nvPr>
            <p:ph idx="1"/>
          </p:nvPr>
        </p:nvSpPr>
        <p:spPr/>
        <p:txBody>
          <a:bodyPr/>
          <a:lstStyle/>
          <a:p>
            <a:r>
              <a:rPr lang="es-ES" dirty="0" smtClean="0"/>
              <a:t>REALCION UNA A UNA:</a:t>
            </a:r>
            <a:endParaRPr lang="es-ES" dirty="0"/>
          </a:p>
        </p:txBody>
      </p:sp>
      <p:sp>
        <p:nvSpPr>
          <p:cNvPr id="5" name="4 Elipse"/>
          <p:cNvSpPr/>
          <p:nvPr/>
        </p:nvSpPr>
        <p:spPr>
          <a:xfrm>
            <a:off x="1571604" y="2714620"/>
            <a:ext cx="2214578" cy="3071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Elipse"/>
          <p:cNvSpPr/>
          <p:nvPr/>
        </p:nvSpPr>
        <p:spPr>
          <a:xfrm>
            <a:off x="5357818" y="2714620"/>
            <a:ext cx="2214578" cy="3071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Rectángulo redondeado"/>
          <p:cNvSpPr/>
          <p:nvPr/>
        </p:nvSpPr>
        <p:spPr>
          <a:xfrm>
            <a:off x="2357422" y="3071810"/>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A1</a:t>
            </a:r>
            <a:endParaRPr lang="es-ES" dirty="0"/>
          </a:p>
        </p:txBody>
      </p:sp>
      <p:sp>
        <p:nvSpPr>
          <p:cNvPr id="8" name="7 Rectángulo redondeado"/>
          <p:cNvSpPr/>
          <p:nvPr/>
        </p:nvSpPr>
        <p:spPr>
          <a:xfrm>
            <a:off x="2357422" y="3714752"/>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A2</a:t>
            </a:r>
            <a:endParaRPr lang="es-ES" dirty="0"/>
          </a:p>
        </p:txBody>
      </p:sp>
      <p:sp>
        <p:nvSpPr>
          <p:cNvPr id="9" name="8 Rectángulo redondeado"/>
          <p:cNvSpPr/>
          <p:nvPr/>
        </p:nvSpPr>
        <p:spPr>
          <a:xfrm>
            <a:off x="2357422" y="4357694"/>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A3</a:t>
            </a:r>
            <a:endParaRPr lang="es-ES" dirty="0"/>
          </a:p>
        </p:txBody>
      </p:sp>
      <p:sp>
        <p:nvSpPr>
          <p:cNvPr id="10" name="9 Rectángulo redondeado"/>
          <p:cNvSpPr/>
          <p:nvPr/>
        </p:nvSpPr>
        <p:spPr>
          <a:xfrm>
            <a:off x="2357422" y="5000636"/>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A4</a:t>
            </a:r>
            <a:endParaRPr lang="es-ES" dirty="0"/>
          </a:p>
        </p:txBody>
      </p:sp>
      <p:sp>
        <p:nvSpPr>
          <p:cNvPr id="11" name="10 Rectángulo redondeado"/>
          <p:cNvSpPr/>
          <p:nvPr/>
        </p:nvSpPr>
        <p:spPr>
          <a:xfrm>
            <a:off x="6143636" y="3071810"/>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B1</a:t>
            </a:r>
            <a:endParaRPr lang="es-ES" dirty="0"/>
          </a:p>
        </p:txBody>
      </p:sp>
      <p:sp>
        <p:nvSpPr>
          <p:cNvPr id="12" name="11 Rectángulo redondeado"/>
          <p:cNvSpPr/>
          <p:nvPr/>
        </p:nvSpPr>
        <p:spPr>
          <a:xfrm>
            <a:off x="6143636" y="3714752"/>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B2</a:t>
            </a:r>
            <a:endParaRPr lang="es-ES" dirty="0"/>
          </a:p>
        </p:txBody>
      </p:sp>
      <p:sp>
        <p:nvSpPr>
          <p:cNvPr id="13" name="12 Rectángulo redondeado"/>
          <p:cNvSpPr/>
          <p:nvPr/>
        </p:nvSpPr>
        <p:spPr>
          <a:xfrm>
            <a:off x="6143636" y="4357694"/>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B3</a:t>
            </a:r>
            <a:endParaRPr lang="es-ES" dirty="0"/>
          </a:p>
        </p:txBody>
      </p:sp>
      <p:sp>
        <p:nvSpPr>
          <p:cNvPr id="14" name="13 Rectángulo redondeado"/>
          <p:cNvSpPr/>
          <p:nvPr/>
        </p:nvSpPr>
        <p:spPr>
          <a:xfrm>
            <a:off x="6143636" y="5000636"/>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B4</a:t>
            </a:r>
            <a:endParaRPr lang="es-ES" dirty="0"/>
          </a:p>
        </p:txBody>
      </p:sp>
      <p:sp>
        <p:nvSpPr>
          <p:cNvPr id="15" name="14 Rectángulo redondeado"/>
          <p:cNvSpPr/>
          <p:nvPr/>
        </p:nvSpPr>
        <p:spPr>
          <a:xfrm>
            <a:off x="2214546" y="5929330"/>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A</a:t>
            </a:r>
            <a:endParaRPr lang="es-ES" b="1" dirty="0">
              <a:solidFill>
                <a:schemeClr val="tx1"/>
              </a:solidFill>
            </a:endParaRPr>
          </a:p>
        </p:txBody>
      </p:sp>
      <p:sp>
        <p:nvSpPr>
          <p:cNvPr id="16" name="15 Rectángulo redondeado"/>
          <p:cNvSpPr/>
          <p:nvPr/>
        </p:nvSpPr>
        <p:spPr>
          <a:xfrm>
            <a:off x="6000760" y="5929330"/>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B</a:t>
            </a:r>
            <a:endParaRPr lang="es-ES" b="1" dirty="0">
              <a:solidFill>
                <a:schemeClr val="tx1"/>
              </a:solidFill>
            </a:endParaRPr>
          </a:p>
        </p:txBody>
      </p:sp>
      <p:cxnSp>
        <p:nvCxnSpPr>
          <p:cNvPr id="20" name="19 Conector recto"/>
          <p:cNvCxnSpPr/>
          <p:nvPr/>
        </p:nvCxnSpPr>
        <p:spPr>
          <a:xfrm>
            <a:off x="3000364" y="3357562"/>
            <a:ext cx="3071834" cy="1588"/>
          </a:xfrm>
          <a:prstGeom prst="line">
            <a:avLst/>
          </a:prstGeom>
        </p:spPr>
        <p:style>
          <a:lnRef idx="2">
            <a:schemeClr val="dk1"/>
          </a:lnRef>
          <a:fillRef idx="0">
            <a:schemeClr val="dk1"/>
          </a:fillRef>
          <a:effectRef idx="1">
            <a:schemeClr val="dk1"/>
          </a:effectRef>
          <a:fontRef idx="minor">
            <a:schemeClr val="tx1"/>
          </a:fontRef>
        </p:style>
      </p:cxnSp>
      <p:cxnSp>
        <p:nvCxnSpPr>
          <p:cNvPr id="22" name="21 Conector recto"/>
          <p:cNvCxnSpPr/>
          <p:nvPr/>
        </p:nvCxnSpPr>
        <p:spPr>
          <a:xfrm>
            <a:off x="3000364" y="3998916"/>
            <a:ext cx="3071834" cy="1588"/>
          </a:xfrm>
          <a:prstGeom prst="line">
            <a:avLst/>
          </a:prstGeom>
        </p:spPr>
        <p:style>
          <a:lnRef idx="2">
            <a:schemeClr val="dk1"/>
          </a:lnRef>
          <a:fillRef idx="0">
            <a:schemeClr val="dk1"/>
          </a:fillRef>
          <a:effectRef idx="1">
            <a:schemeClr val="dk1"/>
          </a:effectRef>
          <a:fontRef idx="minor">
            <a:schemeClr val="tx1"/>
          </a:fontRef>
        </p:style>
      </p:cxnSp>
      <p:cxnSp>
        <p:nvCxnSpPr>
          <p:cNvPr id="23" name="22 Conector recto"/>
          <p:cNvCxnSpPr/>
          <p:nvPr/>
        </p:nvCxnSpPr>
        <p:spPr>
          <a:xfrm>
            <a:off x="3000364" y="4641858"/>
            <a:ext cx="3071834" cy="1588"/>
          </a:xfrm>
          <a:prstGeom prst="line">
            <a:avLst/>
          </a:prstGeom>
        </p:spPr>
        <p:style>
          <a:lnRef idx="2">
            <a:schemeClr val="dk1"/>
          </a:lnRef>
          <a:fillRef idx="0">
            <a:schemeClr val="dk1"/>
          </a:fillRef>
          <a:effectRef idx="1">
            <a:schemeClr val="dk1"/>
          </a:effectRef>
          <a:fontRef idx="minor">
            <a:schemeClr val="tx1"/>
          </a:fontRef>
        </p:style>
      </p:cxnSp>
      <p:cxnSp>
        <p:nvCxnSpPr>
          <p:cNvPr id="24" name="23 Conector recto"/>
          <p:cNvCxnSpPr/>
          <p:nvPr/>
        </p:nvCxnSpPr>
        <p:spPr>
          <a:xfrm>
            <a:off x="3000364" y="5284800"/>
            <a:ext cx="3071834"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5522931"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CARDINALIDAD DE ASIGNACION</a:t>
            </a:r>
            <a:endParaRPr lang="es-ES" sz="2800" dirty="0"/>
          </a:p>
        </p:txBody>
      </p:sp>
      <p:sp>
        <p:nvSpPr>
          <p:cNvPr id="4" name="3 Marcador de contenido"/>
          <p:cNvSpPr>
            <a:spLocks noGrp="1"/>
          </p:cNvSpPr>
          <p:nvPr>
            <p:ph idx="1"/>
          </p:nvPr>
        </p:nvSpPr>
        <p:spPr/>
        <p:txBody>
          <a:bodyPr/>
          <a:lstStyle/>
          <a:p>
            <a:r>
              <a:rPr lang="es-ES" dirty="0" smtClean="0"/>
              <a:t>REALCION UNA A MUCHAS:</a:t>
            </a:r>
            <a:endParaRPr lang="es-ES" dirty="0"/>
          </a:p>
        </p:txBody>
      </p:sp>
      <p:sp>
        <p:nvSpPr>
          <p:cNvPr id="5" name="4 Elipse"/>
          <p:cNvSpPr/>
          <p:nvPr/>
        </p:nvSpPr>
        <p:spPr>
          <a:xfrm>
            <a:off x="1571604" y="2714620"/>
            <a:ext cx="2214578" cy="3071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Elipse"/>
          <p:cNvSpPr/>
          <p:nvPr/>
        </p:nvSpPr>
        <p:spPr>
          <a:xfrm>
            <a:off x="5357818" y="2714620"/>
            <a:ext cx="2214578" cy="3071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Rectángulo redondeado"/>
          <p:cNvSpPr/>
          <p:nvPr/>
        </p:nvSpPr>
        <p:spPr>
          <a:xfrm>
            <a:off x="2357422" y="3071810"/>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A1</a:t>
            </a:r>
            <a:endParaRPr lang="es-ES" dirty="0"/>
          </a:p>
        </p:txBody>
      </p:sp>
      <p:sp>
        <p:nvSpPr>
          <p:cNvPr id="8" name="7 Rectángulo redondeado"/>
          <p:cNvSpPr/>
          <p:nvPr/>
        </p:nvSpPr>
        <p:spPr>
          <a:xfrm>
            <a:off x="2357422" y="3714752"/>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A2</a:t>
            </a:r>
            <a:endParaRPr lang="es-ES" dirty="0"/>
          </a:p>
        </p:txBody>
      </p:sp>
      <p:sp>
        <p:nvSpPr>
          <p:cNvPr id="9" name="8 Rectángulo redondeado"/>
          <p:cNvSpPr/>
          <p:nvPr/>
        </p:nvSpPr>
        <p:spPr>
          <a:xfrm>
            <a:off x="2357422" y="4357694"/>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A3</a:t>
            </a:r>
            <a:endParaRPr lang="es-ES" dirty="0"/>
          </a:p>
        </p:txBody>
      </p:sp>
      <p:sp>
        <p:nvSpPr>
          <p:cNvPr id="10" name="9 Rectángulo redondeado"/>
          <p:cNvSpPr/>
          <p:nvPr/>
        </p:nvSpPr>
        <p:spPr>
          <a:xfrm>
            <a:off x="2357422" y="5000636"/>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A4</a:t>
            </a:r>
            <a:endParaRPr lang="es-ES" dirty="0"/>
          </a:p>
        </p:txBody>
      </p:sp>
      <p:sp>
        <p:nvSpPr>
          <p:cNvPr id="11" name="10 Rectángulo redondeado"/>
          <p:cNvSpPr/>
          <p:nvPr/>
        </p:nvSpPr>
        <p:spPr>
          <a:xfrm>
            <a:off x="6143636" y="3071810"/>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B1</a:t>
            </a:r>
            <a:endParaRPr lang="es-ES" dirty="0"/>
          </a:p>
        </p:txBody>
      </p:sp>
      <p:sp>
        <p:nvSpPr>
          <p:cNvPr id="12" name="11 Rectángulo redondeado"/>
          <p:cNvSpPr/>
          <p:nvPr/>
        </p:nvSpPr>
        <p:spPr>
          <a:xfrm>
            <a:off x="6143636" y="3714752"/>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B2</a:t>
            </a:r>
            <a:endParaRPr lang="es-ES" dirty="0"/>
          </a:p>
        </p:txBody>
      </p:sp>
      <p:sp>
        <p:nvSpPr>
          <p:cNvPr id="13" name="12 Rectángulo redondeado"/>
          <p:cNvSpPr/>
          <p:nvPr/>
        </p:nvSpPr>
        <p:spPr>
          <a:xfrm>
            <a:off x="6143636" y="4357694"/>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B3</a:t>
            </a:r>
            <a:endParaRPr lang="es-ES" dirty="0"/>
          </a:p>
        </p:txBody>
      </p:sp>
      <p:sp>
        <p:nvSpPr>
          <p:cNvPr id="14" name="13 Rectángulo redondeado"/>
          <p:cNvSpPr/>
          <p:nvPr/>
        </p:nvSpPr>
        <p:spPr>
          <a:xfrm>
            <a:off x="6143636" y="5000636"/>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B4</a:t>
            </a:r>
            <a:endParaRPr lang="es-ES" dirty="0"/>
          </a:p>
        </p:txBody>
      </p:sp>
      <p:sp>
        <p:nvSpPr>
          <p:cNvPr id="15" name="14 Rectángulo redondeado"/>
          <p:cNvSpPr/>
          <p:nvPr/>
        </p:nvSpPr>
        <p:spPr>
          <a:xfrm>
            <a:off x="2214546" y="5929330"/>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A</a:t>
            </a:r>
            <a:endParaRPr lang="es-ES" b="1" dirty="0">
              <a:solidFill>
                <a:schemeClr val="tx1"/>
              </a:solidFill>
            </a:endParaRPr>
          </a:p>
        </p:txBody>
      </p:sp>
      <p:sp>
        <p:nvSpPr>
          <p:cNvPr id="16" name="15 Rectángulo redondeado"/>
          <p:cNvSpPr/>
          <p:nvPr/>
        </p:nvSpPr>
        <p:spPr>
          <a:xfrm>
            <a:off x="6000760" y="5929330"/>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B</a:t>
            </a:r>
            <a:endParaRPr lang="es-ES" b="1" dirty="0">
              <a:solidFill>
                <a:schemeClr val="tx1"/>
              </a:solidFill>
            </a:endParaRPr>
          </a:p>
        </p:txBody>
      </p:sp>
      <p:cxnSp>
        <p:nvCxnSpPr>
          <p:cNvPr id="20" name="19 Conector recto"/>
          <p:cNvCxnSpPr/>
          <p:nvPr/>
        </p:nvCxnSpPr>
        <p:spPr>
          <a:xfrm>
            <a:off x="3000364" y="3357562"/>
            <a:ext cx="3071834" cy="1588"/>
          </a:xfrm>
          <a:prstGeom prst="line">
            <a:avLst/>
          </a:prstGeom>
        </p:spPr>
        <p:style>
          <a:lnRef idx="2">
            <a:schemeClr val="dk1"/>
          </a:lnRef>
          <a:fillRef idx="0">
            <a:schemeClr val="dk1"/>
          </a:fillRef>
          <a:effectRef idx="1">
            <a:schemeClr val="dk1"/>
          </a:effectRef>
          <a:fontRef idx="minor">
            <a:schemeClr val="tx1"/>
          </a:fontRef>
        </p:style>
      </p:cxnSp>
      <p:cxnSp>
        <p:nvCxnSpPr>
          <p:cNvPr id="22" name="21 Conector recto"/>
          <p:cNvCxnSpPr/>
          <p:nvPr/>
        </p:nvCxnSpPr>
        <p:spPr>
          <a:xfrm>
            <a:off x="3000364" y="3998916"/>
            <a:ext cx="3071834" cy="501654"/>
          </a:xfrm>
          <a:prstGeom prst="line">
            <a:avLst/>
          </a:prstGeom>
        </p:spPr>
        <p:style>
          <a:lnRef idx="2">
            <a:schemeClr val="dk1"/>
          </a:lnRef>
          <a:fillRef idx="0">
            <a:schemeClr val="dk1"/>
          </a:fillRef>
          <a:effectRef idx="1">
            <a:schemeClr val="dk1"/>
          </a:effectRef>
          <a:fontRef idx="minor">
            <a:schemeClr val="tx1"/>
          </a:fontRef>
        </p:style>
      </p:cxnSp>
      <p:cxnSp>
        <p:nvCxnSpPr>
          <p:cNvPr id="23" name="22 Conector recto"/>
          <p:cNvCxnSpPr/>
          <p:nvPr/>
        </p:nvCxnSpPr>
        <p:spPr>
          <a:xfrm>
            <a:off x="3000364" y="4071942"/>
            <a:ext cx="3071834" cy="1071570"/>
          </a:xfrm>
          <a:prstGeom prst="line">
            <a:avLst/>
          </a:prstGeom>
        </p:spPr>
        <p:style>
          <a:lnRef idx="2">
            <a:schemeClr val="dk1"/>
          </a:lnRef>
          <a:fillRef idx="0">
            <a:schemeClr val="dk1"/>
          </a:fillRef>
          <a:effectRef idx="1">
            <a:schemeClr val="dk1"/>
          </a:effectRef>
          <a:fontRef idx="minor">
            <a:schemeClr val="tx1"/>
          </a:fontRef>
        </p:style>
      </p:cxnSp>
      <p:cxnSp>
        <p:nvCxnSpPr>
          <p:cNvPr id="21" name="20 Conector recto"/>
          <p:cNvCxnSpPr/>
          <p:nvPr/>
        </p:nvCxnSpPr>
        <p:spPr>
          <a:xfrm>
            <a:off x="3000364" y="3509962"/>
            <a:ext cx="3071834" cy="347666"/>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5522931"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CARDINALIDAD DE ASIGNACION</a:t>
            </a:r>
            <a:endParaRPr lang="es-ES" sz="2800" dirty="0"/>
          </a:p>
        </p:txBody>
      </p:sp>
      <p:sp>
        <p:nvSpPr>
          <p:cNvPr id="4" name="3 Marcador de contenido"/>
          <p:cNvSpPr>
            <a:spLocks noGrp="1"/>
          </p:cNvSpPr>
          <p:nvPr>
            <p:ph idx="1"/>
          </p:nvPr>
        </p:nvSpPr>
        <p:spPr/>
        <p:txBody>
          <a:bodyPr/>
          <a:lstStyle/>
          <a:p>
            <a:r>
              <a:rPr lang="es-ES" dirty="0" smtClean="0"/>
              <a:t>REALCION MUCHAS A MUCHAS:</a:t>
            </a:r>
            <a:endParaRPr lang="es-ES" dirty="0"/>
          </a:p>
        </p:txBody>
      </p:sp>
      <p:sp>
        <p:nvSpPr>
          <p:cNvPr id="5" name="4 Elipse"/>
          <p:cNvSpPr/>
          <p:nvPr/>
        </p:nvSpPr>
        <p:spPr>
          <a:xfrm>
            <a:off x="1571604" y="2714620"/>
            <a:ext cx="2214578" cy="3071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Elipse"/>
          <p:cNvSpPr/>
          <p:nvPr/>
        </p:nvSpPr>
        <p:spPr>
          <a:xfrm>
            <a:off x="5357818" y="2714620"/>
            <a:ext cx="2214578" cy="3071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Rectángulo redondeado"/>
          <p:cNvSpPr/>
          <p:nvPr/>
        </p:nvSpPr>
        <p:spPr>
          <a:xfrm>
            <a:off x="2357422" y="3071810"/>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A1</a:t>
            </a:r>
            <a:endParaRPr lang="es-ES" dirty="0"/>
          </a:p>
        </p:txBody>
      </p:sp>
      <p:sp>
        <p:nvSpPr>
          <p:cNvPr id="8" name="7 Rectángulo redondeado"/>
          <p:cNvSpPr/>
          <p:nvPr/>
        </p:nvSpPr>
        <p:spPr>
          <a:xfrm>
            <a:off x="2357422" y="3714752"/>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A2</a:t>
            </a:r>
            <a:endParaRPr lang="es-ES" dirty="0"/>
          </a:p>
        </p:txBody>
      </p:sp>
      <p:sp>
        <p:nvSpPr>
          <p:cNvPr id="9" name="8 Rectángulo redondeado"/>
          <p:cNvSpPr/>
          <p:nvPr/>
        </p:nvSpPr>
        <p:spPr>
          <a:xfrm>
            <a:off x="2357422" y="4357694"/>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A3</a:t>
            </a:r>
            <a:endParaRPr lang="es-ES" dirty="0"/>
          </a:p>
        </p:txBody>
      </p:sp>
      <p:sp>
        <p:nvSpPr>
          <p:cNvPr id="10" name="9 Rectángulo redondeado"/>
          <p:cNvSpPr/>
          <p:nvPr/>
        </p:nvSpPr>
        <p:spPr>
          <a:xfrm>
            <a:off x="2357422" y="5000636"/>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A4</a:t>
            </a:r>
            <a:endParaRPr lang="es-ES" dirty="0"/>
          </a:p>
        </p:txBody>
      </p:sp>
      <p:sp>
        <p:nvSpPr>
          <p:cNvPr id="11" name="10 Rectángulo redondeado"/>
          <p:cNvSpPr/>
          <p:nvPr/>
        </p:nvSpPr>
        <p:spPr>
          <a:xfrm>
            <a:off x="6143636" y="3071810"/>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B1</a:t>
            </a:r>
            <a:endParaRPr lang="es-ES" dirty="0"/>
          </a:p>
        </p:txBody>
      </p:sp>
      <p:sp>
        <p:nvSpPr>
          <p:cNvPr id="12" name="11 Rectángulo redondeado"/>
          <p:cNvSpPr/>
          <p:nvPr/>
        </p:nvSpPr>
        <p:spPr>
          <a:xfrm>
            <a:off x="6143636" y="3714752"/>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B2</a:t>
            </a:r>
            <a:endParaRPr lang="es-ES" dirty="0"/>
          </a:p>
        </p:txBody>
      </p:sp>
      <p:sp>
        <p:nvSpPr>
          <p:cNvPr id="13" name="12 Rectángulo redondeado"/>
          <p:cNvSpPr/>
          <p:nvPr/>
        </p:nvSpPr>
        <p:spPr>
          <a:xfrm>
            <a:off x="6143636" y="4357694"/>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B3</a:t>
            </a:r>
            <a:endParaRPr lang="es-ES" dirty="0"/>
          </a:p>
        </p:txBody>
      </p:sp>
      <p:sp>
        <p:nvSpPr>
          <p:cNvPr id="14" name="13 Rectángulo redondeado"/>
          <p:cNvSpPr/>
          <p:nvPr/>
        </p:nvSpPr>
        <p:spPr>
          <a:xfrm>
            <a:off x="6143636" y="5000636"/>
            <a:ext cx="57150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smtClean="0"/>
              <a:t>B4</a:t>
            </a:r>
            <a:endParaRPr lang="es-ES" dirty="0"/>
          </a:p>
        </p:txBody>
      </p:sp>
      <p:sp>
        <p:nvSpPr>
          <p:cNvPr id="15" name="14 Rectángulo redondeado"/>
          <p:cNvSpPr/>
          <p:nvPr/>
        </p:nvSpPr>
        <p:spPr>
          <a:xfrm>
            <a:off x="2214546" y="5929330"/>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A</a:t>
            </a:r>
            <a:endParaRPr lang="es-ES" b="1" dirty="0">
              <a:solidFill>
                <a:schemeClr val="tx1"/>
              </a:solidFill>
            </a:endParaRPr>
          </a:p>
        </p:txBody>
      </p:sp>
      <p:sp>
        <p:nvSpPr>
          <p:cNvPr id="16" name="15 Rectángulo redondeado"/>
          <p:cNvSpPr/>
          <p:nvPr/>
        </p:nvSpPr>
        <p:spPr>
          <a:xfrm>
            <a:off x="6000760" y="5929330"/>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B</a:t>
            </a:r>
            <a:endParaRPr lang="es-ES" b="1" dirty="0">
              <a:solidFill>
                <a:schemeClr val="tx1"/>
              </a:solidFill>
            </a:endParaRPr>
          </a:p>
        </p:txBody>
      </p:sp>
      <p:cxnSp>
        <p:nvCxnSpPr>
          <p:cNvPr id="20" name="19 Conector recto"/>
          <p:cNvCxnSpPr/>
          <p:nvPr/>
        </p:nvCxnSpPr>
        <p:spPr>
          <a:xfrm>
            <a:off x="3000364" y="3357562"/>
            <a:ext cx="3071834" cy="1588"/>
          </a:xfrm>
          <a:prstGeom prst="line">
            <a:avLst/>
          </a:prstGeom>
        </p:spPr>
        <p:style>
          <a:lnRef idx="2">
            <a:schemeClr val="dk1"/>
          </a:lnRef>
          <a:fillRef idx="0">
            <a:schemeClr val="dk1"/>
          </a:fillRef>
          <a:effectRef idx="1">
            <a:schemeClr val="dk1"/>
          </a:effectRef>
          <a:fontRef idx="minor">
            <a:schemeClr val="tx1"/>
          </a:fontRef>
        </p:style>
      </p:cxnSp>
      <p:cxnSp>
        <p:nvCxnSpPr>
          <p:cNvPr id="22" name="21 Conector recto"/>
          <p:cNvCxnSpPr/>
          <p:nvPr/>
        </p:nvCxnSpPr>
        <p:spPr>
          <a:xfrm>
            <a:off x="3000364" y="3998916"/>
            <a:ext cx="3071834" cy="501654"/>
          </a:xfrm>
          <a:prstGeom prst="line">
            <a:avLst/>
          </a:prstGeom>
        </p:spPr>
        <p:style>
          <a:lnRef idx="2">
            <a:schemeClr val="dk1"/>
          </a:lnRef>
          <a:fillRef idx="0">
            <a:schemeClr val="dk1"/>
          </a:fillRef>
          <a:effectRef idx="1">
            <a:schemeClr val="dk1"/>
          </a:effectRef>
          <a:fontRef idx="minor">
            <a:schemeClr val="tx1"/>
          </a:fontRef>
        </p:style>
      </p:cxnSp>
      <p:cxnSp>
        <p:nvCxnSpPr>
          <p:cNvPr id="23" name="22 Conector recto"/>
          <p:cNvCxnSpPr/>
          <p:nvPr/>
        </p:nvCxnSpPr>
        <p:spPr>
          <a:xfrm>
            <a:off x="3000364" y="4071942"/>
            <a:ext cx="3071834" cy="1071570"/>
          </a:xfrm>
          <a:prstGeom prst="line">
            <a:avLst/>
          </a:prstGeom>
        </p:spPr>
        <p:style>
          <a:lnRef idx="2">
            <a:schemeClr val="dk1"/>
          </a:lnRef>
          <a:fillRef idx="0">
            <a:schemeClr val="dk1"/>
          </a:fillRef>
          <a:effectRef idx="1">
            <a:schemeClr val="dk1"/>
          </a:effectRef>
          <a:fontRef idx="minor">
            <a:schemeClr val="tx1"/>
          </a:fontRef>
        </p:style>
      </p:cxnSp>
      <p:cxnSp>
        <p:nvCxnSpPr>
          <p:cNvPr id="21" name="20 Conector recto"/>
          <p:cNvCxnSpPr/>
          <p:nvPr/>
        </p:nvCxnSpPr>
        <p:spPr>
          <a:xfrm>
            <a:off x="3000364" y="3509962"/>
            <a:ext cx="3071834" cy="347666"/>
          </a:xfrm>
          <a:prstGeom prst="line">
            <a:avLst/>
          </a:prstGeom>
        </p:spPr>
        <p:style>
          <a:lnRef idx="2">
            <a:schemeClr val="dk1"/>
          </a:lnRef>
          <a:fillRef idx="0">
            <a:schemeClr val="dk1"/>
          </a:fillRef>
          <a:effectRef idx="1">
            <a:schemeClr val="dk1"/>
          </a:effectRef>
          <a:fontRef idx="minor">
            <a:schemeClr val="tx1"/>
          </a:fontRef>
        </p:style>
      </p:cxnSp>
      <p:cxnSp>
        <p:nvCxnSpPr>
          <p:cNvPr id="24" name="23 Conector recto"/>
          <p:cNvCxnSpPr/>
          <p:nvPr/>
        </p:nvCxnSpPr>
        <p:spPr>
          <a:xfrm>
            <a:off x="3071802" y="4652970"/>
            <a:ext cx="3000396" cy="633418"/>
          </a:xfrm>
          <a:prstGeom prst="line">
            <a:avLst/>
          </a:prstGeom>
        </p:spPr>
        <p:style>
          <a:lnRef idx="2">
            <a:schemeClr val="dk1"/>
          </a:lnRef>
          <a:fillRef idx="0">
            <a:schemeClr val="dk1"/>
          </a:fillRef>
          <a:effectRef idx="1">
            <a:schemeClr val="dk1"/>
          </a:effectRef>
          <a:fontRef idx="minor">
            <a:schemeClr val="tx1"/>
          </a:fontRef>
        </p:style>
      </p:cxnSp>
      <p:cxnSp>
        <p:nvCxnSpPr>
          <p:cNvPr id="26" name="25 Conector recto"/>
          <p:cNvCxnSpPr/>
          <p:nvPr/>
        </p:nvCxnSpPr>
        <p:spPr>
          <a:xfrm>
            <a:off x="3000364" y="5286388"/>
            <a:ext cx="3071834" cy="142876"/>
          </a:xfrm>
          <a:prstGeom prst="line">
            <a:avLst/>
          </a:prstGeom>
        </p:spPr>
        <p:style>
          <a:lnRef idx="2">
            <a:schemeClr val="dk1"/>
          </a:lnRef>
          <a:fillRef idx="0">
            <a:schemeClr val="dk1"/>
          </a:fillRef>
          <a:effectRef idx="1">
            <a:schemeClr val="dk1"/>
          </a:effectRef>
          <a:fontRef idx="minor">
            <a:schemeClr val="tx1"/>
          </a:fontRef>
        </p:style>
      </p:cxnSp>
      <p:cxnSp>
        <p:nvCxnSpPr>
          <p:cNvPr id="28" name="27 Conector recto"/>
          <p:cNvCxnSpPr>
            <a:endCxn id="12" idx="1"/>
          </p:cNvCxnSpPr>
          <p:nvPr/>
        </p:nvCxnSpPr>
        <p:spPr>
          <a:xfrm>
            <a:off x="3000364" y="3929066"/>
            <a:ext cx="3143272" cy="35719"/>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5522931"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MODELO</a:t>
            </a:r>
            <a:br>
              <a:rPr lang="es-ES" sz="2800" dirty="0" smtClean="0"/>
            </a:br>
            <a:r>
              <a:rPr lang="es-ES" sz="2800" dirty="0" smtClean="0"/>
              <a:t>ENTIDAD - RELACION</a:t>
            </a:r>
            <a:endParaRPr lang="es-ES" sz="2800" dirty="0"/>
          </a:p>
        </p:txBody>
      </p:sp>
      <p:pic>
        <p:nvPicPr>
          <p:cNvPr id="5" name="4 Marcador de contenido" descr="bd_modelo.gif"/>
          <p:cNvPicPr>
            <a:picLocks noGrp="1" noChangeAspect="1"/>
          </p:cNvPicPr>
          <p:nvPr>
            <p:ph idx="1"/>
          </p:nvPr>
        </p:nvPicPr>
        <p:blipFill>
          <a:blip r:embed="rId2"/>
          <a:stretch>
            <a:fillRect/>
          </a:stretch>
        </p:blipFill>
        <p:spPr>
          <a:xfrm>
            <a:off x="-1" y="1857364"/>
            <a:ext cx="9108345" cy="364333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5522931"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CLAVES</a:t>
            </a:r>
            <a:endParaRPr lang="es-ES" sz="2800" dirty="0"/>
          </a:p>
        </p:txBody>
      </p:sp>
      <p:sp>
        <p:nvSpPr>
          <p:cNvPr id="9219" name="Rectangle 3"/>
          <p:cNvSpPr>
            <a:spLocks noGrp="1" noChangeArrowheads="1"/>
          </p:cNvSpPr>
          <p:nvPr>
            <p:ph type="body" idx="1"/>
          </p:nvPr>
        </p:nvSpPr>
        <p:spPr>
          <a:xfrm>
            <a:off x="928662" y="1785926"/>
            <a:ext cx="7215238" cy="4429156"/>
          </a:xfrm>
        </p:spPr>
        <p:txBody>
          <a:bodyPr/>
          <a:lstStyle/>
          <a:p>
            <a:pPr algn="just"/>
            <a:r>
              <a:rPr lang="es-ES" sz="2000" dirty="0" smtClean="0"/>
              <a:t>DEF: Es un conjunto de uno mas atributos que permiten identificar de forma única una entidad en el conjunto de entidades.</a:t>
            </a:r>
          </a:p>
          <a:p>
            <a:pPr algn="just">
              <a:buNone/>
            </a:pPr>
            <a:endParaRPr lang="es-ES" sz="2000" dirty="0" smtClean="0"/>
          </a:p>
          <a:p>
            <a:pPr algn="just"/>
            <a:r>
              <a:rPr lang="es-ES" sz="2000" dirty="0" smtClean="0">
                <a:solidFill>
                  <a:srgbClr val="0000FF"/>
                </a:solidFill>
              </a:rPr>
              <a:t>Ejemplo:</a:t>
            </a:r>
            <a:r>
              <a:rPr lang="es-ES" sz="2000" dirty="0" smtClean="0"/>
              <a:t>   La cedula es un atributo del conjunto de entidades cliente, y esta, permite identificar un cliente dentro del conjunto de clientes o conjunto de entidades CLIENTE.</a:t>
            </a:r>
          </a:p>
          <a:p>
            <a:pPr algn="just"/>
            <a:endParaRPr lang="es-ES" sz="2000" dirty="0" smtClean="0"/>
          </a:p>
          <a:p>
            <a:pPr algn="just"/>
            <a:r>
              <a:rPr lang="es-ES" sz="2000" dirty="0" smtClean="0"/>
              <a:t>Las claves también se conocen como:</a:t>
            </a:r>
          </a:p>
          <a:p>
            <a:pPr lvl="1" algn="just"/>
            <a:r>
              <a:rPr lang="es-ES" sz="1600" dirty="0" smtClean="0"/>
              <a:t>Clave primaria o principal.</a:t>
            </a:r>
          </a:p>
          <a:p>
            <a:pPr lvl="1" algn="just"/>
            <a:r>
              <a:rPr lang="es-ES" sz="1600" dirty="0" smtClean="0"/>
              <a:t>Llave primaria.</a:t>
            </a:r>
          </a:p>
          <a:p>
            <a:pPr lvl="1" algn="just"/>
            <a:r>
              <a:rPr lang="es-ES" sz="1600" dirty="0" smtClean="0"/>
              <a:t>Superclave.</a:t>
            </a:r>
          </a:p>
          <a:p>
            <a:pPr algn="just">
              <a:buNone/>
            </a:pPr>
            <a:endParaRPr lang="es-E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5522931"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ENTIDADES DEBILES</a:t>
            </a:r>
            <a:endParaRPr lang="es-ES" sz="2800" dirty="0"/>
          </a:p>
        </p:txBody>
      </p:sp>
      <p:sp>
        <p:nvSpPr>
          <p:cNvPr id="9219" name="Rectangle 3"/>
          <p:cNvSpPr>
            <a:spLocks noGrp="1" noChangeArrowheads="1"/>
          </p:cNvSpPr>
          <p:nvPr>
            <p:ph type="body" idx="1"/>
          </p:nvPr>
        </p:nvSpPr>
        <p:spPr>
          <a:xfrm>
            <a:off x="928662" y="1785926"/>
            <a:ext cx="7215238" cy="4429156"/>
          </a:xfrm>
        </p:spPr>
        <p:txBody>
          <a:bodyPr/>
          <a:lstStyle/>
          <a:p>
            <a:pPr algn="just"/>
            <a:r>
              <a:rPr lang="es-ES" sz="2000" dirty="0" smtClean="0"/>
              <a:t>DEF: Un conjunto de entidades débil es aquella que depende de un conjunto de entidades que la subordina. Se representa por un rectángulo de doble línea.</a:t>
            </a:r>
          </a:p>
          <a:p>
            <a:pPr algn="just">
              <a:buNone/>
            </a:pPr>
            <a:r>
              <a:rPr lang="es-ES" sz="2000" dirty="0" smtClean="0">
                <a:solidFill>
                  <a:srgbClr val="0000FF"/>
                </a:solidFill>
              </a:rPr>
              <a:t>	Ejemplo:</a:t>
            </a:r>
          </a:p>
          <a:p>
            <a:pPr algn="just">
              <a:buNone/>
            </a:pPr>
            <a:endParaRPr lang="es-ES" sz="2000" dirty="0" smtClean="0"/>
          </a:p>
          <a:p>
            <a:pPr algn="just">
              <a:buNone/>
            </a:pPr>
            <a:endParaRPr lang="es-ES" sz="2000" dirty="0" smtClean="0"/>
          </a:p>
        </p:txBody>
      </p:sp>
      <p:sp>
        <p:nvSpPr>
          <p:cNvPr id="4" name="3 Rectángulo"/>
          <p:cNvSpPr/>
          <p:nvPr/>
        </p:nvSpPr>
        <p:spPr>
          <a:xfrm>
            <a:off x="1285852" y="4643446"/>
            <a:ext cx="1285884" cy="6429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b="1" dirty="0" smtClean="0"/>
              <a:t>Cuenta</a:t>
            </a:r>
            <a:endParaRPr lang="es-ES" sz="1600" b="1" dirty="0"/>
          </a:p>
        </p:txBody>
      </p:sp>
      <p:sp>
        <p:nvSpPr>
          <p:cNvPr id="5" name="4 Rombo"/>
          <p:cNvSpPr/>
          <p:nvPr/>
        </p:nvSpPr>
        <p:spPr>
          <a:xfrm>
            <a:off x="3929058" y="4286256"/>
            <a:ext cx="1643074" cy="128588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b="1" dirty="0" smtClean="0"/>
              <a:t>Bitácora</a:t>
            </a:r>
            <a:endParaRPr lang="es-ES" sz="1200" b="1" dirty="0"/>
          </a:p>
        </p:txBody>
      </p:sp>
      <p:sp>
        <p:nvSpPr>
          <p:cNvPr id="6" name="5 Rectángulo"/>
          <p:cNvSpPr/>
          <p:nvPr/>
        </p:nvSpPr>
        <p:spPr>
          <a:xfrm>
            <a:off x="6786578" y="4572008"/>
            <a:ext cx="1785950" cy="714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7" name="6 Rectángulo"/>
          <p:cNvSpPr/>
          <p:nvPr/>
        </p:nvSpPr>
        <p:spPr>
          <a:xfrm>
            <a:off x="6929454" y="4643446"/>
            <a:ext cx="150019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b="1" dirty="0" smtClean="0"/>
              <a:t>Transacción</a:t>
            </a:r>
            <a:endParaRPr lang="es-ES" sz="1600" b="1" dirty="0"/>
          </a:p>
        </p:txBody>
      </p:sp>
      <p:cxnSp>
        <p:nvCxnSpPr>
          <p:cNvPr id="9" name="8 Conector recto de flecha"/>
          <p:cNvCxnSpPr>
            <a:stCxn id="5" idx="1"/>
          </p:cNvCxnSpPr>
          <p:nvPr/>
        </p:nvCxnSpPr>
        <p:spPr>
          <a:xfrm rot="10800000">
            <a:off x="2571736" y="4929198"/>
            <a:ext cx="1357322"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4" name="13 Conector recto"/>
          <p:cNvCxnSpPr>
            <a:stCxn id="5" idx="3"/>
            <a:endCxn id="6" idx="1"/>
          </p:cNvCxnSpPr>
          <p:nvPr/>
        </p:nvCxnSpPr>
        <p:spPr>
          <a:xfrm>
            <a:off x="5572132" y="4929198"/>
            <a:ext cx="1214446" cy="1588"/>
          </a:xfrm>
          <a:prstGeom prst="line">
            <a:avLst/>
          </a:prstGeom>
        </p:spPr>
        <p:style>
          <a:lnRef idx="1">
            <a:schemeClr val="dk1"/>
          </a:lnRef>
          <a:fillRef idx="0">
            <a:schemeClr val="dk1"/>
          </a:fillRef>
          <a:effectRef idx="0">
            <a:schemeClr val="dk1"/>
          </a:effectRef>
          <a:fontRef idx="minor">
            <a:schemeClr val="tx1"/>
          </a:fontRef>
        </p:style>
      </p:cxnSp>
      <p:cxnSp>
        <p:nvCxnSpPr>
          <p:cNvPr id="15" name="14 Conector recto"/>
          <p:cNvCxnSpPr/>
          <p:nvPr/>
        </p:nvCxnSpPr>
        <p:spPr>
          <a:xfrm rot="5400000" flipH="1" flipV="1">
            <a:off x="1214414" y="4286256"/>
            <a:ext cx="71438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18 Conector recto"/>
          <p:cNvCxnSpPr/>
          <p:nvPr/>
        </p:nvCxnSpPr>
        <p:spPr>
          <a:xfrm flipV="1">
            <a:off x="1785918" y="4000504"/>
            <a:ext cx="928694" cy="642942"/>
          </a:xfrm>
          <a:prstGeom prst="line">
            <a:avLst/>
          </a:prstGeom>
        </p:spPr>
        <p:style>
          <a:lnRef idx="1">
            <a:schemeClr val="dk1"/>
          </a:lnRef>
          <a:fillRef idx="0">
            <a:schemeClr val="dk1"/>
          </a:fillRef>
          <a:effectRef idx="0">
            <a:schemeClr val="dk1"/>
          </a:effectRef>
          <a:fontRef idx="minor">
            <a:schemeClr val="tx1"/>
          </a:fontRef>
        </p:style>
      </p:cxnSp>
      <p:sp>
        <p:nvSpPr>
          <p:cNvPr id="22" name="21 Elipse"/>
          <p:cNvSpPr/>
          <p:nvPr/>
        </p:nvSpPr>
        <p:spPr>
          <a:xfrm>
            <a:off x="928662" y="3357562"/>
            <a:ext cx="1285884"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smtClean="0"/>
              <a:t>No.</a:t>
            </a:r>
            <a:endParaRPr lang="es-ES" dirty="0"/>
          </a:p>
        </p:txBody>
      </p:sp>
      <p:sp>
        <p:nvSpPr>
          <p:cNvPr id="23" name="22 Elipse"/>
          <p:cNvSpPr/>
          <p:nvPr/>
        </p:nvSpPr>
        <p:spPr>
          <a:xfrm>
            <a:off x="2714612" y="3643314"/>
            <a:ext cx="1285884"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smtClean="0"/>
              <a:t>saldo</a:t>
            </a:r>
            <a:endParaRPr lang="es-ES" sz="1600" dirty="0"/>
          </a:p>
        </p:txBody>
      </p:sp>
      <p:cxnSp>
        <p:nvCxnSpPr>
          <p:cNvPr id="24" name="23 Conector recto"/>
          <p:cNvCxnSpPr/>
          <p:nvPr/>
        </p:nvCxnSpPr>
        <p:spPr>
          <a:xfrm rot="16200000" flipV="1">
            <a:off x="5786446" y="3571876"/>
            <a:ext cx="1000132" cy="1000132"/>
          </a:xfrm>
          <a:prstGeom prst="line">
            <a:avLst/>
          </a:prstGeom>
        </p:spPr>
        <p:style>
          <a:lnRef idx="1">
            <a:schemeClr val="dk1"/>
          </a:lnRef>
          <a:fillRef idx="0">
            <a:schemeClr val="dk1"/>
          </a:fillRef>
          <a:effectRef idx="0">
            <a:schemeClr val="dk1"/>
          </a:effectRef>
          <a:fontRef idx="minor">
            <a:schemeClr val="tx1"/>
          </a:fontRef>
        </p:style>
      </p:cxnSp>
      <p:sp>
        <p:nvSpPr>
          <p:cNvPr id="26" name="25 Elipse"/>
          <p:cNvSpPr/>
          <p:nvPr/>
        </p:nvSpPr>
        <p:spPr>
          <a:xfrm>
            <a:off x="4643438" y="3143248"/>
            <a:ext cx="1285884"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smtClean="0"/>
              <a:t>No.</a:t>
            </a:r>
            <a:endParaRPr lang="es-ES" dirty="0"/>
          </a:p>
        </p:txBody>
      </p:sp>
      <p:cxnSp>
        <p:nvCxnSpPr>
          <p:cNvPr id="28" name="27 Conector recto"/>
          <p:cNvCxnSpPr/>
          <p:nvPr/>
        </p:nvCxnSpPr>
        <p:spPr>
          <a:xfrm rot="16200000" flipV="1">
            <a:off x="6786578" y="4000504"/>
            <a:ext cx="785818" cy="357190"/>
          </a:xfrm>
          <a:prstGeom prst="line">
            <a:avLst/>
          </a:prstGeom>
        </p:spPr>
        <p:style>
          <a:lnRef idx="1">
            <a:schemeClr val="dk1"/>
          </a:lnRef>
          <a:fillRef idx="0">
            <a:schemeClr val="dk1"/>
          </a:fillRef>
          <a:effectRef idx="0">
            <a:schemeClr val="dk1"/>
          </a:effectRef>
          <a:fontRef idx="minor">
            <a:schemeClr val="tx1"/>
          </a:fontRef>
        </p:style>
      </p:cxnSp>
      <p:cxnSp>
        <p:nvCxnSpPr>
          <p:cNvPr id="30" name="29 Conector recto"/>
          <p:cNvCxnSpPr/>
          <p:nvPr/>
        </p:nvCxnSpPr>
        <p:spPr>
          <a:xfrm rot="5400000" flipH="1" flipV="1">
            <a:off x="7322363" y="3893347"/>
            <a:ext cx="1143008" cy="214314"/>
          </a:xfrm>
          <a:prstGeom prst="line">
            <a:avLst/>
          </a:prstGeom>
        </p:spPr>
        <p:style>
          <a:lnRef idx="1">
            <a:schemeClr val="dk1"/>
          </a:lnRef>
          <a:fillRef idx="0">
            <a:schemeClr val="dk1"/>
          </a:fillRef>
          <a:effectRef idx="0">
            <a:schemeClr val="dk1"/>
          </a:effectRef>
          <a:fontRef idx="minor">
            <a:schemeClr val="tx1"/>
          </a:fontRef>
        </p:style>
      </p:cxnSp>
      <p:sp>
        <p:nvSpPr>
          <p:cNvPr id="32" name="31 Elipse"/>
          <p:cNvSpPr/>
          <p:nvPr/>
        </p:nvSpPr>
        <p:spPr>
          <a:xfrm>
            <a:off x="7572396" y="2857496"/>
            <a:ext cx="1285884"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400" dirty="0" smtClean="0"/>
              <a:t>Cantidad</a:t>
            </a:r>
            <a:endParaRPr lang="es-ES" dirty="0"/>
          </a:p>
        </p:txBody>
      </p:sp>
      <p:sp>
        <p:nvSpPr>
          <p:cNvPr id="33" name="32 Elipse"/>
          <p:cNvSpPr/>
          <p:nvPr/>
        </p:nvSpPr>
        <p:spPr>
          <a:xfrm>
            <a:off x="6286512" y="3214686"/>
            <a:ext cx="1285884"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smtClean="0"/>
              <a:t>Fecha</a:t>
            </a:r>
            <a:endParaRPr lang="es-E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5522931"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MODELO RELACIONAL</a:t>
            </a:r>
            <a:endParaRPr lang="es-ES" sz="2800" dirty="0"/>
          </a:p>
        </p:txBody>
      </p:sp>
      <p:sp>
        <p:nvSpPr>
          <p:cNvPr id="9219" name="Rectangle 3"/>
          <p:cNvSpPr>
            <a:spLocks noGrp="1" noChangeArrowheads="1"/>
          </p:cNvSpPr>
          <p:nvPr>
            <p:ph type="body" idx="1"/>
          </p:nvPr>
        </p:nvSpPr>
        <p:spPr>
          <a:xfrm>
            <a:off x="857224" y="1714488"/>
            <a:ext cx="7215238" cy="4429156"/>
          </a:xfrm>
        </p:spPr>
        <p:txBody>
          <a:bodyPr/>
          <a:lstStyle/>
          <a:p>
            <a:pPr algn="just"/>
            <a:r>
              <a:rPr lang="es-ES" sz="2000" dirty="0" smtClean="0"/>
              <a:t>DEF: Permite convertir el modelo E-R en estructuras básicas de almacenamiento denominadas Tablas. Estas son la base esencial para la construcción de las Bases de Datos. Los atributos azules se llama Llaves Foráneas.</a:t>
            </a:r>
          </a:p>
          <a:p>
            <a:pPr algn="just">
              <a:buNone/>
            </a:pPr>
            <a:r>
              <a:rPr lang="es-ES" sz="2000" dirty="0" smtClean="0">
                <a:solidFill>
                  <a:srgbClr val="0000FF"/>
                </a:solidFill>
              </a:rPr>
              <a:t>	Ejemplo:</a:t>
            </a:r>
          </a:p>
          <a:p>
            <a:pPr algn="just">
              <a:buNone/>
            </a:pPr>
            <a:endParaRPr lang="es-ES" sz="2000" dirty="0" smtClean="0"/>
          </a:p>
          <a:p>
            <a:pPr algn="just">
              <a:buNone/>
            </a:pPr>
            <a:endParaRPr lang="es-ES" sz="2000" dirty="0" smtClean="0"/>
          </a:p>
        </p:txBody>
      </p:sp>
      <p:pic>
        <p:nvPicPr>
          <p:cNvPr id="21" name="4 Marcador de contenido" descr="bd_modelo.gif"/>
          <p:cNvPicPr>
            <a:picLocks noChangeAspect="1"/>
          </p:cNvPicPr>
          <p:nvPr/>
        </p:nvPicPr>
        <p:blipFill>
          <a:blip r:embed="rId2"/>
          <a:stretch>
            <a:fillRect/>
          </a:stretch>
        </p:blipFill>
        <p:spPr bwMode="auto">
          <a:xfrm>
            <a:off x="357158" y="3643314"/>
            <a:ext cx="3500462" cy="2357454"/>
          </a:xfrm>
          <a:prstGeom prst="rect">
            <a:avLst/>
          </a:prstGeom>
          <a:noFill/>
          <a:ln w="9525">
            <a:noFill/>
            <a:miter lim="800000"/>
            <a:headEnd/>
            <a:tailEnd/>
          </a:ln>
          <a:effectLst/>
        </p:spPr>
      </p:pic>
      <p:graphicFrame>
        <p:nvGraphicFramePr>
          <p:cNvPr id="25" name="24 Tabla"/>
          <p:cNvGraphicFramePr>
            <a:graphicFrameLocks noGrp="1"/>
          </p:cNvGraphicFramePr>
          <p:nvPr/>
        </p:nvGraphicFramePr>
        <p:xfrm>
          <a:off x="4000496" y="3357562"/>
          <a:ext cx="1547802" cy="741680"/>
        </p:xfrm>
        <a:graphic>
          <a:graphicData uri="http://schemas.openxmlformats.org/drawingml/2006/table">
            <a:tbl>
              <a:tblPr firstRow="1" bandRow="1">
                <a:tableStyleId>{5C22544A-7EE6-4342-B048-85BDC9FD1C3A}</a:tableStyleId>
              </a:tblPr>
              <a:tblGrid>
                <a:gridCol w="1547802">
                  <a:extLst>
                    <a:ext uri="{9D8B030D-6E8A-4147-A177-3AD203B41FA5}">
                      <a16:colId xmlns:a16="http://schemas.microsoft.com/office/drawing/2014/main" val="20000"/>
                    </a:ext>
                  </a:extLst>
                </a:gridCol>
              </a:tblGrid>
              <a:tr h="370840">
                <a:tc>
                  <a:txBody>
                    <a:bodyPr/>
                    <a:lstStyle/>
                    <a:p>
                      <a:pPr algn="ctr"/>
                      <a:r>
                        <a:rPr lang="es-ES" dirty="0" smtClean="0"/>
                        <a:t>CLIENTE</a:t>
                      </a:r>
                      <a:endParaRPr lang="es-ES" dirty="0"/>
                    </a:p>
                  </a:txBody>
                  <a:tcPr/>
                </a:tc>
                <a:extLst>
                  <a:ext uri="{0D108BD9-81ED-4DB2-BD59-A6C34878D82A}">
                    <a16:rowId xmlns:a16="http://schemas.microsoft.com/office/drawing/2014/main" val="10000"/>
                  </a:ext>
                </a:extLst>
              </a:tr>
              <a:tr h="370840">
                <a:tc>
                  <a:txBody>
                    <a:bodyPr/>
                    <a:lstStyle/>
                    <a:p>
                      <a:r>
                        <a:rPr lang="es-ES" sz="1400" dirty="0" smtClean="0"/>
                        <a:t>* </a:t>
                      </a:r>
                      <a:r>
                        <a:rPr lang="es-ES" dirty="0" smtClean="0"/>
                        <a:t>DNI</a:t>
                      </a:r>
                      <a:endParaRPr lang="es-ES" dirty="0"/>
                    </a:p>
                  </a:txBody>
                  <a:tcPr anchor="ctr"/>
                </a:tc>
                <a:extLst>
                  <a:ext uri="{0D108BD9-81ED-4DB2-BD59-A6C34878D82A}">
                    <a16:rowId xmlns:a16="http://schemas.microsoft.com/office/drawing/2014/main" val="10001"/>
                  </a:ext>
                </a:extLst>
              </a:tr>
            </a:tbl>
          </a:graphicData>
        </a:graphic>
      </p:graphicFrame>
      <p:graphicFrame>
        <p:nvGraphicFramePr>
          <p:cNvPr id="27" name="26 Tabla"/>
          <p:cNvGraphicFramePr>
            <a:graphicFrameLocks noGrp="1"/>
          </p:cNvGraphicFramePr>
          <p:nvPr/>
        </p:nvGraphicFramePr>
        <p:xfrm>
          <a:off x="6524660" y="3357562"/>
          <a:ext cx="1547802" cy="1010920"/>
        </p:xfrm>
        <a:graphic>
          <a:graphicData uri="http://schemas.openxmlformats.org/drawingml/2006/table">
            <a:tbl>
              <a:tblPr firstRow="1" bandRow="1">
                <a:tableStyleId>{5C22544A-7EE6-4342-B048-85BDC9FD1C3A}</a:tableStyleId>
              </a:tblPr>
              <a:tblGrid>
                <a:gridCol w="1547802">
                  <a:extLst>
                    <a:ext uri="{9D8B030D-6E8A-4147-A177-3AD203B41FA5}">
                      <a16:colId xmlns:a16="http://schemas.microsoft.com/office/drawing/2014/main" val="20000"/>
                    </a:ext>
                  </a:extLst>
                </a:gridCol>
              </a:tblGrid>
              <a:tr h="370840">
                <a:tc>
                  <a:txBody>
                    <a:bodyPr/>
                    <a:lstStyle/>
                    <a:p>
                      <a:pPr algn="ctr"/>
                      <a:r>
                        <a:rPr lang="es-ES" dirty="0" smtClean="0"/>
                        <a:t>PEDIDO</a:t>
                      </a:r>
                      <a:endParaRPr lang="es-ES" dirty="0"/>
                    </a:p>
                  </a:txBody>
                  <a:tcPr/>
                </a:tc>
                <a:extLst>
                  <a:ext uri="{0D108BD9-81ED-4DB2-BD59-A6C34878D82A}">
                    <a16:rowId xmlns:a16="http://schemas.microsoft.com/office/drawing/2014/main" val="10000"/>
                  </a:ext>
                </a:extLst>
              </a:tr>
              <a:tr h="370840">
                <a:tc>
                  <a:txBody>
                    <a:bodyPr/>
                    <a:lstStyle/>
                    <a:p>
                      <a:pPr>
                        <a:buFont typeface="Arial" charset="0"/>
                        <a:buNone/>
                      </a:pPr>
                      <a:r>
                        <a:rPr lang="es-ES" sz="1400" dirty="0" smtClean="0"/>
                        <a:t>*</a:t>
                      </a:r>
                      <a:r>
                        <a:rPr lang="es-ES" dirty="0" smtClean="0"/>
                        <a:t> Fecha</a:t>
                      </a:r>
                    </a:p>
                    <a:p>
                      <a:pPr>
                        <a:buFont typeface="Arial" charset="0"/>
                        <a:buNone/>
                      </a:pPr>
                      <a:r>
                        <a:rPr lang="es-ES" dirty="0" smtClean="0">
                          <a:solidFill>
                            <a:srgbClr val="0000FF"/>
                          </a:solidFill>
                        </a:rPr>
                        <a:t>DNI</a:t>
                      </a:r>
                      <a:endParaRPr lang="es-ES" dirty="0">
                        <a:solidFill>
                          <a:srgbClr val="0000FF"/>
                        </a:solidFill>
                      </a:endParaRPr>
                    </a:p>
                  </a:txBody>
                  <a:tcPr/>
                </a:tc>
                <a:extLst>
                  <a:ext uri="{0D108BD9-81ED-4DB2-BD59-A6C34878D82A}">
                    <a16:rowId xmlns:a16="http://schemas.microsoft.com/office/drawing/2014/main" val="10001"/>
                  </a:ext>
                </a:extLst>
              </a:tr>
            </a:tbl>
          </a:graphicData>
        </a:graphic>
      </p:graphicFrame>
      <p:graphicFrame>
        <p:nvGraphicFramePr>
          <p:cNvPr id="29" name="28 Tabla"/>
          <p:cNvGraphicFramePr>
            <a:graphicFrameLocks noGrp="1"/>
          </p:cNvGraphicFramePr>
          <p:nvPr/>
        </p:nvGraphicFramePr>
        <p:xfrm>
          <a:off x="6715140" y="4857760"/>
          <a:ext cx="1547802" cy="1554480"/>
        </p:xfrm>
        <a:graphic>
          <a:graphicData uri="http://schemas.openxmlformats.org/drawingml/2006/table">
            <a:tbl>
              <a:tblPr firstRow="1" bandRow="1">
                <a:tableStyleId>{5C22544A-7EE6-4342-B048-85BDC9FD1C3A}</a:tableStyleId>
              </a:tblPr>
              <a:tblGrid>
                <a:gridCol w="1547802">
                  <a:extLst>
                    <a:ext uri="{9D8B030D-6E8A-4147-A177-3AD203B41FA5}">
                      <a16:colId xmlns:a16="http://schemas.microsoft.com/office/drawing/2014/main" val="20000"/>
                    </a:ext>
                  </a:extLst>
                </a:gridCol>
              </a:tblGrid>
              <a:tr h="309188">
                <a:tc>
                  <a:txBody>
                    <a:bodyPr/>
                    <a:lstStyle/>
                    <a:p>
                      <a:pPr algn="ctr"/>
                      <a:r>
                        <a:rPr lang="es-ES" dirty="0" smtClean="0"/>
                        <a:t>Ped_art</a:t>
                      </a:r>
                      <a:endParaRPr lang="es-ES" dirty="0"/>
                    </a:p>
                  </a:txBody>
                  <a:tcPr/>
                </a:tc>
                <a:extLst>
                  <a:ext uri="{0D108BD9-81ED-4DB2-BD59-A6C34878D82A}">
                    <a16:rowId xmlns:a16="http://schemas.microsoft.com/office/drawing/2014/main" val="10000"/>
                  </a:ext>
                </a:extLst>
              </a:tr>
              <a:tr h="762382">
                <a:tc>
                  <a:txBody>
                    <a:bodyPr/>
                    <a:lstStyle/>
                    <a:p>
                      <a:pPr>
                        <a:buFont typeface="Arial" charset="0"/>
                        <a:buNone/>
                      </a:pPr>
                      <a:r>
                        <a:rPr lang="es-ES" sz="1400" dirty="0" smtClean="0">
                          <a:solidFill>
                            <a:schemeClr val="tx1"/>
                          </a:solidFill>
                        </a:rPr>
                        <a:t>* </a:t>
                      </a:r>
                      <a:r>
                        <a:rPr lang="es-ES" dirty="0" smtClean="0">
                          <a:solidFill>
                            <a:schemeClr val="tx1"/>
                          </a:solidFill>
                        </a:rPr>
                        <a:t>Código</a:t>
                      </a:r>
                    </a:p>
                    <a:p>
                      <a:pPr>
                        <a:buFont typeface="Arial" charset="0"/>
                        <a:buNone/>
                      </a:pPr>
                      <a:r>
                        <a:rPr lang="es-ES" dirty="0" smtClean="0">
                          <a:solidFill>
                            <a:srgbClr val="0000FF"/>
                          </a:solidFill>
                        </a:rPr>
                        <a:t>Fecha</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s-ES" sz="1800" dirty="0" smtClean="0">
                          <a:solidFill>
                            <a:srgbClr val="0000FF"/>
                          </a:solidFill>
                        </a:rPr>
                        <a:t>Serie</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s-ES" sz="1800" dirty="0" smtClean="0"/>
                        <a:t>Cantidad</a:t>
                      </a:r>
                      <a:endParaRPr lang="es-ES" dirty="0" smtClean="0"/>
                    </a:p>
                  </a:txBody>
                  <a:tcPr/>
                </a:tc>
                <a:extLst>
                  <a:ext uri="{0D108BD9-81ED-4DB2-BD59-A6C34878D82A}">
                    <a16:rowId xmlns:a16="http://schemas.microsoft.com/office/drawing/2014/main" val="10001"/>
                  </a:ext>
                </a:extLst>
              </a:tr>
            </a:tbl>
          </a:graphicData>
        </a:graphic>
      </p:graphicFrame>
      <p:graphicFrame>
        <p:nvGraphicFramePr>
          <p:cNvPr id="31" name="30 Tabla"/>
          <p:cNvGraphicFramePr>
            <a:graphicFrameLocks noGrp="1"/>
          </p:cNvGraphicFramePr>
          <p:nvPr/>
        </p:nvGraphicFramePr>
        <p:xfrm>
          <a:off x="4071934" y="4830460"/>
          <a:ext cx="1547802" cy="741680"/>
        </p:xfrm>
        <a:graphic>
          <a:graphicData uri="http://schemas.openxmlformats.org/drawingml/2006/table">
            <a:tbl>
              <a:tblPr firstRow="1" bandRow="1">
                <a:tableStyleId>{5C22544A-7EE6-4342-B048-85BDC9FD1C3A}</a:tableStyleId>
              </a:tblPr>
              <a:tblGrid>
                <a:gridCol w="1547802">
                  <a:extLst>
                    <a:ext uri="{9D8B030D-6E8A-4147-A177-3AD203B41FA5}">
                      <a16:colId xmlns:a16="http://schemas.microsoft.com/office/drawing/2014/main" val="20000"/>
                    </a:ext>
                  </a:extLst>
                </a:gridCol>
              </a:tblGrid>
              <a:tr h="370840">
                <a:tc>
                  <a:txBody>
                    <a:bodyPr/>
                    <a:lstStyle/>
                    <a:p>
                      <a:pPr algn="ctr"/>
                      <a:r>
                        <a:rPr lang="es-ES" dirty="0" smtClean="0"/>
                        <a:t>ARTICULO</a:t>
                      </a:r>
                      <a:endParaRPr lang="es-ES" dirty="0"/>
                    </a:p>
                  </a:txBody>
                  <a:tcPr/>
                </a:tc>
                <a:extLst>
                  <a:ext uri="{0D108BD9-81ED-4DB2-BD59-A6C34878D82A}">
                    <a16:rowId xmlns:a16="http://schemas.microsoft.com/office/drawing/2014/main" val="10000"/>
                  </a:ext>
                </a:extLst>
              </a:tr>
              <a:tr h="370840">
                <a:tc>
                  <a:txBody>
                    <a:bodyPr/>
                    <a:lstStyle/>
                    <a:p>
                      <a:r>
                        <a:rPr lang="es-ES" sz="1400" dirty="0" smtClean="0"/>
                        <a:t>*</a:t>
                      </a:r>
                      <a:r>
                        <a:rPr lang="es-ES" sz="1800" dirty="0" smtClean="0"/>
                        <a:t> Serie</a:t>
                      </a:r>
                      <a:endParaRPr lang="es-ES" dirty="0"/>
                    </a:p>
                  </a:txBody>
                  <a:tcPr/>
                </a:tc>
                <a:extLst>
                  <a:ext uri="{0D108BD9-81ED-4DB2-BD59-A6C34878D82A}">
                    <a16:rowId xmlns:a16="http://schemas.microsoft.com/office/drawing/2014/main" val="10001"/>
                  </a:ext>
                </a:extLst>
              </a:tr>
            </a:tbl>
          </a:graphicData>
        </a:graphic>
      </p:graphicFrame>
      <p:cxnSp>
        <p:nvCxnSpPr>
          <p:cNvPr id="37" name="36 Conector recto"/>
          <p:cNvCxnSpPr/>
          <p:nvPr/>
        </p:nvCxnSpPr>
        <p:spPr>
          <a:xfrm rot="10800000">
            <a:off x="3500430" y="3857628"/>
            <a:ext cx="500066" cy="1588"/>
          </a:xfrm>
          <a:prstGeom prst="line">
            <a:avLst/>
          </a:prstGeom>
        </p:spPr>
        <p:style>
          <a:lnRef idx="1">
            <a:schemeClr val="dk1"/>
          </a:lnRef>
          <a:fillRef idx="0">
            <a:schemeClr val="dk1"/>
          </a:fillRef>
          <a:effectRef idx="0">
            <a:schemeClr val="dk1"/>
          </a:effectRef>
          <a:fontRef idx="minor">
            <a:schemeClr val="tx1"/>
          </a:fontRef>
        </p:style>
      </p:cxnSp>
      <p:cxnSp>
        <p:nvCxnSpPr>
          <p:cNvPr id="39" name="38 Conector recto"/>
          <p:cNvCxnSpPr/>
          <p:nvPr/>
        </p:nvCxnSpPr>
        <p:spPr>
          <a:xfrm rot="5400000" flipH="1" flipV="1">
            <a:off x="3107521" y="3464719"/>
            <a:ext cx="785818" cy="1588"/>
          </a:xfrm>
          <a:prstGeom prst="line">
            <a:avLst/>
          </a:prstGeom>
        </p:spPr>
        <p:style>
          <a:lnRef idx="1">
            <a:schemeClr val="dk1"/>
          </a:lnRef>
          <a:fillRef idx="0">
            <a:schemeClr val="dk1"/>
          </a:fillRef>
          <a:effectRef idx="0">
            <a:schemeClr val="dk1"/>
          </a:effectRef>
          <a:fontRef idx="minor">
            <a:schemeClr val="tx1"/>
          </a:fontRef>
        </p:style>
      </p:cxnSp>
      <p:cxnSp>
        <p:nvCxnSpPr>
          <p:cNvPr id="41" name="40 Conector recto"/>
          <p:cNvCxnSpPr/>
          <p:nvPr/>
        </p:nvCxnSpPr>
        <p:spPr>
          <a:xfrm>
            <a:off x="3500430" y="3071810"/>
            <a:ext cx="250033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42 Conector recto"/>
          <p:cNvCxnSpPr/>
          <p:nvPr/>
        </p:nvCxnSpPr>
        <p:spPr>
          <a:xfrm rot="5400000">
            <a:off x="5429256" y="3643314"/>
            <a:ext cx="1143008" cy="1588"/>
          </a:xfrm>
          <a:prstGeom prst="line">
            <a:avLst/>
          </a:prstGeom>
        </p:spPr>
        <p:style>
          <a:lnRef idx="1">
            <a:schemeClr val="dk1"/>
          </a:lnRef>
          <a:fillRef idx="0">
            <a:schemeClr val="dk1"/>
          </a:fillRef>
          <a:effectRef idx="0">
            <a:schemeClr val="dk1"/>
          </a:effectRef>
          <a:fontRef idx="minor">
            <a:schemeClr val="tx1"/>
          </a:fontRef>
        </p:style>
      </p:cxnSp>
      <p:cxnSp>
        <p:nvCxnSpPr>
          <p:cNvPr id="45" name="44 Conector recto"/>
          <p:cNvCxnSpPr/>
          <p:nvPr/>
        </p:nvCxnSpPr>
        <p:spPr>
          <a:xfrm>
            <a:off x="6000760" y="4214818"/>
            <a:ext cx="500066" cy="1588"/>
          </a:xfrm>
          <a:prstGeom prst="line">
            <a:avLst/>
          </a:prstGeom>
        </p:spPr>
        <p:style>
          <a:lnRef idx="1">
            <a:schemeClr val="dk1"/>
          </a:lnRef>
          <a:fillRef idx="0">
            <a:schemeClr val="dk1"/>
          </a:fillRef>
          <a:effectRef idx="0">
            <a:schemeClr val="dk1"/>
          </a:effectRef>
          <a:fontRef idx="minor">
            <a:schemeClr val="tx1"/>
          </a:fontRef>
        </p:style>
      </p:cxnSp>
      <p:sp>
        <p:nvSpPr>
          <p:cNvPr id="50" name="49 Rectángulo"/>
          <p:cNvSpPr/>
          <p:nvPr/>
        </p:nvSpPr>
        <p:spPr>
          <a:xfrm>
            <a:off x="3786182" y="3571876"/>
            <a:ext cx="14287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ES" dirty="0" smtClean="0">
                <a:solidFill>
                  <a:srgbClr val="0000FF"/>
                </a:solidFill>
              </a:rPr>
              <a:t>1</a:t>
            </a:r>
            <a:endParaRPr lang="es-ES" dirty="0">
              <a:solidFill>
                <a:srgbClr val="0000FF"/>
              </a:solidFill>
            </a:endParaRPr>
          </a:p>
        </p:txBody>
      </p:sp>
      <p:sp>
        <p:nvSpPr>
          <p:cNvPr id="51" name="50 Rectángulo"/>
          <p:cNvSpPr/>
          <p:nvPr/>
        </p:nvSpPr>
        <p:spPr>
          <a:xfrm>
            <a:off x="6286512" y="3929066"/>
            <a:ext cx="14287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ES" sz="2800" dirty="0" smtClean="0">
                <a:solidFill>
                  <a:srgbClr val="0000FF"/>
                </a:solidFill>
              </a:rPr>
              <a:t>*</a:t>
            </a:r>
            <a:endParaRPr lang="es-ES" sz="2800" dirty="0">
              <a:solidFill>
                <a:srgbClr val="0000FF"/>
              </a:solidFill>
            </a:endParaRPr>
          </a:p>
        </p:txBody>
      </p:sp>
      <p:cxnSp>
        <p:nvCxnSpPr>
          <p:cNvPr id="53" name="52 Conector recto"/>
          <p:cNvCxnSpPr/>
          <p:nvPr/>
        </p:nvCxnSpPr>
        <p:spPr>
          <a:xfrm>
            <a:off x="8072462" y="3857628"/>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56" name="55 Conector recto"/>
          <p:cNvCxnSpPr/>
          <p:nvPr/>
        </p:nvCxnSpPr>
        <p:spPr>
          <a:xfrm rot="5400000">
            <a:off x="7965305" y="4250537"/>
            <a:ext cx="785818" cy="1588"/>
          </a:xfrm>
          <a:prstGeom prst="line">
            <a:avLst/>
          </a:prstGeom>
        </p:spPr>
        <p:style>
          <a:lnRef idx="1">
            <a:schemeClr val="dk1"/>
          </a:lnRef>
          <a:fillRef idx="0">
            <a:schemeClr val="dk1"/>
          </a:fillRef>
          <a:effectRef idx="0">
            <a:schemeClr val="dk1"/>
          </a:effectRef>
          <a:fontRef idx="minor">
            <a:schemeClr val="tx1"/>
          </a:fontRef>
        </p:style>
      </p:cxnSp>
      <p:cxnSp>
        <p:nvCxnSpPr>
          <p:cNvPr id="58" name="57 Conector recto"/>
          <p:cNvCxnSpPr/>
          <p:nvPr/>
        </p:nvCxnSpPr>
        <p:spPr>
          <a:xfrm rot="10800000">
            <a:off x="6357950" y="4643446"/>
            <a:ext cx="2000264" cy="1588"/>
          </a:xfrm>
          <a:prstGeom prst="line">
            <a:avLst/>
          </a:prstGeom>
        </p:spPr>
        <p:style>
          <a:lnRef idx="1">
            <a:schemeClr val="dk1"/>
          </a:lnRef>
          <a:fillRef idx="0">
            <a:schemeClr val="dk1"/>
          </a:fillRef>
          <a:effectRef idx="0">
            <a:schemeClr val="dk1"/>
          </a:effectRef>
          <a:fontRef idx="minor">
            <a:schemeClr val="tx1"/>
          </a:fontRef>
        </p:style>
      </p:cxnSp>
      <p:cxnSp>
        <p:nvCxnSpPr>
          <p:cNvPr id="60" name="59 Conector recto"/>
          <p:cNvCxnSpPr/>
          <p:nvPr/>
        </p:nvCxnSpPr>
        <p:spPr>
          <a:xfrm rot="5400000">
            <a:off x="5857884" y="5143512"/>
            <a:ext cx="1000132" cy="1588"/>
          </a:xfrm>
          <a:prstGeom prst="line">
            <a:avLst/>
          </a:prstGeom>
        </p:spPr>
        <p:style>
          <a:lnRef idx="1">
            <a:schemeClr val="dk1"/>
          </a:lnRef>
          <a:fillRef idx="0">
            <a:schemeClr val="dk1"/>
          </a:fillRef>
          <a:effectRef idx="0">
            <a:schemeClr val="dk1"/>
          </a:effectRef>
          <a:fontRef idx="minor">
            <a:schemeClr val="tx1"/>
          </a:fontRef>
        </p:style>
      </p:cxnSp>
      <p:cxnSp>
        <p:nvCxnSpPr>
          <p:cNvPr id="62" name="61 Conector recto"/>
          <p:cNvCxnSpPr/>
          <p:nvPr/>
        </p:nvCxnSpPr>
        <p:spPr>
          <a:xfrm>
            <a:off x="6357950" y="5643578"/>
            <a:ext cx="357190" cy="1588"/>
          </a:xfrm>
          <a:prstGeom prst="line">
            <a:avLst/>
          </a:prstGeom>
        </p:spPr>
        <p:style>
          <a:lnRef idx="1">
            <a:schemeClr val="dk1"/>
          </a:lnRef>
          <a:fillRef idx="0">
            <a:schemeClr val="dk1"/>
          </a:fillRef>
          <a:effectRef idx="0">
            <a:schemeClr val="dk1"/>
          </a:effectRef>
          <a:fontRef idx="minor">
            <a:schemeClr val="tx1"/>
          </a:fontRef>
        </p:style>
      </p:cxnSp>
      <p:sp>
        <p:nvSpPr>
          <p:cNvPr id="63" name="62 Rectángulo"/>
          <p:cNvSpPr/>
          <p:nvPr/>
        </p:nvSpPr>
        <p:spPr>
          <a:xfrm>
            <a:off x="6500826" y="5357826"/>
            <a:ext cx="14287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ES" sz="2800" dirty="0" smtClean="0">
                <a:solidFill>
                  <a:srgbClr val="0000FF"/>
                </a:solidFill>
              </a:rPr>
              <a:t>*</a:t>
            </a:r>
            <a:endParaRPr lang="es-ES" sz="2800" dirty="0">
              <a:solidFill>
                <a:srgbClr val="0000FF"/>
              </a:solidFill>
            </a:endParaRPr>
          </a:p>
        </p:txBody>
      </p:sp>
      <p:cxnSp>
        <p:nvCxnSpPr>
          <p:cNvPr id="66" name="65 Conector recto"/>
          <p:cNvCxnSpPr/>
          <p:nvPr/>
        </p:nvCxnSpPr>
        <p:spPr>
          <a:xfrm rot="10800000">
            <a:off x="3786182" y="5357826"/>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68" name="67 Conector recto"/>
          <p:cNvCxnSpPr/>
          <p:nvPr/>
        </p:nvCxnSpPr>
        <p:spPr>
          <a:xfrm rot="5400000">
            <a:off x="3464711" y="5679297"/>
            <a:ext cx="642942" cy="1588"/>
          </a:xfrm>
          <a:prstGeom prst="line">
            <a:avLst/>
          </a:prstGeom>
        </p:spPr>
        <p:style>
          <a:lnRef idx="1">
            <a:schemeClr val="dk1"/>
          </a:lnRef>
          <a:fillRef idx="0">
            <a:schemeClr val="dk1"/>
          </a:fillRef>
          <a:effectRef idx="0">
            <a:schemeClr val="dk1"/>
          </a:effectRef>
          <a:fontRef idx="minor">
            <a:schemeClr val="tx1"/>
          </a:fontRef>
        </p:style>
      </p:cxnSp>
      <p:cxnSp>
        <p:nvCxnSpPr>
          <p:cNvPr id="70" name="69 Conector recto"/>
          <p:cNvCxnSpPr/>
          <p:nvPr/>
        </p:nvCxnSpPr>
        <p:spPr>
          <a:xfrm>
            <a:off x="3786182" y="6000768"/>
            <a:ext cx="2928958" cy="1588"/>
          </a:xfrm>
          <a:prstGeom prst="line">
            <a:avLst/>
          </a:prstGeom>
        </p:spPr>
        <p:style>
          <a:lnRef idx="1">
            <a:schemeClr val="dk1"/>
          </a:lnRef>
          <a:fillRef idx="0">
            <a:schemeClr val="dk1"/>
          </a:fillRef>
          <a:effectRef idx="0">
            <a:schemeClr val="dk1"/>
          </a:effectRef>
          <a:fontRef idx="minor">
            <a:schemeClr val="tx1"/>
          </a:fontRef>
        </p:style>
      </p:cxnSp>
      <p:sp>
        <p:nvSpPr>
          <p:cNvPr id="71" name="70 Rectángulo"/>
          <p:cNvSpPr/>
          <p:nvPr/>
        </p:nvSpPr>
        <p:spPr>
          <a:xfrm>
            <a:off x="6500826" y="5857892"/>
            <a:ext cx="142876" cy="714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ES" sz="2800" dirty="0" smtClean="0">
                <a:solidFill>
                  <a:srgbClr val="0000FF"/>
                </a:solidFill>
              </a:rPr>
              <a:t>*</a:t>
            </a:r>
            <a:endParaRPr lang="es-ES" sz="2800" dirty="0">
              <a:solidFill>
                <a:srgbClr val="0000FF"/>
              </a:solidFill>
            </a:endParaRPr>
          </a:p>
        </p:txBody>
      </p:sp>
      <p:sp>
        <p:nvSpPr>
          <p:cNvPr id="72" name="71 Rectángulo"/>
          <p:cNvSpPr/>
          <p:nvPr/>
        </p:nvSpPr>
        <p:spPr>
          <a:xfrm>
            <a:off x="3857620" y="5072074"/>
            <a:ext cx="14287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ES" dirty="0" smtClean="0">
                <a:solidFill>
                  <a:srgbClr val="0000FF"/>
                </a:solidFill>
              </a:rPr>
              <a:t>1</a:t>
            </a:r>
            <a:endParaRPr lang="es-ES" dirty="0">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s-ES" sz="3200" dirty="0" smtClean="0"/>
              <a:t>BASES DE DATOS</a:t>
            </a:r>
            <a:endParaRPr lang="es-ES" sz="3200" dirty="0"/>
          </a:p>
        </p:txBody>
      </p:sp>
      <p:sp>
        <p:nvSpPr>
          <p:cNvPr id="8195" name="Rectangle 3"/>
          <p:cNvSpPr>
            <a:spLocks noGrp="1" noChangeArrowheads="1"/>
          </p:cNvSpPr>
          <p:nvPr>
            <p:ph type="body" idx="1"/>
          </p:nvPr>
        </p:nvSpPr>
        <p:spPr>
          <a:xfrm>
            <a:off x="714348" y="2428868"/>
            <a:ext cx="7570787" cy="3781425"/>
          </a:xfrm>
        </p:spPr>
        <p:txBody>
          <a:bodyPr/>
          <a:lstStyle/>
          <a:p>
            <a:pPr algn="just"/>
            <a:r>
              <a:rPr lang="es-ES" sz="2000" dirty="0" smtClean="0">
                <a:solidFill>
                  <a:schemeClr val="tx1"/>
                </a:solidFill>
                <a:latin typeface="+mn-lt"/>
                <a:ea typeface="+mn-ea"/>
                <a:cs typeface="+mn-cs"/>
              </a:rPr>
              <a:t>DEF: u</a:t>
            </a:r>
            <a:r>
              <a:rPr lang="es-ES" sz="2000" dirty="0" smtClean="0"/>
              <a:t>na base de datos se define como un conjunto de datos que se encuentran organizados y </a:t>
            </a:r>
            <a:r>
              <a:rPr lang="es-ES" sz="2000" b="1" dirty="0" smtClean="0"/>
              <a:t>relacionados</a:t>
            </a:r>
            <a:r>
              <a:rPr lang="es-ES" sz="2000" dirty="0" smtClean="0"/>
              <a:t> entre sí, con el fin de satisfacer tratamientos de información implicados en las actividades de una empresa.</a:t>
            </a:r>
            <a:endParaRPr lang="es-ES" sz="2000" b="1" dirty="0" smtClean="0">
              <a:solidFill>
                <a:schemeClr val="tx2"/>
              </a:solidFill>
            </a:endParaRPr>
          </a:p>
          <a:p>
            <a:pPr>
              <a:buNone/>
            </a:pPr>
            <a:endParaRPr lang="es-ES" sz="1500" b="1" dirty="0" smtClean="0">
              <a:solidFill>
                <a:schemeClr val="tx2"/>
              </a:solidFill>
            </a:endParaRPr>
          </a:p>
          <a:p>
            <a:pPr algn="just"/>
            <a:r>
              <a:rPr lang="es-ES" sz="2000" dirty="0" smtClean="0"/>
              <a:t>Para que un usuario logre interactuar con una BD se deben diseñar los diferentes programas que contienen las interfaces graficas necesarias con las cuales los usuarios cargan y descargan información de una Base de Datos. Por este motivo a las BD’s también se les puede identificar como un  Almacén de Datos.</a:t>
            </a:r>
            <a:endParaRPr lang="es-ES" sz="2000" b="1" dirty="0">
              <a:solidFill>
                <a:schemeClr val="tx2"/>
              </a:solidFill>
            </a:endParaRPr>
          </a:p>
          <a:p>
            <a:pPr marL="1131888" lvl="2" indent="-438150" algn="just">
              <a:lnSpc>
                <a:spcPct val="90000"/>
              </a:lnSpc>
              <a:buFont typeface="Wingdings" pitchFamily="2" charset="2"/>
              <a:buAutoNum type="arabicPeriod"/>
            </a:pPr>
            <a:endParaRPr lang="es-ES" sz="2100" dirty="0">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64" name="Rectangle 36"/>
          <p:cNvSpPr>
            <a:spLocks noGrp="1" noChangeArrowheads="1"/>
          </p:cNvSpPr>
          <p:nvPr>
            <p:ph type="ctrTitle"/>
          </p:nvPr>
        </p:nvSpPr>
        <p:spPr/>
        <p:txBody>
          <a:bodyPr/>
          <a:lstStyle/>
          <a:p>
            <a:r>
              <a:rPr lang="es-ES" dirty="0"/>
              <a:t>MUCHAS GRACIAS</a:t>
            </a:r>
            <a:br>
              <a:rPr lang="es-ES" dirty="0"/>
            </a:br>
            <a:r>
              <a:rPr lang="es-ES" sz="1600" dirty="0"/>
              <a:t>PROXIMAMENTE </a:t>
            </a:r>
            <a:r>
              <a:rPr lang="es-ES" sz="1600" dirty="0" smtClean="0"/>
              <a:t> Microsoft SQLServer 2008</a:t>
            </a:r>
            <a:endParaRPr lang="es-ES" sz="1600" dirty="0"/>
          </a:p>
        </p:txBody>
      </p:sp>
      <p:sp>
        <p:nvSpPr>
          <p:cNvPr id="2" name="Subtítulo 1"/>
          <p:cNvSpPr>
            <a:spLocks noGrp="1"/>
          </p:cNvSpPr>
          <p:nvPr>
            <p:ph type="subTitle" idx="1"/>
          </p:nvPr>
        </p:nvSpPr>
        <p:spPr/>
        <p:txBody>
          <a:bodyPr/>
          <a:lstStyle/>
          <a:p>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s-ES" sz="3200" dirty="0" smtClean="0"/>
              <a:t>BASES DE DATOS</a:t>
            </a:r>
            <a:endParaRPr lang="es-ES" sz="3200" dirty="0"/>
          </a:p>
        </p:txBody>
      </p:sp>
      <p:sp>
        <p:nvSpPr>
          <p:cNvPr id="8195" name="Rectangle 3"/>
          <p:cNvSpPr>
            <a:spLocks noGrp="1" noChangeArrowheads="1"/>
          </p:cNvSpPr>
          <p:nvPr>
            <p:ph type="body" idx="1"/>
          </p:nvPr>
        </p:nvSpPr>
        <p:spPr>
          <a:xfrm>
            <a:off x="714348" y="1857365"/>
            <a:ext cx="7570787" cy="1643074"/>
          </a:xfrm>
        </p:spPr>
        <p:txBody>
          <a:bodyPr/>
          <a:lstStyle/>
          <a:p>
            <a:pPr algn="just"/>
            <a:r>
              <a:rPr lang="es-ES" sz="1600" dirty="0" smtClean="0">
                <a:solidFill>
                  <a:schemeClr val="tx1"/>
                </a:solidFill>
                <a:latin typeface="+mn-lt"/>
                <a:ea typeface="+mn-ea"/>
                <a:cs typeface="+mn-cs"/>
              </a:rPr>
              <a:t>DEF: </a:t>
            </a:r>
            <a:r>
              <a:rPr lang="es-ES" sz="1600" dirty="0" smtClean="0"/>
              <a:t>Desde el punto de vista informático, las base de datos se definen como un sistema formado por un conjunto de datos almacenados en discos que permiten el acceso directo a ellos y un conjunto de programas que manipulen ese conjunto de datos.</a:t>
            </a:r>
          </a:p>
          <a:p>
            <a:pPr algn="just">
              <a:buNone/>
            </a:pPr>
            <a:endParaRPr lang="es-ES" sz="2000" b="1" dirty="0" smtClean="0">
              <a:solidFill>
                <a:schemeClr val="tx2"/>
              </a:solidFill>
            </a:endParaRPr>
          </a:p>
          <a:p>
            <a:pPr algn="just">
              <a:buNone/>
            </a:pPr>
            <a:endParaRPr lang="es-ES" sz="2000" b="1" dirty="0" smtClean="0">
              <a:solidFill>
                <a:schemeClr val="tx2"/>
              </a:solidFill>
            </a:endParaRPr>
          </a:p>
          <a:p>
            <a:pPr>
              <a:buNone/>
            </a:pPr>
            <a:endParaRPr lang="es-ES" sz="1500" b="1" dirty="0" smtClean="0">
              <a:solidFill>
                <a:schemeClr val="tx2"/>
              </a:solidFill>
            </a:endParaRPr>
          </a:p>
          <a:p>
            <a:pPr marL="1131888" lvl="2" indent="-438150" algn="just">
              <a:lnSpc>
                <a:spcPct val="90000"/>
              </a:lnSpc>
              <a:buNone/>
            </a:pPr>
            <a:endParaRPr lang="es-ES" sz="2100" dirty="0">
              <a:solidFill>
                <a:schemeClr val="tx2"/>
              </a:solidFill>
            </a:endParaRPr>
          </a:p>
        </p:txBody>
      </p:sp>
      <p:graphicFrame>
        <p:nvGraphicFramePr>
          <p:cNvPr id="4" name="3 Diagrama"/>
          <p:cNvGraphicFramePr/>
          <p:nvPr/>
        </p:nvGraphicFramePr>
        <p:xfrm>
          <a:off x="1524000" y="3571876"/>
          <a:ext cx="6096000" cy="2428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6237287"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CONFORMACION DE UNA </a:t>
            </a:r>
            <a:br>
              <a:rPr lang="es-ES" sz="2800" dirty="0" smtClean="0"/>
            </a:br>
            <a:r>
              <a:rPr lang="es-ES" sz="2800" dirty="0" smtClean="0"/>
              <a:t>BASE DE DATOS</a:t>
            </a:r>
            <a:endParaRPr lang="es-ES" sz="2800" dirty="0"/>
          </a:p>
        </p:txBody>
      </p:sp>
      <p:sp>
        <p:nvSpPr>
          <p:cNvPr id="9" name="8 Rectángulo redondeado"/>
          <p:cNvSpPr/>
          <p:nvPr/>
        </p:nvSpPr>
        <p:spPr>
          <a:xfrm>
            <a:off x="428596" y="1785926"/>
            <a:ext cx="500066" cy="357190"/>
          </a:xfrm>
          <a:prstGeom prst="roundRect">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smtClean="0"/>
              <a:t>bit</a:t>
            </a:r>
            <a:endParaRPr lang="es-ES" dirty="0"/>
          </a:p>
        </p:txBody>
      </p:sp>
      <p:sp>
        <p:nvSpPr>
          <p:cNvPr id="10" name="9 Rectángulo redondeado"/>
          <p:cNvSpPr/>
          <p:nvPr/>
        </p:nvSpPr>
        <p:spPr>
          <a:xfrm>
            <a:off x="1428728" y="1785926"/>
            <a:ext cx="500066" cy="357190"/>
          </a:xfrm>
          <a:prstGeom prst="roundRect">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smtClean="0"/>
              <a:t>bit</a:t>
            </a:r>
            <a:endParaRPr lang="es-ES" dirty="0"/>
          </a:p>
        </p:txBody>
      </p:sp>
      <p:sp>
        <p:nvSpPr>
          <p:cNvPr id="11" name="10 Rectángulo redondeado"/>
          <p:cNvSpPr/>
          <p:nvPr/>
        </p:nvSpPr>
        <p:spPr>
          <a:xfrm>
            <a:off x="857224" y="2571744"/>
            <a:ext cx="785818" cy="357190"/>
          </a:xfrm>
          <a:prstGeom prst="roundRect">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smtClean="0"/>
              <a:t>Byte</a:t>
            </a:r>
            <a:endParaRPr lang="es-ES" dirty="0"/>
          </a:p>
        </p:txBody>
      </p:sp>
      <p:sp>
        <p:nvSpPr>
          <p:cNvPr id="12" name="11 Rectángulo redondeado"/>
          <p:cNvSpPr/>
          <p:nvPr/>
        </p:nvSpPr>
        <p:spPr>
          <a:xfrm>
            <a:off x="2143108" y="2571744"/>
            <a:ext cx="785818" cy="357190"/>
          </a:xfrm>
          <a:prstGeom prst="roundRect">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dirty="0" smtClean="0"/>
          </a:p>
          <a:p>
            <a:pPr algn="ctr"/>
            <a:r>
              <a:rPr lang="es-ES" dirty="0" smtClean="0"/>
              <a:t>Byte</a:t>
            </a:r>
          </a:p>
          <a:p>
            <a:pPr algn="ctr"/>
            <a:endParaRPr lang="es-ES" dirty="0"/>
          </a:p>
        </p:txBody>
      </p:sp>
      <p:sp>
        <p:nvSpPr>
          <p:cNvPr id="13" name="12 Rectángulo redondeado"/>
          <p:cNvSpPr/>
          <p:nvPr/>
        </p:nvSpPr>
        <p:spPr>
          <a:xfrm>
            <a:off x="1500166" y="3286124"/>
            <a:ext cx="1000132" cy="357190"/>
          </a:xfrm>
          <a:prstGeom prst="roundRect">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smtClean="0"/>
              <a:t>Campo</a:t>
            </a:r>
            <a:endParaRPr lang="es-ES" dirty="0"/>
          </a:p>
        </p:txBody>
      </p:sp>
      <p:sp>
        <p:nvSpPr>
          <p:cNvPr id="15" name="14 Rectángulo redondeado"/>
          <p:cNvSpPr/>
          <p:nvPr/>
        </p:nvSpPr>
        <p:spPr>
          <a:xfrm>
            <a:off x="2214546" y="4071942"/>
            <a:ext cx="1071570" cy="357190"/>
          </a:xfrm>
          <a:prstGeom prst="roundRect">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smtClean="0"/>
              <a:t>Registro</a:t>
            </a:r>
            <a:endParaRPr lang="es-ES" dirty="0"/>
          </a:p>
        </p:txBody>
      </p:sp>
      <p:sp>
        <p:nvSpPr>
          <p:cNvPr id="17" name="16 Rectángulo redondeado"/>
          <p:cNvSpPr/>
          <p:nvPr/>
        </p:nvSpPr>
        <p:spPr>
          <a:xfrm>
            <a:off x="3214678" y="4857760"/>
            <a:ext cx="1071570" cy="357190"/>
          </a:xfrm>
          <a:prstGeom prst="roundRect">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smtClean="0"/>
              <a:t>Archivo</a:t>
            </a:r>
            <a:endParaRPr lang="es-ES" dirty="0"/>
          </a:p>
        </p:txBody>
      </p:sp>
      <p:sp>
        <p:nvSpPr>
          <p:cNvPr id="19" name="18 Rectángulo redondeado"/>
          <p:cNvSpPr/>
          <p:nvPr/>
        </p:nvSpPr>
        <p:spPr>
          <a:xfrm>
            <a:off x="4429124" y="5786454"/>
            <a:ext cx="785818" cy="357190"/>
          </a:xfrm>
          <a:prstGeom prst="roundRect">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smtClean="0"/>
              <a:t>BD</a:t>
            </a:r>
            <a:endParaRPr lang="es-ES" dirty="0"/>
          </a:p>
        </p:txBody>
      </p:sp>
      <p:sp>
        <p:nvSpPr>
          <p:cNvPr id="21" name="20 Rectángulo redondeado"/>
          <p:cNvSpPr/>
          <p:nvPr/>
        </p:nvSpPr>
        <p:spPr>
          <a:xfrm>
            <a:off x="3143240" y="3286124"/>
            <a:ext cx="1000132" cy="357190"/>
          </a:xfrm>
          <a:prstGeom prst="roundRect">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smtClean="0"/>
              <a:t>Campo</a:t>
            </a:r>
            <a:endParaRPr lang="es-ES" dirty="0"/>
          </a:p>
        </p:txBody>
      </p:sp>
      <p:sp>
        <p:nvSpPr>
          <p:cNvPr id="23" name="22 Rectángulo redondeado"/>
          <p:cNvSpPr/>
          <p:nvPr/>
        </p:nvSpPr>
        <p:spPr>
          <a:xfrm>
            <a:off x="4286248" y="4071942"/>
            <a:ext cx="1071570" cy="357190"/>
          </a:xfrm>
          <a:prstGeom prst="roundRect">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smtClean="0"/>
              <a:t>Registro</a:t>
            </a:r>
            <a:endParaRPr lang="es-ES" dirty="0"/>
          </a:p>
        </p:txBody>
      </p:sp>
      <p:sp>
        <p:nvSpPr>
          <p:cNvPr id="24" name="23 Rectángulo redondeado"/>
          <p:cNvSpPr/>
          <p:nvPr/>
        </p:nvSpPr>
        <p:spPr>
          <a:xfrm>
            <a:off x="5214942" y="4857760"/>
            <a:ext cx="1071570" cy="357190"/>
          </a:xfrm>
          <a:prstGeom prst="roundRect">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smtClean="0"/>
              <a:t>Archivo</a:t>
            </a:r>
            <a:endParaRPr lang="es-ES" dirty="0"/>
          </a:p>
        </p:txBody>
      </p:sp>
      <p:sp>
        <p:nvSpPr>
          <p:cNvPr id="25" name="24 Elipse"/>
          <p:cNvSpPr/>
          <p:nvPr/>
        </p:nvSpPr>
        <p:spPr>
          <a:xfrm>
            <a:off x="1142976" y="2000240"/>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26" name="25 Elipse"/>
          <p:cNvSpPr/>
          <p:nvPr/>
        </p:nvSpPr>
        <p:spPr>
          <a:xfrm>
            <a:off x="1304900" y="2000240"/>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27" name="26 Elipse"/>
          <p:cNvSpPr/>
          <p:nvPr/>
        </p:nvSpPr>
        <p:spPr>
          <a:xfrm>
            <a:off x="1000100" y="2000240"/>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28" name="27 Elipse"/>
          <p:cNvSpPr/>
          <p:nvPr/>
        </p:nvSpPr>
        <p:spPr>
          <a:xfrm>
            <a:off x="1857356" y="2786058"/>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29" name="28 Elipse"/>
          <p:cNvSpPr/>
          <p:nvPr/>
        </p:nvSpPr>
        <p:spPr>
          <a:xfrm>
            <a:off x="2019280" y="2786058"/>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30" name="29 Elipse"/>
          <p:cNvSpPr/>
          <p:nvPr/>
        </p:nvSpPr>
        <p:spPr>
          <a:xfrm>
            <a:off x="1714480" y="2786058"/>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34" name="33 Elipse"/>
          <p:cNvSpPr/>
          <p:nvPr/>
        </p:nvSpPr>
        <p:spPr>
          <a:xfrm>
            <a:off x="2786050" y="3500438"/>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35" name="34 Elipse"/>
          <p:cNvSpPr/>
          <p:nvPr/>
        </p:nvSpPr>
        <p:spPr>
          <a:xfrm>
            <a:off x="2947974" y="3500438"/>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36" name="35 Elipse"/>
          <p:cNvSpPr/>
          <p:nvPr/>
        </p:nvSpPr>
        <p:spPr>
          <a:xfrm>
            <a:off x="2643174" y="3500438"/>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37" name="36 Elipse"/>
          <p:cNvSpPr/>
          <p:nvPr/>
        </p:nvSpPr>
        <p:spPr>
          <a:xfrm>
            <a:off x="3714744" y="4286256"/>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38" name="37 Elipse"/>
          <p:cNvSpPr/>
          <p:nvPr/>
        </p:nvSpPr>
        <p:spPr>
          <a:xfrm>
            <a:off x="3876668" y="4286256"/>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39" name="38 Elipse"/>
          <p:cNvSpPr/>
          <p:nvPr/>
        </p:nvSpPr>
        <p:spPr>
          <a:xfrm>
            <a:off x="3571868" y="4286256"/>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40" name="39 Elipse"/>
          <p:cNvSpPr/>
          <p:nvPr/>
        </p:nvSpPr>
        <p:spPr>
          <a:xfrm>
            <a:off x="4714876" y="5072074"/>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41" name="40 Elipse"/>
          <p:cNvSpPr/>
          <p:nvPr/>
        </p:nvSpPr>
        <p:spPr>
          <a:xfrm>
            <a:off x="4876800" y="5072074"/>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42" name="41 Elipse"/>
          <p:cNvSpPr/>
          <p:nvPr/>
        </p:nvSpPr>
        <p:spPr>
          <a:xfrm>
            <a:off x="4572000" y="5072074"/>
            <a:ext cx="45719" cy="71438"/>
          </a:xfrm>
          <a:prstGeom prst="ellipse">
            <a:avLst/>
          </a:prstGeom>
          <a:effectLst>
            <a:outerShdw blurRad="152400" dist="317500" dir="5400000" sx="90000" sy="-19000" rotWithShape="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cxnSp>
        <p:nvCxnSpPr>
          <p:cNvPr id="45" name="44 Conector recto de flecha"/>
          <p:cNvCxnSpPr/>
          <p:nvPr/>
        </p:nvCxnSpPr>
        <p:spPr>
          <a:xfrm rot="16200000" flipH="1">
            <a:off x="785786" y="2214554"/>
            <a:ext cx="285752" cy="28575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7" name="46 Conector recto de flecha"/>
          <p:cNvCxnSpPr/>
          <p:nvPr/>
        </p:nvCxnSpPr>
        <p:spPr>
          <a:xfrm rot="5400000">
            <a:off x="1428728" y="2214554"/>
            <a:ext cx="285752" cy="28575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0" name="49 Conector recto de flecha"/>
          <p:cNvCxnSpPr/>
          <p:nvPr/>
        </p:nvCxnSpPr>
        <p:spPr>
          <a:xfrm>
            <a:off x="1428728" y="3000372"/>
            <a:ext cx="285752" cy="21431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2" name="51 Conector recto de flecha"/>
          <p:cNvCxnSpPr/>
          <p:nvPr/>
        </p:nvCxnSpPr>
        <p:spPr>
          <a:xfrm rot="5400000">
            <a:off x="2285984" y="3000372"/>
            <a:ext cx="214314" cy="21431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8" name="57 Conector recto de flecha"/>
          <p:cNvCxnSpPr/>
          <p:nvPr/>
        </p:nvCxnSpPr>
        <p:spPr>
          <a:xfrm>
            <a:off x="2143108" y="3714752"/>
            <a:ext cx="357190" cy="28575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0" name="59 Conector recto de flecha"/>
          <p:cNvCxnSpPr/>
          <p:nvPr/>
        </p:nvCxnSpPr>
        <p:spPr>
          <a:xfrm rot="10800000" flipV="1">
            <a:off x="3143240" y="3714752"/>
            <a:ext cx="357190" cy="28575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2" name="61 Conector recto de flecha"/>
          <p:cNvCxnSpPr/>
          <p:nvPr/>
        </p:nvCxnSpPr>
        <p:spPr>
          <a:xfrm>
            <a:off x="3000364" y="4500570"/>
            <a:ext cx="428628" cy="28575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4" name="63 Conector recto de flecha"/>
          <p:cNvCxnSpPr/>
          <p:nvPr/>
        </p:nvCxnSpPr>
        <p:spPr>
          <a:xfrm rot="10800000" flipV="1">
            <a:off x="4214810" y="4500570"/>
            <a:ext cx="500066" cy="28575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6" name="65 Conector recto de flecha"/>
          <p:cNvCxnSpPr/>
          <p:nvPr/>
        </p:nvCxnSpPr>
        <p:spPr>
          <a:xfrm>
            <a:off x="3929058" y="5286388"/>
            <a:ext cx="571504" cy="42862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8" name="67 Conector recto de flecha"/>
          <p:cNvCxnSpPr/>
          <p:nvPr/>
        </p:nvCxnSpPr>
        <p:spPr>
          <a:xfrm rot="10800000" flipV="1">
            <a:off x="5000628" y="5286388"/>
            <a:ext cx="500066" cy="42862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69" name="68 Rectángulo redondeado"/>
          <p:cNvSpPr/>
          <p:nvPr/>
        </p:nvSpPr>
        <p:spPr>
          <a:xfrm>
            <a:off x="4429124" y="1857364"/>
            <a:ext cx="4357718" cy="178595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just"/>
            <a:r>
              <a:rPr lang="es-ES" sz="1600" dirty="0" smtClean="0"/>
              <a:t>Una base de datos esta compuesta por estructuras lógicas de almacenamiento denominadas TABLAS. Una tabla esta compuesta por columnas o campos y filas o registros. Un registro  es la ocurrencia  del conjunto de campos de una tabla.</a:t>
            </a:r>
            <a:endParaRPr lang="es-E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6237287"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NIVELES DE ABSTRACCION DE LAS BASES DE DATOS</a:t>
            </a:r>
            <a:endParaRPr lang="es-ES" sz="2800" dirty="0"/>
          </a:p>
        </p:txBody>
      </p:sp>
      <p:graphicFrame>
        <p:nvGraphicFramePr>
          <p:cNvPr id="5" name="4 Marcador de contenido"/>
          <p:cNvGraphicFramePr>
            <a:graphicFrameLocks noGrp="1"/>
          </p:cNvGraphicFramePr>
          <p:nvPr>
            <p:ph idx="1"/>
          </p:nvPr>
        </p:nvGraphicFramePr>
        <p:xfrm>
          <a:off x="214282" y="1428736"/>
          <a:ext cx="8472518" cy="4702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6237287"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CARACTERISTICAS DE LAS BASES DE DATOS</a:t>
            </a:r>
            <a:endParaRPr lang="es-ES" sz="2800" dirty="0"/>
          </a:p>
        </p:txBody>
      </p:sp>
      <p:sp>
        <p:nvSpPr>
          <p:cNvPr id="9219" name="Rectangle 3"/>
          <p:cNvSpPr>
            <a:spLocks noGrp="1" noChangeArrowheads="1"/>
          </p:cNvSpPr>
          <p:nvPr>
            <p:ph type="body" idx="1"/>
          </p:nvPr>
        </p:nvSpPr>
        <p:spPr>
          <a:xfrm>
            <a:off x="928662" y="2214554"/>
            <a:ext cx="7215238" cy="2928958"/>
          </a:xfrm>
        </p:spPr>
        <p:txBody>
          <a:bodyPr/>
          <a:lstStyle/>
          <a:p>
            <a:r>
              <a:rPr lang="es-ES" sz="2000" dirty="0" smtClean="0"/>
              <a:t>Redundancia  reducida.</a:t>
            </a:r>
          </a:p>
          <a:p>
            <a:r>
              <a:rPr lang="es-ES" sz="2000" dirty="0" smtClean="0"/>
              <a:t>Inconsistencia reducida.</a:t>
            </a:r>
          </a:p>
          <a:p>
            <a:r>
              <a:rPr lang="es-ES" sz="2000" dirty="0" smtClean="0"/>
              <a:t>Acceso concurrente por parte de múltiples usuarios.</a:t>
            </a:r>
          </a:p>
          <a:p>
            <a:r>
              <a:rPr lang="es-ES" sz="2000" dirty="0" smtClean="0"/>
              <a:t>Integridad de los datos. (Restricciones de consistencia)</a:t>
            </a:r>
          </a:p>
          <a:p>
            <a:r>
              <a:rPr lang="es-ES" sz="2000" dirty="0" smtClean="0"/>
              <a:t>Consultas complejas optimizadas.</a:t>
            </a:r>
          </a:p>
          <a:p>
            <a:r>
              <a:rPr lang="es-ES" sz="2000" dirty="0" smtClean="0"/>
              <a:t>Seguridad de acceso.</a:t>
            </a:r>
          </a:p>
          <a:p>
            <a:r>
              <a:rPr lang="es-ES" sz="2000" dirty="0" smtClean="0"/>
              <a:t>Respaldo y recuperación.</a:t>
            </a:r>
          </a:p>
          <a:p>
            <a:pPr algn="just">
              <a:buNone/>
            </a:pPr>
            <a:endParaRPr lang="es-E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6237287"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SERVIDOR</a:t>
            </a:r>
            <a:br>
              <a:rPr lang="es-ES" sz="2800" dirty="0" smtClean="0"/>
            </a:br>
            <a:r>
              <a:rPr lang="es-ES" sz="2800" dirty="0" smtClean="0"/>
              <a:t>BASE DE DATOS</a:t>
            </a:r>
            <a:endParaRPr lang="es-ES" sz="2800" dirty="0"/>
          </a:p>
        </p:txBody>
      </p:sp>
      <p:pic>
        <p:nvPicPr>
          <p:cNvPr id="5" name="4 Imagen" descr="base%20de%20datos.gif"/>
          <p:cNvPicPr>
            <a:picLocks noChangeAspect="1"/>
          </p:cNvPicPr>
          <p:nvPr/>
        </p:nvPicPr>
        <p:blipFill>
          <a:blip r:embed="rId2"/>
          <a:stretch>
            <a:fillRect/>
          </a:stretch>
        </p:blipFill>
        <p:spPr>
          <a:xfrm>
            <a:off x="1071538" y="1714488"/>
            <a:ext cx="7000924" cy="45658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5951559"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MOTORES DE</a:t>
            </a:r>
            <a:br>
              <a:rPr lang="es-ES" sz="2800" dirty="0" smtClean="0"/>
            </a:br>
            <a:r>
              <a:rPr lang="es-ES" sz="2800" dirty="0" smtClean="0"/>
              <a:t>BASES DE DATOS</a:t>
            </a:r>
            <a:endParaRPr lang="es-ES" sz="2800" dirty="0"/>
          </a:p>
        </p:txBody>
      </p:sp>
      <p:pic>
        <p:nvPicPr>
          <p:cNvPr id="4" name="3 Imagen" descr="CALN9MMDCAQZTN2DCAC7Z4UWCABB2L9ICAEPF2VGCACRPXS7CAMVACTUCAV54KOGCAPQB3C2CAX3EKMPCAZB2821CA49VCSHCAEX6UQKCAGMZ7QICAZTZE0HCAJOONKDCAW7AHFCCA6UEQS0.jpg"/>
          <p:cNvPicPr>
            <a:picLocks noChangeAspect="1"/>
          </p:cNvPicPr>
          <p:nvPr/>
        </p:nvPicPr>
        <p:blipFill>
          <a:blip r:embed="rId2"/>
          <a:stretch>
            <a:fillRect/>
          </a:stretch>
        </p:blipFill>
        <p:spPr>
          <a:xfrm>
            <a:off x="785786" y="1714488"/>
            <a:ext cx="1976447" cy="1155461"/>
          </a:xfrm>
          <a:prstGeom prst="rect">
            <a:avLst/>
          </a:prstGeom>
        </p:spPr>
      </p:pic>
      <p:pic>
        <p:nvPicPr>
          <p:cNvPr id="6" name="5 Imagen" descr="images.jpg"/>
          <p:cNvPicPr>
            <a:picLocks noChangeAspect="1"/>
          </p:cNvPicPr>
          <p:nvPr/>
        </p:nvPicPr>
        <p:blipFill>
          <a:blip r:embed="rId3"/>
          <a:stretch>
            <a:fillRect/>
          </a:stretch>
        </p:blipFill>
        <p:spPr>
          <a:xfrm>
            <a:off x="4714876" y="2571744"/>
            <a:ext cx="2857520" cy="590554"/>
          </a:xfrm>
          <a:prstGeom prst="rect">
            <a:avLst/>
          </a:prstGeom>
        </p:spPr>
      </p:pic>
      <p:pic>
        <p:nvPicPr>
          <p:cNvPr id="7" name="6 Imagen" descr="CAZQO0ZGCAKK27OOCAMYOUIQCANLTGD8CAJAB3E8CASRJ2A8CA6NACQTCA63MN2ZCA2HBBO8CA2XLCSPCAKLI3WJCAPS6XN6CA95W0V8CAAO23OICAVBX3VPCA68Z9PFCARY8JNYCAAOLFN3.jpg"/>
          <p:cNvPicPr>
            <a:picLocks noChangeAspect="1"/>
          </p:cNvPicPr>
          <p:nvPr/>
        </p:nvPicPr>
        <p:blipFill>
          <a:blip r:embed="rId4"/>
          <a:stretch>
            <a:fillRect/>
          </a:stretch>
        </p:blipFill>
        <p:spPr>
          <a:xfrm>
            <a:off x="2786050" y="3143248"/>
            <a:ext cx="2028835" cy="1272047"/>
          </a:xfrm>
          <a:prstGeom prst="rect">
            <a:avLst/>
          </a:prstGeom>
        </p:spPr>
      </p:pic>
      <p:pic>
        <p:nvPicPr>
          <p:cNvPr id="8" name="7 Imagen" descr="CAUIW0A2CA5OU3K9CAKWA48MCABC5965CA7Z3Y5CCATVB755CAJ38Y94CAZLEK80CA309LUHCAU00YM9CALDWVCMCAU6RL8RCA7I4R5KCARTRPAECA4366J5CASWHVWFCA908J5YCAS04IYW.jpg"/>
          <p:cNvPicPr>
            <a:picLocks noChangeAspect="1"/>
          </p:cNvPicPr>
          <p:nvPr/>
        </p:nvPicPr>
        <p:blipFill>
          <a:blip r:embed="rId5"/>
          <a:stretch>
            <a:fillRect/>
          </a:stretch>
        </p:blipFill>
        <p:spPr>
          <a:xfrm>
            <a:off x="5929322" y="4286255"/>
            <a:ext cx="1785950" cy="1395273"/>
          </a:xfrm>
          <a:prstGeom prst="rect">
            <a:avLst/>
          </a:prstGeom>
        </p:spPr>
      </p:pic>
      <p:pic>
        <p:nvPicPr>
          <p:cNvPr id="9" name="8 Imagen" descr="CAKZMZR0CAH4HVYZCADIHVDJCAFRFOLCCAHR9EHECAHP8FIZCAHRDA30CAIAYIW4CAAVXLTMCA1CHU3YCAWDKHT0CA84MG15CAI7109PCAL8THTKCA8CO3IUCAY853O4CAR1DXWGCAP91HDS.jpg"/>
          <p:cNvPicPr>
            <a:picLocks noChangeAspect="1"/>
          </p:cNvPicPr>
          <p:nvPr/>
        </p:nvPicPr>
        <p:blipFill>
          <a:blip r:embed="rId6"/>
          <a:stretch>
            <a:fillRect/>
          </a:stretch>
        </p:blipFill>
        <p:spPr>
          <a:xfrm>
            <a:off x="1571604" y="5143512"/>
            <a:ext cx="2234132" cy="100965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713" y="357166"/>
            <a:ext cx="5522931" cy="1000132"/>
          </a:xfrm>
        </p:spPr>
        <p:txBody>
          <a:bodyPr/>
          <a:lstStyle/>
          <a:p>
            <a:pPr algn="ctr"/>
            <a:r>
              <a:rPr lang="es-ES" sz="2800" dirty="0" smtClean="0"/>
              <a:t/>
            </a:r>
            <a:br>
              <a:rPr lang="es-ES" sz="2800" dirty="0" smtClean="0"/>
            </a:br>
            <a:r>
              <a:rPr lang="es-ES" sz="2800" dirty="0" smtClean="0"/>
              <a:t/>
            </a:r>
            <a:br>
              <a:rPr lang="es-ES" sz="2800" dirty="0" smtClean="0"/>
            </a:br>
            <a:r>
              <a:rPr lang="es-ES" sz="2800" dirty="0" smtClean="0"/>
              <a:t>MODELADO DE DATOS</a:t>
            </a:r>
            <a:endParaRPr lang="es-ES" sz="2800" dirty="0"/>
          </a:p>
        </p:txBody>
      </p:sp>
      <p:sp>
        <p:nvSpPr>
          <p:cNvPr id="9219" name="Rectangle 3"/>
          <p:cNvSpPr>
            <a:spLocks noGrp="1" noChangeArrowheads="1"/>
          </p:cNvSpPr>
          <p:nvPr>
            <p:ph type="body" idx="1"/>
          </p:nvPr>
        </p:nvSpPr>
        <p:spPr>
          <a:xfrm>
            <a:off x="928662" y="1785926"/>
            <a:ext cx="7215238" cy="1928826"/>
          </a:xfrm>
        </p:spPr>
        <p:txBody>
          <a:bodyPr/>
          <a:lstStyle/>
          <a:p>
            <a:pPr algn="just"/>
            <a:r>
              <a:rPr lang="es-ES" sz="2000" dirty="0" smtClean="0"/>
              <a:t>Un Modelo de Datos se utiliza para  diseñar la estructura de una Base de Datos mediante una colección de herramientas conceptuales que permiten describir los datos, las entidades que intervienen, las relaciones entre las diferentes entidades u objetos y las restricciones de consistencia.</a:t>
            </a:r>
          </a:p>
        </p:txBody>
      </p:sp>
      <p:pic>
        <p:nvPicPr>
          <p:cNvPr id="4" name="3 Imagen" descr="bd_modelo.gif"/>
          <p:cNvPicPr>
            <a:picLocks noChangeAspect="1"/>
          </p:cNvPicPr>
          <p:nvPr/>
        </p:nvPicPr>
        <p:blipFill>
          <a:blip r:embed="rId2"/>
          <a:stretch>
            <a:fillRect/>
          </a:stretch>
        </p:blipFill>
        <p:spPr>
          <a:xfrm>
            <a:off x="785787" y="4000504"/>
            <a:ext cx="4214842" cy="1881194"/>
          </a:xfrm>
          <a:prstGeom prst="rect">
            <a:avLst/>
          </a:prstGeom>
        </p:spPr>
      </p:pic>
      <p:pic>
        <p:nvPicPr>
          <p:cNvPr id="5" name="4 Imagen" descr="ms171971_dv3W7C1(es-es,VS_90).gif"/>
          <p:cNvPicPr>
            <a:picLocks noChangeAspect="1"/>
          </p:cNvPicPr>
          <p:nvPr/>
        </p:nvPicPr>
        <p:blipFill>
          <a:blip r:embed="rId3"/>
          <a:stretch>
            <a:fillRect/>
          </a:stretch>
        </p:blipFill>
        <p:spPr>
          <a:xfrm>
            <a:off x="5286380" y="3500439"/>
            <a:ext cx="2737601" cy="271464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ed">
  <a:themeElements>
    <a:clrScheme name="Red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Re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ed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Red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Red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Red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Red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Red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Red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Red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Red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Red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mi plantilla</Template>
  <TotalTime>2112</TotalTime>
  <Words>792</Words>
  <Application>Microsoft Office PowerPoint</Application>
  <PresentationFormat>Presentación en pantalla (4:3)</PresentationFormat>
  <Paragraphs>143</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Arial Narrow</vt:lpstr>
      <vt:lpstr>Wingdings</vt:lpstr>
      <vt:lpstr>Red</vt:lpstr>
      <vt:lpstr>     BASES DE DATOS CONCEPTOS BASICOS</vt:lpstr>
      <vt:lpstr>BASES DE DATOS</vt:lpstr>
      <vt:lpstr>BASES DE DATOS</vt:lpstr>
      <vt:lpstr>  CONFORMACION DE UNA  BASE DE DATOS</vt:lpstr>
      <vt:lpstr>  NIVELES DE ABSTRACCION DE LAS BASES DE DATOS</vt:lpstr>
      <vt:lpstr>  CARACTERISTICAS DE LAS BASES DE DATOS</vt:lpstr>
      <vt:lpstr>  SERVIDOR BASE DE DATOS</vt:lpstr>
      <vt:lpstr>  MOTORES DE BASES DE DATOS</vt:lpstr>
      <vt:lpstr>  MODELADO DE DATOS</vt:lpstr>
      <vt:lpstr>  MODELO ENTIDAD - RELACION</vt:lpstr>
      <vt:lpstr>  MODELO ENTIDAD - RELACION</vt:lpstr>
      <vt:lpstr>  CARDINALIDAD DE ASIGNACION</vt:lpstr>
      <vt:lpstr>  CARDINALIDAD DE ASIGNACION</vt:lpstr>
      <vt:lpstr>  CARDINALIDAD DE ASIGNACION</vt:lpstr>
      <vt:lpstr>  CARDINALIDAD DE ASIGNACION</vt:lpstr>
      <vt:lpstr>  MODELO ENTIDAD - RELACION</vt:lpstr>
      <vt:lpstr>  CLAVES</vt:lpstr>
      <vt:lpstr>  ENTIDADES DEBILES</vt:lpstr>
      <vt:lpstr>  MODELO RELACIONAL</vt:lpstr>
      <vt:lpstr>MUCHAS GRACIAS PROXIMAMENTE  Microsoft SQLServer 2008</vt:lpstr>
    </vt:vector>
  </TitlesOfParts>
  <Company>HELLRAISER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METODOLOGIAS DE DESARROLLO DE SOFTWARE</dc:title>
  <dc:creator>PINHEAD</dc:creator>
  <cp:lastModifiedBy>HP</cp:lastModifiedBy>
  <cp:revision>361</cp:revision>
  <dcterms:created xsi:type="dcterms:W3CDTF">2009-08-21T16:31:39Z</dcterms:created>
  <dcterms:modified xsi:type="dcterms:W3CDTF">2020-04-16T00:05:39Z</dcterms:modified>
</cp:coreProperties>
</file>