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7"/>
  </p:notesMasterIdLst>
  <p:sldIdLst>
    <p:sldId id="280" r:id="rId2"/>
    <p:sldId id="286" r:id="rId3"/>
    <p:sldId id="287" r:id="rId4"/>
    <p:sldId id="291" r:id="rId5"/>
    <p:sldId id="292" r:id="rId6"/>
    <p:sldId id="319" r:id="rId7"/>
    <p:sldId id="294" r:id="rId8"/>
    <p:sldId id="295" r:id="rId9"/>
    <p:sldId id="296" r:id="rId10"/>
    <p:sldId id="315" r:id="rId11"/>
    <p:sldId id="305" r:id="rId12"/>
    <p:sldId id="306" r:id="rId13"/>
    <p:sldId id="316" r:id="rId14"/>
    <p:sldId id="314" r:id="rId15"/>
    <p:sldId id="298" r:id="rId16"/>
    <p:sldId id="299" r:id="rId17"/>
    <p:sldId id="300" r:id="rId18"/>
    <p:sldId id="317" r:id="rId19"/>
    <p:sldId id="293" r:id="rId20"/>
    <p:sldId id="308" r:id="rId21"/>
    <p:sldId id="310" r:id="rId22"/>
    <p:sldId id="311" r:id="rId23"/>
    <p:sldId id="309" r:id="rId24"/>
    <p:sldId id="312" r:id="rId25"/>
    <p:sldId id="313" r:id="rId26"/>
    <p:sldId id="318" r:id="rId27"/>
    <p:sldId id="288" r:id="rId28"/>
    <p:sldId id="301" r:id="rId29"/>
    <p:sldId id="302" r:id="rId30"/>
    <p:sldId id="303" r:id="rId31"/>
    <p:sldId id="320" r:id="rId32"/>
    <p:sldId id="289" r:id="rId33"/>
    <p:sldId id="307" r:id="rId34"/>
    <p:sldId id="290" r:id="rId35"/>
    <p:sldId id="304" r:id="rId3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2563" autoAdjust="0"/>
  </p:normalViewPr>
  <p:slideViewPr>
    <p:cSldViewPr>
      <p:cViewPr>
        <p:scale>
          <a:sx n="125" d="100"/>
          <a:sy n="125" d="100"/>
        </p:scale>
        <p:origin x="-37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DCC85-2C2A-4197-A16F-8F35B2AFD36E}" type="datetimeFigureOut">
              <a:rPr lang="de-DE" smtClean="0"/>
              <a:pPr/>
              <a:t>10.12.2014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BC2F7-EEF0-4C9B-A6B6-579B88AEDB6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05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559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133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704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31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793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73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367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094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99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021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54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485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082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134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560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69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96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085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6374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87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79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66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15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782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966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5064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710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616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0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45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0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6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99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61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BC2F7-EEF0-4C9B-A6B6-579B88AEDB6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332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6012160" cy="1772816"/>
          </a:xfrm>
        </p:spPr>
        <p:txBody>
          <a:bodyPr>
            <a:normAutofit/>
          </a:bodyPr>
          <a:lstStyle>
            <a:lvl1pPr algn="l">
              <a:defRPr sz="3200" baseline="0"/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2276872"/>
            <a:ext cx="3131840" cy="2592288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Hilfstext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1772816"/>
            <a:ext cx="601216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 userDrawn="1"/>
        </p:nvSpPr>
        <p:spPr>
          <a:xfrm>
            <a:off x="0" y="2132856"/>
            <a:ext cx="817240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3851920" y="4293096"/>
            <a:ext cx="529208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5292080" y="3933056"/>
            <a:ext cx="3851920" cy="1440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8820472" y="6597352"/>
            <a:ext cx="323528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597352"/>
            <a:ext cx="1475656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Michael </a:t>
            </a:r>
            <a:r>
              <a:rPr lang="de-DE" sz="1600" baseline="0" dirty="0" smtClean="0">
                <a:solidFill>
                  <a:schemeClr val="bg1"/>
                </a:solidFill>
              </a:rPr>
              <a:t>Huber</a:t>
            </a:r>
            <a:endParaRPr lang="de-DE" sz="1600" baseline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456" y="262112"/>
            <a:ext cx="6372200" cy="718616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24536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2000" baseline="0"/>
            </a:lvl1pPr>
            <a:lvl2pPr>
              <a:buClr>
                <a:schemeClr val="accent2">
                  <a:lumMod val="75000"/>
                </a:schemeClr>
              </a:buClr>
              <a:defRPr sz="1800" baseline="0"/>
            </a:lvl2pPr>
            <a:lvl3pPr>
              <a:buClr>
                <a:schemeClr val="accent2">
                  <a:lumMod val="75000"/>
                </a:schemeClr>
              </a:buCl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820472" y="6597352"/>
            <a:ext cx="323528" cy="260648"/>
          </a:xfrm>
        </p:spPr>
        <p:txBody>
          <a:bodyPr/>
          <a:lstStyle>
            <a:lvl1pPr algn="ctr">
              <a:defRPr sz="1600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C82A118-349B-44AE-9B0F-8F3A88D3544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980728"/>
            <a:ext cx="4427984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4427984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bg1"/>
                </a:solidFill>
              </a:rPr>
              <a:t>Distributed </a:t>
            </a:r>
            <a:r>
              <a:rPr lang="de-DE" sz="1600" dirty="0" err="1" smtClean="0">
                <a:solidFill>
                  <a:schemeClr val="bg1"/>
                </a:solidFill>
              </a:rPr>
              <a:t>reconstruction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of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information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cascades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7236296" y="0"/>
            <a:ext cx="1907704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11.</a:t>
            </a:r>
            <a:r>
              <a:rPr lang="de-DE" sz="1600" baseline="0" dirty="0" smtClean="0"/>
              <a:t> </a:t>
            </a:r>
            <a:r>
              <a:rPr lang="de-DE" sz="1600" baseline="0" dirty="0" err="1" smtClean="0"/>
              <a:t>December</a:t>
            </a:r>
            <a:r>
              <a:rPr lang="de-DE" sz="1600" baseline="0" dirty="0" smtClean="0"/>
              <a:t> 2014</a:t>
            </a:r>
            <a:endParaRPr 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8748464" y="6597352"/>
            <a:ext cx="395536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0" y="6597352"/>
            <a:ext cx="1475656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aseline="0" dirty="0" smtClean="0">
                <a:solidFill>
                  <a:schemeClr val="bg1"/>
                </a:solidFill>
              </a:rPr>
              <a:t>Michael Huber</a:t>
            </a:r>
            <a:endParaRPr lang="de-DE" sz="1600" baseline="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7456" y="262112"/>
            <a:ext cx="6372200" cy="718616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608512"/>
          </a:xfrm>
        </p:spPr>
        <p:txBody>
          <a:bodyPr/>
          <a:lstStyle>
            <a:lvl1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 sz="2000" baseline="0"/>
            </a:lvl1pPr>
            <a:lvl2pPr>
              <a:buClr>
                <a:schemeClr val="accent2">
                  <a:lumMod val="75000"/>
                </a:schemeClr>
              </a:buClr>
              <a:defRPr sz="1800" baseline="0"/>
            </a:lvl2pPr>
            <a:lvl3pPr>
              <a:buClr>
                <a:schemeClr val="accent2">
                  <a:lumMod val="75000"/>
                </a:schemeClr>
              </a:buClr>
              <a:defRPr sz="1600" baseline="0"/>
            </a:lvl3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48464" y="6597352"/>
            <a:ext cx="395536" cy="260648"/>
          </a:xfrm>
        </p:spPr>
        <p:txBody>
          <a:bodyPr/>
          <a:lstStyle>
            <a:lvl1pPr algn="ctr">
              <a:defRPr sz="1600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AC82A118-349B-44AE-9B0F-8F3A88D3544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980728"/>
            <a:ext cx="4427984" cy="7200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4427984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chemeClr val="bg1"/>
                </a:solidFill>
              </a:rPr>
              <a:t>Distributed </a:t>
            </a:r>
            <a:r>
              <a:rPr lang="de-DE" sz="1600" dirty="0" err="1" smtClean="0">
                <a:solidFill>
                  <a:schemeClr val="bg1"/>
                </a:solidFill>
              </a:rPr>
              <a:t>reconstruction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of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information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cascades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7236296" y="0"/>
            <a:ext cx="1907704" cy="2606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11.</a:t>
            </a:r>
            <a:r>
              <a:rPr lang="de-DE" sz="1600" baseline="0" dirty="0" smtClean="0"/>
              <a:t> </a:t>
            </a:r>
            <a:r>
              <a:rPr lang="de-DE" sz="1600" baseline="0" dirty="0" err="1" smtClean="0"/>
              <a:t>December</a:t>
            </a:r>
            <a:r>
              <a:rPr lang="de-DE" sz="1600" baseline="0" dirty="0" smtClean="0"/>
              <a:t> 2014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77460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Michael Huber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2A118-349B-44AE-9B0F-8F3A88D3544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Distributed </a:t>
            </a:r>
            <a:r>
              <a:rPr lang="de-DE" sz="3600" dirty="0" err="1" smtClean="0"/>
              <a:t>reconstruction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information</a:t>
            </a:r>
            <a:r>
              <a:rPr lang="de-DE" sz="3600" dirty="0" smtClean="0"/>
              <a:t> </a:t>
            </a:r>
            <a:r>
              <a:rPr lang="de-DE" sz="3600" dirty="0" err="1" smtClean="0"/>
              <a:t>cascades</a:t>
            </a:r>
            <a:endParaRPr lang="en-US" sz="3600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0" y="2564904"/>
            <a:ext cx="3851920" cy="1584176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/>
                </a:solidFill>
              </a:rPr>
              <a:t>Michael Huber</a:t>
            </a:r>
          </a:p>
          <a:p>
            <a:endParaRPr lang="de-DE" sz="2000" dirty="0" smtClean="0">
              <a:solidFill>
                <a:schemeClr val="tx1"/>
              </a:solidFill>
            </a:endParaRPr>
          </a:p>
          <a:p>
            <a:r>
              <a:rPr lang="de-DE" sz="2000" dirty="0" smtClean="0">
                <a:solidFill>
                  <a:schemeClr val="tx1"/>
                </a:solidFill>
              </a:rPr>
              <a:t>Study </a:t>
            </a:r>
            <a:r>
              <a:rPr lang="de-DE" sz="2000" dirty="0">
                <a:solidFill>
                  <a:schemeClr val="tx1"/>
                </a:solidFill>
              </a:rPr>
              <a:t>C</a:t>
            </a:r>
            <a:r>
              <a:rPr lang="de-DE" sz="2000" dirty="0" smtClean="0">
                <a:solidFill>
                  <a:schemeClr val="tx1"/>
                </a:solidFill>
              </a:rPr>
              <a:t>ourse:</a:t>
            </a:r>
          </a:p>
          <a:p>
            <a:r>
              <a:rPr lang="de-DE" sz="2000" dirty="0" smtClean="0">
                <a:solidFill>
                  <a:schemeClr val="tx1"/>
                </a:solidFill>
              </a:rPr>
              <a:t>Applied Computer Science</a:t>
            </a: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73" y="4581127"/>
            <a:ext cx="1601547" cy="1872209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716016" y="4725144"/>
            <a:ext cx="29523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Albert-Ludwigs-Universität </a:t>
            </a:r>
          </a:p>
          <a:p>
            <a:r>
              <a:rPr lang="de-DE" sz="2000" dirty="0" err="1" smtClean="0"/>
              <a:t>Faculty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Engineering</a:t>
            </a:r>
          </a:p>
          <a:p>
            <a:r>
              <a:rPr lang="de-DE" sz="2000" dirty="0" err="1" smtClean="0"/>
              <a:t>Chair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Web Science</a:t>
            </a:r>
            <a:endParaRPr lang="de-DE" sz="2000" dirty="0"/>
          </a:p>
        </p:txBody>
      </p:sp>
      <p:sp>
        <p:nvSpPr>
          <p:cNvPr id="8" name="Rechteck 7"/>
          <p:cNvSpPr/>
          <p:nvPr/>
        </p:nvSpPr>
        <p:spPr>
          <a:xfrm>
            <a:off x="6023508" y="2852936"/>
            <a:ext cx="279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800" dirty="0" smtClean="0"/>
              <a:t>Master Thesis</a:t>
            </a:r>
          </a:p>
          <a:p>
            <a:endParaRPr lang="de-DE" sz="2000" dirty="0"/>
          </a:p>
        </p:txBody>
      </p:sp>
      <p:sp>
        <p:nvSpPr>
          <p:cNvPr id="9" name="Rechteck 8"/>
          <p:cNvSpPr/>
          <p:nvPr/>
        </p:nvSpPr>
        <p:spPr>
          <a:xfrm>
            <a:off x="4770499" y="6053227"/>
            <a:ext cx="25060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smtClean="0"/>
              <a:t>11. </a:t>
            </a:r>
            <a:r>
              <a:rPr lang="de-DE" sz="2000" dirty="0" err="1" smtClean="0"/>
              <a:t>December</a:t>
            </a:r>
            <a:r>
              <a:rPr lang="de-DE" sz="2000" dirty="0" smtClean="0"/>
              <a:t> 2014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2949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Graphpartitioning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constructed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retweet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GraphChi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partition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graph.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partition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1"/>
            <a:r>
              <a:rPr lang="de-DE" dirty="0" smtClean="0"/>
              <a:t>was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label</a:t>
            </a:r>
            <a:r>
              <a:rPr lang="de-DE" dirty="0" smtClean="0"/>
              <a:t> </a:t>
            </a:r>
            <a:r>
              <a:rPr lang="de-DE" dirty="0" err="1" smtClean="0"/>
              <a:t>propagation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finds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popular</a:t>
            </a:r>
            <a:r>
              <a:rPr lang="de-DE" dirty="0" smtClean="0"/>
              <a:t> </a:t>
            </a:r>
            <a:r>
              <a:rPr lang="de-DE" dirty="0" err="1" smtClean="0"/>
              <a:t>neighbor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vertex</a:t>
            </a:r>
            <a:r>
              <a:rPr lang="de-DE" dirty="0" smtClean="0"/>
              <a:t> in a graph.</a:t>
            </a:r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1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Graphpartitioning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Example</a:t>
            </a:r>
            <a:r>
              <a:rPr lang="de-DE" dirty="0" smtClean="0"/>
              <a:t> </a:t>
            </a:r>
            <a:r>
              <a:rPr lang="de-DE" sz="2000" dirty="0" err="1"/>
              <a:t>w</a:t>
            </a:r>
            <a:r>
              <a:rPr lang="de-DE" sz="2000" dirty="0" err="1" smtClean="0"/>
              <a:t>ithout</a:t>
            </a:r>
            <a:r>
              <a:rPr lang="de-DE" sz="2000" dirty="0" smtClean="0"/>
              <a:t> </a:t>
            </a:r>
            <a:r>
              <a:rPr lang="de-DE" sz="2000" dirty="0" err="1" smtClean="0"/>
              <a:t>weights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95588"/>
            <a:ext cx="7489825" cy="418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6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Graphpartitioning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Example</a:t>
            </a:r>
            <a:r>
              <a:rPr lang="de-DE" sz="2000" dirty="0" smtClean="0"/>
              <a:t> </a:t>
            </a:r>
            <a:r>
              <a:rPr lang="de-DE" sz="2000" dirty="0" err="1"/>
              <a:t>w</a:t>
            </a:r>
            <a:r>
              <a:rPr lang="de-DE" sz="2000" dirty="0" err="1" smtClean="0"/>
              <a:t>ith</a:t>
            </a:r>
            <a:r>
              <a:rPr lang="de-DE" sz="2000" dirty="0" smtClean="0"/>
              <a:t> </a:t>
            </a:r>
            <a:r>
              <a:rPr lang="de-DE" sz="2000" dirty="0" err="1" smtClean="0"/>
              <a:t>weights</a:t>
            </a:r>
            <a:r>
              <a:rPr lang="de-DE" sz="2000" dirty="0" smtClean="0"/>
              <a:t> 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192688" cy="523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28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Distributed Approach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00" y="1548000"/>
            <a:ext cx="3388439" cy="48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4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Allocation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an </a:t>
            </a:r>
            <a:r>
              <a:rPr lang="de-DE" dirty="0" err="1" smtClean="0"/>
              <a:t>allocation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graphpartitions</a:t>
            </a:r>
            <a:r>
              <a:rPr lang="de-DE" dirty="0" smtClean="0"/>
              <a:t> in different </a:t>
            </a:r>
            <a:r>
              <a:rPr lang="de-DE" dirty="0" err="1" smtClean="0"/>
              <a:t>sizes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graphpartitions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in a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on.</a:t>
            </a:r>
            <a:endParaRPr lang="de-DE" dirty="0"/>
          </a:p>
          <a:p>
            <a:pPr lvl="1"/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 </a:t>
            </a:r>
            <a:r>
              <a:rPr lang="de-DE" dirty="0" err="1" smtClean="0"/>
              <a:t>prerequisites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cluster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bytes</a:t>
            </a:r>
            <a:r>
              <a:rPr lang="de-DE" dirty="0" smtClean="0"/>
              <a:t> a </a:t>
            </a:r>
            <a:r>
              <a:rPr lang="de-DE" dirty="0" err="1" smtClean="0"/>
              <a:t>follower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graphpartions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themselves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5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Allocation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goal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minimize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greedy</a:t>
            </a:r>
            <a:r>
              <a:rPr lang="de-DE" dirty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do not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At </a:t>
            </a:r>
            <a:r>
              <a:rPr lang="de-DE" dirty="0" err="1" smtClean="0"/>
              <a:t>first</a:t>
            </a:r>
            <a:r>
              <a:rPr lang="de-DE" dirty="0" smtClean="0"/>
              <a:t> a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graphpartitions</a:t>
            </a:r>
            <a:r>
              <a:rPr lang="de-DE" dirty="0" smtClean="0"/>
              <a:t> 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err="1" smtClean="0"/>
              <a:t>Then</a:t>
            </a:r>
            <a:r>
              <a:rPr lang="de-DE" dirty="0" smtClean="0"/>
              <a:t> multiple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hill</a:t>
            </a:r>
            <a:r>
              <a:rPr lang="de-DE" dirty="0" smtClean="0"/>
              <a:t> </a:t>
            </a:r>
            <a:r>
              <a:rPr lang="de-DE" dirty="0" err="1" smtClean="0"/>
              <a:t>climbing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29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Allocation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Example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0000"/>
            <a:ext cx="7500896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7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Allocation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err="1" smtClean="0"/>
              <a:t>Example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0000"/>
            <a:ext cx="7468958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6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Distributed Approach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00" y="1548000"/>
            <a:ext cx="3757029" cy="48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4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/>
              <a:t>r</a:t>
            </a:r>
            <a:r>
              <a:rPr lang="de-DE" dirty="0" err="1" smtClean="0"/>
              <a:t>econstruction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Apache Storm.</a:t>
            </a:r>
          </a:p>
          <a:p>
            <a:endParaRPr lang="de-DE" dirty="0"/>
          </a:p>
          <a:p>
            <a:r>
              <a:rPr lang="de-DE" dirty="0" err="1" smtClean="0"/>
              <a:t>Topology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recontruction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08299"/>
            <a:ext cx="6660231" cy="27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36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  <a:p>
            <a:r>
              <a:rPr lang="de-DE" dirty="0" smtClean="0"/>
              <a:t>Overall Distributed Approach</a:t>
            </a:r>
          </a:p>
          <a:p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Graphpartitioning</a:t>
            </a:r>
            <a:endParaRPr lang="de-DE" dirty="0" smtClean="0"/>
          </a:p>
          <a:p>
            <a:pPr lvl="1"/>
            <a:r>
              <a:rPr lang="de-DE" dirty="0" err="1" smtClean="0"/>
              <a:t>Allocation</a:t>
            </a:r>
            <a:endParaRPr lang="de-DE" dirty="0" smtClean="0"/>
          </a:p>
          <a:p>
            <a:pPr lvl="1"/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endParaRPr lang="de-DE" dirty="0"/>
          </a:p>
          <a:p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/>
              <a:t>Future </a:t>
            </a:r>
            <a:r>
              <a:rPr lang="de-DE" dirty="0" smtClean="0"/>
              <a:t>Work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098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arise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shall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transformed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spouts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bolts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/>
              <a:t>?</a:t>
            </a:r>
            <a:endParaRPr lang="de-DE" dirty="0" smtClean="0"/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retweet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relevant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located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/>
              <a:t>?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6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spouts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bolts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/>
              <a:t>?</a:t>
            </a:r>
          </a:p>
          <a:p>
            <a:pPr lvl="1"/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in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.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 </a:t>
            </a:r>
            <a:r>
              <a:rPr lang="de-DE" dirty="0" err="1" smtClean="0"/>
              <a:t>reconstructionbolt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a </a:t>
            </a:r>
            <a:r>
              <a:rPr lang="de-DE" dirty="0" err="1" smtClean="0"/>
              <a:t>reconstruction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reconstructing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also </a:t>
            </a:r>
            <a:r>
              <a:rPr lang="de-DE" dirty="0" err="1" smtClean="0"/>
              <a:t>gets</a:t>
            </a:r>
            <a:r>
              <a:rPr lang="de-DE" dirty="0" smtClean="0"/>
              <a:t> a </a:t>
            </a:r>
            <a:r>
              <a:rPr lang="de-DE" dirty="0" err="1" smtClean="0"/>
              <a:t>storagebolt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twitterspout</a:t>
            </a:r>
            <a:r>
              <a:rPr lang="de-DE" dirty="0" smtClean="0"/>
              <a:t>, </a:t>
            </a:r>
            <a:r>
              <a:rPr lang="de-DE" dirty="0" err="1" smtClean="0"/>
              <a:t>coordinatorbolt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windowbolt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node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6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retweet cascades reach the computer nodes with the most social graph files, which are relevant to them</a:t>
            </a:r>
            <a:r>
              <a:rPr lang="en-US" dirty="0" smtClean="0"/>
              <a:t>?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routingbolt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introduced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send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routingbolt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a </a:t>
            </a:r>
            <a:r>
              <a:rPr lang="de-DE" dirty="0" err="1" smtClean="0"/>
              <a:t>map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onto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retweets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routed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retweet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7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 user which the reconstruction needs is not located on the </a:t>
            </a:r>
            <a:r>
              <a:rPr lang="en-US" dirty="0" smtClean="0"/>
              <a:t>computer </a:t>
            </a:r>
            <a:r>
              <a:rPr lang="en-US" dirty="0"/>
              <a:t>node</a:t>
            </a:r>
            <a:r>
              <a:rPr lang="en-US" dirty="0" smtClean="0"/>
              <a:t>?</a:t>
            </a:r>
          </a:p>
          <a:p>
            <a:pPr lvl="1"/>
            <a:r>
              <a:rPr lang="de-DE" dirty="0" smtClean="0"/>
              <a:t>Messages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sent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out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routingbolt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a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reconstructionbolt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holds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bolt</a:t>
            </a:r>
            <a:r>
              <a:rPr lang="de-DE" dirty="0" smtClean="0"/>
              <a:t> </a:t>
            </a:r>
            <a:r>
              <a:rPr lang="de-DE" dirty="0" err="1" smtClean="0"/>
              <a:t>sends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in a </a:t>
            </a:r>
            <a:r>
              <a:rPr lang="de-DE" dirty="0" err="1" smtClean="0"/>
              <a:t>response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reconstrutionbolt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reconstructing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4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Distributed Model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704856" cy="533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Distributed </a:t>
            </a:r>
            <a:r>
              <a:rPr lang="de-DE" dirty="0" err="1" smtClean="0"/>
              <a:t>Reconstruction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Message </a:t>
            </a:r>
            <a:r>
              <a:rPr lang="de-DE" sz="2000" dirty="0" err="1" smtClean="0"/>
              <a:t>model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42319"/>
            <a:ext cx="6440889" cy="5195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1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Distributed Approach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00" y="1548000"/>
            <a:ext cx="2625395" cy="48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724128" y="2996952"/>
            <a:ext cx="3036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endParaRPr lang="de-DE" dirty="0"/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finished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4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Dataset:</a:t>
            </a:r>
          </a:p>
          <a:p>
            <a:pPr lvl="1"/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Olympics 2012 London.</a:t>
            </a:r>
          </a:p>
          <a:p>
            <a:pPr lvl="1"/>
            <a:r>
              <a:rPr lang="de-DE" dirty="0" smtClean="0"/>
              <a:t>Single </a:t>
            </a:r>
            <a:r>
              <a:rPr lang="de-DE" dirty="0" err="1"/>
              <a:t>c</a:t>
            </a:r>
            <a:r>
              <a:rPr lang="de-DE" dirty="0" err="1" smtClean="0"/>
              <a:t>ascades</a:t>
            </a:r>
            <a:r>
              <a:rPr lang="de-DE" dirty="0" smtClean="0"/>
              <a:t> in different </a:t>
            </a:r>
            <a:r>
              <a:rPr lang="de-DE" dirty="0" err="1" smtClean="0"/>
              <a:t>sizes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Smaller</a:t>
            </a:r>
            <a:r>
              <a:rPr lang="de-DE" dirty="0" smtClean="0"/>
              <a:t>: 3.500 </a:t>
            </a:r>
            <a:r>
              <a:rPr lang="de-DE" dirty="0" err="1"/>
              <a:t>r</a:t>
            </a:r>
            <a:r>
              <a:rPr lang="de-DE" dirty="0" err="1" smtClean="0"/>
              <a:t>etweets</a:t>
            </a:r>
            <a:endParaRPr lang="de-DE" dirty="0" smtClean="0"/>
          </a:p>
          <a:p>
            <a:pPr lvl="2"/>
            <a:r>
              <a:rPr lang="de-DE" dirty="0" smtClean="0"/>
              <a:t>Small: 7.226 </a:t>
            </a:r>
            <a:r>
              <a:rPr lang="de-DE" dirty="0" err="1"/>
              <a:t>r</a:t>
            </a:r>
            <a:r>
              <a:rPr lang="de-DE" dirty="0" err="1" smtClean="0"/>
              <a:t>etweets</a:t>
            </a:r>
            <a:endParaRPr lang="de-DE" dirty="0" smtClean="0"/>
          </a:p>
          <a:p>
            <a:pPr lvl="2"/>
            <a:r>
              <a:rPr lang="de-DE" dirty="0" err="1" smtClean="0"/>
              <a:t>Middle</a:t>
            </a:r>
            <a:r>
              <a:rPr lang="de-DE" dirty="0" smtClean="0"/>
              <a:t>: 14.847 </a:t>
            </a:r>
            <a:r>
              <a:rPr lang="de-DE" dirty="0" err="1"/>
              <a:t>r</a:t>
            </a:r>
            <a:r>
              <a:rPr lang="de-DE" dirty="0" err="1" smtClean="0"/>
              <a:t>etweets</a:t>
            </a:r>
            <a:endParaRPr lang="de-DE" dirty="0" smtClean="0"/>
          </a:p>
          <a:p>
            <a:pPr lvl="2"/>
            <a:r>
              <a:rPr lang="de-DE" dirty="0" smtClean="0"/>
              <a:t>Large: 29.783 </a:t>
            </a:r>
            <a:r>
              <a:rPr lang="de-DE" dirty="0" err="1"/>
              <a:t>r</a:t>
            </a:r>
            <a:r>
              <a:rPr lang="de-DE" dirty="0" err="1" smtClean="0"/>
              <a:t>etweets</a:t>
            </a:r>
            <a:endParaRPr lang="de-DE" dirty="0" smtClean="0"/>
          </a:p>
          <a:p>
            <a:pPr lvl="2"/>
            <a:r>
              <a:rPr lang="de-DE" dirty="0" smtClean="0"/>
              <a:t>Larger: 60.451 </a:t>
            </a:r>
            <a:r>
              <a:rPr lang="de-DE" dirty="0" err="1"/>
              <a:t>r</a:t>
            </a:r>
            <a:r>
              <a:rPr lang="de-DE" dirty="0" err="1" smtClean="0"/>
              <a:t>etweets</a:t>
            </a:r>
            <a:endParaRPr lang="de-DE" dirty="0" smtClean="0"/>
          </a:p>
          <a:p>
            <a:pPr lvl="1"/>
            <a:r>
              <a:rPr lang="de-DE" dirty="0" smtClean="0"/>
              <a:t>Multiple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sizes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Mixed: 240.543 </a:t>
            </a:r>
            <a:r>
              <a:rPr lang="de-DE" dirty="0" err="1"/>
              <a:t>r</a:t>
            </a:r>
            <a:r>
              <a:rPr lang="de-DE" dirty="0" err="1" smtClean="0"/>
              <a:t>etweets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611 </a:t>
            </a:r>
            <a:r>
              <a:rPr lang="de-DE" dirty="0" err="1" smtClean="0"/>
              <a:t>cascades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interested</a:t>
            </a:r>
            <a:r>
              <a:rPr lang="de-DE" dirty="0" smtClean="0"/>
              <a:t> in?</a:t>
            </a:r>
          </a:p>
          <a:p>
            <a:pPr lvl="1"/>
            <a:r>
              <a:rPr lang="de-DE" dirty="0" err="1" smtClean="0"/>
              <a:t>Runtime</a:t>
            </a:r>
            <a:endParaRPr lang="de-DE" dirty="0" smtClean="0"/>
          </a:p>
          <a:p>
            <a:pPr lvl="1"/>
            <a:r>
              <a:rPr lang="de-DE" dirty="0" smtClean="0"/>
              <a:t>Remote </a:t>
            </a:r>
            <a:r>
              <a:rPr lang="de-DE" dirty="0" err="1" smtClean="0"/>
              <a:t>calls</a:t>
            </a:r>
            <a:endParaRPr lang="de-DE" dirty="0" smtClean="0"/>
          </a:p>
          <a:p>
            <a:pPr lvl="1"/>
            <a:r>
              <a:rPr lang="de-DE" dirty="0" smtClean="0"/>
              <a:t>Memory </a:t>
            </a:r>
            <a:r>
              <a:rPr lang="de-DE" dirty="0" err="1" smtClean="0"/>
              <a:t>usage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09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Single </a:t>
            </a:r>
            <a:r>
              <a:rPr lang="de-DE" sz="2000" dirty="0" err="1" smtClean="0"/>
              <a:t>Cascades</a:t>
            </a:r>
            <a:r>
              <a:rPr lang="de-DE" sz="2000" dirty="0" smtClean="0"/>
              <a:t> </a:t>
            </a:r>
            <a:r>
              <a:rPr lang="de-DE" sz="2000" dirty="0" err="1" smtClean="0"/>
              <a:t>Runtime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91464"/>
            <a:ext cx="7664027" cy="446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0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Multiple </a:t>
            </a:r>
            <a:r>
              <a:rPr lang="de-DE" sz="2000" dirty="0" err="1" smtClean="0"/>
              <a:t>Cascades</a:t>
            </a:r>
            <a:r>
              <a:rPr lang="de-DE" sz="2000" dirty="0" smtClean="0"/>
              <a:t> </a:t>
            </a:r>
            <a:r>
              <a:rPr lang="de-DE" sz="2000" dirty="0" err="1" smtClean="0"/>
              <a:t>Runtime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7"/>
            <a:ext cx="7327008" cy="429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80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represents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spread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in </a:t>
            </a:r>
            <a:r>
              <a:rPr lang="de-DE" dirty="0" err="1" smtClean="0"/>
              <a:t>timely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succession</a:t>
            </a:r>
            <a:r>
              <a:rPr lang="de-DE" dirty="0" smtClean="0"/>
              <a:t>.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Retweet</a:t>
            </a:r>
            <a:r>
              <a:rPr lang="de-DE" dirty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Twitter.</a:t>
            </a:r>
          </a:p>
          <a:p>
            <a:pPr lvl="1"/>
            <a:r>
              <a:rPr lang="de-DE" dirty="0" smtClean="0"/>
              <a:t>A </a:t>
            </a:r>
            <a:r>
              <a:rPr lang="de-DE" dirty="0" err="1" smtClean="0"/>
              <a:t>retweet</a:t>
            </a:r>
            <a:r>
              <a:rPr lang="de-DE" dirty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knows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root</a:t>
            </a:r>
            <a:r>
              <a:rPr lang="de-DE" dirty="0" smtClean="0"/>
              <a:t> </a:t>
            </a:r>
            <a:r>
              <a:rPr lang="de-DE" dirty="0" err="1" smtClean="0"/>
              <a:t>tweet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itself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364088" y="5327530"/>
            <a:ext cx="134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Star </a:t>
            </a:r>
            <a:r>
              <a:rPr lang="de-DE" dirty="0" err="1" smtClean="0"/>
              <a:t>cascade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30941"/>
            <a:ext cx="1629931" cy="17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0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Remote Calls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Remote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8 </a:t>
            </a:r>
            <a:r>
              <a:rPr lang="de-DE" dirty="0" err="1" smtClean="0"/>
              <a:t>nodes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Remote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2 </a:t>
            </a:r>
            <a:r>
              <a:rPr lang="de-DE" dirty="0" err="1" smtClean="0"/>
              <a:t>nodes</a:t>
            </a:r>
            <a:r>
              <a:rPr lang="de-DE" dirty="0" smtClean="0"/>
              <a:t>: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719504" cy="17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77072"/>
            <a:ext cx="6192688" cy="198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6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Memory </a:t>
            </a:r>
            <a:r>
              <a:rPr lang="de-DE" sz="2000" dirty="0" err="1"/>
              <a:t>U</a:t>
            </a:r>
            <a:r>
              <a:rPr lang="de-DE" sz="2000" dirty="0" err="1" smtClean="0"/>
              <a:t>sage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Memory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in </a:t>
            </a:r>
            <a:r>
              <a:rPr lang="de-DE" dirty="0" err="1" smtClean="0"/>
              <a:t>gigabytes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347" y="1988840"/>
            <a:ext cx="6840037" cy="379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01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A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a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 was </a:t>
            </a:r>
            <a:r>
              <a:rPr lang="de-DE" dirty="0" err="1" smtClean="0"/>
              <a:t>successfully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nodes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thus</a:t>
            </a:r>
            <a:r>
              <a:rPr lang="de-DE" dirty="0" smtClean="0"/>
              <a:t> a large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hold in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comparable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 smtClean="0"/>
              <a:t>A </a:t>
            </a:r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cascades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probing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hashtable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graph.</a:t>
            </a:r>
          </a:p>
          <a:p>
            <a:endParaRPr lang="de-DE" dirty="0"/>
          </a:p>
          <a:p>
            <a:r>
              <a:rPr lang="de-DE" dirty="0" smtClean="0"/>
              <a:t>A </a:t>
            </a:r>
            <a:r>
              <a:rPr lang="de-DE" dirty="0" err="1" smtClean="0"/>
              <a:t>speedup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in parallel 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likely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seen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larger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83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seem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unsuited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/>
              <a:t> </a:t>
            </a:r>
            <a:r>
              <a:rPr lang="de-DE" dirty="0" smtClean="0"/>
              <a:t>due </a:t>
            </a:r>
            <a:r>
              <a:rPr lang="de-DE" dirty="0" err="1" smtClean="0"/>
              <a:t>to</a:t>
            </a:r>
            <a:r>
              <a:rPr lang="de-DE" dirty="0" smtClean="0"/>
              <a:t> a high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remote </a:t>
            </a:r>
            <a:r>
              <a:rPr lang="de-DE" dirty="0" err="1" smtClean="0"/>
              <a:t>calls</a:t>
            </a:r>
            <a:r>
              <a:rPr lang="de-DE" dirty="0" smtClean="0"/>
              <a:t> but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 in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was </a:t>
            </a:r>
            <a:r>
              <a:rPr lang="de-DE" dirty="0" err="1" smtClean="0"/>
              <a:t>overall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46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Work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More </a:t>
            </a:r>
            <a:r>
              <a:rPr lang="de-DE" dirty="0" err="1" smtClean="0"/>
              <a:t>experiments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More </a:t>
            </a:r>
            <a:r>
              <a:rPr lang="de-DE" dirty="0" err="1" smtClean="0"/>
              <a:t>and</a:t>
            </a:r>
            <a:r>
              <a:rPr lang="de-DE" dirty="0" smtClean="0"/>
              <a:t> larger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speedup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remote </a:t>
            </a:r>
            <a:r>
              <a:rPr lang="de-DE" dirty="0" err="1" smtClean="0"/>
              <a:t>calls</a:t>
            </a:r>
            <a:r>
              <a:rPr lang="de-DE" dirty="0" smtClean="0"/>
              <a:t>.</a:t>
            </a:r>
          </a:p>
          <a:p>
            <a:pPr lvl="1"/>
            <a:endParaRPr lang="de-DE" dirty="0"/>
          </a:p>
          <a:p>
            <a:r>
              <a:rPr lang="de-DE" dirty="0" err="1" smtClean="0"/>
              <a:t>Improvements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bulk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Send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piggyback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normal </a:t>
            </a:r>
            <a:r>
              <a:rPr lang="de-DE" dirty="0" err="1" smtClean="0"/>
              <a:t>retweets</a:t>
            </a:r>
            <a:r>
              <a:rPr lang="de-DE" dirty="0" smtClean="0"/>
              <a:t>.</a:t>
            </a:r>
          </a:p>
          <a:p>
            <a:pPr lvl="1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7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3808" y="1700808"/>
            <a:ext cx="331236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</a:p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dirty="0" smtClean="0"/>
              <a:t>More </a:t>
            </a:r>
            <a:r>
              <a:rPr lang="de-DE" dirty="0" err="1" smtClean="0"/>
              <a:t>questions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635896" y="2564904"/>
            <a:ext cx="176480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de-DE" sz="20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701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reconstruct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Knowledge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spread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purposes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Place </a:t>
            </a:r>
            <a:r>
              <a:rPr lang="de-DE" dirty="0" err="1"/>
              <a:t>a</a:t>
            </a:r>
            <a:r>
              <a:rPr lang="de-DE" dirty="0" err="1" smtClean="0"/>
              <a:t>dvertisement</a:t>
            </a:r>
            <a:r>
              <a:rPr lang="de-DE" dirty="0" smtClean="0"/>
              <a:t> on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twitterusers</a:t>
            </a:r>
            <a:r>
              <a:rPr lang="de-DE" dirty="0" smtClean="0"/>
              <a:t>.</a:t>
            </a:r>
          </a:p>
          <a:p>
            <a:pPr lvl="2"/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twitterusers</a:t>
            </a:r>
            <a:r>
              <a:rPr lang="de-DE" dirty="0" smtClean="0"/>
              <a:t> </a:t>
            </a:r>
            <a:r>
              <a:rPr lang="de-DE" dirty="0" err="1" smtClean="0"/>
              <a:t>post</a:t>
            </a:r>
            <a:r>
              <a:rPr lang="de-DE" dirty="0" smtClean="0"/>
              <a:t> a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spread</a:t>
            </a:r>
            <a:r>
              <a:rPr lang="de-DE" dirty="0" smtClean="0"/>
              <a:t> fast.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6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reconstruct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reconstruction</a:t>
            </a:r>
            <a:r>
              <a:rPr lang="de-DE" dirty="0" smtClean="0"/>
              <a:t> was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reconstruct</a:t>
            </a:r>
            <a:r>
              <a:rPr lang="de-DE" dirty="0" smtClean="0"/>
              <a:t> a </a:t>
            </a:r>
            <a:r>
              <a:rPr lang="de-DE" dirty="0" err="1" smtClean="0"/>
              <a:t>retweet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A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r>
              <a:rPr lang="de-DE" dirty="0" smtClean="0"/>
              <a:t>.</a:t>
            </a:r>
          </a:p>
          <a:p>
            <a:pPr lvl="2"/>
            <a:r>
              <a:rPr lang="de-DE" dirty="0" smtClean="0"/>
              <a:t>The </a:t>
            </a:r>
            <a:r>
              <a:rPr lang="de-DE" dirty="0" err="1" smtClean="0"/>
              <a:t>retweets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cascade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Through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ids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reweets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connections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, a </a:t>
            </a:r>
            <a:r>
              <a:rPr lang="de-DE" dirty="0" err="1" smtClean="0"/>
              <a:t>retweet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reconstructed</a:t>
            </a:r>
            <a:r>
              <a:rPr lang="de-DE" dirty="0" smtClean="0"/>
              <a:t>.</a:t>
            </a:r>
          </a:p>
          <a:p>
            <a:pPr lvl="2"/>
            <a:endParaRPr lang="de-DE" dirty="0"/>
          </a:p>
          <a:p>
            <a:pPr lvl="2"/>
            <a:endParaRPr lang="de-DE" dirty="0" smtClean="0"/>
          </a:p>
          <a:p>
            <a:pPr lvl="1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81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reconstruction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Tweets in </a:t>
            </a:r>
            <a:r>
              <a:rPr lang="de-DE" dirty="0" err="1" smtClean="0"/>
              <a:t>cascade</a:t>
            </a:r>
            <a:r>
              <a:rPr lang="de-DE" dirty="0" smtClean="0"/>
              <a:t>: Root </a:t>
            </a:r>
            <a:r>
              <a:rPr lang="de-DE" dirty="0" err="1" smtClean="0"/>
              <a:t>tweet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A, B, C, D, E.</a:t>
            </a:r>
          </a:p>
          <a:p>
            <a:pPr lvl="1"/>
            <a:r>
              <a:rPr lang="de-DE" dirty="0" smtClean="0"/>
              <a:t>The X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not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cascade</a:t>
            </a:r>
            <a:r>
              <a:rPr lang="de-DE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09" y="3539163"/>
            <a:ext cx="2110115" cy="207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3" y="3539163"/>
            <a:ext cx="2636144" cy="207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37" y="3539163"/>
            <a:ext cx="2259201" cy="207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397803" y="3173234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Social</a:t>
            </a:r>
            <a:r>
              <a:rPr lang="de-DE" dirty="0" smtClean="0"/>
              <a:t> Graph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4070875" y="3140968"/>
            <a:ext cx="153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Reconstructed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898246" y="310870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hold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b="1" dirty="0" smtClean="0"/>
              <a:t>in </a:t>
            </a:r>
            <a:r>
              <a:rPr lang="de-DE" b="1" dirty="0" err="1" smtClean="0"/>
              <a:t>main</a:t>
            </a:r>
            <a:r>
              <a:rPr lang="de-DE" b="1" dirty="0" smtClean="0"/>
              <a:t> </a:t>
            </a:r>
            <a:r>
              <a:rPr lang="de-DE" b="1" dirty="0" err="1" smtClean="0"/>
              <a:t>memory</a:t>
            </a:r>
            <a:r>
              <a:rPr lang="de-DE" b="1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maintain</a:t>
            </a:r>
            <a:r>
              <a:rPr lang="de-DE" dirty="0" smtClean="0"/>
              <a:t> a </a:t>
            </a:r>
            <a:r>
              <a:rPr lang="de-DE" b="1" dirty="0" err="1" smtClean="0"/>
              <a:t>good</a:t>
            </a:r>
            <a:r>
              <a:rPr lang="de-DE" b="1" dirty="0" smtClean="0"/>
              <a:t> </a:t>
            </a:r>
            <a:r>
              <a:rPr lang="de-DE" b="1" dirty="0" err="1" smtClean="0"/>
              <a:t>computation</a:t>
            </a:r>
            <a:r>
              <a:rPr lang="de-DE" b="1" dirty="0" smtClean="0"/>
              <a:t> </a:t>
            </a:r>
            <a:r>
              <a:rPr lang="de-DE" b="1" dirty="0" err="1" smtClean="0"/>
              <a:t>speed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grow</a:t>
            </a:r>
            <a:r>
              <a:rPr lang="de-DE" dirty="0" smtClean="0"/>
              <a:t> </a:t>
            </a:r>
            <a:r>
              <a:rPr lang="de-DE" dirty="0" err="1" smtClean="0"/>
              <a:t>quite</a:t>
            </a:r>
            <a:r>
              <a:rPr lang="de-DE" dirty="0" smtClean="0"/>
              <a:t> large. Obama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50 </a:t>
            </a:r>
            <a:r>
              <a:rPr lang="de-DE" dirty="0" err="1" smtClean="0"/>
              <a:t>million</a:t>
            </a:r>
            <a:r>
              <a:rPr lang="de-DE" dirty="0" smtClean="0"/>
              <a:t> </a:t>
            </a:r>
            <a:r>
              <a:rPr lang="de-DE" dirty="0" err="1" smtClean="0"/>
              <a:t>followers</a:t>
            </a:r>
            <a:r>
              <a:rPr lang="de-DE" dirty="0" smtClean="0"/>
              <a:t> on </a:t>
            </a:r>
            <a:r>
              <a:rPr lang="de-DE" dirty="0" err="1" smtClean="0"/>
              <a:t>twitter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760 </a:t>
            </a:r>
            <a:r>
              <a:rPr lang="de-DE" dirty="0" err="1" smtClean="0"/>
              <a:t>gigabytes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To</a:t>
            </a:r>
            <a:r>
              <a:rPr lang="de-DE" dirty="0" smtClean="0"/>
              <a:t> hold large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split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distribute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multiple </a:t>
            </a:r>
            <a:r>
              <a:rPr lang="de-DE" dirty="0" err="1" smtClean="0"/>
              <a:t>nodes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Also </a:t>
            </a:r>
            <a:r>
              <a:rPr lang="de-DE" dirty="0" err="1"/>
              <a:t>t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b="1" dirty="0" err="1" smtClean="0"/>
              <a:t>possible</a:t>
            </a:r>
            <a:r>
              <a:rPr lang="de-DE" b="1" dirty="0" smtClean="0"/>
              <a:t> </a:t>
            </a:r>
            <a:r>
              <a:rPr lang="de-DE" b="1" dirty="0" err="1" smtClean="0"/>
              <a:t>speedup</a:t>
            </a:r>
            <a:r>
              <a:rPr lang="de-DE" b="1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b="1" dirty="0" err="1" smtClean="0"/>
              <a:t>reconstructing</a:t>
            </a:r>
            <a:r>
              <a:rPr lang="de-DE" dirty="0" smtClean="0"/>
              <a:t> multiple </a:t>
            </a:r>
            <a:r>
              <a:rPr lang="de-DE" dirty="0" err="1" smtClean="0"/>
              <a:t>cascades</a:t>
            </a:r>
            <a:r>
              <a:rPr lang="de-DE" dirty="0" smtClean="0"/>
              <a:t> </a:t>
            </a:r>
            <a:r>
              <a:rPr lang="de-DE" b="1" dirty="0" smtClean="0"/>
              <a:t>in parallel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b="1" dirty="0" smtClean="0"/>
              <a:t>live </a:t>
            </a:r>
            <a:r>
              <a:rPr lang="de-DE" b="1" dirty="0" err="1" smtClean="0"/>
              <a:t>reconstruction</a:t>
            </a:r>
            <a:r>
              <a:rPr lang="de-DE" b="1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retweets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b="1" dirty="0" err="1" smtClean="0"/>
              <a:t>constantly</a:t>
            </a:r>
            <a:r>
              <a:rPr lang="de-DE" b="1" dirty="0" smtClean="0"/>
              <a:t> </a:t>
            </a:r>
            <a:r>
              <a:rPr lang="de-DE" b="1" dirty="0" err="1" smtClean="0"/>
              <a:t>available</a:t>
            </a:r>
            <a:r>
              <a:rPr lang="de-DE" b="1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6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r>
              <a:rPr lang="de-DE" dirty="0" smtClean="0"/>
              <a:t> Distributed Approach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48000"/>
            <a:ext cx="35375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Graphpartitioning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?</a:t>
            </a:r>
          </a:p>
          <a:p>
            <a:pPr lvl="1"/>
            <a:r>
              <a:rPr lang="de-DE" dirty="0"/>
              <a:t>Information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communities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different a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normal </a:t>
            </a:r>
            <a:r>
              <a:rPr lang="de-DE" dirty="0" err="1" smtClean="0"/>
              <a:t>graphpartitioning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graphpartitioning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b="1" dirty="0" err="1" smtClean="0"/>
              <a:t>is</a:t>
            </a:r>
            <a:r>
              <a:rPr lang="de-DE" b="1" dirty="0" smtClean="0"/>
              <a:t> </a:t>
            </a:r>
            <a:r>
              <a:rPr lang="de-DE" b="1" dirty="0" err="1" smtClean="0"/>
              <a:t>based</a:t>
            </a:r>
            <a:r>
              <a:rPr lang="de-DE" b="1" dirty="0" smtClean="0"/>
              <a:t> on </a:t>
            </a:r>
            <a:r>
              <a:rPr lang="de-DE" b="1" dirty="0" err="1" smtClean="0"/>
              <a:t>communities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Communities </a:t>
            </a:r>
            <a:r>
              <a:rPr lang="de-DE" dirty="0" err="1" smtClean="0"/>
              <a:t>shall</a:t>
            </a:r>
            <a:r>
              <a:rPr lang="de-DE" dirty="0" smtClean="0"/>
              <a:t> </a:t>
            </a:r>
            <a:r>
              <a:rPr lang="de-DE" b="1" dirty="0" smtClean="0"/>
              <a:t>not </a:t>
            </a:r>
            <a:r>
              <a:rPr lang="de-DE" b="1" dirty="0" err="1" smtClean="0"/>
              <a:t>be</a:t>
            </a:r>
            <a:r>
              <a:rPr lang="de-DE" b="1" dirty="0" smtClean="0"/>
              <a:t> </a:t>
            </a:r>
            <a:r>
              <a:rPr lang="de-DE" b="1" dirty="0" err="1" smtClean="0"/>
              <a:t>split</a:t>
            </a:r>
            <a:r>
              <a:rPr lang="de-DE" b="1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partitioning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reconstruction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on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do not </a:t>
            </a:r>
            <a:r>
              <a:rPr lang="de-DE" dirty="0" err="1" smtClean="0"/>
              <a:t>necessarily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balanced</a:t>
            </a:r>
            <a:r>
              <a:rPr lang="de-DE" dirty="0" smtClean="0"/>
              <a:t> </a:t>
            </a:r>
            <a:r>
              <a:rPr lang="de-DE" dirty="0" err="1" smtClean="0"/>
              <a:t>partitions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also </a:t>
            </a:r>
            <a:r>
              <a:rPr lang="de-DE" dirty="0" err="1" smtClean="0"/>
              <a:t>allocate</a:t>
            </a:r>
            <a:r>
              <a:rPr lang="de-DE" dirty="0" smtClean="0"/>
              <a:t> </a:t>
            </a:r>
            <a:r>
              <a:rPr lang="de-DE" dirty="0" err="1" smtClean="0"/>
              <a:t>later</a:t>
            </a:r>
            <a:r>
              <a:rPr lang="de-DE" dirty="0" smtClean="0"/>
              <a:t> on.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2A118-349B-44AE-9B0F-8F3A88D3544A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59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1352</Words>
  <Application>Microsoft Office PowerPoint</Application>
  <PresentationFormat>Bildschirmpräsentation (4:3)</PresentationFormat>
  <Paragraphs>258</Paragraphs>
  <Slides>35</Slides>
  <Notes>35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Larissa-Design</vt:lpstr>
      <vt:lpstr>Distributed reconstruction of information cascades</vt:lpstr>
      <vt:lpstr>Outline</vt:lpstr>
      <vt:lpstr>Introduction</vt:lpstr>
      <vt:lpstr>Introduction</vt:lpstr>
      <vt:lpstr>Introduction</vt:lpstr>
      <vt:lpstr>Introduction</vt:lpstr>
      <vt:lpstr>Introduction</vt:lpstr>
      <vt:lpstr>Overview Distributed Approach</vt:lpstr>
      <vt:lpstr>Graphpartitioning</vt:lpstr>
      <vt:lpstr>Graphpartitioning</vt:lpstr>
      <vt:lpstr>Graphpartitioning Example without weights</vt:lpstr>
      <vt:lpstr>Graphpartitioning Example with weights </vt:lpstr>
      <vt:lpstr>Overview Distributed Approach</vt:lpstr>
      <vt:lpstr>Allocation</vt:lpstr>
      <vt:lpstr>Allocation</vt:lpstr>
      <vt:lpstr>Allocation Example</vt:lpstr>
      <vt:lpstr>Allocation Example</vt:lpstr>
      <vt:lpstr>Overview Distributed Approach</vt:lpstr>
      <vt:lpstr>Distributed Reconstruction</vt:lpstr>
      <vt:lpstr>Distributed Reconstruction</vt:lpstr>
      <vt:lpstr>Distributed Reconstruction</vt:lpstr>
      <vt:lpstr>Distributed Reconstruction</vt:lpstr>
      <vt:lpstr>Distributed Reconstruction</vt:lpstr>
      <vt:lpstr>Distributed Reconstruction Distributed Model</vt:lpstr>
      <vt:lpstr>Distributed Reconstruction Message model</vt:lpstr>
      <vt:lpstr>Overview Distributed Approach</vt:lpstr>
      <vt:lpstr>Results</vt:lpstr>
      <vt:lpstr>Results Single Cascades Runtime</vt:lpstr>
      <vt:lpstr>Results Multiple Cascades Runtime</vt:lpstr>
      <vt:lpstr>Results Remote Calls</vt:lpstr>
      <vt:lpstr>Results Memory Usage</vt:lpstr>
      <vt:lpstr>Conclusion</vt:lpstr>
      <vt:lpstr>Conclusion</vt:lpstr>
      <vt:lpstr>Future Work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Michael Huber</dc:creator>
  <cp:lastModifiedBy>MHuber</cp:lastModifiedBy>
  <cp:revision>241</cp:revision>
  <dcterms:created xsi:type="dcterms:W3CDTF">2011-01-25T15:55:04Z</dcterms:created>
  <dcterms:modified xsi:type="dcterms:W3CDTF">2014-12-10T02:25:50Z</dcterms:modified>
</cp:coreProperties>
</file>