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36"/>
  </p:notesMasterIdLst>
  <p:sldIdLst>
    <p:sldId id="256" r:id="rId2"/>
    <p:sldId id="258" r:id="rId3"/>
    <p:sldId id="261" r:id="rId4"/>
    <p:sldId id="262" r:id="rId5"/>
    <p:sldId id="265" r:id="rId6"/>
    <p:sldId id="260" r:id="rId7"/>
    <p:sldId id="266" r:id="rId8"/>
    <p:sldId id="264" r:id="rId9"/>
    <p:sldId id="268" r:id="rId10"/>
    <p:sldId id="269" r:id="rId11"/>
    <p:sldId id="263" r:id="rId12"/>
    <p:sldId id="270" r:id="rId13"/>
    <p:sldId id="267" r:id="rId14"/>
    <p:sldId id="279" r:id="rId15"/>
    <p:sldId id="271" r:id="rId16"/>
    <p:sldId id="272" r:id="rId17"/>
    <p:sldId id="273" r:id="rId18"/>
    <p:sldId id="289" r:id="rId19"/>
    <p:sldId id="290" r:id="rId20"/>
    <p:sldId id="274" r:id="rId21"/>
    <p:sldId id="292" r:id="rId22"/>
    <p:sldId id="276" r:id="rId23"/>
    <p:sldId id="277" r:id="rId24"/>
    <p:sldId id="280" r:id="rId25"/>
    <p:sldId id="278" r:id="rId26"/>
    <p:sldId id="275" r:id="rId27"/>
    <p:sldId id="281" r:id="rId28"/>
    <p:sldId id="282" r:id="rId29"/>
    <p:sldId id="283" r:id="rId30"/>
    <p:sldId id="284" r:id="rId31"/>
    <p:sldId id="285" r:id="rId32"/>
    <p:sldId id="286" r:id="rId33"/>
    <p:sldId id="25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7E51C35E-10D5-4272-9F59-82F889965FDB}">
          <p14:sldIdLst>
            <p14:sldId id="256"/>
          </p14:sldIdLst>
        </p14:section>
        <p14:section name="Introduction" id="{545CB9F5-A466-416F-AB97-D35312EA7B9D}">
          <p14:sldIdLst>
            <p14:sldId id="258"/>
            <p14:sldId id="261"/>
            <p14:sldId id="262"/>
            <p14:sldId id="265"/>
            <p14:sldId id="260"/>
            <p14:sldId id="266"/>
            <p14:sldId id="264"/>
            <p14:sldId id="268"/>
            <p14:sldId id="269"/>
          </p14:sldIdLst>
        </p14:section>
        <p14:section name="Differential Dataflow" id="{45C6A35F-21E6-4C2A-8181-B387A7B960D1}">
          <p14:sldIdLst>
            <p14:sldId id="263"/>
            <p14:sldId id="270"/>
            <p14:sldId id="267"/>
            <p14:sldId id="279"/>
            <p14:sldId id="271"/>
            <p14:sldId id="272"/>
            <p14:sldId id="273"/>
            <p14:sldId id="289"/>
            <p14:sldId id="290"/>
          </p14:sldIdLst>
        </p14:section>
        <p14:section name="Implementation" id="{AA77467F-BBDE-4BD5-84F4-CECE1114A0ED}">
          <p14:sldIdLst>
            <p14:sldId id="274"/>
            <p14:sldId id="292"/>
            <p14:sldId id="276"/>
            <p14:sldId id="277"/>
            <p14:sldId id="280"/>
            <p14:sldId id="278"/>
          </p14:sldIdLst>
        </p14:section>
        <p14:section name="Results" id="{0C4F87BC-D858-4D3F-96DF-0AFAE5CD5ACB}">
          <p14:sldIdLst>
            <p14:sldId id="275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2E7090EF-DC80-4019-93C2-920747FDEC7C}">
          <p14:sldIdLst>
            <p14:sldId id="25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38" autoAdjust="0"/>
  </p:normalViewPr>
  <p:slideViewPr>
    <p:cSldViewPr snapToGrid="0">
      <p:cViewPr varScale="1">
        <p:scale>
          <a:sx n="91" d="100"/>
          <a:sy n="91" d="100"/>
        </p:scale>
        <p:origin x="62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02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E6BCB-9E06-433A-8675-FCF713D5B509}" type="datetimeFigureOut">
              <a:rPr lang="de-DE" smtClean="0"/>
              <a:t>23.08.2017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C0C73-FD88-4E8D-A32D-E5114C6432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2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Facebook: </a:t>
            </a:r>
            <a:r>
              <a:rPr lang="de-DE" dirty="0" err="1"/>
              <a:t>quarter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baseline="0" dirty="0"/>
              <a:t> </a:t>
            </a:r>
            <a:r>
              <a:rPr lang="de-DE" baseline="0" dirty="0" err="1"/>
              <a:t>uses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 at least </a:t>
            </a:r>
            <a:r>
              <a:rPr lang="de-DE" baseline="0" dirty="0" err="1"/>
              <a:t>once</a:t>
            </a:r>
            <a:r>
              <a:rPr lang="de-DE" baseline="0" dirty="0"/>
              <a:t> a </a:t>
            </a:r>
            <a:r>
              <a:rPr lang="de-DE" baseline="0" dirty="0" err="1"/>
              <a:t>month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Twitter: </a:t>
            </a:r>
            <a:r>
              <a:rPr lang="de-DE" baseline="0" dirty="0" err="1"/>
              <a:t>one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most</a:t>
            </a:r>
            <a:r>
              <a:rPr lang="de-DE" baseline="0" dirty="0"/>
              <a:t> </a:t>
            </a:r>
            <a:r>
              <a:rPr lang="de-DE" baseline="0" dirty="0" err="1"/>
              <a:t>influential</a:t>
            </a:r>
            <a:r>
              <a:rPr lang="de-DE" baseline="0" dirty="0"/>
              <a:t> </a:t>
            </a:r>
            <a:r>
              <a:rPr lang="de-DE" baseline="0" dirty="0" err="1"/>
              <a:t>networks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Social</a:t>
            </a:r>
            <a:r>
              <a:rPr lang="de-DE" baseline="0" dirty="0"/>
              <a:t> </a:t>
            </a:r>
            <a:r>
              <a:rPr lang="de-DE" baseline="0" dirty="0" err="1"/>
              <a:t>networks</a:t>
            </a:r>
            <a:r>
              <a:rPr lang="de-DE" baseline="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Connect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people</a:t>
            </a:r>
            <a:r>
              <a:rPr lang="de-DE" baseline="0" dirty="0"/>
              <a:t> all </a:t>
            </a:r>
            <a:r>
              <a:rPr lang="de-DE" baseline="0" dirty="0" err="1"/>
              <a:t>around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world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Subscribe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interesting</a:t>
            </a:r>
            <a:r>
              <a:rPr lang="de-DE" baseline="0" dirty="0"/>
              <a:t> </a:t>
            </a:r>
            <a:r>
              <a:rPr lang="de-DE" baseline="0" dirty="0" err="1"/>
              <a:t>content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Post </a:t>
            </a:r>
            <a:r>
              <a:rPr lang="de-DE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reshare</a:t>
            </a:r>
            <a:r>
              <a:rPr lang="de-DE" baseline="0" dirty="0"/>
              <a:t> </a:t>
            </a:r>
            <a:r>
              <a:rPr lang="de-DE" baseline="0" dirty="0" err="1"/>
              <a:t>any</a:t>
            </a:r>
            <a:r>
              <a:rPr lang="de-DE" baseline="0" dirty="0"/>
              <a:t> </a:t>
            </a:r>
            <a:r>
              <a:rPr lang="de-DE" baseline="0" dirty="0" err="1"/>
              <a:t>content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40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First batch: straight forward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Second batch: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-B:</a:t>
            </a:r>
            <a:r>
              <a:rPr lang="en-US" baseline="0" dirty="0"/>
              <a:t> /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Iteration does not introduce changes, collection changes due to first batch’s iteration</a:t>
            </a:r>
            <a:endParaRPr lang="en-US" baseline="0" dirty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/>
              <a:t>Iteration does not introduce changes, collection changes due to first batch’s iteration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+B: first batch removes B, would result in negative</a:t>
            </a:r>
            <a:r>
              <a:rPr lang="en-US" baseline="0" dirty="0"/>
              <a:t> amount of B’s, thus add a B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464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Distribution</a:t>
            </a:r>
            <a:r>
              <a:rPr lang="en-US" i="1" baseline="0" dirty="0"/>
              <a:t> in two directions: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process must have same number</a:t>
            </a:r>
            <a:r>
              <a:rPr lang="en-US" baseline="0" dirty="0"/>
              <a:t> of workers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Multiple processes on single computer possible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baseline="0" dirty="0"/>
              <a:t>Data distributed … based on some key:</a:t>
            </a:r>
            <a:r>
              <a:rPr lang="en-US" i="0" baseline="0" dirty="0"/>
              <a:t> for example, even numbers on worker 0, </a:t>
            </a:r>
            <a:r>
              <a:rPr lang="en-US" i="0" baseline="0"/>
              <a:t>odd number on worker 1</a:t>
            </a:r>
            <a:endParaRPr lang="en-US" i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271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Synchronization</a:t>
            </a:r>
            <a:r>
              <a:rPr lang="en-US" baseline="0" dirty="0"/>
              <a:t> across multiple workers required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063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of original</a:t>
            </a:r>
            <a:r>
              <a:rPr lang="en-US" baseline="0" dirty="0"/>
              <a:t> Tweet must be in the prefix on the worker storing their friendships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first possibility to add it there is when another Retweet is processed there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All other Retweets before that Retweet will miss the original author as an influencer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Thus, include the author in the possible influence edge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Two hops across the workers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660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Goal: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how fast is Timely Dataflow in exchanging messages?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Setup:</a:t>
            </a:r>
            <a:r>
              <a:rPr lang="en-US" baseline="0" dirty="0"/>
              <a:t> 4 workers in total, on 1, 2, and 4 machines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10GBit/s network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26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</a:t>
            </a:r>
            <a:r>
              <a:rPr lang="en-US" baseline="0" dirty="0"/>
              <a:t> not use timestamps of Retweets in the computation?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Would result in small batches: in data set with 3.6 million RTs,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82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Assume</a:t>
            </a:r>
            <a:r>
              <a:rPr lang="en-US" baseline="0" dirty="0"/>
              <a:t> given social graph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And Retweet cascade from previous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why influences are reconstructed this way (social graph, times)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/>
              <a:t>Influence graph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694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Rather simple algorithms </a:t>
            </a:r>
            <a:r>
              <a:rPr lang="en-US" dirty="0">
                <a:sym typeface="Wingdings" panose="05000000000000000000" pitchFamily="2" charset="2"/>
              </a:rPr>
              <a:t> reconstructed by hand on previous slide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07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going to explain</a:t>
            </a:r>
            <a:r>
              <a:rPr lang="en-US" baseline="0" dirty="0"/>
              <a:t> the existing system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56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First: term</a:t>
            </a:r>
            <a:r>
              <a:rPr lang="en-US" baseline="0" dirty="0"/>
              <a:t> “prefix” – initially only original Tweet’s author, extended with each Retweet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  <a:r>
              <a:rPr lang="en-US" baseline="0" dirty="0"/>
              <a:t> Iteration better than Prefix Iteration if more Retweets than friends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On average, 208 friends per user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29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sets as CSV</a:t>
            </a:r>
            <a:r>
              <a:rPr lang="en-US" baseline="0" dirty="0"/>
              <a:t> and </a:t>
            </a:r>
            <a:r>
              <a:rPr lang="en-US" baseline="0"/>
              <a:t>JSON files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05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Unique combination of features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4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Systems programming language by Mozilla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Aims at memory safety without penalizing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Strong</a:t>
            </a:r>
            <a:r>
              <a:rPr lang="en-US" baseline="0" dirty="0"/>
              <a:t> type system statically guarantees: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No segmentation faults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No buffer overflows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No data races in concurrent programs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094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</a:t>
            </a:r>
            <a:r>
              <a:rPr lang="en-US" baseline="0" dirty="0"/>
              <a:t> record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Collection: function from record type to integers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Addition and Subtraction can be applied to two collections by applying them to their respective frequencies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Operator: function from collections to another collection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C0C73-FD88-4E8D-A32D-E5114C64324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50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small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 b="0" cap="sm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C469CE-1BAE-460E-8B99-CF8C41A3BD8F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1CE-58F4-4553-9F28-116169BF79C5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5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F91B-34EC-4602-877E-9021996DDE85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5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DA-9CCC-4CE8-9CCC-B1413316C2F4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5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small" baseline="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 cap="sm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9FD-776A-4974-9918-A0C5C64B803D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FEC-197F-4A1E-8267-9A14E667A3A5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5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</p:tmplLst>
      </p:bldP>
      <p:bldP spid="4" grpId="1" uiExpand="1" build="p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5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8359-55FB-47E8-993A-81A41A10C038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5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4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</p:tmplLst>
      </p:bldP>
      <p:bldP spid="5" grpId="0" uiExpand="1" build="p"/>
      <p:bldP spid="6" grpId="0" uiExpand="1" build="p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5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6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476D-1CE7-4759-8BC8-46F8AAB2D69F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C9C3-68D9-416E-A8DA-F0D0164CF709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003D-2590-4FC7-85C6-104D69631DB6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5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</p:tmplLst>
      </p:bldP>
      <p:bldP spid="4" grpId="0" uiExpand="1" build="p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39B8-0284-4E45-90E4-979DAC350A45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small" baseline="0">
                <a:solidFill>
                  <a:schemeClr val="tx1"/>
                </a:solidFill>
              </a:defRPr>
            </a:lvl1pPr>
          </a:lstStyle>
          <a:p>
            <a:fld id="{335424D7-8C82-4B83-88C1-7CF8B1CECE0E}" type="datetime2">
              <a:rPr lang="en-US" noProof="0" smtClean="0"/>
              <a:t>Wednesday, August 23, 2017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sm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Bastian Meyer: Combining Graph-Iterative and Streaming Computations for Influence Graph Derivations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sm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2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3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4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  <p:tmpl lvl="5">
            <p:tnLst>
              <p:par>
                <p:cTn presetID="3" presetClass="emph" presetSubtype="2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3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000000"/>
                      </p:to>
                    </p:animClr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bg1">
            <a:lumMod val="65000"/>
          </a:schemeClr>
        </a:buClr>
        <a:buSzPct val="80000"/>
        <a:buFont typeface="Corbel" pitchFamily="34" charset="0"/>
        <a:buChar char="•"/>
        <a:defRPr sz="2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65000"/>
          </a:schemeClr>
        </a:buClr>
        <a:buSzPct val="80000"/>
        <a:buFont typeface="Corbel" pitchFamily="34" charset="0"/>
        <a:buChar char="•"/>
        <a:defRPr sz="20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65000"/>
          </a:schemeClr>
        </a:buClr>
        <a:buSzPct val="80000"/>
        <a:buFont typeface="Corbel" pitchFamily="34" charset="0"/>
        <a:buChar char="•"/>
        <a:defRPr sz="18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65000"/>
          </a:schemeClr>
        </a:buClr>
        <a:buSzPct val="80000"/>
        <a:buFont typeface="Corbel" pitchFamily="34" charset="0"/>
        <a:buChar char="•"/>
        <a:defRPr sz="16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>
            <a:lumMod val="65000"/>
          </a:schemeClr>
        </a:buClr>
        <a:buSzPct val="80000"/>
        <a:buFont typeface="Corbel" pitchFamily="34" charset="0"/>
        <a:buChar char="•"/>
        <a:defRPr sz="16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10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10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6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0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0.png"/><Relationship Id="rId7" Type="http://schemas.openxmlformats.org/officeDocument/2006/relationships/image" Target="../media/image750.png"/><Relationship Id="rId12" Type="http://schemas.openxmlformats.org/officeDocument/2006/relationships/image" Target="../media/image8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0.png"/><Relationship Id="rId11" Type="http://schemas.openxmlformats.org/officeDocument/2006/relationships/image" Target="../media/image79.png"/><Relationship Id="rId5" Type="http://schemas.openxmlformats.org/officeDocument/2006/relationships/image" Target="../media/image730.png"/><Relationship Id="rId10" Type="http://schemas.openxmlformats.org/officeDocument/2006/relationships/image" Target="../media/image78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7067" y="882376"/>
            <a:ext cx="11717866" cy="292608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Graph-Iterative and Streaming Computations for Influence Graph Derivations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Bastian Meyer</a:t>
            </a:r>
          </a:p>
        </p:txBody>
      </p:sp>
    </p:spTree>
    <p:extLst>
      <p:ext uri="{BB962C8B-B14F-4D97-AF65-F5344CB8AC3E}">
        <p14:creationId xmlns:p14="http://schemas.microsoft.com/office/powerpoint/2010/main" val="247274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different reconstruction system</a:t>
            </a:r>
          </a:p>
          <a:p>
            <a:pPr lvl="1"/>
            <a:r>
              <a:rPr lang="en-US" dirty="0"/>
              <a:t>To evaluate the existing one</a:t>
            </a:r>
          </a:p>
          <a:p>
            <a:pPr lvl="1"/>
            <a:r>
              <a:rPr lang="en-US" dirty="0"/>
              <a:t>Using a data-parallel framework supporting </a:t>
            </a:r>
            <a:r>
              <a:rPr lang="en-US" b="1" dirty="0"/>
              <a:t>incremental input updates</a:t>
            </a:r>
            <a:r>
              <a:rPr lang="en-US" dirty="0"/>
              <a:t> and </a:t>
            </a:r>
            <a:r>
              <a:rPr lang="en-US" b="1" dirty="0"/>
              <a:t>iterative stream processing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Static social graph</a:t>
            </a:r>
          </a:p>
          <a:p>
            <a:pPr lvl="1"/>
            <a:r>
              <a:rPr lang="en-US" dirty="0"/>
              <a:t>Retweets are ordered chronologically on their time of creation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DA-9CCC-4CE8-9CCC-B1413316C2F4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0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Differential </a:t>
            </a:r>
            <a:r>
              <a:rPr lang="de-DE" dirty="0" err="1"/>
              <a:t>Dataflow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9FD-776A-4974-9918-A0C5C64B803D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Dataflow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Data-parallel computational model introduced by </a:t>
            </a:r>
            <a:r>
              <a:rPr lang="en-US" i="1" dirty="0"/>
              <a:t>Microsoft Research</a:t>
            </a:r>
            <a:r>
              <a:rPr lang="en-US" dirty="0"/>
              <a:t> in 2012</a:t>
            </a:r>
          </a:p>
          <a:p>
            <a:pPr lvl="1"/>
            <a:r>
              <a:rPr lang="en-US" dirty="0"/>
              <a:t>Incremental input updates</a:t>
            </a:r>
          </a:p>
          <a:p>
            <a:pPr lvl="1"/>
            <a:r>
              <a:rPr lang="en-US" dirty="0"/>
              <a:t>Iterative stream processing</a:t>
            </a:r>
          </a:p>
          <a:p>
            <a:r>
              <a:rPr lang="en-US" dirty="0"/>
              <a:t>Two implementations</a:t>
            </a:r>
          </a:p>
          <a:p>
            <a:pPr lvl="1"/>
            <a:r>
              <a:rPr lang="en-US" i="1" dirty="0"/>
              <a:t>Naiad</a:t>
            </a:r>
            <a:r>
              <a:rPr lang="en-US" dirty="0"/>
              <a:t> (C#)—discontinued</a:t>
            </a:r>
          </a:p>
          <a:p>
            <a:pPr lvl="1"/>
            <a:r>
              <a:rPr lang="en-US" i="1" dirty="0"/>
              <a:t>Timely Dataflow</a:t>
            </a:r>
            <a:r>
              <a:rPr lang="en-US" dirty="0"/>
              <a:t> &amp; </a:t>
            </a:r>
            <a:r>
              <a:rPr lang="en-US" i="1" dirty="0"/>
              <a:t>Differential Dataflow</a:t>
            </a:r>
            <a:r>
              <a:rPr lang="en-US" dirty="0"/>
              <a:t> (Rust)</a:t>
            </a:r>
            <a:endParaRPr lang="en-US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DA-9CCC-4CE8-9CCC-B1413316C2F4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0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  <a:tabLst>
                <a:tab pos="542925" algn="l"/>
              </a:tabLst>
            </a:pPr>
            <a:r>
              <a:rPr lang="en-US" dirty="0">
                <a:solidFill>
                  <a:schemeClr val="tx1"/>
                </a:solidFill>
              </a:rPr>
              <a:t>	“When we first started working on Rust as a research project in 2009, we (…)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were particularly interested in two things: how to build more ambitious 	parallel architectures, and how to implement high-performance software 	without many of the pitfalls and vulnerabilities of C++.”</a:t>
            </a:r>
          </a:p>
          <a:p>
            <a:pPr marL="4572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i="1" dirty="0">
                <a:solidFill>
                  <a:schemeClr val="tx1"/>
                </a:solidFill>
              </a:rPr>
              <a:t>Dave Hermann, Director of Strategy at Mozilla Research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DA-9CCC-4CE8-9CCC-B1413316C2F4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9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Record type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Collection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 frequency of record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 the collection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Operator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 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Input Collections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Collection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78122" y="2046890"/>
                <a:ext cx="4883864" cy="4023360"/>
              </a:xfrm>
            </p:spPr>
            <p:txBody>
              <a:bodyPr/>
              <a:lstStyle/>
              <a:p>
                <a:r>
                  <a:rPr lang="en-US" dirty="0"/>
                  <a:t>Collection Trace: variation of a collection over time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collection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Difference Trace: frequency changes of a collection over time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Inhaltsplatzhalt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78122" y="2046890"/>
                <a:ext cx="4883864" cy="4023360"/>
              </a:xfrm>
              <a:blipFill>
                <a:blip r:embed="rId4"/>
                <a:stretch>
                  <a:fillRect t="-1970" r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DA-9CCC-4CE8-9CCC-B1413316C2F4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Operators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476D-1CE7-4759-8BC8-46F8AAB2D69F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Bastian Meyer: Combining Graph-Iterative and Streaming Computations for Influence Graph Derivations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/>
              <p:cNvSpPr txBox="1"/>
              <p:nvPr/>
            </p:nvSpPr>
            <p:spPr>
              <a:xfrm>
                <a:off x="569890" y="2431696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9" name="Textfeld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90" y="2431696"/>
                <a:ext cx="573106" cy="276999"/>
              </a:xfrm>
              <a:prstGeom prst="rect">
                <a:avLst/>
              </a:prstGeom>
              <a:blipFill>
                <a:blip r:embed="rId2"/>
                <a:stretch>
                  <a:fillRect l="-8511" r="-106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69890" y="3415910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90" y="3415910"/>
                <a:ext cx="573106" cy="276999"/>
              </a:xfrm>
              <a:prstGeom prst="rect">
                <a:avLst/>
              </a:prstGeom>
              <a:blipFill>
                <a:blip r:embed="rId3"/>
                <a:stretch>
                  <a:fillRect l="-8511" r="-1063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569890" y="4400124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90" y="4400124"/>
                <a:ext cx="573106" cy="276999"/>
              </a:xfrm>
              <a:prstGeom prst="rect">
                <a:avLst/>
              </a:prstGeom>
              <a:blipFill>
                <a:blip r:embed="rId4"/>
                <a:stretch>
                  <a:fillRect l="-8511" r="-106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/>
              <p:cNvSpPr txBox="1"/>
              <p:nvPr/>
            </p:nvSpPr>
            <p:spPr>
              <a:xfrm>
                <a:off x="569890" y="5311976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12" name="Textfeld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90" y="5311976"/>
                <a:ext cx="573106" cy="276999"/>
              </a:xfrm>
              <a:prstGeom prst="rect">
                <a:avLst/>
              </a:prstGeom>
              <a:blipFill>
                <a:blip r:embed="rId5"/>
                <a:stretch>
                  <a:fillRect l="-8511" r="-1063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pieren 21"/>
          <p:cNvGrpSpPr/>
          <p:nvPr/>
        </p:nvGrpSpPr>
        <p:grpSpPr>
          <a:xfrm>
            <a:off x="2493034" y="2318972"/>
            <a:ext cx="3157144" cy="441004"/>
            <a:chOff x="2493034" y="2318972"/>
            <a:chExt cx="3157144" cy="441004"/>
          </a:xfrm>
        </p:grpSpPr>
        <p:sp>
          <p:nvSpPr>
            <p:cNvPr id="6" name="Rechteck 5"/>
            <p:cNvSpPr/>
            <p:nvPr/>
          </p:nvSpPr>
          <p:spPr>
            <a:xfrm>
              <a:off x="3472070" y="2380414"/>
              <a:ext cx="1199072" cy="37956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cap="small" dirty="0"/>
                <a:t>Distinct</a:t>
              </a:r>
            </a:p>
          </p:txBody>
        </p:sp>
        <p:cxnSp>
          <p:nvCxnSpPr>
            <p:cNvPr id="14" name="Gerade Verbindung mit Pfeil 13"/>
            <p:cNvCxnSpPr>
              <a:endCxn id="6" idx="1"/>
            </p:cNvCxnSpPr>
            <p:nvPr/>
          </p:nvCxnSpPr>
          <p:spPr>
            <a:xfrm>
              <a:off x="2493034" y="2570195"/>
              <a:ext cx="97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" idx="3"/>
            </p:cNvCxnSpPr>
            <p:nvPr/>
          </p:nvCxnSpPr>
          <p:spPr>
            <a:xfrm>
              <a:off x="4671142" y="2570195"/>
              <a:ext cx="97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/>
                <p:cNvSpPr txBox="1"/>
                <p:nvPr/>
              </p:nvSpPr>
              <p:spPr>
                <a:xfrm>
                  <a:off x="2887173" y="2323814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feld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173" y="2323814"/>
                  <a:ext cx="19075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8710" r="-3871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/>
                <p:cNvSpPr txBox="1"/>
                <p:nvPr/>
              </p:nvSpPr>
              <p:spPr>
                <a:xfrm>
                  <a:off x="5065281" y="2318972"/>
                  <a:ext cx="1907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feld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281" y="2318972"/>
                  <a:ext cx="19075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8710" r="-3871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ieren 22"/>
          <p:cNvGrpSpPr/>
          <p:nvPr/>
        </p:nvGrpSpPr>
        <p:grpSpPr>
          <a:xfrm>
            <a:off x="2342953" y="3283055"/>
            <a:ext cx="3307225" cy="491856"/>
            <a:chOff x="2342953" y="2268120"/>
            <a:chExt cx="3307225" cy="491856"/>
          </a:xfrm>
        </p:grpSpPr>
        <p:sp>
          <p:nvSpPr>
            <p:cNvPr id="24" name="Rechteck 23"/>
            <p:cNvSpPr/>
            <p:nvPr/>
          </p:nvSpPr>
          <p:spPr>
            <a:xfrm>
              <a:off x="3472070" y="2380414"/>
              <a:ext cx="1199072" cy="37956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cap="small" dirty="0"/>
                <a:t>Distinct</a:t>
              </a:r>
            </a:p>
          </p:txBody>
        </p:sp>
        <p:cxnSp>
          <p:nvCxnSpPr>
            <p:cNvPr id="25" name="Gerade Verbindung mit Pfeil 24"/>
            <p:cNvCxnSpPr>
              <a:endCxn id="24" idx="1"/>
            </p:cNvCxnSpPr>
            <p:nvPr/>
          </p:nvCxnSpPr>
          <p:spPr>
            <a:xfrm>
              <a:off x="2342953" y="2570195"/>
              <a:ext cx="1129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stCxn id="24" idx="3"/>
            </p:cNvCxnSpPr>
            <p:nvPr/>
          </p:nvCxnSpPr>
          <p:spPr>
            <a:xfrm>
              <a:off x="4671142" y="2570195"/>
              <a:ext cx="97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2342953" y="2272532"/>
                  <a:ext cx="10884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953" y="2272532"/>
                  <a:ext cx="10884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7263" t="-2174" r="-7821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4733780" y="2268120"/>
                  <a:ext cx="8537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780" y="2268120"/>
                  <a:ext cx="8537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714" t="-4444" r="-1000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uppieren 37"/>
          <p:cNvGrpSpPr/>
          <p:nvPr/>
        </p:nvGrpSpPr>
        <p:grpSpPr>
          <a:xfrm>
            <a:off x="2342953" y="4292656"/>
            <a:ext cx="3307225" cy="491856"/>
            <a:chOff x="2342953" y="2268120"/>
            <a:chExt cx="3307225" cy="491856"/>
          </a:xfrm>
        </p:grpSpPr>
        <p:sp>
          <p:nvSpPr>
            <p:cNvPr id="39" name="Rechteck 38"/>
            <p:cNvSpPr/>
            <p:nvPr/>
          </p:nvSpPr>
          <p:spPr>
            <a:xfrm>
              <a:off x="3472070" y="2380414"/>
              <a:ext cx="1199072" cy="37956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cap="small" dirty="0"/>
                <a:t>Distinct</a:t>
              </a:r>
            </a:p>
          </p:txBody>
        </p:sp>
        <p:cxnSp>
          <p:nvCxnSpPr>
            <p:cNvPr id="40" name="Gerade Verbindung mit Pfeil 39"/>
            <p:cNvCxnSpPr>
              <a:endCxn id="39" idx="1"/>
            </p:cNvCxnSpPr>
            <p:nvPr/>
          </p:nvCxnSpPr>
          <p:spPr>
            <a:xfrm>
              <a:off x="2342953" y="2570195"/>
              <a:ext cx="1129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stCxn id="39" idx="3"/>
            </p:cNvCxnSpPr>
            <p:nvPr/>
          </p:nvCxnSpPr>
          <p:spPr>
            <a:xfrm>
              <a:off x="4671142" y="2570195"/>
              <a:ext cx="97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/>
                <p:cNvSpPr txBox="1"/>
                <p:nvPr/>
              </p:nvSpPr>
              <p:spPr>
                <a:xfrm>
                  <a:off x="2480632" y="2268120"/>
                  <a:ext cx="8537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feld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632" y="2268120"/>
                  <a:ext cx="85375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714" t="-2174" r="-10000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/>
                <p:cNvSpPr txBox="1"/>
                <p:nvPr/>
              </p:nvSpPr>
              <p:spPr>
                <a:xfrm>
                  <a:off x="4733780" y="2268120"/>
                  <a:ext cx="8537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feld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780" y="2268120"/>
                  <a:ext cx="85376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714" t="-2174" r="-10000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pieren 43"/>
          <p:cNvGrpSpPr/>
          <p:nvPr/>
        </p:nvGrpSpPr>
        <p:grpSpPr>
          <a:xfrm>
            <a:off x="2342953" y="5204546"/>
            <a:ext cx="3307225" cy="491857"/>
            <a:chOff x="2342953" y="2268119"/>
            <a:chExt cx="3307225" cy="491857"/>
          </a:xfrm>
        </p:grpSpPr>
        <p:sp>
          <p:nvSpPr>
            <p:cNvPr id="45" name="Rechteck 44"/>
            <p:cNvSpPr/>
            <p:nvPr/>
          </p:nvSpPr>
          <p:spPr>
            <a:xfrm>
              <a:off x="3472070" y="2380414"/>
              <a:ext cx="1199072" cy="37956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cap="small" dirty="0"/>
                <a:t>Distinct</a:t>
              </a:r>
            </a:p>
          </p:txBody>
        </p:sp>
        <p:cxnSp>
          <p:nvCxnSpPr>
            <p:cNvPr id="46" name="Gerade Verbindung mit Pfeil 45"/>
            <p:cNvCxnSpPr>
              <a:endCxn id="45" idx="1"/>
            </p:cNvCxnSpPr>
            <p:nvPr/>
          </p:nvCxnSpPr>
          <p:spPr>
            <a:xfrm>
              <a:off x="2342953" y="2570195"/>
              <a:ext cx="1129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/>
            <p:cNvCxnSpPr>
              <a:stCxn id="45" idx="3"/>
            </p:cNvCxnSpPr>
            <p:nvPr/>
          </p:nvCxnSpPr>
          <p:spPr>
            <a:xfrm>
              <a:off x="4671142" y="2570195"/>
              <a:ext cx="97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/>
                <p:cNvSpPr txBox="1"/>
                <p:nvPr/>
              </p:nvSpPr>
              <p:spPr>
                <a:xfrm>
                  <a:off x="2597972" y="2268119"/>
                  <a:ext cx="6190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feld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972" y="2268119"/>
                  <a:ext cx="61907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725" t="-4444" r="-14706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/>
                <p:cNvSpPr txBox="1"/>
                <p:nvPr/>
              </p:nvSpPr>
              <p:spPr>
                <a:xfrm>
                  <a:off x="4842972" y="2268119"/>
                  <a:ext cx="6190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feld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72" y="2268119"/>
                  <a:ext cx="61907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3725" t="-4444" r="-14706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uppieren 50"/>
          <p:cNvGrpSpPr/>
          <p:nvPr/>
        </p:nvGrpSpPr>
        <p:grpSpPr>
          <a:xfrm>
            <a:off x="6222294" y="3283055"/>
            <a:ext cx="5425030" cy="854166"/>
            <a:chOff x="6222294" y="3283055"/>
            <a:chExt cx="5425030" cy="854166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6222294" y="3283055"/>
              <a:ext cx="5425030" cy="491856"/>
              <a:chOff x="1364762" y="2268120"/>
              <a:chExt cx="5425030" cy="491856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3472070" y="2380414"/>
                <a:ext cx="1199072" cy="37956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cap="small" dirty="0"/>
                  <a:t>Distinct</a:t>
                </a:r>
              </a:p>
            </p:txBody>
          </p:sp>
          <p:cxnSp>
            <p:nvCxnSpPr>
              <p:cNvPr id="31" name="Gerade Verbindung mit Pfeil 30"/>
              <p:cNvCxnSpPr>
                <a:endCxn id="30" idx="1"/>
              </p:cNvCxnSpPr>
              <p:nvPr/>
            </p:nvCxnSpPr>
            <p:spPr>
              <a:xfrm>
                <a:off x="1408432" y="2570195"/>
                <a:ext cx="206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>
                <a:stCxn id="30" idx="3"/>
              </p:cNvCxnSpPr>
              <p:nvPr/>
            </p:nvCxnSpPr>
            <p:spPr>
              <a:xfrm>
                <a:off x="4671142" y="2570195"/>
                <a:ext cx="21186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feld 32"/>
                  <p:cNvSpPr txBox="1"/>
                  <p:nvPr/>
                </p:nvSpPr>
                <p:spPr>
                  <a:xfrm>
                    <a:off x="1364762" y="2277549"/>
                    <a:ext cx="21073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:+2,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:+1,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:+1}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feld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4762" y="2277549"/>
                    <a:ext cx="210730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609" t="-2174" r="-2899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feld 33"/>
                  <p:cNvSpPr txBox="1"/>
                  <p:nvPr/>
                </p:nvSpPr>
                <p:spPr>
                  <a:xfrm>
                    <a:off x="4733780" y="2268120"/>
                    <a:ext cx="20560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:+1,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:+1,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:+1}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feld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780" y="2268120"/>
                    <a:ext cx="2056012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846" t="-4444" r="-3846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hteck 49"/>
                <p:cNvSpPr/>
                <p:nvPr/>
              </p:nvSpPr>
              <p:spPr>
                <a:xfrm>
                  <a:off x="8747983" y="3774911"/>
                  <a:ext cx="362310" cy="3623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hteck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983" y="3774911"/>
                  <a:ext cx="362310" cy="3623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uppieren 51"/>
          <p:cNvGrpSpPr/>
          <p:nvPr/>
        </p:nvGrpSpPr>
        <p:grpSpPr>
          <a:xfrm>
            <a:off x="7358332" y="2289753"/>
            <a:ext cx="3062377" cy="834569"/>
            <a:chOff x="7365360" y="3302652"/>
            <a:chExt cx="3062377" cy="834569"/>
          </a:xfrm>
        </p:grpSpPr>
        <p:grpSp>
          <p:nvGrpSpPr>
            <p:cNvPr id="53" name="Gruppieren 52"/>
            <p:cNvGrpSpPr/>
            <p:nvPr/>
          </p:nvGrpSpPr>
          <p:grpSpPr>
            <a:xfrm>
              <a:off x="7365360" y="3302652"/>
              <a:ext cx="3062377" cy="472259"/>
              <a:chOff x="2507828" y="2287717"/>
              <a:chExt cx="3062377" cy="472259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3472070" y="2380414"/>
                <a:ext cx="1199072" cy="37956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cap="small" dirty="0"/>
                  <a:t>Distinct</a:t>
                </a:r>
              </a:p>
            </p:txBody>
          </p:sp>
          <p:cxnSp>
            <p:nvCxnSpPr>
              <p:cNvPr id="56" name="Gerade Verbindung mit Pfeil 55"/>
              <p:cNvCxnSpPr>
                <a:endCxn id="55" idx="1"/>
              </p:cNvCxnSpPr>
              <p:nvPr/>
            </p:nvCxnSpPr>
            <p:spPr>
              <a:xfrm>
                <a:off x="2507828" y="2570195"/>
                <a:ext cx="9642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/>
              <p:cNvCxnSpPr>
                <a:stCxn id="55" idx="3"/>
              </p:cNvCxnSpPr>
              <p:nvPr/>
            </p:nvCxnSpPr>
            <p:spPr>
              <a:xfrm>
                <a:off x="4671142" y="2570195"/>
                <a:ext cx="8990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feld 57"/>
                  <p:cNvSpPr txBox="1"/>
                  <p:nvPr/>
                </p:nvSpPr>
                <p:spPr>
                  <a:xfrm>
                    <a:off x="2854432" y="2292569"/>
                    <a:ext cx="1907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feld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4432" y="2292569"/>
                    <a:ext cx="190758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8710" r="-3871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feld 58"/>
                  <p:cNvSpPr txBox="1"/>
                  <p:nvPr/>
                </p:nvSpPr>
                <p:spPr>
                  <a:xfrm>
                    <a:off x="5032540" y="2287717"/>
                    <a:ext cx="1907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feld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2540" y="2287717"/>
                    <a:ext cx="190758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375" r="-3750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hteck 53"/>
                <p:cNvSpPr/>
                <p:nvPr/>
              </p:nvSpPr>
              <p:spPr>
                <a:xfrm>
                  <a:off x="8747983" y="3774911"/>
                  <a:ext cx="362310" cy="3623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hteck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983" y="3774911"/>
                  <a:ext cx="362310" cy="3623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ieren 61"/>
          <p:cNvGrpSpPr/>
          <p:nvPr/>
        </p:nvGrpSpPr>
        <p:grpSpPr>
          <a:xfrm>
            <a:off x="7358332" y="4287609"/>
            <a:ext cx="3062377" cy="862652"/>
            <a:chOff x="7358332" y="3274569"/>
            <a:chExt cx="3062377" cy="862652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7358332" y="3274569"/>
              <a:ext cx="3062377" cy="500342"/>
              <a:chOff x="2500800" y="2259634"/>
              <a:chExt cx="3062377" cy="500342"/>
            </a:xfrm>
          </p:grpSpPr>
          <p:sp>
            <p:nvSpPr>
              <p:cNvPr id="65" name="Rechteck 64"/>
              <p:cNvSpPr/>
              <p:nvPr/>
            </p:nvSpPr>
            <p:spPr>
              <a:xfrm>
                <a:off x="3472070" y="2380414"/>
                <a:ext cx="1199072" cy="37956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cap="small" dirty="0"/>
                  <a:t>Distinct</a:t>
                </a:r>
              </a:p>
            </p:txBody>
          </p:sp>
          <p:cxnSp>
            <p:nvCxnSpPr>
              <p:cNvPr id="66" name="Gerade Verbindung mit Pfeil 65"/>
              <p:cNvCxnSpPr>
                <a:endCxn id="65" idx="1"/>
              </p:cNvCxnSpPr>
              <p:nvPr/>
            </p:nvCxnSpPr>
            <p:spPr>
              <a:xfrm>
                <a:off x="2500800" y="2570195"/>
                <a:ext cx="9712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/>
              <p:cNvCxnSpPr>
                <a:stCxn id="65" idx="3"/>
              </p:cNvCxnSpPr>
              <p:nvPr/>
            </p:nvCxnSpPr>
            <p:spPr>
              <a:xfrm>
                <a:off x="4671142" y="2570195"/>
                <a:ext cx="8920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feld 67"/>
                  <p:cNvSpPr txBox="1"/>
                  <p:nvPr/>
                </p:nvSpPr>
                <p:spPr>
                  <a:xfrm>
                    <a:off x="2555672" y="2259634"/>
                    <a:ext cx="7748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:−1}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feld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5672" y="2259634"/>
                    <a:ext cx="774892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024" t="-2174" r="-11811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feld 68"/>
                  <p:cNvSpPr txBox="1"/>
                  <p:nvPr/>
                </p:nvSpPr>
                <p:spPr>
                  <a:xfrm>
                    <a:off x="5013027" y="2267978"/>
                    <a:ext cx="1907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feld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3027" y="2267978"/>
                    <a:ext cx="190758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5484" r="-4193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hteck 63"/>
                <p:cNvSpPr/>
                <p:nvPr/>
              </p:nvSpPr>
              <p:spPr>
                <a:xfrm>
                  <a:off x="8747983" y="3774911"/>
                  <a:ext cx="362310" cy="3623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hteck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983" y="3774911"/>
                  <a:ext cx="362310" cy="3623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uppieren 71"/>
          <p:cNvGrpSpPr/>
          <p:nvPr/>
        </p:nvGrpSpPr>
        <p:grpSpPr>
          <a:xfrm>
            <a:off x="7358332" y="5189601"/>
            <a:ext cx="3062377" cy="862652"/>
            <a:chOff x="7358332" y="3274569"/>
            <a:chExt cx="3062377" cy="862652"/>
          </a:xfrm>
        </p:grpSpPr>
        <p:grpSp>
          <p:nvGrpSpPr>
            <p:cNvPr id="73" name="Gruppieren 72"/>
            <p:cNvGrpSpPr/>
            <p:nvPr/>
          </p:nvGrpSpPr>
          <p:grpSpPr>
            <a:xfrm>
              <a:off x="7358332" y="3274569"/>
              <a:ext cx="3062377" cy="500342"/>
              <a:chOff x="2500800" y="2259634"/>
              <a:chExt cx="3062377" cy="500342"/>
            </a:xfrm>
          </p:grpSpPr>
          <p:sp>
            <p:nvSpPr>
              <p:cNvPr id="75" name="Rechteck 74"/>
              <p:cNvSpPr/>
              <p:nvPr/>
            </p:nvSpPr>
            <p:spPr>
              <a:xfrm>
                <a:off x="3472070" y="2380414"/>
                <a:ext cx="1199072" cy="379562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cap="small" dirty="0"/>
                  <a:t>Distinct</a:t>
                </a:r>
              </a:p>
            </p:txBody>
          </p:sp>
          <p:cxnSp>
            <p:nvCxnSpPr>
              <p:cNvPr id="76" name="Gerade Verbindung mit Pfeil 75"/>
              <p:cNvCxnSpPr>
                <a:endCxn id="75" idx="1"/>
              </p:cNvCxnSpPr>
              <p:nvPr/>
            </p:nvCxnSpPr>
            <p:spPr>
              <a:xfrm>
                <a:off x="2500800" y="2570195"/>
                <a:ext cx="9712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/>
              <p:cNvCxnSpPr>
                <a:stCxn id="75" idx="3"/>
              </p:cNvCxnSpPr>
              <p:nvPr/>
            </p:nvCxnSpPr>
            <p:spPr>
              <a:xfrm>
                <a:off x="4671142" y="2570195"/>
                <a:ext cx="8920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feld 77"/>
                  <p:cNvSpPr txBox="1"/>
                  <p:nvPr/>
                </p:nvSpPr>
                <p:spPr>
                  <a:xfrm>
                    <a:off x="2555672" y="2259634"/>
                    <a:ext cx="7748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:−1}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feld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5672" y="2259634"/>
                    <a:ext cx="774892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1024" t="-2174" r="-11811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feld 78"/>
                  <p:cNvSpPr txBox="1"/>
                  <p:nvPr/>
                </p:nvSpPr>
                <p:spPr>
                  <a:xfrm>
                    <a:off x="4701537" y="2267977"/>
                    <a:ext cx="7748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:−1}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feld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1537" y="2267977"/>
                    <a:ext cx="774891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1024" t="-4444" r="-1181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hteck 73"/>
                <p:cNvSpPr/>
                <p:nvPr/>
              </p:nvSpPr>
              <p:spPr>
                <a:xfrm>
                  <a:off x="8747983" y="3774911"/>
                  <a:ext cx="362310" cy="36231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Rechteck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983" y="3774911"/>
                  <a:ext cx="362310" cy="3623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Textfeld 80"/>
          <p:cNvSpPr txBox="1"/>
          <p:nvPr/>
        </p:nvSpPr>
        <p:spPr>
          <a:xfrm>
            <a:off x="3439189" y="1798884"/>
            <a:ext cx="126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Traditional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8262314" y="179573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Differential</a:t>
            </a:r>
          </a:p>
        </p:txBody>
      </p:sp>
    </p:spTree>
    <p:extLst>
      <p:ext uri="{BB962C8B-B14F-4D97-AF65-F5344CB8AC3E}">
        <p14:creationId xmlns:p14="http://schemas.microsoft.com/office/powerpoint/2010/main" val="29189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Ordered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Traditionally: total order over times</a:t>
                </a:r>
              </a:p>
              <a:p>
                <a:r>
                  <a:rPr lang="en-US" dirty="0"/>
                  <a:t>Here: partially ordered times</a:t>
                </a:r>
              </a:p>
              <a:p>
                <a:r>
                  <a:rPr lang="en-US" dirty="0"/>
                  <a:t>Enables multi-dimensional time grids</a:t>
                </a:r>
              </a:p>
              <a:p>
                <a:pPr lvl="1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dimension: </a:t>
                </a:r>
                <a:r>
                  <a:rPr lang="en-US" i="1" dirty="0"/>
                  <a:t>epoch</a:t>
                </a:r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.</a:t>
                </a:r>
                <a:r>
                  <a:rPr lang="en-US" sz="1000" dirty="0"/>
                  <a:t> </a:t>
                </a:r>
                <a:r>
                  <a:rPr lang="en-US" dirty="0"/>
                  <a:t>e. a batch of input data</a:t>
                </a:r>
              </a:p>
              <a:p>
                <a:pPr lvl="1"/>
                <a:r>
                  <a:rPr lang="en-US" dirty="0"/>
                  <a:t>Higher dimensions: (nested) fixed-point iterations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there is a path along the directed edges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818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476D-1CE7-4759-8BC8-46F8AAB2D69F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85" name="Gruppieren 84"/>
          <p:cNvGrpSpPr/>
          <p:nvPr/>
        </p:nvGrpSpPr>
        <p:grpSpPr>
          <a:xfrm>
            <a:off x="5867926" y="2109028"/>
            <a:ext cx="6016595" cy="3564281"/>
            <a:chOff x="681331" y="1640086"/>
            <a:chExt cx="6016595" cy="3564281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681331" y="1640086"/>
              <a:ext cx="6016595" cy="3562526"/>
              <a:chOff x="681331" y="1640086"/>
              <a:chExt cx="6016595" cy="3562526"/>
            </a:xfrm>
          </p:grpSpPr>
          <p:cxnSp>
            <p:nvCxnSpPr>
              <p:cNvPr id="7" name="Gerade Verbindung mit Pfeil 6"/>
              <p:cNvCxnSpPr/>
              <p:nvPr/>
            </p:nvCxnSpPr>
            <p:spPr>
              <a:xfrm>
                <a:off x="1052945" y="1984432"/>
                <a:ext cx="564498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/>
              <p:cNvCxnSpPr/>
              <p:nvPr/>
            </p:nvCxnSpPr>
            <p:spPr>
              <a:xfrm>
                <a:off x="1052945" y="1984432"/>
                <a:ext cx="0" cy="32181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feld 9"/>
              <p:cNvSpPr txBox="1"/>
              <p:nvPr/>
            </p:nvSpPr>
            <p:spPr>
              <a:xfrm>
                <a:off x="2803923" y="1640086"/>
                <a:ext cx="2143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Fixed-Point Iteration</a:t>
                </a:r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681331" y="2892529"/>
                <a:ext cx="461665" cy="1401987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/>
                  <a:t>Input Batches</a:t>
                </a:r>
              </a:p>
            </p:txBody>
          </p:sp>
        </p:grpSp>
        <p:grpSp>
          <p:nvGrpSpPr>
            <p:cNvPr id="28" name="Gruppieren 27"/>
            <p:cNvGrpSpPr/>
            <p:nvPr/>
          </p:nvGrpSpPr>
          <p:grpSpPr>
            <a:xfrm>
              <a:off x="1424560" y="2283137"/>
              <a:ext cx="5273366" cy="509755"/>
              <a:chOff x="1424560" y="2283137"/>
              <a:chExt cx="5273366" cy="5097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hteck 12"/>
                  <p:cNvSpPr/>
                  <p:nvPr/>
                </p:nvSpPr>
                <p:spPr>
                  <a:xfrm>
                    <a:off x="1424560" y="2283137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Rechteck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4560" y="2283137"/>
                    <a:ext cx="757382" cy="5080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hteck 14"/>
                  <p:cNvSpPr/>
                  <p:nvPr/>
                </p:nvSpPr>
                <p:spPr>
                  <a:xfrm>
                    <a:off x="2553556" y="2283137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hteck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3556" y="2283137"/>
                    <a:ext cx="757382" cy="5080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hteck 15"/>
                  <p:cNvSpPr/>
                  <p:nvPr/>
                </p:nvSpPr>
                <p:spPr>
                  <a:xfrm>
                    <a:off x="3682552" y="2284892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Rechteck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552" y="2284892"/>
                    <a:ext cx="757382" cy="508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hteck 16"/>
                  <p:cNvSpPr/>
                  <p:nvPr/>
                </p:nvSpPr>
                <p:spPr>
                  <a:xfrm>
                    <a:off x="4811548" y="2283137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echteck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1548" y="2283137"/>
                    <a:ext cx="757382" cy="508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Gerade Verbindung mit Pfeil 18"/>
              <p:cNvCxnSpPr>
                <a:stCxn id="13" idx="3"/>
                <a:endCxn id="15" idx="1"/>
              </p:cNvCxnSpPr>
              <p:nvPr/>
            </p:nvCxnSpPr>
            <p:spPr>
              <a:xfrm>
                <a:off x="2181942" y="2537137"/>
                <a:ext cx="371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/>
              <p:cNvCxnSpPr>
                <a:stCxn id="15" idx="3"/>
                <a:endCxn id="16" idx="1"/>
              </p:cNvCxnSpPr>
              <p:nvPr/>
            </p:nvCxnSpPr>
            <p:spPr>
              <a:xfrm>
                <a:off x="3310938" y="2537137"/>
                <a:ext cx="371614" cy="1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/>
              <p:cNvCxnSpPr>
                <a:stCxn id="16" idx="3"/>
                <a:endCxn id="17" idx="1"/>
              </p:cNvCxnSpPr>
              <p:nvPr/>
            </p:nvCxnSpPr>
            <p:spPr>
              <a:xfrm flipV="1">
                <a:off x="4439934" y="2537137"/>
                <a:ext cx="371614" cy="1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hteck 24"/>
                  <p:cNvSpPr/>
                  <p:nvPr/>
                </p:nvSpPr>
                <p:spPr>
                  <a:xfrm>
                    <a:off x="5940544" y="2283137"/>
                    <a:ext cx="757382" cy="508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hteck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0544" y="2283137"/>
                    <a:ext cx="757382" cy="508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Gerade Verbindung mit Pfeil 26"/>
              <p:cNvCxnSpPr>
                <a:stCxn id="17" idx="3"/>
                <a:endCxn id="25" idx="1"/>
              </p:cNvCxnSpPr>
              <p:nvPr/>
            </p:nvCxnSpPr>
            <p:spPr>
              <a:xfrm>
                <a:off x="5568930" y="2537137"/>
                <a:ext cx="371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ieren 28"/>
            <p:cNvGrpSpPr/>
            <p:nvPr/>
          </p:nvGrpSpPr>
          <p:grpSpPr>
            <a:xfrm>
              <a:off x="1424560" y="3089841"/>
              <a:ext cx="5273366" cy="509755"/>
              <a:chOff x="1424560" y="2283137"/>
              <a:chExt cx="5273366" cy="5097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hteck 29"/>
                  <p:cNvSpPr/>
                  <p:nvPr/>
                </p:nvSpPr>
                <p:spPr>
                  <a:xfrm>
                    <a:off x="1424560" y="2283137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Rechteck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4560" y="2283137"/>
                    <a:ext cx="757382" cy="508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hteck 30"/>
                  <p:cNvSpPr/>
                  <p:nvPr/>
                </p:nvSpPr>
                <p:spPr>
                  <a:xfrm>
                    <a:off x="2553556" y="2283137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Rechteck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3556" y="2283137"/>
                    <a:ext cx="757382" cy="508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hteck 31"/>
                  <p:cNvSpPr/>
                  <p:nvPr/>
                </p:nvSpPr>
                <p:spPr>
                  <a:xfrm>
                    <a:off x="3682552" y="2284892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Rechteck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552" y="2284892"/>
                    <a:ext cx="757382" cy="508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hteck 32"/>
                  <p:cNvSpPr/>
                  <p:nvPr/>
                </p:nvSpPr>
                <p:spPr>
                  <a:xfrm>
                    <a:off x="4811548" y="2283137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Rechteck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1548" y="2283137"/>
                    <a:ext cx="757382" cy="5080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Gerade Verbindung mit Pfeil 33"/>
              <p:cNvCxnSpPr>
                <a:stCxn id="30" idx="3"/>
                <a:endCxn id="31" idx="1"/>
              </p:cNvCxnSpPr>
              <p:nvPr/>
            </p:nvCxnSpPr>
            <p:spPr>
              <a:xfrm>
                <a:off x="2181942" y="2537137"/>
                <a:ext cx="371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/>
              <p:cNvCxnSpPr>
                <a:stCxn id="31" idx="3"/>
                <a:endCxn id="32" idx="1"/>
              </p:cNvCxnSpPr>
              <p:nvPr/>
            </p:nvCxnSpPr>
            <p:spPr>
              <a:xfrm>
                <a:off x="3310938" y="2537137"/>
                <a:ext cx="371614" cy="1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/>
              <p:cNvCxnSpPr>
                <a:stCxn id="32" idx="3"/>
                <a:endCxn id="33" idx="1"/>
              </p:cNvCxnSpPr>
              <p:nvPr/>
            </p:nvCxnSpPr>
            <p:spPr>
              <a:xfrm flipV="1">
                <a:off x="4439934" y="2537137"/>
                <a:ext cx="371614" cy="1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hteck 36"/>
                  <p:cNvSpPr/>
                  <p:nvPr/>
                </p:nvSpPr>
                <p:spPr>
                  <a:xfrm>
                    <a:off x="5940544" y="2283137"/>
                    <a:ext cx="757382" cy="508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Rechteck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0544" y="2283137"/>
                    <a:ext cx="757382" cy="5080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Gerade Verbindung mit Pfeil 37"/>
              <p:cNvCxnSpPr>
                <a:stCxn id="33" idx="3"/>
                <a:endCxn id="37" idx="1"/>
              </p:cNvCxnSpPr>
              <p:nvPr/>
            </p:nvCxnSpPr>
            <p:spPr>
              <a:xfrm>
                <a:off x="5568930" y="2537137"/>
                <a:ext cx="371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uppieren 38"/>
            <p:cNvGrpSpPr/>
            <p:nvPr/>
          </p:nvGrpSpPr>
          <p:grpSpPr>
            <a:xfrm>
              <a:off x="1424560" y="3893035"/>
              <a:ext cx="5273366" cy="509755"/>
              <a:chOff x="1424560" y="2283137"/>
              <a:chExt cx="5273366" cy="5097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hteck 39"/>
                  <p:cNvSpPr/>
                  <p:nvPr/>
                </p:nvSpPr>
                <p:spPr>
                  <a:xfrm>
                    <a:off x="1424560" y="2283137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Rechteck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4560" y="2283137"/>
                    <a:ext cx="757382" cy="5080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hteck 40"/>
                  <p:cNvSpPr/>
                  <p:nvPr/>
                </p:nvSpPr>
                <p:spPr>
                  <a:xfrm>
                    <a:off x="2553556" y="2283137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hteck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3556" y="2283137"/>
                    <a:ext cx="757382" cy="5080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hteck 41"/>
                  <p:cNvSpPr/>
                  <p:nvPr/>
                </p:nvSpPr>
                <p:spPr>
                  <a:xfrm>
                    <a:off x="3682552" y="2284892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hteck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552" y="2284892"/>
                    <a:ext cx="757382" cy="5080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hteck 42"/>
                  <p:cNvSpPr/>
                  <p:nvPr/>
                </p:nvSpPr>
                <p:spPr>
                  <a:xfrm>
                    <a:off x="4811548" y="2283137"/>
                    <a:ext cx="757382" cy="5080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hteck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1548" y="2283137"/>
                    <a:ext cx="757382" cy="50800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Gerade Verbindung mit Pfeil 43"/>
              <p:cNvCxnSpPr>
                <a:stCxn id="40" idx="3"/>
                <a:endCxn id="41" idx="1"/>
              </p:cNvCxnSpPr>
              <p:nvPr/>
            </p:nvCxnSpPr>
            <p:spPr>
              <a:xfrm>
                <a:off x="2181942" y="2537137"/>
                <a:ext cx="371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>
                <a:stCxn id="41" idx="3"/>
                <a:endCxn id="42" idx="1"/>
              </p:cNvCxnSpPr>
              <p:nvPr/>
            </p:nvCxnSpPr>
            <p:spPr>
              <a:xfrm>
                <a:off x="3310938" y="2537137"/>
                <a:ext cx="371614" cy="1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>
                <a:stCxn id="42" idx="3"/>
                <a:endCxn id="43" idx="1"/>
              </p:cNvCxnSpPr>
              <p:nvPr/>
            </p:nvCxnSpPr>
            <p:spPr>
              <a:xfrm flipV="1">
                <a:off x="4439934" y="2537137"/>
                <a:ext cx="371614" cy="1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hteck 46"/>
                  <p:cNvSpPr/>
                  <p:nvPr/>
                </p:nvSpPr>
                <p:spPr>
                  <a:xfrm>
                    <a:off x="5940544" y="2283137"/>
                    <a:ext cx="757382" cy="508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Rechteck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0544" y="2283137"/>
                    <a:ext cx="757382" cy="508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Gerade Verbindung mit Pfeil 47"/>
              <p:cNvCxnSpPr>
                <a:stCxn id="43" idx="3"/>
                <a:endCxn id="47" idx="1"/>
              </p:cNvCxnSpPr>
              <p:nvPr/>
            </p:nvCxnSpPr>
            <p:spPr>
              <a:xfrm>
                <a:off x="5568930" y="2537137"/>
                <a:ext cx="371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Gerade Verbindung mit Pfeil 49"/>
            <p:cNvCxnSpPr>
              <a:stCxn id="13" idx="2"/>
              <a:endCxn id="30" idx="0"/>
            </p:cNvCxnSpPr>
            <p:nvPr/>
          </p:nvCxnSpPr>
          <p:spPr>
            <a:xfrm>
              <a:off x="1803251" y="2791137"/>
              <a:ext cx="0" cy="29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15" idx="2"/>
              <a:endCxn id="31" idx="0"/>
            </p:cNvCxnSpPr>
            <p:nvPr/>
          </p:nvCxnSpPr>
          <p:spPr>
            <a:xfrm>
              <a:off x="2932247" y="2791137"/>
              <a:ext cx="0" cy="29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>
              <a:stCxn id="16" idx="2"/>
              <a:endCxn id="32" idx="0"/>
            </p:cNvCxnSpPr>
            <p:nvPr/>
          </p:nvCxnSpPr>
          <p:spPr>
            <a:xfrm>
              <a:off x="4061243" y="2792892"/>
              <a:ext cx="0" cy="29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17" idx="2"/>
              <a:endCxn id="33" idx="0"/>
            </p:cNvCxnSpPr>
            <p:nvPr/>
          </p:nvCxnSpPr>
          <p:spPr>
            <a:xfrm>
              <a:off x="5190239" y="2791137"/>
              <a:ext cx="0" cy="298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30" idx="2"/>
              <a:endCxn id="40" idx="0"/>
            </p:cNvCxnSpPr>
            <p:nvPr/>
          </p:nvCxnSpPr>
          <p:spPr>
            <a:xfrm>
              <a:off x="1803251" y="3597841"/>
              <a:ext cx="0" cy="29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31" idx="2"/>
              <a:endCxn id="41" idx="0"/>
            </p:cNvCxnSpPr>
            <p:nvPr/>
          </p:nvCxnSpPr>
          <p:spPr>
            <a:xfrm>
              <a:off x="2932247" y="3597841"/>
              <a:ext cx="0" cy="29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stCxn id="32" idx="2"/>
              <a:endCxn id="42" idx="0"/>
            </p:cNvCxnSpPr>
            <p:nvPr/>
          </p:nvCxnSpPr>
          <p:spPr>
            <a:xfrm>
              <a:off x="4061243" y="3599596"/>
              <a:ext cx="0" cy="29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>
              <a:stCxn id="33" idx="2"/>
              <a:endCxn id="43" idx="0"/>
            </p:cNvCxnSpPr>
            <p:nvPr/>
          </p:nvCxnSpPr>
          <p:spPr>
            <a:xfrm>
              <a:off x="5190239" y="3597841"/>
              <a:ext cx="0" cy="29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Gruppieren 64"/>
            <p:cNvGrpSpPr/>
            <p:nvPr/>
          </p:nvGrpSpPr>
          <p:grpSpPr>
            <a:xfrm>
              <a:off x="1424560" y="4694612"/>
              <a:ext cx="4144370" cy="509755"/>
              <a:chOff x="1424560" y="2283137"/>
              <a:chExt cx="4144370" cy="5097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hteck 65"/>
                  <p:cNvSpPr/>
                  <p:nvPr/>
                </p:nvSpPr>
                <p:spPr>
                  <a:xfrm>
                    <a:off x="1424560" y="2283137"/>
                    <a:ext cx="757382" cy="508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de-DE" b="0" dirty="0"/>
                  </a:p>
                  <a:p>
                    <a:pPr algn="ctr"/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66" name="Rechteck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4560" y="2283137"/>
                    <a:ext cx="757382" cy="50800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hteck 66"/>
                  <p:cNvSpPr/>
                  <p:nvPr/>
                </p:nvSpPr>
                <p:spPr>
                  <a:xfrm>
                    <a:off x="2553556" y="2283137"/>
                    <a:ext cx="757382" cy="508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de-DE" dirty="0"/>
                  </a:p>
                  <a:p>
                    <a:pPr algn="ctr"/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67" name="Rechteck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3556" y="2283137"/>
                    <a:ext cx="757382" cy="50800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hteck 67"/>
                  <p:cNvSpPr/>
                  <p:nvPr/>
                </p:nvSpPr>
                <p:spPr>
                  <a:xfrm>
                    <a:off x="3682552" y="2284892"/>
                    <a:ext cx="757382" cy="508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de-DE" dirty="0"/>
                  </a:p>
                  <a:p>
                    <a:pPr algn="ctr"/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68" name="Rechteck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552" y="2284892"/>
                    <a:ext cx="757382" cy="50800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hteck 68"/>
                  <p:cNvSpPr/>
                  <p:nvPr/>
                </p:nvSpPr>
                <p:spPr>
                  <a:xfrm>
                    <a:off x="4811548" y="2283137"/>
                    <a:ext cx="757382" cy="508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de-DE" dirty="0"/>
                  </a:p>
                  <a:p>
                    <a:pPr algn="ctr"/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69" name="Rechteck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1548" y="2283137"/>
                    <a:ext cx="757382" cy="5080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Gerade Verbindung mit Pfeil 75"/>
            <p:cNvCxnSpPr>
              <a:stCxn id="40" idx="2"/>
              <a:endCxn id="66" idx="0"/>
            </p:cNvCxnSpPr>
            <p:nvPr/>
          </p:nvCxnSpPr>
          <p:spPr>
            <a:xfrm>
              <a:off x="1803251" y="4401035"/>
              <a:ext cx="0" cy="29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/>
            <p:cNvCxnSpPr>
              <a:stCxn id="41" idx="2"/>
              <a:endCxn id="67" idx="0"/>
            </p:cNvCxnSpPr>
            <p:nvPr/>
          </p:nvCxnSpPr>
          <p:spPr>
            <a:xfrm>
              <a:off x="2932247" y="4401035"/>
              <a:ext cx="0" cy="29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42" idx="2"/>
              <a:endCxn id="68" idx="0"/>
            </p:cNvCxnSpPr>
            <p:nvPr/>
          </p:nvCxnSpPr>
          <p:spPr>
            <a:xfrm>
              <a:off x="4061243" y="4402790"/>
              <a:ext cx="0" cy="29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/>
            <p:cNvCxnSpPr>
              <a:stCxn id="43" idx="2"/>
              <a:endCxn id="69" idx="0"/>
            </p:cNvCxnSpPr>
            <p:nvPr/>
          </p:nvCxnSpPr>
          <p:spPr>
            <a:xfrm>
              <a:off x="5190239" y="4401035"/>
              <a:ext cx="0" cy="293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63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Derivation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1691823"/>
                <a:ext cx="10672614" cy="4038600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Recall: collection at time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sum of </a:t>
                </a:r>
                <a:r>
                  <a:rPr lang="en-US" b="1" dirty="0">
                    <a:solidFill>
                      <a:schemeClr val="tx1"/>
                    </a:solidFill>
                  </a:rPr>
                  <a:t>all</a:t>
                </a:r>
                <a:r>
                  <a:rPr lang="en-US" dirty="0">
                    <a:solidFill>
                      <a:schemeClr val="tx1"/>
                    </a:solidFill>
                  </a:rPr>
                  <a:t> previous differences</a:t>
                </a:r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1691823"/>
                <a:ext cx="10672614" cy="4038600"/>
              </a:xfrm>
              <a:blipFill>
                <a:blip r:embed="rId3"/>
                <a:stretch>
                  <a:fillRect l="-286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FEC-197F-4A1E-8267-9A14E667A3A5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089774" y="2313631"/>
            <a:ext cx="7981971" cy="3562526"/>
            <a:chOff x="1142996" y="1633340"/>
            <a:chExt cx="7981971" cy="3562526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1142996" y="1633340"/>
              <a:ext cx="7981971" cy="3562526"/>
              <a:chOff x="681331" y="1640086"/>
              <a:chExt cx="7981971" cy="3562526"/>
            </a:xfrm>
          </p:grpSpPr>
          <p:cxnSp>
            <p:nvCxnSpPr>
              <p:cNvPr id="60" name="Gerade Verbindung mit Pfeil 59"/>
              <p:cNvCxnSpPr/>
              <p:nvPr/>
            </p:nvCxnSpPr>
            <p:spPr>
              <a:xfrm>
                <a:off x="1052945" y="1984432"/>
                <a:ext cx="7610357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/>
              <p:nvPr/>
            </p:nvCxnSpPr>
            <p:spPr>
              <a:xfrm>
                <a:off x="1052945" y="1984432"/>
                <a:ext cx="0" cy="32181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feld 61"/>
              <p:cNvSpPr txBox="1"/>
              <p:nvPr/>
            </p:nvSpPr>
            <p:spPr>
              <a:xfrm>
                <a:off x="2803923" y="1640086"/>
                <a:ext cx="2143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Fixed-Point Iteration</a:t>
                </a: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681331" y="2892529"/>
                <a:ext cx="461665" cy="1401987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dirty="0"/>
                  <a:t>Input Batches</a:t>
                </a:r>
              </a:p>
            </p:txBody>
          </p:sp>
        </p:grpSp>
        <p:grpSp>
          <p:nvGrpSpPr>
            <p:cNvPr id="66" name="Gruppieren 65"/>
            <p:cNvGrpSpPr/>
            <p:nvPr/>
          </p:nvGrpSpPr>
          <p:grpSpPr>
            <a:xfrm>
              <a:off x="1886224" y="2398143"/>
              <a:ext cx="900107" cy="772496"/>
              <a:chOff x="1886224" y="2398143"/>
              <a:chExt cx="900107" cy="7724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hteck 50"/>
                  <p:cNvSpPr/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Rechteck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67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hteck 64"/>
                  <p:cNvSpPr/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Rechteck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769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" name="Gruppieren 66"/>
            <p:cNvGrpSpPr/>
            <p:nvPr/>
          </p:nvGrpSpPr>
          <p:grpSpPr>
            <a:xfrm>
              <a:off x="3157944" y="2398143"/>
              <a:ext cx="900107" cy="772496"/>
              <a:chOff x="1886224" y="2398143"/>
              <a:chExt cx="900107" cy="7724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hteck 67"/>
                  <p:cNvSpPr/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Rechteck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hteck 68"/>
                  <p:cNvSpPr/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Rechteck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667" r="-4000" b="-10769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0" name="Gruppieren 69"/>
            <p:cNvGrpSpPr/>
            <p:nvPr/>
          </p:nvGrpSpPr>
          <p:grpSpPr>
            <a:xfrm>
              <a:off x="4424673" y="2398143"/>
              <a:ext cx="900107" cy="772496"/>
              <a:chOff x="1886224" y="2398143"/>
              <a:chExt cx="900107" cy="7724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hteck 70"/>
                  <p:cNvSpPr/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Rechteck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hteck 71"/>
                  <p:cNvSpPr/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Rechteck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769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uppieren 72"/>
            <p:cNvGrpSpPr/>
            <p:nvPr/>
          </p:nvGrpSpPr>
          <p:grpSpPr>
            <a:xfrm>
              <a:off x="5691402" y="2401485"/>
              <a:ext cx="900107" cy="772496"/>
              <a:chOff x="1886224" y="2398143"/>
              <a:chExt cx="900107" cy="7724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hteck 73"/>
                  <p:cNvSpPr/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Rechteck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hteck 74"/>
                  <p:cNvSpPr/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Rechteck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606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uppieren 76"/>
            <p:cNvGrpSpPr/>
            <p:nvPr/>
          </p:nvGrpSpPr>
          <p:grpSpPr>
            <a:xfrm>
              <a:off x="6958131" y="2398143"/>
              <a:ext cx="900107" cy="772496"/>
              <a:chOff x="1886224" y="2398143"/>
              <a:chExt cx="900107" cy="772496"/>
            </a:xfrm>
          </p:grpSpPr>
          <p:sp>
            <p:nvSpPr>
              <p:cNvPr id="78" name="Rechteck 77"/>
              <p:cNvSpPr/>
              <p:nvPr/>
            </p:nvSpPr>
            <p:spPr>
              <a:xfrm>
                <a:off x="1886224" y="2398143"/>
                <a:ext cx="900107" cy="38624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hteck 78"/>
                  <p:cNvSpPr/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hteck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769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hteck 80"/>
                <p:cNvSpPr/>
                <p:nvPr/>
              </p:nvSpPr>
              <p:spPr>
                <a:xfrm>
                  <a:off x="8224860" y="2398143"/>
                  <a:ext cx="900107" cy="3862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Rechteck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860" y="2398143"/>
                  <a:ext cx="900107" cy="3862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/>
            <p:cNvCxnSpPr>
              <a:stCxn id="51" idx="3"/>
              <a:endCxn id="68" idx="1"/>
            </p:cNvCxnSpPr>
            <p:nvPr/>
          </p:nvCxnSpPr>
          <p:spPr>
            <a:xfrm>
              <a:off x="2786331" y="2591267"/>
              <a:ext cx="3716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68" idx="3"/>
              <a:endCxn id="71" idx="1"/>
            </p:cNvCxnSpPr>
            <p:nvPr/>
          </p:nvCxnSpPr>
          <p:spPr>
            <a:xfrm>
              <a:off x="4058051" y="2591267"/>
              <a:ext cx="366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stCxn id="71" idx="3"/>
              <a:endCxn id="74" idx="1"/>
            </p:cNvCxnSpPr>
            <p:nvPr/>
          </p:nvCxnSpPr>
          <p:spPr>
            <a:xfrm>
              <a:off x="5324780" y="2591267"/>
              <a:ext cx="366622" cy="3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>
              <a:stCxn id="74" idx="3"/>
              <a:endCxn id="78" idx="1"/>
            </p:cNvCxnSpPr>
            <p:nvPr/>
          </p:nvCxnSpPr>
          <p:spPr>
            <a:xfrm flipV="1">
              <a:off x="6591509" y="2591267"/>
              <a:ext cx="366622" cy="3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78" idx="3"/>
              <a:endCxn id="81" idx="1"/>
            </p:cNvCxnSpPr>
            <p:nvPr/>
          </p:nvCxnSpPr>
          <p:spPr>
            <a:xfrm>
              <a:off x="7858238" y="2591267"/>
              <a:ext cx="366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3" name="Gruppieren 92"/>
            <p:cNvGrpSpPr/>
            <p:nvPr/>
          </p:nvGrpSpPr>
          <p:grpSpPr>
            <a:xfrm>
              <a:off x="1886224" y="3586367"/>
              <a:ext cx="900107" cy="772496"/>
              <a:chOff x="1886224" y="2398143"/>
              <a:chExt cx="900107" cy="7724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hteck 93"/>
                  <p:cNvSpPr/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Rechteck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Rechteck 94"/>
                  <p:cNvSpPr/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Rechteck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0769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uppieren 95"/>
            <p:cNvGrpSpPr/>
            <p:nvPr/>
          </p:nvGrpSpPr>
          <p:grpSpPr>
            <a:xfrm>
              <a:off x="3157944" y="3586367"/>
              <a:ext cx="900107" cy="772496"/>
              <a:chOff x="1886224" y="2398143"/>
              <a:chExt cx="900107" cy="772496"/>
            </a:xfrm>
          </p:grpSpPr>
          <p:sp>
            <p:nvSpPr>
              <p:cNvPr id="97" name="Rechteck 96"/>
              <p:cNvSpPr/>
              <p:nvPr/>
            </p:nvSpPr>
            <p:spPr>
              <a:xfrm>
                <a:off x="1886224" y="2398143"/>
                <a:ext cx="900107" cy="38624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hteck 97"/>
                  <p:cNvSpPr/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Rechteck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0769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9" name="Gruppieren 98"/>
            <p:cNvGrpSpPr/>
            <p:nvPr/>
          </p:nvGrpSpPr>
          <p:grpSpPr>
            <a:xfrm>
              <a:off x="4424673" y="3586367"/>
              <a:ext cx="900107" cy="772496"/>
              <a:chOff x="1886224" y="2398143"/>
              <a:chExt cx="900107" cy="772496"/>
            </a:xfrm>
          </p:grpSpPr>
          <p:sp>
            <p:nvSpPr>
              <p:cNvPr id="100" name="Rechteck 99"/>
              <p:cNvSpPr/>
              <p:nvPr/>
            </p:nvSpPr>
            <p:spPr>
              <a:xfrm>
                <a:off x="1886224" y="2398143"/>
                <a:ext cx="900107" cy="38624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hteck 100"/>
                  <p:cNvSpPr/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Rechteck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0769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uppieren 101"/>
            <p:cNvGrpSpPr/>
            <p:nvPr/>
          </p:nvGrpSpPr>
          <p:grpSpPr>
            <a:xfrm>
              <a:off x="5691402" y="3589709"/>
              <a:ext cx="900107" cy="772496"/>
              <a:chOff x="1886224" y="2398143"/>
              <a:chExt cx="900107" cy="7724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hteck 102"/>
                  <p:cNvSpPr/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Rechteck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398143"/>
                    <a:ext cx="900107" cy="38624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hteck 103"/>
                  <p:cNvSpPr/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4" name="Rechteck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0606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uppieren 104"/>
            <p:cNvGrpSpPr/>
            <p:nvPr/>
          </p:nvGrpSpPr>
          <p:grpSpPr>
            <a:xfrm>
              <a:off x="6958131" y="3586367"/>
              <a:ext cx="900107" cy="772496"/>
              <a:chOff x="1886224" y="2398143"/>
              <a:chExt cx="900107" cy="772496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1886224" y="2398143"/>
                <a:ext cx="900107" cy="38624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hteck 106"/>
                  <p:cNvSpPr/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Rechteck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24" y="2784391"/>
                    <a:ext cx="900107" cy="38624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0769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hteck 107"/>
                <p:cNvSpPr/>
                <p:nvPr/>
              </p:nvSpPr>
              <p:spPr>
                <a:xfrm>
                  <a:off x="8224860" y="3586367"/>
                  <a:ext cx="900107" cy="3862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Rechteck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860" y="3586367"/>
                  <a:ext cx="900107" cy="38624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Gerade Verbindung mit Pfeil 108"/>
            <p:cNvCxnSpPr>
              <a:stCxn id="94" idx="3"/>
              <a:endCxn id="97" idx="1"/>
            </p:cNvCxnSpPr>
            <p:nvPr/>
          </p:nvCxnSpPr>
          <p:spPr>
            <a:xfrm>
              <a:off x="2786331" y="3779491"/>
              <a:ext cx="3716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/>
            <p:cNvCxnSpPr>
              <a:stCxn id="97" idx="3"/>
              <a:endCxn id="100" idx="1"/>
            </p:cNvCxnSpPr>
            <p:nvPr/>
          </p:nvCxnSpPr>
          <p:spPr>
            <a:xfrm>
              <a:off x="4058051" y="3779491"/>
              <a:ext cx="366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/>
            <p:cNvCxnSpPr>
              <a:stCxn id="100" idx="3"/>
              <a:endCxn id="103" idx="1"/>
            </p:cNvCxnSpPr>
            <p:nvPr/>
          </p:nvCxnSpPr>
          <p:spPr>
            <a:xfrm>
              <a:off x="5324780" y="3779491"/>
              <a:ext cx="366622" cy="3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/>
            <p:cNvCxnSpPr>
              <a:stCxn id="103" idx="3"/>
              <a:endCxn id="106" idx="1"/>
            </p:cNvCxnSpPr>
            <p:nvPr/>
          </p:nvCxnSpPr>
          <p:spPr>
            <a:xfrm flipV="1">
              <a:off x="6591509" y="3779491"/>
              <a:ext cx="366622" cy="3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106" idx="3"/>
              <a:endCxn id="108" idx="1"/>
            </p:cNvCxnSpPr>
            <p:nvPr/>
          </p:nvCxnSpPr>
          <p:spPr>
            <a:xfrm>
              <a:off x="7858238" y="3779491"/>
              <a:ext cx="366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65" idx="2"/>
              <a:endCxn id="94" idx="0"/>
            </p:cNvCxnSpPr>
            <p:nvPr/>
          </p:nvCxnSpPr>
          <p:spPr>
            <a:xfrm>
              <a:off x="2336278" y="3170639"/>
              <a:ext cx="0" cy="415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>
              <a:stCxn id="69" idx="2"/>
              <a:endCxn id="97" idx="0"/>
            </p:cNvCxnSpPr>
            <p:nvPr/>
          </p:nvCxnSpPr>
          <p:spPr>
            <a:xfrm>
              <a:off x="3607998" y="3170639"/>
              <a:ext cx="0" cy="415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72" idx="2"/>
              <a:endCxn id="100" idx="0"/>
            </p:cNvCxnSpPr>
            <p:nvPr/>
          </p:nvCxnSpPr>
          <p:spPr>
            <a:xfrm>
              <a:off x="4874727" y="3170639"/>
              <a:ext cx="0" cy="415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75" idx="2"/>
              <a:endCxn id="103" idx="0"/>
            </p:cNvCxnSpPr>
            <p:nvPr/>
          </p:nvCxnSpPr>
          <p:spPr>
            <a:xfrm>
              <a:off x="6141456" y="3173981"/>
              <a:ext cx="0" cy="415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Gerade Verbindung mit Pfeil 122"/>
            <p:cNvCxnSpPr>
              <a:stCxn id="79" idx="2"/>
              <a:endCxn id="106" idx="0"/>
            </p:cNvCxnSpPr>
            <p:nvPr/>
          </p:nvCxnSpPr>
          <p:spPr>
            <a:xfrm>
              <a:off x="7408185" y="3170639"/>
              <a:ext cx="0" cy="415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hteck 123"/>
                <p:cNvSpPr/>
                <p:nvPr/>
              </p:nvSpPr>
              <p:spPr>
                <a:xfrm>
                  <a:off x="1886223" y="4649356"/>
                  <a:ext cx="900107" cy="3815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de-DE" b="0" dirty="0"/>
                </a:p>
                <a:p>
                  <a:pPr algn="ctr"/>
                  <a:endParaRPr lang="en-US" sz="700" dirty="0"/>
                </a:p>
              </p:txBody>
            </p:sp>
          </mc:Choice>
          <mc:Fallback>
            <p:sp>
              <p:nvSpPr>
                <p:cNvPr id="124" name="Rechteck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223" y="4649356"/>
                  <a:ext cx="900107" cy="3815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hteck 124"/>
                <p:cNvSpPr/>
                <p:nvPr/>
              </p:nvSpPr>
              <p:spPr>
                <a:xfrm>
                  <a:off x="3157944" y="4704390"/>
                  <a:ext cx="900107" cy="3815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de-DE" b="0" dirty="0"/>
                </a:p>
                <a:p>
                  <a:pPr algn="ctr"/>
                  <a:endParaRPr lang="en-US" sz="700" dirty="0"/>
                </a:p>
              </p:txBody>
            </p:sp>
          </mc:Choice>
          <mc:Fallback>
            <p:sp>
              <p:nvSpPr>
                <p:cNvPr id="125" name="Rechteck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944" y="4704390"/>
                  <a:ext cx="900107" cy="38152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hteck 125"/>
                <p:cNvSpPr/>
                <p:nvPr/>
              </p:nvSpPr>
              <p:spPr>
                <a:xfrm>
                  <a:off x="4429664" y="4706218"/>
                  <a:ext cx="900107" cy="3815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de-DE" b="0" dirty="0"/>
                </a:p>
                <a:p>
                  <a:pPr algn="ctr"/>
                  <a:endParaRPr lang="en-US" sz="700" dirty="0"/>
                </a:p>
              </p:txBody>
            </p:sp>
          </mc:Choice>
          <mc:Fallback>
            <p:sp>
              <p:nvSpPr>
                <p:cNvPr id="126" name="Rechteck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9664" y="4706218"/>
                  <a:ext cx="900107" cy="38152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hteck 126"/>
                <p:cNvSpPr/>
                <p:nvPr/>
              </p:nvSpPr>
              <p:spPr>
                <a:xfrm>
                  <a:off x="5691402" y="4703807"/>
                  <a:ext cx="900107" cy="3815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de-DE" b="0" dirty="0"/>
                </a:p>
                <a:p>
                  <a:pPr algn="ctr"/>
                  <a:endParaRPr lang="en-US" sz="700" dirty="0"/>
                </a:p>
              </p:txBody>
            </p:sp>
          </mc:Choice>
          <mc:Fallback>
            <p:sp>
              <p:nvSpPr>
                <p:cNvPr id="127" name="Rechteck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402" y="4703807"/>
                  <a:ext cx="900107" cy="38152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hteck 127"/>
                <p:cNvSpPr/>
                <p:nvPr/>
              </p:nvSpPr>
              <p:spPr>
                <a:xfrm>
                  <a:off x="6958131" y="4703807"/>
                  <a:ext cx="900107" cy="3815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de-DE" b="0" dirty="0"/>
                </a:p>
                <a:p>
                  <a:pPr algn="ctr"/>
                  <a:endParaRPr lang="en-US" sz="700" dirty="0"/>
                </a:p>
              </p:txBody>
            </p:sp>
          </mc:Choice>
          <mc:Fallback>
            <p:sp>
              <p:nvSpPr>
                <p:cNvPr id="128" name="Rechteck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131" y="4703807"/>
                  <a:ext cx="900107" cy="3815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Gerade Verbindung mit Pfeil 129"/>
            <p:cNvCxnSpPr>
              <a:stCxn id="98" idx="2"/>
              <a:endCxn id="125" idx="0"/>
            </p:cNvCxnSpPr>
            <p:nvPr/>
          </p:nvCxnSpPr>
          <p:spPr>
            <a:xfrm>
              <a:off x="3607998" y="4358863"/>
              <a:ext cx="0" cy="345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/>
            <p:cNvCxnSpPr>
              <a:stCxn id="95" idx="2"/>
              <a:endCxn id="124" idx="0"/>
            </p:cNvCxnSpPr>
            <p:nvPr/>
          </p:nvCxnSpPr>
          <p:spPr>
            <a:xfrm flipH="1">
              <a:off x="2336277" y="4358863"/>
              <a:ext cx="1" cy="290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Gerade Verbindung mit Pfeil 134"/>
            <p:cNvCxnSpPr>
              <a:stCxn id="101" idx="2"/>
              <a:endCxn id="126" idx="0"/>
            </p:cNvCxnSpPr>
            <p:nvPr/>
          </p:nvCxnSpPr>
          <p:spPr>
            <a:xfrm>
              <a:off x="4874727" y="4358863"/>
              <a:ext cx="4991" cy="347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Gerade Verbindung mit Pfeil 136"/>
            <p:cNvCxnSpPr>
              <a:stCxn id="104" idx="2"/>
              <a:endCxn id="127" idx="0"/>
            </p:cNvCxnSpPr>
            <p:nvPr/>
          </p:nvCxnSpPr>
          <p:spPr>
            <a:xfrm>
              <a:off x="6141456" y="4362205"/>
              <a:ext cx="0" cy="341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Gerade Verbindung mit Pfeil 138"/>
            <p:cNvCxnSpPr>
              <a:stCxn id="107" idx="2"/>
              <a:endCxn id="128" idx="0"/>
            </p:cNvCxnSpPr>
            <p:nvPr/>
          </p:nvCxnSpPr>
          <p:spPr>
            <a:xfrm>
              <a:off x="7408185" y="4358863"/>
              <a:ext cx="0" cy="344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05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1142999" y="2057399"/>
            <a:ext cx="5341883" cy="4023360"/>
          </a:xfrm>
        </p:spPr>
        <p:txBody>
          <a:bodyPr/>
          <a:lstStyle/>
          <a:p>
            <a:r>
              <a:rPr lang="en-US" dirty="0"/>
              <a:t>Distribution in two directions:</a:t>
            </a:r>
          </a:p>
          <a:p>
            <a:pPr lvl="1"/>
            <a:r>
              <a:rPr lang="en-US" dirty="0"/>
              <a:t>Number of processes</a:t>
            </a:r>
          </a:p>
          <a:p>
            <a:pPr lvl="1"/>
            <a:r>
              <a:rPr lang="en-US" dirty="0"/>
              <a:t>Number of threads per process: </a:t>
            </a:r>
            <a:r>
              <a:rPr lang="en-US" i="1" dirty="0"/>
              <a:t>Workers</a:t>
            </a:r>
          </a:p>
          <a:p>
            <a:r>
              <a:rPr lang="en-US" dirty="0"/>
              <a:t>Workers perform the computation</a:t>
            </a:r>
          </a:p>
          <a:p>
            <a:pPr lvl="1"/>
            <a:r>
              <a:rPr lang="en-US" dirty="0"/>
              <a:t>All workers behave the same way</a:t>
            </a:r>
          </a:p>
          <a:p>
            <a:pPr lvl="1"/>
            <a:r>
              <a:rPr lang="en-US" dirty="0"/>
              <a:t>Data distributed among workers based on some key</a:t>
            </a:r>
          </a:p>
          <a:p>
            <a:r>
              <a:rPr lang="en-US" dirty="0"/>
              <a:t>Inter-process communication via TCP/IP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476D-1CE7-4759-8BC8-46F8AAB2D69F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41" name="Gruppieren 40"/>
          <p:cNvGrpSpPr/>
          <p:nvPr/>
        </p:nvGrpSpPr>
        <p:grpSpPr>
          <a:xfrm>
            <a:off x="6743889" y="1731705"/>
            <a:ext cx="4274631" cy="4105958"/>
            <a:chOff x="6363388" y="1731705"/>
            <a:chExt cx="4274631" cy="4105958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6363388" y="1731707"/>
              <a:ext cx="1888111" cy="4105956"/>
              <a:chOff x="6363388" y="1731707"/>
              <a:chExt cx="1888111" cy="4105956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6363388" y="2074125"/>
                <a:ext cx="1888111" cy="376353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Ellipse 9"/>
                  <p:cNvSpPr/>
                  <p:nvPr/>
                </p:nvSpPr>
                <p:spPr>
                  <a:xfrm>
                    <a:off x="6809036" y="2212683"/>
                    <a:ext cx="996817" cy="996817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Worker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Ellips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9036" y="2212683"/>
                    <a:ext cx="996817" cy="996817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Ellipse 10"/>
                  <p:cNvSpPr/>
                  <p:nvPr/>
                </p:nvSpPr>
                <p:spPr>
                  <a:xfrm>
                    <a:off x="6809036" y="3456223"/>
                    <a:ext cx="996817" cy="996817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Worker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Ellips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9036" y="3456223"/>
                    <a:ext cx="996817" cy="99681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Ellipse 11"/>
                  <p:cNvSpPr/>
                  <p:nvPr/>
                </p:nvSpPr>
                <p:spPr>
                  <a:xfrm>
                    <a:off x="6797884" y="4699763"/>
                    <a:ext cx="996817" cy="996817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Worker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Ellips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7884" y="4699763"/>
                    <a:ext cx="996817" cy="99681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Gerade Verbindung mit Pfeil 13"/>
              <p:cNvCxnSpPr>
                <a:stCxn id="10" idx="4"/>
                <a:endCxn id="11" idx="0"/>
              </p:cNvCxnSpPr>
              <p:nvPr/>
            </p:nvCxnSpPr>
            <p:spPr>
              <a:xfrm>
                <a:off x="7307445" y="3209500"/>
                <a:ext cx="0" cy="24672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mit Pfeil 15"/>
              <p:cNvCxnSpPr>
                <a:stCxn id="11" idx="4"/>
                <a:endCxn id="12" idx="0"/>
              </p:cNvCxnSpPr>
              <p:nvPr/>
            </p:nvCxnSpPr>
            <p:spPr>
              <a:xfrm flipH="1">
                <a:off x="7296293" y="4453040"/>
                <a:ext cx="11152" cy="24672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Verbinder: gekrümmt 22"/>
              <p:cNvCxnSpPr>
                <a:stCxn id="10" idx="2"/>
                <a:endCxn id="12" idx="2"/>
              </p:cNvCxnSpPr>
              <p:nvPr/>
            </p:nvCxnSpPr>
            <p:spPr>
              <a:xfrm rot="10800000" flipV="1">
                <a:off x="6797884" y="2711092"/>
                <a:ext cx="11152" cy="2487080"/>
              </a:xfrm>
              <a:prstGeom prst="curvedConnector3">
                <a:avLst>
                  <a:gd name="adj1" fmla="val 2149857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feld 25"/>
                  <p:cNvSpPr txBox="1"/>
                  <p:nvPr/>
                </p:nvSpPr>
                <p:spPr>
                  <a:xfrm>
                    <a:off x="6749507" y="1731707"/>
                    <a:ext cx="10935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Process </a:t>
                    </a:r>
                    <a14:m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feld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9507" y="1731707"/>
                    <a:ext cx="109356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02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uppieren 27"/>
            <p:cNvGrpSpPr/>
            <p:nvPr/>
          </p:nvGrpSpPr>
          <p:grpSpPr>
            <a:xfrm>
              <a:off x="8749908" y="1731705"/>
              <a:ext cx="1888111" cy="4105956"/>
              <a:chOff x="6363388" y="1731707"/>
              <a:chExt cx="1888111" cy="4105956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6363388" y="2074125"/>
                <a:ext cx="1888111" cy="3763538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/>
                  <p:nvPr/>
                </p:nvSpPr>
                <p:spPr>
                  <a:xfrm>
                    <a:off x="6809036" y="2212683"/>
                    <a:ext cx="996817" cy="996817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Worker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9036" y="2212683"/>
                    <a:ext cx="996817" cy="99681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Ellipse 30"/>
              <p:cNvSpPr/>
              <p:nvPr/>
            </p:nvSpPr>
            <p:spPr>
              <a:xfrm>
                <a:off x="6809036" y="3456223"/>
                <a:ext cx="996817" cy="996817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Worker</a:t>
                </a:r>
              </a:p>
              <a:p>
                <a:pPr algn="ctr"/>
                <a:r>
                  <a:rPr lang="en-US" dirty="0"/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Ellipse 31"/>
                  <p:cNvSpPr/>
                  <p:nvPr/>
                </p:nvSpPr>
                <p:spPr>
                  <a:xfrm>
                    <a:off x="6797884" y="4699763"/>
                    <a:ext cx="996817" cy="996817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Worker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Ellips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7884" y="4699763"/>
                    <a:ext cx="996817" cy="996817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Gerade Verbindung mit Pfeil 32"/>
              <p:cNvCxnSpPr>
                <a:stCxn id="30" idx="4"/>
                <a:endCxn id="31" idx="0"/>
              </p:cNvCxnSpPr>
              <p:nvPr/>
            </p:nvCxnSpPr>
            <p:spPr>
              <a:xfrm>
                <a:off x="7307445" y="3209500"/>
                <a:ext cx="0" cy="24672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>
                <a:stCxn id="31" idx="4"/>
                <a:endCxn id="32" idx="0"/>
              </p:cNvCxnSpPr>
              <p:nvPr/>
            </p:nvCxnSpPr>
            <p:spPr>
              <a:xfrm flipH="1">
                <a:off x="7296293" y="4453040"/>
                <a:ext cx="11152" cy="24672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Verbinder: gekrümmt 34"/>
              <p:cNvCxnSpPr>
                <a:stCxn id="30" idx="6"/>
                <a:endCxn id="32" idx="6"/>
              </p:cNvCxnSpPr>
              <p:nvPr/>
            </p:nvCxnSpPr>
            <p:spPr>
              <a:xfrm flipH="1">
                <a:off x="7794701" y="2711092"/>
                <a:ext cx="11152" cy="2487080"/>
              </a:xfrm>
              <a:prstGeom prst="curvedConnector3">
                <a:avLst>
                  <a:gd name="adj1" fmla="val -2049857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feld 35"/>
                  <p:cNvSpPr txBox="1"/>
                  <p:nvPr/>
                </p:nvSpPr>
                <p:spPr>
                  <a:xfrm>
                    <a:off x="6749507" y="1731707"/>
                    <a:ext cx="10935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Process </a:t>
                    </a:r>
                    <a14:m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feld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9507" y="1731707"/>
                    <a:ext cx="109356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444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Verbinder: gekrümmt 39"/>
            <p:cNvCxnSpPr>
              <a:stCxn id="25" idx="3"/>
              <a:endCxn id="29" idx="1"/>
            </p:cNvCxnSpPr>
            <p:nvPr/>
          </p:nvCxnSpPr>
          <p:spPr>
            <a:xfrm flipV="1">
              <a:off x="8251499" y="3955892"/>
              <a:ext cx="498409" cy="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858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records have an attached timestamp</a:t>
            </a:r>
          </a:p>
          <a:p>
            <a:r>
              <a:rPr lang="en-US" dirty="0"/>
              <a:t>Batch: all records with the same timestamp</a:t>
            </a:r>
          </a:p>
          <a:p>
            <a:r>
              <a:rPr lang="en-US" dirty="0"/>
              <a:t>Later batches can depend on previous batches</a:t>
            </a:r>
          </a:p>
          <a:p>
            <a:pPr lvl="1"/>
            <a:r>
              <a:rPr lang="en-US" dirty="0"/>
              <a:t>Operators exchange progress information to synchronize the computation</a:t>
            </a:r>
          </a:p>
          <a:p>
            <a:pPr lvl="1"/>
            <a:r>
              <a:rPr lang="en-US" dirty="0"/>
              <a:t>The smaller the batches, the more frequent the synchronization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DA-9CCC-4CE8-9CCC-B1413316C2F4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8DFC-1FBE-4C5E-BC4A-EB44A6A82575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Bastian Meyer: Combining Graph-Iterative and Streaming Computations for Influence Graph Derivations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0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CRGP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9FD-776A-4974-9918-A0C5C64B803D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3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3510" y="2057400"/>
            <a:ext cx="9872871" cy="4038600"/>
          </a:xfrm>
        </p:spPr>
        <p:txBody>
          <a:bodyPr/>
          <a:lstStyle/>
          <a:p>
            <a:r>
              <a:rPr lang="en-US" dirty="0"/>
              <a:t>Prefix: associates each user in a cascade with the time of their Tweet or Retweet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DA-9CCC-4CE8-9CCC-B1413316C2F4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LEAF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040007" cy="4038600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en-US" dirty="0"/>
                  <a:t>For each Retweet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the worker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storing the author’s friendships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dirty="0"/>
                  <a:t>On worker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Add the author with the Retweet’s timestamp to the prefix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For each friend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of the author: produce a possible influence edge and send it to the worker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storing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’s friendships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dirty="0"/>
                  <a:t>On worker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: output the influence edge if</a:t>
                </a:r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is the author of the original Tweet, or</a:t>
                </a:r>
              </a:p>
              <a:p>
                <a:pPr marL="73152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 the prefix and their timestamp is smaller than the Retweet’s timestamp</a:t>
                </a:r>
                <a:endParaRPr lang="en-US" b="0" dirty="0"/>
              </a:p>
            </p:txBody>
          </p:sp>
        </mc:Choice>
        <mc:Fallback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040007" cy="4038600"/>
              </a:xfrm>
              <a:blipFill>
                <a:blip r:embed="rId3"/>
                <a:stretch>
                  <a:fillRect l="-304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9FD-776A-4974-9918-A0C5C64B803D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Bastian Meyer: Combining Graph-Iterative and Streaming Computations for Influence Graph Derivations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4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LEAF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476D-1CE7-4759-8BC8-46F8AAB2D69F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557917" y="1813560"/>
            <a:ext cx="660099" cy="3689049"/>
            <a:chOff x="1673525" y="2553419"/>
            <a:chExt cx="660099" cy="368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Ellipse 5"/>
                <p:cNvSpPr/>
                <p:nvPr/>
              </p:nvSpPr>
              <p:spPr>
                <a:xfrm>
                  <a:off x="1673525" y="255341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Ellips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2553419"/>
                  <a:ext cx="660099" cy="66009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Ellipse 6"/>
                <p:cNvSpPr/>
                <p:nvPr/>
              </p:nvSpPr>
              <p:spPr>
                <a:xfrm>
                  <a:off x="1673525" y="356306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Ellips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3563069"/>
                  <a:ext cx="660099" cy="66009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Ellipse 7"/>
                <p:cNvSpPr/>
                <p:nvPr/>
              </p:nvSpPr>
              <p:spPr>
                <a:xfrm>
                  <a:off x="1673525" y="457271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Ellips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4572719"/>
                  <a:ext cx="660099" cy="66009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Ellipse 8"/>
                <p:cNvSpPr/>
                <p:nvPr/>
              </p:nvSpPr>
              <p:spPr>
                <a:xfrm>
                  <a:off x="1673525" y="558236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Ellips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5582369"/>
                  <a:ext cx="660099" cy="66009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uppieren 66"/>
          <p:cNvGrpSpPr/>
          <p:nvPr/>
        </p:nvGrpSpPr>
        <p:grpSpPr>
          <a:xfrm>
            <a:off x="2498468" y="1813560"/>
            <a:ext cx="1081065" cy="369332"/>
            <a:chOff x="2498468" y="1813560"/>
            <a:chExt cx="1081065" cy="369332"/>
          </a:xfrm>
        </p:grpSpPr>
        <p:cxnSp>
          <p:nvCxnSpPr>
            <p:cNvPr id="49" name="Gerade Verbindung mit Pfeil 48"/>
            <p:cNvCxnSpPr>
              <a:endCxn id="6" idx="2"/>
            </p:cNvCxnSpPr>
            <p:nvPr/>
          </p:nvCxnSpPr>
          <p:spPr>
            <a:xfrm>
              <a:off x="2520083" y="2143610"/>
              <a:ext cx="10378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2498468" y="1813560"/>
              <a:ext cx="108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Retweets</a:t>
              </a: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8630034" y="2836978"/>
            <a:ext cx="1075941" cy="2665631"/>
            <a:chOff x="8630034" y="2836978"/>
            <a:chExt cx="1075941" cy="2665631"/>
          </a:xfrm>
        </p:grpSpPr>
        <p:cxnSp>
          <p:nvCxnSpPr>
            <p:cNvPr id="51" name="Gerade Verbindung mit Pfeil 50"/>
            <p:cNvCxnSpPr>
              <a:stCxn id="18" idx="6"/>
            </p:cNvCxnSpPr>
            <p:nvPr/>
          </p:nvCxnSpPr>
          <p:spPr>
            <a:xfrm>
              <a:off x="8630034" y="3153260"/>
              <a:ext cx="1075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/>
            <p:cNvCxnSpPr>
              <a:stCxn id="20" idx="6"/>
            </p:cNvCxnSpPr>
            <p:nvPr/>
          </p:nvCxnSpPr>
          <p:spPr>
            <a:xfrm>
              <a:off x="8630034" y="5172560"/>
              <a:ext cx="1075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8636448" y="2836978"/>
              <a:ext cx="10631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Influence</a:t>
              </a:r>
              <a:br>
                <a:rPr lang="en-US" dirty="0"/>
              </a:br>
              <a:r>
                <a:rPr lang="en-US" dirty="0"/>
                <a:t>Edges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636448" y="4856278"/>
              <a:ext cx="10631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Influence</a:t>
              </a:r>
              <a:br>
                <a:rPr lang="en-US" dirty="0"/>
              </a:br>
              <a:r>
                <a:rPr lang="en-US" dirty="0"/>
                <a:t>Edges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788711" y="1813560"/>
            <a:ext cx="660099" cy="3689049"/>
            <a:chOff x="1673525" y="2553419"/>
            <a:chExt cx="660099" cy="368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Ellipse 11"/>
                <p:cNvSpPr/>
                <p:nvPr/>
              </p:nvSpPr>
              <p:spPr>
                <a:xfrm>
                  <a:off x="1673525" y="255341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Ellips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2553419"/>
                  <a:ext cx="660099" cy="66009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Ellipse 12"/>
                <p:cNvSpPr/>
                <p:nvPr/>
              </p:nvSpPr>
              <p:spPr>
                <a:xfrm>
                  <a:off x="1673525" y="356306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Ellips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3563069"/>
                  <a:ext cx="660099" cy="66009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Ellipse 13"/>
                <p:cNvSpPr/>
                <p:nvPr/>
              </p:nvSpPr>
              <p:spPr>
                <a:xfrm>
                  <a:off x="1673525" y="457271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Ellips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4572719"/>
                  <a:ext cx="660099" cy="66009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Ellipse 14"/>
                <p:cNvSpPr/>
                <p:nvPr/>
              </p:nvSpPr>
              <p:spPr>
                <a:xfrm>
                  <a:off x="1673525" y="558236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Ellips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5582369"/>
                  <a:ext cx="660099" cy="66009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Gerader Verbinder 21"/>
          <p:cNvCxnSpPr/>
          <p:nvPr/>
        </p:nvCxnSpPr>
        <p:spPr>
          <a:xfrm>
            <a:off x="5003363" y="1571625"/>
            <a:ext cx="0" cy="405765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uppieren 67"/>
          <p:cNvGrpSpPr/>
          <p:nvPr/>
        </p:nvGrpSpPr>
        <p:grpSpPr>
          <a:xfrm>
            <a:off x="4121347" y="2376990"/>
            <a:ext cx="1764033" cy="3563279"/>
            <a:chOff x="4121347" y="2376990"/>
            <a:chExt cx="1764033" cy="3563279"/>
          </a:xfrm>
        </p:grpSpPr>
        <p:cxnSp>
          <p:nvCxnSpPr>
            <p:cNvPr id="25" name="Gerade Verbindung mit Pfeil 24"/>
            <p:cNvCxnSpPr>
              <a:stCxn id="6" idx="5"/>
              <a:endCxn id="14" idx="1"/>
            </p:cNvCxnSpPr>
            <p:nvPr/>
          </p:nvCxnSpPr>
          <p:spPr>
            <a:xfrm>
              <a:off x="4121347" y="2376990"/>
              <a:ext cx="1764033" cy="1552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feld 60"/>
            <p:cNvSpPr txBox="1"/>
            <p:nvPr/>
          </p:nvSpPr>
          <p:spPr>
            <a:xfrm>
              <a:off x="4509317" y="5570937"/>
              <a:ext cx="98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Retweet</a:t>
              </a: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7969935" y="1813560"/>
            <a:ext cx="660099" cy="3689049"/>
            <a:chOff x="1673525" y="2553419"/>
            <a:chExt cx="660099" cy="368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Ellipse 16"/>
                <p:cNvSpPr/>
                <p:nvPr/>
              </p:nvSpPr>
              <p:spPr>
                <a:xfrm>
                  <a:off x="1673525" y="255341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Ellips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2553419"/>
                  <a:ext cx="660099" cy="66009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Ellipse 17"/>
                <p:cNvSpPr/>
                <p:nvPr/>
              </p:nvSpPr>
              <p:spPr>
                <a:xfrm>
                  <a:off x="1673525" y="356306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Ellips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3563069"/>
                  <a:ext cx="660099" cy="66009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Ellipse 18"/>
                <p:cNvSpPr/>
                <p:nvPr/>
              </p:nvSpPr>
              <p:spPr>
                <a:xfrm>
                  <a:off x="1673525" y="457271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Ellips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4572719"/>
                  <a:ext cx="660099" cy="660099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Ellipse 19"/>
                <p:cNvSpPr/>
                <p:nvPr/>
              </p:nvSpPr>
              <p:spPr>
                <a:xfrm>
                  <a:off x="1673525" y="558236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Ellips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5582369"/>
                  <a:ext cx="660099" cy="66009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Gerader Verbinder 22"/>
          <p:cNvCxnSpPr/>
          <p:nvPr/>
        </p:nvCxnSpPr>
        <p:spPr>
          <a:xfrm>
            <a:off x="7156013" y="1571625"/>
            <a:ext cx="0" cy="405765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uppieren 68"/>
          <p:cNvGrpSpPr/>
          <p:nvPr/>
        </p:nvGrpSpPr>
        <p:grpSpPr>
          <a:xfrm>
            <a:off x="6213543" y="3386640"/>
            <a:ext cx="1884940" cy="2887778"/>
            <a:chOff x="6213543" y="3386640"/>
            <a:chExt cx="1884940" cy="2887778"/>
          </a:xfrm>
        </p:grpSpPr>
        <p:cxnSp>
          <p:nvCxnSpPr>
            <p:cNvPr id="30" name="Gerade Verbindung mit Pfeil 29"/>
            <p:cNvCxnSpPr>
              <a:stCxn id="14" idx="6"/>
              <a:endCxn id="18" idx="3"/>
            </p:cNvCxnSpPr>
            <p:nvPr/>
          </p:nvCxnSpPr>
          <p:spPr>
            <a:xfrm flipV="1">
              <a:off x="6448810" y="3386640"/>
              <a:ext cx="1617794" cy="776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14" idx="6"/>
              <a:endCxn id="19" idx="2"/>
            </p:cNvCxnSpPr>
            <p:nvPr/>
          </p:nvCxnSpPr>
          <p:spPr>
            <a:xfrm>
              <a:off x="6448810" y="4162910"/>
              <a:ext cx="1521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>
              <a:stCxn id="14" idx="6"/>
              <a:endCxn id="20" idx="1"/>
            </p:cNvCxnSpPr>
            <p:nvPr/>
          </p:nvCxnSpPr>
          <p:spPr>
            <a:xfrm>
              <a:off x="6448810" y="4162910"/>
              <a:ext cx="1617794" cy="77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/>
          </p:nvSpPr>
          <p:spPr>
            <a:xfrm>
              <a:off x="6213543" y="5628087"/>
              <a:ext cx="18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Possible Influence</a:t>
              </a:r>
            </a:p>
            <a:p>
              <a:pPr algn="ctr"/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8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GALE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57400"/>
                <a:ext cx="10439400" cy="4166428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buNone/>
                </a:pPr>
                <a:r>
                  <a:rPr lang="en-US" dirty="0"/>
                  <a:t>For each Retweet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dirty="0"/>
                  <a:t>Broadcast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all workers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dirty="0"/>
                  <a:t>Each worker: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the first Retweet in its cascade: initialize the prefix with the original Tweet’s author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Add the author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’s timestamp to the prefix</a:t>
                </a:r>
              </a:p>
              <a:p>
                <a:pPr marL="502920" indent="-457200">
                  <a:buFont typeface="+mj-lt"/>
                  <a:buAutoNum type="arabicPeriod"/>
                </a:pPr>
                <a:r>
                  <a:rPr lang="en-US" dirty="0"/>
                  <a:t>On the worker storing the friendships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’s author: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dirty="0"/>
                  <a:t>If the author’s friend list is shorter than the prefix: iterate over the friends</a:t>
                </a:r>
              </a:p>
              <a:p>
                <a:pPr marL="1005840" lvl="2" indent="-457200">
                  <a:buFont typeface="+mj-lt"/>
                  <a:buAutoNum type="arabicPeriod"/>
                </a:pPr>
                <a:r>
                  <a:rPr lang="en-US" dirty="0"/>
                  <a:t>For each friend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produce an influence edge if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 the prefix and their timestamp is smaller than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’s timestamp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b="0" dirty="0"/>
                  <a:t>Otherwise, iterate over the prefix</a:t>
                </a:r>
              </a:p>
              <a:p>
                <a:pPr marL="1005840" lvl="2" indent="-457200">
                  <a:buFont typeface="+mj-lt"/>
                  <a:buAutoNum type="arabicPeriod"/>
                </a:pPr>
                <a:r>
                  <a:rPr lang="en-US" dirty="0"/>
                  <a:t>For each user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dirty="0"/>
                  <a:t>, produce an influence edge if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dirty="0"/>
                  <a:t> is a friend of the author and their timestamp is smaller than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="0" dirty="0"/>
                  <a:t>’s timestamp</a:t>
                </a:r>
              </a:p>
            </p:txBody>
          </p:sp>
        </mc:Choice>
        <mc:Fallback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57400"/>
                <a:ext cx="10439400" cy="4166428"/>
              </a:xfrm>
              <a:blipFill>
                <a:blip r:embed="rId2"/>
                <a:stretch>
                  <a:fillRect l="-292" t="-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9FD-776A-4974-9918-A0C5C64B803D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Bastian Meyer: Combining Graph-Iterative and Streaming Computations for Influence Graph Derivations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033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GALE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476D-1CE7-4759-8BC8-46F8AAB2D69F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4642308" y="1813560"/>
            <a:ext cx="660099" cy="3689049"/>
            <a:chOff x="1673525" y="2553419"/>
            <a:chExt cx="660099" cy="368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Ellipse 5"/>
                <p:cNvSpPr/>
                <p:nvPr/>
              </p:nvSpPr>
              <p:spPr>
                <a:xfrm>
                  <a:off x="1673525" y="255341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Ellips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2553419"/>
                  <a:ext cx="660099" cy="66009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Ellipse 6"/>
                <p:cNvSpPr/>
                <p:nvPr/>
              </p:nvSpPr>
              <p:spPr>
                <a:xfrm>
                  <a:off x="1673525" y="356306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Ellips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3563069"/>
                  <a:ext cx="660099" cy="66009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Ellipse 7"/>
                <p:cNvSpPr/>
                <p:nvPr/>
              </p:nvSpPr>
              <p:spPr>
                <a:xfrm>
                  <a:off x="1673525" y="457271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Ellips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4572719"/>
                  <a:ext cx="660099" cy="66009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Ellipse 8"/>
                <p:cNvSpPr/>
                <p:nvPr/>
              </p:nvSpPr>
              <p:spPr>
                <a:xfrm>
                  <a:off x="1673525" y="558236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Ellips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5582369"/>
                  <a:ext cx="660099" cy="66009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uppieren 66"/>
          <p:cNvGrpSpPr/>
          <p:nvPr/>
        </p:nvGrpSpPr>
        <p:grpSpPr>
          <a:xfrm>
            <a:off x="3582859" y="1813560"/>
            <a:ext cx="1081065" cy="369332"/>
            <a:chOff x="2498468" y="1813560"/>
            <a:chExt cx="1081065" cy="369332"/>
          </a:xfrm>
        </p:grpSpPr>
        <p:cxnSp>
          <p:nvCxnSpPr>
            <p:cNvPr id="49" name="Gerade Verbindung mit Pfeil 48"/>
            <p:cNvCxnSpPr>
              <a:endCxn id="6" idx="2"/>
            </p:cNvCxnSpPr>
            <p:nvPr/>
          </p:nvCxnSpPr>
          <p:spPr>
            <a:xfrm>
              <a:off x="2520083" y="2143610"/>
              <a:ext cx="10378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feld 54"/>
            <p:cNvSpPr txBox="1"/>
            <p:nvPr/>
          </p:nvSpPr>
          <p:spPr>
            <a:xfrm>
              <a:off x="2498468" y="1813560"/>
              <a:ext cx="108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Retweets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7533201" y="3832860"/>
            <a:ext cx="1075941" cy="646331"/>
            <a:chOff x="6448810" y="3832860"/>
            <a:chExt cx="1075941" cy="646331"/>
          </a:xfrm>
        </p:grpSpPr>
        <p:cxnSp>
          <p:nvCxnSpPr>
            <p:cNvPr id="51" name="Gerade Verbindung mit Pfeil 50"/>
            <p:cNvCxnSpPr>
              <a:stCxn id="14" idx="6"/>
            </p:cNvCxnSpPr>
            <p:nvPr/>
          </p:nvCxnSpPr>
          <p:spPr>
            <a:xfrm flipV="1">
              <a:off x="6448810" y="4162909"/>
              <a:ext cx="10759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6461639" y="3832860"/>
              <a:ext cx="10631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Influence</a:t>
              </a:r>
              <a:br>
                <a:rPr lang="en-US" dirty="0"/>
              </a:br>
              <a:r>
                <a:rPr lang="en-US" dirty="0"/>
                <a:t>Edges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873102" y="1813560"/>
            <a:ext cx="660099" cy="3689049"/>
            <a:chOff x="1673525" y="2553419"/>
            <a:chExt cx="660099" cy="368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Ellipse 11"/>
                <p:cNvSpPr/>
                <p:nvPr/>
              </p:nvSpPr>
              <p:spPr>
                <a:xfrm>
                  <a:off x="1673525" y="255341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Ellips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2553419"/>
                  <a:ext cx="660099" cy="66009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Ellipse 12"/>
                <p:cNvSpPr/>
                <p:nvPr/>
              </p:nvSpPr>
              <p:spPr>
                <a:xfrm>
                  <a:off x="1673525" y="356306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Ellips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3563069"/>
                  <a:ext cx="660099" cy="66009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Ellipse 13"/>
                <p:cNvSpPr/>
                <p:nvPr/>
              </p:nvSpPr>
              <p:spPr>
                <a:xfrm>
                  <a:off x="1673525" y="457271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Ellips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4572719"/>
                  <a:ext cx="660099" cy="66009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Ellipse 14"/>
                <p:cNvSpPr/>
                <p:nvPr/>
              </p:nvSpPr>
              <p:spPr>
                <a:xfrm>
                  <a:off x="1673525" y="5582369"/>
                  <a:ext cx="660099" cy="66009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Ellips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25" y="5582369"/>
                  <a:ext cx="660099" cy="66009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Gerader Verbinder 21"/>
          <p:cNvCxnSpPr/>
          <p:nvPr/>
        </p:nvCxnSpPr>
        <p:spPr>
          <a:xfrm>
            <a:off x="6087754" y="1571625"/>
            <a:ext cx="0" cy="405765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205738" y="2143610"/>
            <a:ext cx="1764033" cy="3796659"/>
            <a:chOff x="4121347" y="2143610"/>
            <a:chExt cx="1764033" cy="3796659"/>
          </a:xfrm>
        </p:grpSpPr>
        <p:cxnSp>
          <p:nvCxnSpPr>
            <p:cNvPr id="25" name="Gerade Verbindung mit Pfeil 24"/>
            <p:cNvCxnSpPr>
              <a:stCxn id="6" idx="6"/>
              <a:endCxn id="13" idx="1"/>
            </p:cNvCxnSpPr>
            <p:nvPr/>
          </p:nvCxnSpPr>
          <p:spPr>
            <a:xfrm>
              <a:off x="4218016" y="2143610"/>
              <a:ext cx="1667364" cy="77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feld 60"/>
            <p:cNvSpPr txBox="1"/>
            <p:nvPr/>
          </p:nvSpPr>
          <p:spPr>
            <a:xfrm>
              <a:off x="4509317" y="5570937"/>
              <a:ext cx="98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Retweet</a:t>
              </a:r>
            </a:p>
          </p:txBody>
        </p:sp>
        <p:cxnSp>
          <p:nvCxnSpPr>
            <p:cNvPr id="24" name="Gerade Verbindung mit Pfeil 23"/>
            <p:cNvCxnSpPr>
              <a:stCxn id="6" idx="6"/>
              <a:endCxn id="12" idx="2"/>
            </p:cNvCxnSpPr>
            <p:nvPr/>
          </p:nvCxnSpPr>
          <p:spPr>
            <a:xfrm>
              <a:off x="4218016" y="2143610"/>
              <a:ext cx="1570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6" idx="5"/>
              <a:endCxn id="14" idx="1"/>
            </p:cNvCxnSpPr>
            <p:nvPr/>
          </p:nvCxnSpPr>
          <p:spPr>
            <a:xfrm>
              <a:off x="4121347" y="2376990"/>
              <a:ext cx="1764033" cy="1552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6" idx="5"/>
              <a:endCxn id="15" idx="1"/>
            </p:cNvCxnSpPr>
            <p:nvPr/>
          </p:nvCxnSpPr>
          <p:spPr>
            <a:xfrm>
              <a:off x="4121347" y="2376990"/>
              <a:ext cx="1764033" cy="2562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73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9FD-776A-4974-9918-A0C5C64B803D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39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Exchange Rate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Retweet Throughput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43000" y="2986881"/>
            <a:ext cx="4754563" cy="2852737"/>
          </a:xfrm>
        </p:spPr>
      </p:pic>
      <p:sp>
        <p:nvSpPr>
          <p:cNvPr id="13" name="Textplatzhalt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 Utilization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9038" y="2984500"/>
            <a:ext cx="4754562" cy="2852737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FEC-197F-4A1E-8267-9A14E667A3A5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80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Batches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LEAF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43000" y="2986881"/>
            <a:ext cx="4754563" cy="2852737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GALE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9038" y="2984500"/>
            <a:ext cx="4754562" cy="2852737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8359-55FB-47E8-993A-81A41A10C038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9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Batches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LEAF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1" y="2986881"/>
            <a:ext cx="4754561" cy="2852737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GALE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038" y="2984500"/>
            <a:ext cx="4754561" cy="2852737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8359-55FB-47E8-993A-81A41A10C038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3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networks are omnipresent</a:t>
            </a:r>
          </a:p>
          <a:p>
            <a:pPr lvl="1"/>
            <a:r>
              <a:rPr lang="en-US" dirty="0"/>
              <a:t>Facebook: 2.01</a:t>
            </a:r>
            <a:r>
              <a:rPr lang="en-US" sz="1050" dirty="0"/>
              <a:t> </a:t>
            </a:r>
            <a:r>
              <a:rPr lang="en-US" dirty="0"/>
              <a:t>billion monthly active users (June, 2017)</a:t>
            </a:r>
          </a:p>
          <a:p>
            <a:pPr lvl="1"/>
            <a:r>
              <a:rPr lang="en-US" dirty="0"/>
              <a:t>Twitter: 328</a:t>
            </a:r>
            <a:r>
              <a:rPr lang="en-US" sz="1000" dirty="0"/>
              <a:t> </a:t>
            </a:r>
            <a:r>
              <a:rPr lang="en-US" dirty="0"/>
              <a:t>million monthly active users</a:t>
            </a:r>
          </a:p>
          <a:p>
            <a:r>
              <a:rPr lang="en-US" dirty="0"/>
              <a:t>Problem: </a:t>
            </a:r>
            <a:r>
              <a:rPr lang="en-US" i="1" dirty="0"/>
              <a:t>filter bubbles</a:t>
            </a:r>
          </a:p>
          <a:p>
            <a:pPr lvl="1"/>
            <a:r>
              <a:rPr lang="en-US" dirty="0"/>
              <a:t>(Mostly) isolated groups of users perceiving only their own viewpoints</a:t>
            </a:r>
          </a:p>
          <a:p>
            <a:pPr lvl="1"/>
            <a:r>
              <a:rPr lang="en-US" dirty="0"/>
              <a:t>Simplifies spread of fake news</a:t>
            </a:r>
          </a:p>
          <a:p>
            <a:pPr lvl="1"/>
            <a:r>
              <a:rPr lang="en-US" dirty="0"/>
              <a:t>Threat to society</a:t>
            </a:r>
          </a:p>
          <a:p>
            <a:r>
              <a:rPr lang="en-US" dirty="0"/>
              <a:t>Understand how filter bubbles form and function</a:t>
            </a:r>
          </a:p>
          <a:p>
            <a:pPr lvl="1"/>
            <a:r>
              <a:rPr lang="en-US" dirty="0"/>
              <a:t>Are there patterns in the connections between users?</a:t>
            </a:r>
          </a:p>
          <a:p>
            <a:pPr lvl="1"/>
            <a:r>
              <a:rPr lang="en-US" dirty="0"/>
              <a:t>What and who influences a user to share some content?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DA-9CCC-4CE8-9CCC-B1413316C2F4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Bastian Meyer: Combining Graph-Iterative and Streaming Computations for Influence Graph Derivations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1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Scaling: Constant Number of Workers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LEAF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1" y="2986881"/>
            <a:ext cx="4754561" cy="2852736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GALE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038" y="2984500"/>
            <a:ext cx="4754561" cy="2852736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8359-55FB-47E8-993A-81A41A10C038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Scaling:	Constant Number of Processes</a:t>
            </a:r>
            <a:br>
              <a:rPr lang="en-US" dirty="0"/>
            </a:br>
            <a:r>
              <a:rPr lang="en-US" dirty="0"/>
              <a:t>		Single Machine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LEAF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1" y="2986881"/>
            <a:ext cx="4754560" cy="2852736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GALE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038" y="2984500"/>
            <a:ext cx="4754560" cy="2852736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8359-55FB-47E8-993A-81A41A10C038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998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Scaling:	Constant Number of Processes</a:t>
            </a:r>
            <a:br>
              <a:rPr lang="en-US" dirty="0"/>
            </a:br>
            <a:r>
              <a:rPr lang="en-US" dirty="0"/>
              <a:t>		Multiple Machines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LEAF</a:t>
            </a: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3001" y="2986881"/>
            <a:ext cx="4754560" cy="2852736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GALE</a:t>
            </a: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9038" y="2984500"/>
            <a:ext cx="4754560" cy="2852736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8359-55FB-47E8-993A-81A41A10C038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40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7CF4-7B2D-4DC4-9873-6567B3158886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73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GALE superior to LEAF</a:t>
            </a:r>
          </a:p>
          <a:p>
            <a:r>
              <a:rPr lang="en-US" dirty="0"/>
              <a:t>Effect of batch sizes not fully understood</a:t>
            </a:r>
          </a:p>
          <a:p>
            <a:pPr lvl="1"/>
            <a:r>
              <a:rPr lang="en-US" dirty="0"/>
              <a:t>Large batches perform better</a:t>
            </a:r>
          </a:p>
          <a:p>
            <a:pPr lvl="1"/>
            <a:r>
              <a:rPr lang="en-US" dirty="0"/>
              <a:t>50,000 and 500,000 perform similarly</a:t>
            </a:r>
          </a:p>
          <a:p>
            <a:r>
              <a:rPr lang="en-US" dirty="0"/>
              <a:t>Scaling can occur in two directions: number of workers &amp; number of processes</a:t>
            </a:r>
          </a:p>
          <a:p>
            <a:r>
              <a:rPr lang="en-US" dirty="0"/>
              <a:t>Reconstruction of 3.6</a:t>
            </a:r>
            <a:r>
              <a:rPr lang="en-US" sz="1100" dirty="0"/>
              <a:t> </a:t>
            </a:r>
            <a:r>
              <a:rPr lang="en-US" dirty="0"/>
              <a:t>million Retweets in just over six seconds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Compare existing reconstruction system and CRGP on the same hardware</a:t>
                </a:r>
              </a:p>
              <a:p>
                <a:r>
                  <a:rPr lang="en-US" dirty="0"/>
                  <a:t>Distribute loading the data sets among multiple workers</a:t>
                </a:r>
              </a:p>
              <a:p>
                <a:r>
                  <a:rPr lang="en-US" dirty="0"/>
                  <a:t>Extend model to an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-hop neighborhood search</a:t>
                </a:r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2"/>
                <a:stretch>
                  <a:fillRect t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8359-55FB-47E8-993A-81A41A10C038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9875520" cy="4023360"/>
          </a:xfrm>
        </p:spPr>
        <p:txBody>
          <a:bodyPr/>
          <a:lstStyle/>
          <a:p>
            <a:r>
              <a:rPr lang="en-US" dirty="0"/>
              <a:t>Tweets: short, (usually) public messages of up to 140 characters</a:t>
            </a:r>
          </a:p>
          <a:p>
            <a:r>
              <a:rPr lang="en-US" dirty="0"/>
              <a:t>Unidirectional relations: Alice can </a:t>
            </a:r>
            <a:r>
              <a:rPr lang="en-US" i="1" dirty="0"/>
              <a:t>follow</a:t>
            </a:r>
            <a:r>
              <a:rPr lang="en-US" dirty="0"/>
              <a:t> Bob, but Bob does not have to follow her</a:t>
            </a:r>
          </a:p>
          <a:p>
            <a:pPr lvl="1"/>
            <a:r>
              <a:rPr lang="en-US" dirty="0"/>
              <a:t>Alice is Bob’s </a:t>
            </a:r>
            <a:r>
              <a:rPr lang="en-US" i="1" dirty="0"/>
              <a:t>follower</a:t>
            </a:r>
          </a:p>
          <a:p>
            <a:pPr lvl="1"/>
            <a:r>
              <a:rPr lang="en-US" dirty="0"/>
              <a:t>Bob is Alice’s </a:t>
            </a:r>
            <a:r>
              <a:rPr lang="en-US" i="1" dirty="0"/>
              <a:t>friend</a:t>
            </a:r>
            <a:endParaRPr lang="en-US" dirty="0"/>
          </a:p>
          <a:p>
            <a:r>
              <a:rPr lang="en-US" dirty="0"/>
              <a:t>Retweets:</a:t>
            </a:r>
          </a:p>
          <a:p>
            <a:pPr lvl="1"/>
            <a:r>
              <a:rPr lang="en-US" dirty="0"/>
              <a:t>Repost of a Tweet</a:t>
            </a:r>
          </a:p>
          <a:p>
            <a:pPr lvl="1"/>
            <a:r>
              <a:rPr lang="en-US" dirty="0"/>
              <a:t>Or another Retweet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7450" y="3260091"/>
            <a:ext cx="4754563" cy="27869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DA-9CCC-4CE8-9CCC-B1413316C2F4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Bastian Meyer: Combining Graph-Iterative and Streaming Computations for Influence Graph Derivations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Retweet Cascades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Retweets of some Tweet</a:t>
            </a:r>
          </a:p>
          <a:p>
            <a:r>
              <a:rPr lang="en-US" dirty="0"/>
              <a:t>Measure of influence in social networks: more influential users are more likely to be retweeted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Intermediary Retweets are not preserved</a:t>
            </a:r>
          </a:p>
          <a:p>
            <a:pPr lvl="1"/>
            <a:r>
              <a:rPr lang="en-US" dirty="0"/>
              <a:t>All Retweets only reference the original Tweet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DA-9CCC-4CE8-9CCC-B1413316C2F4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28" name="Ellipse 27"/>
          <p:cNvSpPr/>
          <p:nvPr/>
        </p:nvSpPr>
        <p:spPr>
          <a:xfrm>
            <a:off x="6609397" y="1965960"/>
            <a:ext cx="854015" cy="8540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Alice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6609397" y="2819975"/>
            <a:ext cx="854015" cy="1297562"/>
            <a:chOff x="5317659" y="2819973"/>
            <a:chExt cx="854015" cy="1297562"/>
          </a:xfrm>
        </p:grpSpPr>
        <p:sp>
          <p:nvSpPr>
            <p:cNvPr id="30" name="Ellipse 29"/>
            <p:cNvSpPr/>
            <p:nvPr/>
          </p:nvSpPr>
          <p:spPr>
            <a:xfrm>
              <a:off x="5317659" y="3263520"/>
              <a:ext cx="854015" cy="854015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dirty="0"/>
                <a:t>Carol</a:t>
              </a:r>
            </a:p>
          </p:txBody>
        </p:sp>
        <p:cxnSp>
          <p:nvCxnSpPr>
            <p:cNvPr id="32" name="Gerade Verbindung mit Pfeil 31"/>
            <p:cNvCxnSpPr>
              <a:stCxn id="30" idx="0"/>
              <a:endCxn id="28" idx="4"/>
            </p:cNvCxnSpPr>
            <p:nvPr/>
          </p:nvCxnSpPr>
          <p:spPr>
            <a:xfrm flipV="1">
              <a:off x="5744667" y="2819973"/>
              <a:ext cx="0" cy="443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Ellipse 34"/>
          <p:cNvSpPr/>
          <p:nvPr/>
        </p:nvSpPr>
        <p:spPr>
          <a:xfrm>
            <a:off x="7812820" y="4428169"/>
            <a:ext cx="854015" cy="8540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Dave</a:t>
            </a:r>
          </a:p>
        </p:txBody>
      </p:sp>
      <p:cxnSp>
        <p:nvCxnSpPr>
          <p:cNvPr id="37" name="Gerade Verbindung mit Pfeil 36"/>
          <p:cNvCxnSpPr>
            <a:stCxn id="35" idx="1"/>
            <a:endCxn id="30" idx="5"/>
          </p:cNvCxnSpPr>
          <p:nvPr/>
        </p:nvCxnSpPr>
        <p:spPr>
          <a:xfrm flipH="1" flipV="1">
            <a:off x="7338344" y="3992469"/>
            <a:ext cx="599544" cy="56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5453933" y="4428168"/>
            <a:ext cx="854015" cy="8540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Bob</a:t>
            </a:r>
          </a:p>
        </p:txBody>
      </p:sp>
      <p:cxnSp>
        <p:nvCxnSpPr>
          <p:cNvPr id="42" name="Gerade Verbindung mit Pfeil 41"/>
          <p:cNvCxnSpPr>
            <a:stCxn id="40" idx="7"/>
            <a:endCxn id="30" idx="3"/>
          </p:cNvCxnSpPr>
          <p:nvPr/>
        </p:nvCxnSpPr>
        <p:spPr>
          <a:xfrm flipV="1">
            <a:off x="6182880" y="3992469"/>
            <a:ext cx="551585" cy="56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8802511" y="2063193"/>
            <a:ext cx="30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Alice </a:t>
            </a:r>
            <a:r>
              <a:rPr lang="de-DE" dirty="0" err="1"/>
              <a:t>tweets</a:t>
            </a:r>
            <a:endParaRPr lang="de-DE" dirty="0"/>
          </a:p>
          <a:p>
            <a:r>
              <a:rPr lang="de-DE" dirty="0"/>
              <a:t>Carol </a:t>
            </a:r>
            <a:r>
              <a:rPr lang="de-DE" dirty="0" err="1"/>
              <a:t>retweets</a:t>
            </a:r>
            <a:r>
              <a:rPr lang="de-DE" dirty="0"/>
              <a:t> Alice at 2:04pm</a:t>
            </a:r>
          </a:p>
          <a:p>
            <a:r>
              <a:rPr lang="de-DE" dirty="0"/>
              <a:t>Bob </a:t>
            </a:r>
            <a:r>
              <a:rPr lang="de-DE" dirty="0" err="1"/>
              <a:t>retweets</a:t>
            </a:r>
            <a:r>
              <a:rPr lang="de-DE" dirty="0"/>
              <a:t> Carol at 4:02pm</a:t>
            </a:r>
          </a:p>
          <a:p>
            <a:r>
              <a:rPr lang="de-DE" dirty="0"/>
              <a:t>Dave </a:t>
            </a:r>
            <a:r>
              <a:rPr lang="de-DE" dirty="0" err="1"/>
              <a:t>retweets</a:t>
            </a:r>
            <a:r>
              <a:rPr lang="de-DE" dirty="0"/>
              <a:t> Carol at 5:01pm</a:t>
            </a:r>
          </a:p>
        </p:txBody>
      </p:sp>
      <p:cxnSp>
        <p:nvCxnSpPr>
          <p:cNvPr id="76" name="Gerade Verbindung mit Pfeil 75"/>
          <p:cNvCxnSpPr>
            <a:stCxn id="40" idx="0"/>
            <a:endCxn id="28" idx="3"/>
          </p:cNvCxnSpPr>
          <p:nvPr/>
        </p:nvCxnSpPr>
        <p:spPr>
          <a:xfrm flipV="1">
            <a:off x="5880941" y="2694907"/>
            <a:ext cx="853524" cy="173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35" idx="0"/>
            <a:endCxn id="28" idx="5"/>
          </p:cNvCxnSpPr>
          <p:nvPr/>
        </p:nvCxnSpPr>
        <p:spPr>
          <a:xfrm flipH="1" flipV="1">
            <a:off x="7338344" y="2694907"/>
            <a:ext cx="901484" cy="17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8802511" y="2057399"/>
            <a:ext cx="30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Alice </a:t>
            </a:r>
            <a:r>
              <a:rPr lang="de-DE" dirty="0" err="1"/>
              <a:t>tweets</a:t>
            </a:r>
            <a:endParaRPr lang="de-DE" dirty="0"/>
          </a:p>
          <a:p>
            <a:r>
              <a:rPr lang="de-DE" dirty="0"/>
              <a:t>Carol </a:t>
            </a:r>
            <a:r>
              <a:rPr lang="de-DE" dirty="0" err="1"/>
              <a:t>retweets</a:t>
            </a:r>
            <a:r>
              <a:rPr lang="de-DE" dirty="0"/>
              <a:t> Alice at 2:04pm</a:t>
            </a:r>
          </a:p>
          <a:p>
            <a:r>
              <a:rPr lang="de-DE" dirty="0"/>
              <a:t>Bob </a:t>
            </a:r>
            <a:r>
              <a:rPr lang="de-DE" dirty="0" err="1"/>
              <a:t>retweets</a:t>
            </a:r>
            <a:r>
              <a:rPr lang="de-DE" dirty="0"/>
              <a:t> </a:t>
            </a:r>
            <a:r>
              <a:rPr lang="de-DE" dirty="0">
                <a:solidFill>
                  <a:srgbClr val="C00000"/>
                </a:solidFill>
              </a:rPr>
              <a:t>Alice</a:t>
            </a:r>
            <a:r>
              <a:rPr lang="de-DE" dirty="0"/>
              <a:t> at 4:02pm</a:t>
            </a:r>
          </a:p>
          <a:p>
            <a:r>
              <a:rPr lang="de-DE" dirty="0"/>
              <a:t>Dave </a:t>
            </a:r>
            <a:r>
              <a:rPr lang="de-DE" dirty="0" err="1"/>
              <a:t>retweets</a:t>
            </a:r>
            <a:r>
              <a:rPr lang="de-DE" dirty="0"/>
              <a:t> </a:t>
            </a:r>
            <a:r>
              <a:rPr lang="de-DE" dirty="0">
                <a:solidFill>
                  <a:srgbClr val="C00000"/>
                </a:solidFill>
              </a:rPr>
              <a:t>Alice</a:t>
            </a:r>
            <a:r>
              <a:rPr lang="de-DE" dirty="0"/>
              <a:t> at 5:01pm</a:t>
            </a:r>
          </a:p>
        </p:txBody>
      </p:sp>
    </p:spTree>
    <p:extLst>
      <p:ext uri="{BB962C8B-B14F-4D97-AF65-F5344CB8AC3E}">
        <p14:creationId xmlns:p14="http://schemas.microsoft.com/office/powerpoint/2010/main" val="231402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  <p:bldP spid="35" grpId="0" animBg="1"/>
      <p:bldP spid="40" grpId="0" animBg="1"/>
      <p:bldP spid="48" grpId="0" uiExpand="1" build="p"/>
      <p:bldP spid="48" grpId="1" build="allAtOnce"/>
      <p:bldP spid="8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Reconstructing Influences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476D-1CE7-4759-8BC8-46F8AAB2D69F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Bastian Meyer: Combining Graph-Iterative and Streaming Computations for Influence Graph Derivations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54" name="Gruppieren 153"/>
          <p:cNvGrpSpPr/>
          <p:nvPr/>
        </p:nvGrpSpPr>
        <p:grpSpPr>
          <a:xfrm>
            <a:off x="739882" y="1965960"/>
            <a:ext cx="2176677" cy="2151578"/>
            <a:chOff x="1142993" y="2162283"/>
            <a:chExt cx="2176677" cy="2151578"/>
          </a:xfrm>
        </p:grpSpPr>
        <p:sp>
          <p:nvSpPr>
            <p:cNvPr id="7" name="Ellipse 6"/>
            <p:cNvSpPr/>
            <p:nvPr/>
          </p:nvSpPr>
          <p:spPr>
            <a:xfrm>
              <a:off x="2465655" y="2167896"/>
              <a:ext cx="854015" cy="854015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dirty="0"/>
                <a:t>Bob</a:t>
              </a:r>
            </a:p>
          </p:txBody>
        </p:sp>
        <p:sp>
          <p:nvSpPr>
            <p:cNvPr id="8" name="Ellipse 7"/>
            <p:cNvSpPr/>
            <p:nvPr/>
          </p:nvSpPr>
          <p:spPr>
            <a:xfrm>
              <a:off x="1142993" y="2162283"/>
              <a:ext cx="854016" cy="854016"/>
            </a:xfrm>
            <a:custGeom>
              <a:avLst/>
              <a:gdLst>
                <a:gd name="connsiteX0" fmla="*/ 0 w 854015"/>
                <a:gd name="connsiteY0" fmla="*/ 427008 h 854015"/>
                <a:gd name="connsiteX1" fmla="*/ 427008 w 854015"/>
                <a:gd name="connsiteY1" fmla="*/ 0 h 854015"/>
                <a:gd name="connsiteX2" fmla="*/ 854016 w 854015"/>
                <a:gd name="connsiteY2" fmla="*/ 427008 h 854015"/>
                <a:gd name="connsiteX3" fmla="*/ 427008 w 854015"/>
                <a:gd name="connsiteY3" fmla="*/ 854016 h 854015"/>
                <a:gd name="connsiteX4" fmla="*/ 0 w 854015"/>
                <a:gd name="connsiteY4" fmla="*/ 427008 h 854015"/>
                <a:gd name="connsiteX0" fmla="*/ 0 w 854016"/>
                <a:gd name="connsiteY0" fmla="*/ 427008 h 854016"/>
                <a:gd name="connsiteX1" fmla="*/ 427008 w 854016"/>
                <a:gd name="connsiteY1" fmla="*/ 0 h 854016"/>
                <a:gd name="connsiteX2" fmla="*/ 854016 w 854016"/>
                <a:gd name="connsiteY2" fmla="*/ 427008 h 854016"/>
                <a:gd name="connsiteX3" fmla="*/ 427008 w 854016"/>
                <a:gd name="connsiteY3" fmla="*/ 854016 h 854016"/>
                <a:gd name="connsiteX4" fmla="*/ 0 w 854016"/>
                <a:gd name="connsiteY4" fmla="*/ 427008 h 85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016" h="854016">
                  <a:moveTo>
                    <a:pt x="0" y="427008"/>
                  </a:moveTo>
                  <a:cubicBezTo>
                    <a:pt x="0" y="191178"/>
                    <a:pt x="191178" y="0"/>
                    <a:pt x="427008" y="0"/>
                  </a:cubicBezTo>
                  <a:cubicBezTo>
                    <a:pt x="662838" y="0"/>
                    <a:pt x="854016" y="191178"/>
                    <a:pt x="854016" y="427008"/>
                  </a:cubicBezTo>
                  <a:cubicBezTo>
                    <a:pt x="854016" y="662838"/>
                    <a:pt x="662838" y="854016"/>
                    <a:pt x="427008" y="854016"/>
                  </a:cubicBezTo>
                  <a:cubicBezTo>
                    <a:pt x="191178" y="854016"/>
                    <a:pt x="0" y="662838"/>
                    <a:pt x="0" y="427008"/>
                  </a:cubicBezTo>
                  <a:close/>
                </a:path>
              </a:pathLst>
            </a:cu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  <p:sp>
          <p:nvSpPr>
            <p:cNvPr id="12" name="Ellipse 11"/>
            <p:cNvSpPr/>
            <p:nvPr/>
          </p:nvSpPr>
          <p:spPr>
            <a:xfrm>
              <a:off x="2465655" y="3459846"/>
              <a:ext cx="854015" cy="854015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dirty="0"/>
                <a:t>Dave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1142996" y="3459846"/>
              <a:ext cx="854015" cy="854015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dirty="0"/>
                <a:t>Carol</a:t>
              </a:r>
            </a:p>
          </p:txBody>
        </p:sp>
        <p:cxnSp>
          <p:nvCxnSpPr>
            <p:cNvPr id="48" name="Gerade Verbindung mit Pfeil 47"/>
            <p:cNvCxnSpPr>
              <a:stCxn id="7" idx="3"/>
              <a:endCxn id="13" idx="7"/>
            </p:cNvCxnSpPr>
            <p:nvPr/>
          </p:nvCxnSpPr>
          <p:spPr>
            <a:xfrm flipH="1">
              <a:off x="1871943" y="2896843"/>
              <a:ext cx="718780" cy="688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7" idx="4"/>
              <a:endCxn id="12" idx="0"/>
            </p:cNvCxnSpPr>
            <p:nvPr/>
          </p:nvCxnSpPr>
          <p:spPr>
            <a:xfrm>
              <a:off x="2892663" y="3021911"/>
              <a:ext cx="0" cy="437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>
              <a:stCxn id="12" idx="2"/>
              <a:endCxn id="13" idx="6"/>
            </p:cNvCxnSpPr>
            <p:nvPr/>
          </p:nvCxnSpPr>
          <p:spPr>
            <a:xfrm flipH="1">
              <a:off x="1997011" y="3886854"/>
              <a:ext cx="468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/>
            <p:cNvCxnSpPr>
              <a:stCxn id="8" idx="3"/>
              <a:endCxn id="13" idx="0"/>
            </p:cNvCxnSpPr>
            <p:nvPr/>
          </p:nvCxnSpPr>
          <p:spPr>
            <a:xfrm>
              <a:off x="1570001" y="3016299"/>
              <a:ext cx="3" cy="44354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7" idx="2"/>
              <a:endCxn id="8" idx="2"/>
            </p:cNvCxnSpPr>
            <p:nvPr/>
          </p:nvCxnSpPr>
          <p:spPr>
            <a:xfrm flipH="1" flipV="1">
              <a:off x="1997009" y="2589291"/>
              <a:ext cx="468646" cy="5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4097349" y="1965958"/>
            <a:ext cx="3277835" cy="3316224"/>
            <a:chOff x="4097349" y="1965958"/>
            <a:chExt cx="3277835" cy="3316224"/>
          </a:xfrm>
        </p:grpSpPr>
        <p:sp>
          <p:nvSpPr>
            <p:cNvPr id="135" name="Ellipse 134"/>
            <p:cNvSpPr/>
            <p:nvPr/>
          </p:nvSpPr>
          <p:spPr>
            <a:xfrm>
              <a:off x="5317659" y="1965958"/>
              <a:ext cx="854015" cy="854015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dirty="0"/>
                <a:t>Alice</a:t>
              </a: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5317659" y="2753283"/>
              <a:ext cx="1515766" cy="1364252"/>
              <a:chOff x="5317659" y="2753283"/>
              <a:chExt cx="1515766" cy="1364252"/>
            </a:xfrm>
          </p:grpSpPr>
          <p:sp>
            <p:nvSpPr>
              <p:cNvPr id="136" name="Ellipse 135"/>
              <p:cNvSpPr/>
              <p:nvPr/>
            </p:nvSpPr>
            <p:spPr>
              <a:xfrm>
                <a:off x="5317659" y="3263520"/>
                <a:ext cx="854015" cy="8540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dirty="0"/>
                  <a:t>Carol</a:t>
                </a:r>
              </a:p>
            </p:txBody>
          </p:sp>
          <p:grpSp>
            <p:nvGrpSpPr>
              <p:cNvPr id="155" name="Gruppieren 154"/>
              <p:cNvGrpSpPr/>
              <p:nvPr/>
            </p:nvGrpSpPr>
            <p:grpSpPr>
              <a:xfrm>
                <a:off x="5744665" y="2753283"/>
                <a:ext cx="1088760" cy="584775"/>
                <a:chOff x="7036490" y="2949608"/>
                <a:chExt cx="1088760" cy="584775"/>
              </a:xfrm>
            </p:grpSpPr>
            <p:cxnSp>
              <p:nvCxnSpPr>
                <p:cNvPr id="138" name="Gerade Verbindung mit Pfeil 137"/>
                <p:cNvCxnSpPr>
                  <a:stCxn id="136" idx="0"/>
                  <a:endCxn id="135" idx="4"/>
                </p:cNvCxnSpPr>
                <p:nvPr/>
              </p:nvCxnSpPr>
              <p:spPr>
                <a:xfrm flipV="1">
                  <a:off x="7036492" y="3016298"/>
                  <a:ext cx="0" cy="443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Textfeld 150"/>
                <p:cNvSpPr txBox="1"/>
                <p:nvPr/>
              </p:nvSpPr>
              <p:spPr>
                <a:xfrm>
                  <a:off x="7036490" y="2949608"/>
                  <a:ext cx="108876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Retweets</a:t>
                  </a:r>
                  <a:br>
                    <a:rPr lang="en-US" sz="1600" dirty="0"/>
                  </a:br>
                  <a:r>
                    <a:rPr lang="en-US" sz="1600" dirty="0"/>
                    <a:t>at 2:04</a:t>
                  </a:r>
                  <a:r>
                    <a:rPr lang="en-US" sz="800" dirty="0"/>
                    <a:t> </a:t>
                  </a:r>
                  <a:r>
                    <a:rPr lang="en-US" sz="1600" dirty="0"/>
                    <a:t>pm</a:t>
                  </a:r>
                </a:p>
              </p:txBody>
            </p:sp>
          </p:grpSp>
        </p:grpSp>
        <p:grpSp>
          <p:nvGrpSpPr>
            <p:cNvPr id="14" name="Gruppieren 13"/>
            <p:cNvGrpSpPr/>
            <p:nvPr/>
          </p:nvGrpSpPr>
          <p:grpSpPr>
            <a:xfrm>
              <a:off x="6046606" y="3843391"/>
              <a:ext cx="1328578" cy="1438791"/>
              <a:chOff x="6046606" y="3843391"/>
              <a:chExt cx="1328578" cy="1438791"/>
            </a:xfrm>
          </p:grpSpPr>
          <p:sp>
            <p:nvSpPr>
              <p:cNvPr id="144" name="Ellipse 143"/>
              <p:cNvSpPr/>
              <p:nvPr/>
            </p:nvSpPr>
            <p:spPr>
              <a:xfrm>
                <a:off x="6521082" y="4428167"/>
                <a:ext cx="854015" cy="8540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dirty="0"/>
                  <a:t>Dave</a:t>
                </a:r>
              </a:p>
            </p:txBody>
          </p:sp>
          <p:grpSp>
            <p:nvGrpSpPr>
              <p:cNvPr id="157" name="Gruppieren 156"/>
              <p:cNvGrpSpPr/>
              <p:nvPr/>
            </p:nvGrpSpPr>
            <p:grpSpPr>
              <a:xfrm>
                <a:off x="6046606" y="3843391"/>
                <a:ext cx="1328578" cy="709844"/>
                <a:chOff x="7338431" y="4039716"/>
                <a:chExt cx="1328578" cy="709844"/>
              </a:xfrm>
            </p:grpSpPr>
            <p:cxnSp>
              <p:nvCxnSpPr>
                <p:cNvPr id="147" name="Gerade Verbindung mit Pfeil 146"/>
                <p:cNvCxnSpPr>
                  <a:stCxn id="144" idx="1"/>
                  <a:endCxn id="136" idx="5"/>
                </p:cNvCxnSpPr>
                <p:nvPr/>
              </p:nvCxnSpPr>
              <p:spPr>
                <a:xfrm flipH="1" flipV="1">
                  <a:off x="7338431" y="4188792"/>
                  <a:ext cx="599544" cy="5607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Textfeld 151"/>
                <p:cNvSpPr txBox="1"/>
                <p:nvPr/>
              </p:nvSpPr>
              <p:spPr>
                <a:xfrm>
                  <a:off x="7599088" y="4039716"/>
                  <a:ext cx="106792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Retweets</a:t>
                  </a:r>
                  <a:br>
                    <a:rPr lang="en-US" sz="1600" dirty="0"/>
                  </a:br>
                  <a:r>
                    <a:rPr lang="en-US" sz="1600" dirty="0"/>
                    <a:t>at 5:01</a:t>
                  </a:r>
                  <a:r>
                    <a:rPr lang="en-US" sz="800" dirty="0"/>
                    <a:t> </a:t>
                  </a:r>
                  <a:r>
                    <a:rPr lang="en-US" sz="1600" dirty="0"/>
                    <a:t>pm</a:t>
                  </a:r>
                </a:p>
              </p:txBody>
            </p:sp>
          </p:grpSp>
        </p:grpSp>
        <p:grpSp>
          <p:nvGrpSpPr>
            <p:cNvPr id="10" name="Gruppieren 9"/>
            <p:cNvGrpSpPr/>
            <p:nvPr/>
          </p:nvGrpSpPr>
          <p:grpSpPr>
            <a:xfrm>
              <a:off x="4097349" y="3843391"/>
              <a:ext cx="1345378" cy="1438790"/>
              <a:chOff x="4097349" y="3843391"/>
              <a:chExt cx="1345378" cy="1438790"/>
            </a:xfrm>
          </p:grpSpPr>
          <p:sp>
            <p:nvSpPr>
              <p:cNvPr id="140" name="Ellipse 139"/>
              <p:cNvSpPr/>
              <p:nvPr/>
            </p:nvSpPr>
            <p:spPr>
              <a:xfrm>
                <a:off x="4162195" y="4428166"/>
                <a:ext cx="854015" cy="8540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dirty="0"/>
                  <a:t>Bob</a:t>
                </a:r>
              </a:p>
            </p:txBody>
          </p:sp>
          <p:grpSp>
            <p:nvGrpSpPr>
              <p:cNvPr id="156" name="Gruppieren 155"/>
              <p:cNvGrpSpPr/>
              <p:nvPr/>
            </p:nvGrpSpPr>
            <p:grpSpPr>
              <a:xfrm>
                <a:off x="4097349" y="3843391"/>
                <a:ext cx="1345378" cy="709843"/>
                <a:chOff x="5389174" y="4039716"/>
                <a:chExt cx="1345378" cy="709843"/>
              </a:xfrm>
            </p:grpSpPr>
            <p:cxnSp>
              <p:nvCxnSpPr>
                <p:cNvPr id="142" name="Gerade Verbindung mit Pfeil 141"/>
                <p:cNvCxnSpPr>
                  <a:stCxn id="140" idx="7"/>
                  <a:endCxn id="136" idx="3"/>
                </p:cNvCxnSpPr>
                <p:nvPr/>
              </p:nvCxnSpPr>
              <p:spPr>
                <a:xfrm flipV="1">
                  <a:off x="6182967" y="4188792"/>
                  <a:ext cx="551585" cy="5607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Textfeld 152"/>
                <p:cNvSpPr txBox="1"/>
                <p:nvPr/>
              </p:nvSpPr>
              <p:spPr>
                <a:xfrm>
                  <a:off x="5389174" y="4039716"/>
                  <a:ext cx="108472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Retweets</a:t>
                  </a:r>
                  <a:br>
                    <a:rPr lang="en-US" sz="1600" dirty="0"/>
                  </a:br>
                  <a:r>
                    <a:rPr lang="en-US" sz="1600" dirty="0"/>
                    <a:t>at 4:02</a:t>
                  </a:r>
                  <a:r>
                    <a:rPr lang="en-US" sz="800" dirty="0"/>
                    <a:t> </a:t>
                  </a:r>
                  <a:r>
                    <a:rPr lang="en-US" sz="1600" dirty="0"/>
                    <a:t>pm</a:t>
                  </a:r>
                </a:p>
              </p:txBody>
            </p:sp>
          </p:grpSp>
        </p:grpSp>
      </p:grpSp>
      <p:sp>
        <p:nvSpPr>
          <p:cNvPr id="160" name="Ellipse 159"/>
          <p:cNvSpPr/>
          <p:nvPr/>
        </p:nvSpPr>
        <p:spPr>
          <a:xfrm>
            <a:off x="9165640" y="1978441"/>
            <a:ext cx="854015" cy="85401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Alice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9165640" y="2765766"/>
            <a:ext cx="1515766" cy="1364252"/>
            <a:chOff x="9165640" y="2765766"/>
            <a:chExt cx="1515766" cy="1364252"/>
          </a:xfrm>
        </p:grpSpPr>
        <p:sp>
          <p:nvSpPr>
            <p:cNvPr id="161" name="Ellipse 160"/>
            <p:cNvSpPr/>
            <p:nvPr/>
          </p:nvSpPr>
          <p:spPr>
            <a:xfrm>
              <a:off x="9165640" y="3276003"/>
              <a:ext cx="854015" cy="854015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dirty="0"/>
                <a:t>Carol</a:t>
              </a:r>
            </a:p>
          </p:txBody>
        </p:sp>
        <p:grpSp>
          <p:nvGrpSpPr>
            <p:cNvPr id="164" name="Gruppieren 163"/>
            <p:cNvGrpSpPr/>
            <p:nvPr/>
          </p:nvGrpSpPr>
          <p:grpSpPr>
            <a:xfrm>
              <a:off x="9592646" y="2765766"/>
              <a:ext cx="1088760" cy="584775"/>
              <a:chOff x="7036490" y="2949608"/>
              <a:chExt cx="1088760" cy="584775"/>
            </a:xfrm>
          </p:grpSpPr>
          <p:cxnSp>
            <p:nvCxnSpPr>
              <p:cNvPr id="171" name="Gerade Verbindung mit Pfeil 170"/>
              <p:cNvCxnSpPr>
                <a:stCxn id="161" idx="0"/>
                <a:endCxn id="160" idx="4"/>
              </p:cNvCxnSpPr>
              <p:nvPr/>
            </p:nvCxnSpPr>
            <p:spPr>
              <a:xfrm flipV="1">
                <a:off x="7036492" y="3016298"/>
                <a:ext cx="0" cy="443547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2" name="Textfeld 171"/>
              <p:cNvSpPr txBox="1"/>
              <p:nvPr/>
            </p:nvSpPr>
            <p:spPr>
              <a:xfrm>
                <a:off x="7036490" y="2949608"/>
                <a:ext cx="10887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Influenced</a:t>
                </a:r>
                <a:br>
                  <a:rPr lang="en-US" sz="1600" dirty="0"/>
                </a:br>
                <a:r>
                  <a:rPr lang="en-US" sz="1600" dirty="0"/>
                  <a:t>at 2:04</a:t>
                </a:r>
                <a:r>
                  <a:rPr lang="en-US" sz="800" dirty="0"/>
                  <a:t> </a:t>
                </a:r>
                <a:r>
                  <a:rPr lang="en-US" sz="1600" dirty="0"/>
                  <a:t>pm</a:t>
                </a:r>
              </a:p>
            </p:txBody>
          </p:sp>
        </p:grpSp>
      </p:grpSp>
      <p:grpSp>
        <p:nvGrpSpPr>
          <p:cNvPr id="17" name="Gruppieren 16"/>
          <p:cNvGrpSpPr/>
          <p:nvPr/>
        </p:nvGrpSpPr>
        <p:grpSpPr>
          <a:xfrm>
            <a:off x="9894587" y="3855874"/>
            <a:ext cx="1338196" cy="1438791"/>
            <a:chOff x="9894587" y="3855874"/>
            <a:chExt cx="1338196" cy="1438791"/>
          </a:xfrm>
        </p:grpSpPr>
        <p:sp>
          <p:nvSpPr>
            <p:cNvPr id="163" name="Ellipse 162"/>
            <p:cNvSpPr/>
            <p:nvPr/>
          </p:nvSpPr>
          <p:spPr>
            <a:xfrm>
              <a:off x="10369063" y="4440650"/>
              <a:ext cx="854015" cy="854015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dirty="0"/>
                <a:t>Dave</a:t>
              </a:r>
            </a:p>
          </p:txBody>
        </p:sp>
        <p:grpSp>
          <p:nvGrpSpPr>
            <p:cNvPr id="165" name="Gruppieren 164"/>
            <p:cNvGrpSpPr/>
            <p:nvPr/>
          </p:nvGrpSpPr>
          <p:grpSpPr>
            <a:xfrm>
              <a:off x="9894587" y="3855874"/>
              <a:ext cx="1338196" cy="709844"/>
              <a:chOff x="7338431" y="4039716"/>
              <a:chExt cx="1338196" cy="709844"/>
            </a:xfrm>
          </p:grpSpPr>
          <p:cxnSp>
            <p:nvCxnSpPr>
              <p:cNvPr id="169" name="Gerade Verbindung mit Pfeil 168"/>
              <p:cNvCxnSpPr>
                <a:stCxn id="163" idx="1"/>
                <a:endCxn id="161" idx="5"/>
              </p:cNvCxnSpPr>
              <p:nvPr/>
            </p:nvCxnSpPr>
            <p:spPr>
              <a:xfrm flipH="1" flipV="1">
                <a:off x="7338431" y="4188792"/>
                <a:ext cx="599544" cy="560768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feld 169"/>
              <p:cNvSpPr txBox="1"/>
              <p:nvPr/>
            </p:nvSpPr>
            <p:spPr>
              <a:xfrm>
                <a:off x="7599088" y="4039716"/>
                <a:ext cx="10775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Influenced</a:t>
                </a:r>
                <a:br>
                  <a:rPr lang="en-US" sz="1600" dirty="0"/>
                </a:br>
                <a:r>
                  <a:rPr lang="en-US" sz="1600" dirty="0"/>
                  <a:t>at 5:01</a:t>
                </a:r>
                <a:r>
                  <a:rPr lang="en-US" sz="800" dirty="0"/>
                  <a:t> </a:t>
                </a:r>
                <a:r>
                  <a:rPr lang="en-US" sz="1600" dirty="0"/>
                  <a:t>pm</a:t>
                </a:r>
              </a:p>
            </p:txBody>
          </p:sp>
        </p:grpSp>
      </p:grpSp>
      <p:cxnSp>
        <p:nvCxnSpPr>
          <p:cNvPr id="21" name="Gerade Verbindung mit Pfeil 20"/>
          <p:cNvCxnSpPr>
            <a:stCxn id="13" idx="0"/>
            <a:endCxn id="8" idx="3"/>
          </p:cNvCxnSpPr>
          <p:nvPr/>
        </p:nvCxnSpPr>
        <p:spPr>
          <a:xfrm flipH="1" flipV="1">
            <a:off x="1166890" y="2819976"/>
            <a:ext cx="3" cy="44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7" idx="2"/>
            <a:endCxn id="8" idx="2"/>
          </p:cNvCxnSpPr>
          <p:nvPr/>
        </p:nvCxnSpPr>
        <p:spPr>
          <a:xfrm flipH="1" flipV="1">
            <a:off x="1593898" y="2392968"/>
            <a:ext cx="468646" cy="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7" idx="3"/>
            <a:endCxn id="13" idx="7"/>
          </p:cNvCxnSpPr>
          <p:nvPr/>
        </p:nvCxnSpPr>
        <p:spPr>
          <a:xfrm flipH="1">
            <a:off x="1468832" y="2700520"/>
            <a:ext cx="718780" cy="68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2" idx="2"/>
            <a:endCxn id="13" idx="6"/>
          </p:cNvCxnSpPr>
          <p:nvPr/>
        </p:nvCxnSpPr>
        <p:spPr>
          <a:xfrm flipH="1">
            <a:off x="1593900" y="3690531"/>
            <a:ext cx="46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/>
        </p:nvGrpSpPr>
        <p:grpSpPr>
          <a:xfrm>
            <a:off x="7686539" y="2707388"/>
            <a:ext cx="2355091" cy="2587276"/>
            <a:chOff x="7686539" y="2707388"/>
            <a:chExt cx="2355091" cy="2587276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8010176" y="2707388"/>
              <a:ext cx="2031454" cy="2587276"/>
              <a:chOff x="8010176" y="2707388"/>
              <a:chExt cx="2031454" cy="2587276"/>
            </a:xfrm>
          </p:grpSpPr>
          <p:sp>
            <p:nvSpPr>
              <p:cNvPr id="162" name="Ellipse 161"/>
              <p:cNvSpPr/>
              <p:nvPr/>
            </p:nvSpPr>
            <p:spPr>
              <a:xfrm>
                <a:off x="8010176" y="4440649"/>
                <a:ext cx="854015" cy="85401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dirty="0"/>
                  <a:t>Bob</a:t>
                </a:r>
              </a:p>
            </p:txBody>
          </p:sp>
          <p:grpSp>
            <p:nvGrpSpPr>
              <p:cNvPr id="166" name="Gruppieren 165"/>
              <p:cNvGrpSpPr/>
              <p:nvPr/>
            </p:nvGrpSpPr>
            <p:grpSpPr>
              <a:xfrm>
                <a:off x="8739123" y="4004950"/>
                <a:ext cx="1302507" cy="786156"/>
                <a:chOff x="6182967" y="4188792"/>
                <a:chExt cx="1302507" cy="786156"/>
              </a:xfrm>
            </p:grpSpPr>
            <p:cxnSp>
              <p:nvCxnSpPr>
                <p:cNvPr id="167" name="Gerade Verbindung mit Pfeil 166"/>
                <p:cNvCxnSpPr>
                  <a:stCxn id="162" idx="7"/>
                  <a:endCxn id="161" idx="3"/>
                </p:cNvCxnSpPr>
                <p:nvPr/>
              </p:nvCxnSpPr>
              <p:spPr>
                <a:xfrm flipV="1">
                  <a:off x="6182967" y="4188792"/>
                  <a:ext cx="551585" cy="560767"/>
                </a:xfrm>
                <a:prstGeom prst="straightConnector1">
                  <a:avLst/>
                </a:prstGeom>
                <a:ln>
                  <a:headEnd type="triangl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Textfeld 167"/>
                <p:cNvSpPr txBox="1"/>
                <p:nvPr/>
              </p:nvSpPr>
              <p:spPr>
                <a:xfrm>
                  <a:off x="6400753" y="4390173"/>
                  <a:ext cx="108472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Influenced</a:t>
                  </a:r>
                  <a:br>
                    <a:rPr lang="en-US" sz="1600" dirty="0"/>
                  </a:br>
                  <a:r>
                    <a:rPr lang="en-US" sz="1600" dirty="0"/>
                    <a:t>at 4:02</a:t>
                  </a:r>
                  <a:r>
                    <a:rPr lang="en-US" sz="800" dirty="0"/>
                    <a:t> </a:t>
                  </a:r>
                  <a:r>
                    <a:rPr lang="en-US" sz="1600" dirty="0"/>
                    <a:t>pm</a:t>
                  </a:r>
                </a:p>
              </p:txBody>
            </p:sp>
          </p:grpSp>
          <p:cxnSp>
            <p:nvCxnSpPr>
              <p:cNvPr id="174" name="Gerade Verbindung mit Pfeil 173"/>
              <p:cNvCxnSpPr>
                <a:stCxn id="160" idx="3"/>
                <a:endCxn id="162" idx="0"/>
              </p:cNvCxnSpPr>
              <p:nvPr/>
            </p:nvCxnSpPr>
            <p:spPr>
              <a:xfrm flipH="1">
                <a:off x="8437184" y="2707388"/>
                <a:ext cx="853524" cy="17332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feld 53"/>
            <p:cNvSpPr txBox="1"/>
            <p:nvPr/>
          </p:nvSpPr>
          <p:spPr>
            <a:xfrm>
              <a:off x="7686539" y="3420175"/>
              <a:ext cx="10847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Influenced</a:t>
              </a:r>
              <a:br>
                <a:rPr lang="en-US" sz="1600" dirty="0"/>
              </a:br>
              <a:r>
                <a:rPr lang="en-US" sz="1600" dirty="0"/>
                <a:t>at 4:02</a:t>
              </a:r>
              <a:r>
                <a:rPr lang="en-US" sz="800" dirty="0"/>
                <a:t> </a:t>
              </a:r>
              <a:r>
                <a:rPr lang="en-US" sz="1600" dirty="0"/>
                <a:t>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6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Systems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99" y="2057399"/>
            <a:ext cx="5614616" cy="4003159"/>
          </a:xfrm>
        </p:spPr>
        <p:txBody>
          <a:bodyPr>
            <a:normAutofit/>
          </a:bodyPr>
          <a:lstStyle/>
          <a:p>
            <a:r>
              <a:rPr lang="en-US" dirty="0"/>
              <a:t>Process a stream of Retweets, compute the influences</a:t>
            </a:r>
          </a:p>
          <a:p>
            <a:r>
              <a:rPr lang="en-US" dirty="0"/>
              <a:t>Algorithms: rather simple</a:t>
            </a:r>
          </a:p>
          <a:p>
            <a:r>
              <a:rPr lang="en-US" dirty="0"/>
              <a:t>Complexity:</a:t>
            </a:r>
          </a:p>
          <a:p>
            <a:pPr lvl="1"/>
            <a:r>
              <a:rPr lang="en-US" dirty="0"/>
              <a:t>Real-time processing:</a:t>
            </a:r>
          </a:p>
          <a:p>
            <a:pPr lvl="2"/>
            <a:r>
              <a:rPr lang="en-US" dirty="0"/>
              <a:t>5,700 Tweets per second on average</a:t>
            </a:r>
          </a:p>
          <a:p>
            <a:pPr lvl="2"/>
            <a:r>
              <a:rPr lang="en-US" dirty="0"/>
              <a:t>143,199 Tweets per second peak</a:t>
            </a:r>
          </a:p>
          <a:p>
            <a:pPr lvl="1"/>
            <a:r>
              <a:rPr lang="en-US" dirty="0"/>
              <a:t>Amount of data: 1 TB for the social graph</a:t>
            </a:r>
          </a:p>
          <a:p>
            <a:r>
              <a:rPr lang="en-US" dirty="0"/>
              <a:t>Social graph must be kept in main memory</a:t>
            </a:r>
          </a:p>
          <a:p>
            <a:r>
              <a:rPr lang="en-US" dirty="0"/>
              <a:t>Too large for single computer </a:t>
            </a:r>
            <a:r>
              <a:rPr lang="en-US" dirty="0">
                <a:sym typeface="Wingdings" panose="05000000000000000000" pitchFamily="2" charset="2"/>
              </a:rPr>
              <a:t> distribution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8FEC-197F-4A1E-8267-9A14E667A3A5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6308035" y="2772851"/>
            <a:ext cx="5022744" cy="1296228"/>
            <a:chOff x="6308035" y="2772851"/>
            <a:chExt cx="5022744" cy="1296228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6308035" y="2772851"/>
              <a:ext cx="5022744" cy="1296228"/>
              <a:chOff x="6229350" y="2969260"/>
              <a:chExt cx="5022744" cy="1296228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6229350" y="3283999"/>
                <a:ext cx="1181100" cy="6667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Stream of</a:t>
                </a:r>
                <a:br>
                  <a:rPr lang="en-US" dirty="0"/>
                </a:br>
                <a:r>
                  <a:rPr lang="en-US" dirty="0"/>
                  <a:t>Retweets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8141970" y="2969260"/>
                <a:ext cx="1296228" cy="12962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dirty="0"/>
                  <a:t>Recon-</a:t>
                </a:r>
                <a:br>
                  <a:rPr lang="en-US" dirty="0"/>
                </a:br>
                <a:r>
                  <a:rPr lang="en-US" dirty="0" err="1"/>
                  <a:t>struction</a:t>
                </a:r>
                <a:endParaRPr lang="en-US" dirty="0"/>
              </a:p>
            </p:txBody>
          </p:sp>
          <p:grpSp>
            <p:nvGrpSpPr>
              <p:cNvPr id="27" name="Gruppieren 26"/>
              <p:cNvGrpSpPr/>
              <p:nvPr/>
            </p:nvGrpSpPr>
            <p:grpSpPr>
              <a:xfrm>
                <a:off x="10169718" y="3058782"/>
                <a:ext cx="1082376" cy="1117184"/>
                <a:chOff x="8010176" y="1978441"/>
                <a:chExt cx="3212902" cy="3316224"/>
              </a:xfrm>
            </p:grpSpPr>
            <p:sp>
              <p:nvSpPr>
                <p:cNvPr id="10" name="Ellipse 9"/>
                <p:cNvSpPr/>
                <p:nvPr/>
              </p:nvSpPr>
              <p:spPr>
                <a:xfrm>
                  <a:off x="9165640" y="1978441"/>
                  <a:ext cx="854015" cy="85401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" name="Gruppieren 10"/>
                <p:cNvGrpSpPr/>
                <p:nvPr/>
              </p:nvGrpSpPr>
              <p:grpSpPr>
                <a:xfrm>
                  <a:off x="9165640" y="2832456"/>
                  <a:ext cx="854015" cy="1297562"/>
                  <a:chOff x="9165640" y="2832456"/>
                  <a:chExt cx="854015" cy="1297562"/>
                </a:xfrm>
              </p:grpSpPr>
              <p:sp>
                <p:nvSpPr>
                  <p:cNvPr id="12" name="Ellipse 11"/>
                  <p:cNvSpPr/>
                  <p:nvPr/>
                </p:nvSpPr>
                <p:spPr>
                  <a:xfrm>
                    <a:off x="9165640" y="3276003"/>
                    <a:ext cx="854015" cy="85401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4" name="Gerade Verbindung mit Pfeil 13"/>
                  <p:cNvCxnSpPr>
                    <a:stCxn id="12" idx="0"/>
                    <a:endCxn id="10" idx="4"/>
                  </p:cNvCxnSpPr>
                  <p:nvPr/>
                </p:nvCxnSpPr>
                <p:spPr>
                  <a:xfrm flipV="1">
                    <a:off x="9592648" y="2832456"/>
                    <a:ext cx="0" cy="443547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uppieren 15"/>
                <p:cNvGrpSpPr/>
                <p:nvPr/>
              </p:nvGrpSpPr>
              <p:grpSpPr>
                <a:xfrm>
                  <a:off x="9894587" y="4004950"/>
                  <a:ext cx="1328491" cy="1289715"/>
                  <a:chOff x="9894587" y="4004950"/>
                  <a:chExt cx="1328491" cy="1289715"/>
                </a:xfrm>
              </p:grpSpPr>
              <p:sp>
                <p:nvSpPr>
                  <p:cNvPr id="17" name="Ellipse 16"/>
                  <p:cNvSpPr/>
                  <p:nvPr/>
                </p:nvSpPr>
                <p:spPr>
                  <a:xfrm>
                    <a:off x="10369063" y="4440650"/>
                    <a:ext cx="854015" cy="85401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9" name="Gerade Verbindung mit Pfeil 18"/>
                  <p:cNvCxnSpPr>
                    <a:stCxn id="17" idx="1"/>
                    <a:endCxn id="12" idx="5"/>
                  </p:cNvCxnSpPr>
                  <p:nvPr/>
                </p:nvCxnSpPr>
                <p:spPr>
                  <a:xfrm flipH="1" flipV="1">
                    <a:off x="9894587" y="4004950"/>
                    <a:ext cx="599544" cy="560768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uppieren 20"/>
                <p:cNvGrpSpPr/>
                <p:nvPr/>
              </p:nvGrpSpPr>
              <p:grpSpPr>
                <a:xfrm>
                  <a:off x="8010176" y="2707388"/>
                  <a:ext cx="1280532" cy="2587276"/>
                  <a:chOff x="8010176" y="2707388"/>
                  <a:chExt cx="1280532" cy="2587276"/>
                </a:xfrm>
              </p:grpSpPr>
              <p:sp>
                <p:nvSpPr>
                  <p:cNvPr id="22" name="Ellipse 21"/>
                  <p:cNvSpPr/>
                  <p:nvPr/>
                </p:nvSpPr>
                <p:spPr>
                  <a:xfrm>
                    <a:off x="8010176" y="4440649"/>
                    <a:ext cx="854015" cy="85401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5" name="Gerade Verbindung mit Pfeil 24"/>
                  <p:cNvCxnSpPr>
                    <a:stCxn id="22" idx="7"/>
                    <a:endCxn id="12" idx="3"/>
                  </p:cNvCxnSpPr>
                  <p:nvPr/>
                </p:nvCxnSpPr>
                <p:spPr>
                  <a:xfrm flipV="1">
                    <a:off x="8739123" y="4004950"/>
                    <a:ext cx="551585" cy="560767"/>
                  </a:xfrm>
                  <a:prstGeom prst="straightConnector1">
                    <a:avLst/>
                  </a:prstGeom>
                  <a:ln>
                    <a:headEnd type="triangle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Gerade Verbindung mit Pfeil 23"/>
                  <p:cNvCxnSpPr>
                    <a:stCxn id="10" idx="3"/>
                    <a:endCxn id="22" idx="0"/>
                  </p:cNvCxnSpPr>
                  <p:nvPr/>
                </p:nvCxnSpPr>
                <p:spPr>
                  <a:xfrm flipH="1">
                    <a:off x="8437184" y="2707388"/>
                    <a:ext cx="853524" cy="173326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9" name="Gerade Verbindung mit Pfeil 28"/>
              <p:cNvCxnSpPr>
                <a:stCxn id="8" idx="3"/>
                <a:endCxn id="9" idx="2"/>
              </p:cNvCxnSpPr>
              <p:nvPr/>
            </p:nvCxnSpPr>
            <p:spPr>
              <a:xfrm>
                <a:off x="7410450" y="3617374"/>
                <a:ext cx="7315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>
                <a:stCxn id="9" idx="6"/>
              </p:cNvCxnSpPr>
              <p:nvPr/>
            </p:nvCxnSpPr>
            <p:spPr>
              <a:xfrm>
                <a:off x="9438198" y="3617374"/>
                <a:ext cx="7736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feld 33"/>
            <p:cNvSpPr txBox="1"/>
            <p:nvPr/>
          </p:nvSpPr>
          <p:spPr>
            <a:xfrm>
              <a:off x="7414069" y="3145612"/>
              <a:ext cx="8816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Retweets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9466704" y="3168633"/>
              <a:ext cx="869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Influence</a:t>
              </a:r>
              <a:br>
                <a:rPr lang="en-US" sz="1400" dirty="0"/>
              </a:br>
              <a:r>
                <a:rPr lang="en-US" sz="1400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2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research topic at the Research Group on Web Science</a:t>
            </a:r>
          </a:p>
          <a:p>
            <a:r>
              <a:rPr lang="en-US" dirty="0"/>
              <a:t>Reconstruction system built on </a:t>
            </a:r>
            <a:r>
              <a:rPr lang="en-US" i="1" dirty="0"/>
              <a:t>Apache Storm</a:t>
            </a:r>
          </a:p>
          <a:p>
            <a:pPr lvl="1"/>
            <a:r>
              <a:rPr lang="en-US" dirty="0"/>
              <a:t>Framework for distributed stream processing</a:t>
            </a:r>
          </a:p>
          <a:p>
            <a:r>
              <a:rPr lang="en-US" dirty="0"/>
              <a:t>Current state: reconstruct a data set with </a:t>
            </a:r>
            <a:r>
              <a:rPr lang="en-US" b="1" dirty="0"/>
              <a:t>3.6 million Retweets</a:t>
            </a:r>
            <a:r>
              <a:rPr lang="en-US" dirty="0"/>
              <a:t> in less than </a:t>
            </a:r>
            <a:r>
              <a:rPr lang="en-US" b="1" dirty="0"/>
              <a:t>20 seconds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476D-1CE7-4759-8BC8-46F8AAB2D69F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Bastian Meyer: Combining Graph-Iterative and Streaming Computations for Influence Graph Derivations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7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Algorithms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>
          <a:xfrm>
            <a:off x="1143000" y="2348347"/>
            <a:ext cx="4754880" cy="777240"/>
          </a:xfrm>
        </p:spPr>
        <p:txBody>
          <a:bodyPr/>
          <a:lstStyle/>
          <a:p>
            <a:r>
              <a:rPr lang="en-US" dirty="0"/>
              <a:t>Prefix Iteration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1142999" y="1942760"/>
            <a:ext cx="10159409" cy="61125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i="1" dirty="0"/>
              <a:t>Prefix</a:t>
            </a:r>
            <a:r>
              <a:rPr lang="en-US" dirty="0"/>
              <a:t>: list of authors of all a cascade’s Retweets and the original Tweet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>
          <a:xfrm>
            <a:off x="6269173" y="2345868"/>
            <a:ext cx="4754880" cy="777240"/>
          </a:xfrm>
        </p:spPr>
        <p:txBody>
          <a:bodyPr/>
          <a:lstStyle/>
          <a:p>
            <a:r>
              <a:rPr lang="en-US"/>
              <a:t>User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69173" y="3066158"/>
                <a:ext cx="5033236" cy="3383280"/>
              </a:xfrm>
            </p:spPr>
            <p:txBody>
              <a:bodyPr/>
              <a:lstStyle/>
              <a:p>
                <a:r>
                  <a:rPr lang="en-US" dirty="0"/>
                  <a:t>For each Retweet</a:t>
                </a:r>
              </a:p>
              <a:p>
                <a:pPr lvl="1"/>
                <a:r>
                  <a:rPr lang="en-US" dirty="0"/>
                  <a:t>For each friend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 the Retweet’s author</a:t>
                </a:r>
              </a:p>
              <a:p>
                <a:pPr lvl="2"/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in the prefix?</a:t>
                </a:r>
              </a:p>
              <a:p>
                <a:pPr lvl="3"/>
                <a:r>
                  <a:rPr lang="en-US" dirty="0"/>
                  <a:t>Yes: produce influence edge</a:t>
                </a:r>
              </a:p>
              <a:p>
                <a:pPr lvl="3"/>
                <a:r>
                  <a:rPr lang="en-US" dirty="0"/>
                  <a:t>No: continue</a:t>
                </a:r>
              </a:p>
              <a:p>
                <a:pPr lvl="1"/>
                <a:r>
                  <a:rPr lang="en-US" dirty="0"/>
                  <a:t>Append the author to the prefix</a:t>
                </a:r>
              </a:p>
              <a:p>
                <a:r>
                  <a:rPr lang="en-US" dirty="0"/>
                  <a:t>Running time: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Retweets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number of friends per user</a:t>
                </a:r>
              </a:p>
            </p:txBody>
          </p:sp>
        </mc:Choice>
        <mc:Fallback xmlns="">
          <p:sp>
            <p:nvSpPr>
              <p:cNvPr id="10" name="Inhaltsplatzhalt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69173" y="3066158"/>
                <a:ext cx="5033236" cy="3383280"/>
              </a:xfrm>
              <a:blipFill>
                <a:blip r:embed="rId3"/>
                <a:stretch>
                  <a:fillRect t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F9DA-9CCC-4CE8-9CCC-B1413316C2F4}" type="datetime2">
              <a:rPr lang="en-US" smtClean="0"/>
              <a:t>Wednesday, August 23, 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Bastian Meyer: Combining Graph-Iterative and Streaming Computations for Influence Graph Derivations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7"/>
              <p:cNvSpPr txBox="1">
                <a:spLocks/>
              </p:cNvSpPr>
              <p:nvPr/>
            </p:nvSpPr>
            <p:spPr>
              <a:xfrm>
                <a:off x="1143000" y="3066158"/>
                <a:ext cx="4754880" cy="3383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bg1">
                      <a:lumMod val="65000"/>
                    </a:schemeClr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bg1">
                      <a:lumMod val="65000"/>
                    </a:schemeClr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bg1">
                      <a:lumMod val="65000"/>
                    </a:schemeClr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bg1">
                      <a:lumMod val="65000"/>
                    </a:schemeClr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For each Retweet</a:t>
                </a:r>
              </a:p>
              <a:p>
                <a:pPr lvl="1"/>
                <a:r>
                  <a:rPr lang="en-US" dirty="0"/>
                  <a:t>For each user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the in the prefix</a:t>
                </a:r>
              </a:p>
              <a:p>
                <a:pPr lvl="2"/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 friend of the Retweet’s author?</a:t>
                </a:r>
              </a:p>
              <a:p>
                <a:pPr lvl="3"/>
                <a:r>
                  <a:rPr lang="en-US" dirty="0"/>
                  <a:t>Yes: produce influence edge</a:t>
                </a:r>
              </a:p>
              <a:p>
                <a:pPr lvl="3"/>
                <a:r>
                  <a:rPr lang="en-US" dirty="0"/>
                  <a:t>No: continue</a:t>
                </a:r>
              </a:p>
              <a:p>
                <a:pPr lvl="1"/>
                <a:r>
                  <a:rPr lang="en-US" dirty="0"/>
                  <a:t>Append the author to the prefix</a:t>
                </a:r>
              </a:p>
              <a:p>
                <a:r>
                  <a:rPr lang="en-US" dirty="0"/>
                  <a:t>Running time: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Retweets</a:t>
                </a:r>
              </a:p>
            </p:txBody>
          </p:sp>
        </mc:Choice>
        <mc:Fallback xmlns="">
          <p:sp>
            <p:nvSpPr>
              <p:cNvPr id="12" name="Inhaltsplatzhalt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66158"/>
                <a:ext cx="4754880" cy="3383280"/>
              </a:xfrm>
              <a:prstGeom prst="rect">
                <a:avLst/>
              </a:prstGeom>
              <a:blipFill>
                <a:blip r:embed="rId4"/>
                <a:stretch>
                  <a:fillRect t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17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uiExpand="1" build="p"/>
      <p:bldP spid="10" grpId="0" uiExpand="1" build="p"/>
      <p:bldP spid="12" grpId="0" uiExpand="1" build="p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2335</Words>
  <Application>Microsoft Office PowerPoint</Application>
  <PresentationFormat>Breitbild</PresentationFormat>
  <Paragraphs>498</Paragraphs>
  <Slides>34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Corbel</vt:lpstr>
      <vt:lpstr>Wingdings</vt:lpstr>
      <vt:lpstr>Basis</vt:lpstr>
      <vt:lpstr>Combining Graph-Iterative and Streaming Computations for Influence Graph Derivations</vt:lpstr>
      <vt:lpstr>Introduction</vt:lpstr>
      <vt:lpstr>Social Networks</vt:lpstr>
      <vt:lpstr>Twitter</vt:lpstr>
      <vt:lpstr>Retweet Cascades</vt:lpstr>
      <vt:lpstr>Reconstructing Influences</vt:lpstr>
      <vt:lpstr>Reconstruction Systems</vt:lpstr>
      <vt:lpstr>Previous Work</vt:lpstr>
      <vt:lpstr>Reconstruction Algorithms</vt:lpstr>
      <vt:lpstr>Goal</vt:lpstr>
      <vt:lpstr>Differential Dataflow</vt:lpstr>
      <vt:lpstr>Differential Dataflow</vt:lpstr>
      <vt:lpstr>Rust</vt:lpstr>
      <vt:lpstr>Definitions</vt:lpstr>
      <vt:lpstr>Stateful Operators</vt:lpstr>
      <vt:lpstr>Partially Ordered Times</vt:lpstr>
      <vt:lpstr>Collection Derivation</vt:lpstr>
      <vt:lpstr>Distribution</vt:lpstr>
      <vt:lpstr>Batches</vt:lpstr>
      <vt:lpstr>Implementation</vt:lpstr>
      <vt:lpstr>Conventions</vt:lpstr>
      <vt:lpstr>Algorithm: LEAF</vt:lpstr>
      <vt:lpstr>Algorithm: LEAF</vt:lpstr>
      <vt:lpstr>Algorithm: GALE</vt:lpstr>
      <vt:lpstr>Algorithm: GALE</vt:lpstr>
      <vt:lpstr>Results</vt:lpstr>
      <vt:lpstr>Message Exchange Rate</vt:lpstr>
      <vt:lpstr>Small Batches</vt:lpstr>
      <vt:lpstr>Large Batches</vt:lpstr>
      <vt:lpstr>Scaling: Constant Number of Workers</vt:lpstr>
      <vt:lpstr>Scaling: Constant Number of Processes   Single Machine</vt:lpstr>
      <vt:lpstr>Scaling: Constant Number of Processes   Multiple Machines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Bastian Meyer</dc:creator>
  <cp:lastModifiedBy>Bastian Meyer</cp:lastModifiedBy>
  <cp:revision>427</cp:revision>
  <dcterms:created xsi:type="dcterms:W3CDTF">2016-10-11T08:18:47Z</dcterms:created>
  <dcterms:modified xsi:type="dcterms:W3CDTF">2017-08-23T10:14:09Z</dcterms:modified>
</cp:coreProperties>
</file>