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88" r:id="rId5"/>
    <p:sldId id="270" r:id="rId6"/>
    <p:sldId id="287" r:id="rId7"/>
    <p:sldId id="271" r:id="rId8"/>
    <p:sldId id="291" r:id="rId9"/>
    <p:sldId id="290" r:id="rId10"/>
    <p:sldId id="292" r:id="rId11"/>
    <p:sldId id="294" r:id="rId12"/>
    <p:sldId id="295" r:id="rId13"/>
    <p:sldId id="289" r:id="rId14"/>
    <p:sldId id="296" r:id="rId15"/>
    <p:sldId id="297" r:id="rId16"/>
    <p:sldId id="299" r:id="rId17"/>
    <p:sldId id="258" r:id="rId18"/>
    <p:sldId id="303" r:id="rId19"/>
    <p:sldId id="304" r:id="rId20"/>
    <p:sldId id="302" r:id="rId21"/>
    <p:sldId id="300" r:id="rId22"/>
    <p:sldId id="301" r:id="rId23"/>
    <p:sldId id="305" r:id="rId24"/>
    <p:sldId id="267" r:id="rId25"/>
    <p:sldId id="265" r:id="rId26"/>
    <p:sldId id="30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29"/>
  </p:normalViewPr>
  <p:slideViewPr>
    <p:cSldViewPr snapToGrid="0" snapToObjects="1">
      <p:cViewPr varScale="1">
        <p:scale>
          <a:sx n="108" d="100"/>
          <a:sy n="108"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HS"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HS"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S"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HS"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HS" altLang="en-US"/>
              <a:t>单击此处编辑母版标题样式</a:t>
            </a:r>
            <a:endParaRPr lang="en-US" dirty="0"/>
          </a:p>
        </p:txBody>
      </p:sp>
      <p:sp>
        <p:nvSpPr>
          <p:cNvPr id="3" name="Content Placeholder 2"/>
          <p:cNvSpPr>
            <a:spLocks noGrp="1"/>
          </p:cNvSpPr>
          <p:nvPr>
            <p:ph idx="1"/>
          </p:nvPr>
        </p:nvSpPr>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HS"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S"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HS"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HS"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S"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HS"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HS"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S" altLang="en-US"/>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HS"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HS" altLang="en-US"/>
              <a:t>单击此处编辑母版文本样式</a:t>
            </a:r>
          </a:p>
          <a:p>
            <a:pPr lvl="1"/>
            <a:r>
              <a:rPr lang="zh-CHS" altLang="en-US"/>
              <a:t>二级</a:t>
            </a:r>
          </a:p>
          <a:p>
            <a:pPr lvl="2"/>
            <a:r>
              <a:rPr lang="zh-CHS" altLang="en-US"/>
              <a:t>三级</a:t>
            </a:r>
          </a:p>
          <a:p>
            <a:pPr lvl="3"/>
            <a:r>
              <a:rPr lang="zh-CHS" altLang="en-US"/>
              <a:t>四级</a:t>
            </a:r>
          </a:p>
          <a:p>
            <a:pPr lvl="4"/>
            <a:r>
              <a:rPr lang="zh-CHS"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ooyoo.com/a/180405/55926732.html" TargetMode="External"/><Relationship Id="rId2" Type="http://schemas.openxmlformats.org/officeDocument/2006/relationships/hyperlink" Target="https://zhidao.baidu.com/question/108322979.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qistudy.cn/" TargetMode="External"/><Relationship Id="rId2" Type="http://schemas.openxmlformats.org/officeDocument/2006/relationships/hyperlink" Target="http://www.shu-ju.net/" TargetMode="External"/><Relationship Id="rId1" Type="http://schemas.openxmlformats.org/officeDocument/2006/relationships/slideLayout" Target="../slideLayouts/slideLayout2.xml"/><Relationship Id="rId4" Type="http://schemas.openxmlformats.org/officeDocument/2006/relationships/hyperlink" Target="http://www.tianqihoubao.com/aq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大数据课程设计</a:t>
            </a:r>
            <a:br>
              <a:rPr kumimoji="1" lang="en-US" altLang="zh-CN" dirty="0"/>
            </a:br>
            <a:endParaRPr kumimoji="1" lang="zh-CHS" altLang="en-US" dirty="0"/>
          </a:p>
        </p:txBody>
      </p:sp>
      <p:sp>
        <p:nvSpPr>
          <p:cNvPr id="3" name="副标题 2"/>
          <p:cNvSpPr>
            <a:spLocks noGrp="1"/>
          </p:cNvSpPr>
          <p:nvPr>
            <p:ph type="subTitle" idx="1"/>
          </p:nvPr>
        </p:nvSpPr>
        <p:spPr/>
        <p:txBody>
          <a:bodyPr>
            <a:normAutofit fontScale="92500" lnSpcReduction="20000"/>
          </a:bodyPr>
          <a:lstStyle/>
          <a:p>
            <a:r>
              <a:rPr kumimoji="1" lang="en-US" altLang="zh-CHS" sz="2000" dirty="0"/>
              <a:t>Data mining algorithms</a:t>
            </a:r>
            <a:endParaRPr kumimoji="1" lang="en-US" altLang="zh-Hans" sz="2000" dirty="0"/>
          </a:p>
          <a:p>
            <a:r>
              <a:rPr kumimoji="1" lang="en-US" altLang="zh-Hans" sz="2000" dirty="0"/>
              <a:t>					</a:t>
            </a:r>
            <a:endParaRPr kumimoji="1" lang="en-US" altLang="zh-CHS" sz="2000" dirty="0"/>
          </a:p>
          <a:p>
            <a:r>
              <a:rPr kumimoji="1" lang="en-US" altLang="zh-CHS" sz="2000" dirty="0"/>
              <a:t>        							        </a:t>
            </a:r>
            <a:endParaRPr kumimoji="1" lang="zh-CHS" altLang="en-US" sz="2000" dirty="0"/>
          </a:p>
        </p:txBody>
      </p:sp>
      <p:sp>
        <p:nvSpPr>
          <p:cNvPr id="4" name="文本框 3">
            <a:extLst>
              <a:ext uri="{FF2B5EF4-FFF2-40B4-BE49-F238E27FC236}">
                <a16:creationId xmlns:a16="http://schemas.microsoft.com/office/drawing/2014/main" id="{575F740B-F96E-4784-B17F-A70C3B196B1E}"/>
              </a:ext>
            </a:extLst>
          </p:cNvPr>
          <p:cNvSpPr txBox="1"/>
          <p:nvPr/>
        </p:nvSpPr>
        <p:spPr>
          <a:xfrm flipV="1">
            <a:off x="8797771" y="4564815"/>
            <a:ext cx="1109709" cy="421537"/>
          </a:xfrm>
          <a:prstGeom prst="rect">
            <a:avLst/>
          </a:prstGeom>
          <a:noFill/>
        </p:spPr>
        <p:txBody>
          <a:bodyPr vert="eaVert" wrap="square" rtlCol="0">
            <a:spAutoFit/>
          </a:bodyPr>
          <a:lstStyle/>
          <a:p>
            <a:endParaRPr lang="zh-CN" altLang="en-US" dirty="0"/>
          </a:p>
        </p:txBody>
      </p:sp>
      <p:sp>
        <p:nvSpPr>
          <p:cNvPr id="5" name="文本框 4">
            <a:extLst>
              <a:ext uri="{FF2B5EF4-FFF2-40B4-BE49-F238E27FC236}">
                <a16:creationId xmlns:a16="http://schemas.microsoft.com/office/drawing/2014/main" id="{2CB36E4B-0735-4E4E-AEDE-05A35AA2C392}"/>
              </a:ext>
            </a:extLst>
          </p:cNvPr>
          <p:cNvSpPr txBox="1"/>
          <p:nvPr/>
        </p:nvSpPr>
        <p:spPr>
          <a:xfrm>
            <a:off x="8220722" y="4598083"/>
            <a:ext cx="2618912" cy="1200329"/>
          </a:xfrm>
          <a:prstGeom prst="rect">
            <a:avLst/>
          </a:prstGeom>
          <a:noFill/>
        </p:spPr>
        <p:txBody>
          <a:bodyPr wrap="square" rtlCol="0">
            <a:spAutoFit/>
          </a:bodyPr>
          <a:lstStyle/>
          <a:p>
            <a:r>
              <a:rPr kumimoji="1" lang="en-US" altLang="zh-CN" dirty="0"/>
              <a:t>	</a:t>
            </a:r>
            <a:r>
              <a:rPr kumimoji="1" lang="zh-CN" altLang="en-US" dirty="0"/>
              <a:t>李朝阳</a:t>
            </a:r>
            <a:endParaRPr kumimoji="1" lang="en-US" altLang="zh-CN" dirty="0"/>
          </a:p>
          <a:p>
            <a:r>
              <a:rPr kumimoji="1" lang="en-US" altLang="zh-CN" dirty="0"/>
              <a:t>	</a:t>
            </a:r>
            <a:r>
              <a:rPr kumimoji="1" lang="zh-CN" altLang="en-US" dirty="0"/>
              <a:t>邬晋宁</a:t>
            </a:r>
            <a:endParaRPr kumimoji="1" lang="en-US" altLang="zh-CN" dirty="0"/>
          </a:p>
          <a:p>
            <a:pPr lvl="1"/>
            <a:r>
              <a:rPr kumimoji="1" lang="zh-CN" altLang="en-US" dirty="0"/>
              <a:t>米鹏</a:t>
            </a:r>
            <a:endParaRPr kumimoji="1" lang="en-US" altLang="zh-CN" dirty="0"/>
          </a:p>
          <a:p>
            <a:pPr lvl="1"/>
            <a:r>
              <a:rPr kumimoji="1" lang="zh-CN" altLang="en-US" dirty="0"/>
              <a:t>吴传曼</a:t>
            </a:r>
            <a:endParaRPr lang="zh-CN" altLang="en-US" dirty="0"/>
          </a:p>
        </p:txBody>
      </p:sp>
    </p:spTree>
    <p:extLst>
      <p:ext uri="{BB962C8B-B14F-4D97-AF65-F5344CB8AC3E}">
        <p14:creationId xmlns:p14="http://schemas.microsoft.com/office/powerpoint/2010/main" val="180428938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分析网页</a:t>
            </a:r>
            <a:endParaRPr kumimoji="1" lang="zh-CHS" altLang="en-US" dirty="0"/>
          </a:p>
        </p:txBody>
      </p:sp>
      <p:sp>
        <p:nvSpPr>
          <p:cNvPr id="18" name="内容占位符 17">
            <a:extLst>
              <a:ext uri="{FF2B5EF4-FFF2-40B4-BE49-F238E27FC236}">
                <a16:creationId xmlns:a16="http://schemas.microsoft.com/office/drawing/2014/main" id="{EA46613F-BC65-475D-880B-34512ABA66F4}"/>
              </a:ext>
            </a:extLst>
          </p:cNvPr>
          <p:cNvSpPr>
            <a:spLocks noGrp="1"/>
          </p:cNvSpPr>
          <p:nvPr>
            <p:ph idx="1"/>
          </p:nvPr>
        </p:nvSpPr>
        <p:spPr>
          <a:xfrm>
            <a:off x="1097280" y="1845734"/>
            <a:ext cx="10058400" cy="4023360"/>
          </a:xfrm>
        </p:spPr>
        <p:txBody>
          <a:bodyPr/>
          <a:lstStyle/>
          <a:p>
            <a:r>
              <a:rPr lang="en-US" altLang="zh-CN" dirty="0"/>
              <a:t>1.</a:t>
            </a:r>
            <a:r>
              <a:rPr lang="zh-CN" altLang="en-US" dirty="0"/>
              <a:t>所需数据</a:t>
            </a:r>
            <a:endParaRPr lang="en-US" altLang="zh-CN" dirty="0"/>
          </a:p>
          <a:p>
            <a:r>
              <a:rPr lang="en-US" altLang="zh-CN" sz="900" dirty="0"/>
              <a:t>http://www.tianqihoubao.com/aqi/beijing-201806.html</a:t>
            </a:r>
            <a:endParaRPr lang="zh-CN" altLang="en-US" sz="900" dirty="0"/>
          </a:p>
        </p:txBody>
      </p:sp>
      <p:pic>
        <p:nvPicPr>
          <p:cNvPr id="19" name="图片 18">
            <a:extLst>
              <a:ext uri="{FF2B5EF4-FFF2-40B4-BE49-F238E27FC236}">
                <a16:creationId xmlns:a16="http://schemas.microsoft.com/office/drawing/2014/main" id="{414F6749-1BFE-46C5-AE3B-474ED938B550}"/>
              </a:ext>
            </a:extLst>
          </p:cNvPr>
          <p:cNvPicPr>
            <a:picLocks noChangeAspect="1"/>
          </p:cNvPicPr>
          <p:nvPr/>
        </p:nvPicPr>
        <p:blipFill>
          <a:blip r:embed="rId2"/>
          <a:stretch>
            <a:fillRect/>
          </a:stretch>
        </p:blipFill>
        <p:spPr>
          <a:xfrm>
            <a:off x="3835153" y="1379929"/>
            <a:ext cx="6403593" cy="4643569"/>
          </a:xfrm>
          <a:prstGeom prst="rect">
            <a:avLst/>
          </a:prstGeom>
        </p:spPr>
      </p:pic>
    </p:spTree>
    <p:extLst>
      <p:ext uri="{BB962C8B-B14F-4D97-AF65-F5344CB8AC3E}">
        <p14:creationId xmlns:p14="http://schemas.microsoft.com/office/powerpoint/2010/main" val="404909892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分析网页</a:t>
            </a:r>
            <a:endParaRPr kumimoji="1" lang="zh-CHS" altLang="en-US" dirty="0"/>
          </a:p>
        </p:txBody>
      </p:sp>
      <p:sp>
        <p:nvSpPr>
          <p:cNvPr id="18" name="内容占位符 17">
            <a:extLst>
              <a:ext uri="{FF2B5EF4-FFF2-40B4-BE49-F238E27FC236}">
                <a16:creationId xmlns:a16="http://schemas.microsoft.com/office/drawing/2014/main" id="{EA46613F-BC65-475D-880B-34512ABA66F4}"/>
              </a:ext>
            </a:extLst>
          </p:cNvPr>
          <p:cNvSpPr>
            <a:spLocks noGrp="1"/>
          </p:cNvSpPr>
          <p:nvPr>
            <p:ph idx="1"/>
          </p:nvPr>
        </p:nvSpPr>
        <p:spPr/>
        <p:txBody>
          <a:bodyPr/>
          <a:lstStyle/>
          <a:p>
            <a:r>
              <a:rPr lang="en-US" altLang="zh-CN" dirty="0"/>
              <a:t>2.</a:t>
            </a:r>
            <a:r>
              <a:rPr lang="zh-CN" altLang="en-US" dirty="0"/>
              <a:t>数据页面入口</a:t>
            </a:r>
            <a:endParaRPr lang="en-US" altLang="zh-CN" dirty="0"/>
          </a:p>
          <a:p>
            <a:endParaRPr lang="en-US" altLang="zh-CN" dirty="0"/>
          </a:p>
          <a:p>
            <a:r>
              <a:rPr lang="en-US" altLang="zh-CN" sz="1050" dirty="0"/>
              <a:t>http://www.tianqihoubao.com/aqi/beijing.html</a:t>
            </a:r>
          </a:p>
          <a:p>
            <a:endParaRPr lang="zh-CN" altLang="en-US" dirty="0"/>
          </a:p>
        </p:txBody>
      </p:sp>
      <p:pic>
        <p:nvPicPr>
          <p:cNvPr id="3" name="图片 2">
            <a:extLst>
              <a:ext uri="{FF2B5EF4-FFF2-40B4-BE49-F238E27FC236}">
                <a16:creationId xmlns:a16="http://schemas.microsoft.com/office/drawing/2014/main" id="{9812037A-761B-46EE-A40C-AB013A731CAB}"/>
              </a:ext>
            </a:extLst>
          </p:cNvPr>
          <p:cNvPicPr>
            <a:picLocks noChangeAspect="1"/>
          </p:cNvPicPr>
          <p:nvPr/>
        </p:nvPicPr>
        <p:blipFill>
          <a:blip r:embed="rId2"/>
          <a:stretch>
            <a:fillRect/>
          </a:stretch>
        </p:blipFill>
        <p:spPr>
          <a:xfrm>
            <a:off x="4140361" y="-550416"/>
            <a:ext cx="7817453" cy="6858000"/>
          </a:xfrm>
          <a:prstGeom prst="rect">
            <a:avLst/>
          </a:prstGeom>
        </p:spPr>
      </p:pic>
    </p:spTree>
    <p:extLst>
      <p:ext uri="{BB962C8B-B14F-4D97-AF65-F5344CB8AC3E}">
        <p14:creationId xmlns:p14="http://schemas.microsoft.com/office/powerpoint/2010/main" val="95569395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分析网页</a:t>
            </a:r>
            <a:endParaRPr kumimoji="1" lang="zh-CHS" altLang="en-US" dirty="0"/>
          </a:p>
        </p:txBody>
      </p:sp>
      <p:sp>
        <p:nvSpPr>
          <p:cNvPr id="18" name="内容占位符 17">
            <a:extLst>
              <a:ext uri="{FF2B5EF4-FFF2-40B4-BE49-F238E27FC236}">
                <a16:creationId xmlns:a16="http://schemas.microsoft.com/office/drawing/2014/main" id="{EA46613F-BC65-475D-880B-34512ABA66F4}"/>
              </a:ext>
            </a:extLst>
          </p:cNvPr>
          <p:cNvSpPr>
            <a:spLocks noGrp="1"/>
          </p:cNvSpPr>
          <p:nvPr>
            <p:ph idx="1"/>
          </p:nvPr>
        </p:nvSpPr>
        <p:spPr/>
        <p:txBody>
          <a:bodyPr/>
          <a:lstStyle/>
          <a:p>
            <a:r>
              <a:rPr lang="en-US" altLang="zh-CN" dirty="0"/>
              <a:t>3.</a:t>
            </a:r>
            <a:r>
              <a:rPr lang="zh-CN" altLang="en-US" dirty="0"/>
              <a:t>数据页面入口的入口</a:t>
            </a:r>
            <a:endParaRPr lang="en-US" altLang="zh-CN" dirty="0"/>
          </a:p>
          <a:p>
            <a:endParaRPr lang="en-US" altLang="zh-CN" dirty="0"/>
          </a:p>
          <a:p>
            <a:r>
              <a:rPr lang="en-US" altLang="zh-CN" sz="1050" dirty="0"/>
              <a:t>http://www.tianqihoubao.com/aqi/</a:t>
            </a:r>
            <a:endParaRPr lang="zh-CN" altLang="en-US" sz="1050" dirty="0"/>
          </a:p>
        </p:txBody>
      </p:sp>
      <p:pic>
        <p:nvPicPr>
          <p:cNvPr id="5" name="内容占位符 14">
            <a:extLst>
              <a:ext uri="{FF2B5EF4-FFF2-40B4-BE49-F238E27FC236}">
                <a16:creationId xmlns:a16="http://schemas.microsoft.com/office/drawing/2014/main" id="{18F0B1EB-3DB8-492F-888F-6363F8985821}"/>
              </a:ext>
            </a:extLst>
          </p:cNvPr>
          <p:cNvPicPr>
            <a:picLocks noChangeAspect="1"/>
          </p:cNvPicPr>
          <p:nvPr/>
        </p:nvPicPr>
        <p:blipFill>
          <a:blip r:embed="rId2"/>
          <a:stretch>
            <a:fillRect/>
          </a:stretch>
        </p:blipFill>
        <p:spPr>
          <a:xfrm>
            <a:off x="4003830" y="1737360"/>
            <a:ext cx="7333426" cy="3622938"/>
          </a:xfrm>
          <a:prstGeom prst="rect">
            <a:avLst/>
          </a:prstGeom>
        </p:spPr>
      </p:pic>
    </p:spTree>
    <p:extLst>
      <p:ext uri="{BB962C8B-B14F-4D97-AF65-F5344CB8AC3E}">
        <p14:creationId xmlns:p14="http://schemas.microsoft.com/office/powerpoint/2010/main" val="108911436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What is </a:t>
            </a:r>
            <a:r>
              <a:rPr kumimoji="1" lang="en-US" altLang="zh-CN" dirty="0" err="1"/>
              <a:t>Scrapy</a:t>
            </a:r>
            <a:r>
              <a:rPr kumimoji="1" lang="en-US" altLang="zh-CHS" dirty="0"/>
              <a:t>?</a:t>
            </a:r>
            <a:endParaRPr kumimoji="1" lang="zh-CHS" altLang="en-US" dirty="0"/>
          </a:p>
        </p:txBody>
      </p:sp>
      <p:sp>
        <p:nvSpPr>
          <p:cNvPr id="3" name="内容占位符 2"/>
          <p:cNvSpPr>
            <a:spLocks noGrp="1"/>
          </p:cNvSpPr>
          <p:nvPr>
            <p:ph idx="1"/>
          </p:nvPr>
        </p:nvSpPr>
        <p:spPr>
          <a:xfrm>
            <a:off x="1066800" y="1845734"/>
            <a:ext cx="10058400" cy="4023360"/>
          </a:xfrm>
        </p:spPr>
        <p:txBody>
          <a:bodyPr/>
          <a:lstStyle/>
          <a:p>
            <a:pPr marL="0" indent="0">
              <a:buNone/>
            </a:pPr>
            <a:r>
              <a:rPr lang="en-US" altLang="zh-CN" dirty="0" err="1"/>
              <a:t>Scrapy</a:t>
            </a:r>
            <a:r>
              <a:rPr lang="zh-CN" altLang="en-US" dirty="0"/>
              <a:t>，</a:t>
            </a:r>
            <a:r>
              <a:rPr lang="en-US" altLang="zh-CN" dirty="0"/>
              <a:t>Python</a:t>
            </a:r>
            <a:r>
              <a:rPr lang="zh-CN" altLang="en-US" dirty="0"/>
              <a:t>开发的一个快速、高层次的屏幕抓取和</a:t>
            </a:r>
            <a:r>
              <a:rPr lang="en-US" altLang="zh-CN" dirty="0"/>
              <a:t>web</a:t>
            </a:r>
            <a:r>
              <a:rPr lang="zh-CN" altLang="en-US" dirty="0"/>
              <a:t>抓取框架，用于抓取</a:t>
            </a:r>
            <a:r>
              <a:rPr lang="en-US" altLang="zh-CN" dirty="0"/>
              <a:t>web</a:t>
            </a:r>
            <a:r>
              <a:rPr lang="zh-CN" altLang="en-US" dirty="0"/>
              <a:t>站点并从页面中提取结构化的数据。</a:t>
            </a:r>
            <a:r>
              <a:rPr lang="en-US" altLang="zh-CN" dirty="0" err="1"/>
              <a:t>Scrapy</a:t>
            </a:r>
            <a:r>
              <a:rPr lang="zh-CN" altLang="en-US" dirty="0"/>
              <a:t>用途广泛，可以用于数据挖掘、监测和自动化测试。</a:t>
            </a:r>
          </a:p>
          <a:p>
            <a:pPr marL="0" indent="0">
              <a:buNone/>
            </a:pPr>
            <a:r>
              <a:rPr lang="en-US" altLang="zh-CN" dirty="0" err="1"/>
              <a:t>Scrapy</a:t>
            </a:r>
            <a:r>
              <a:rPr lang="zh-CN" altLang="en-US" dirty="0"/>
              <a:t>吸引人的地方在于它是一个框架，任何人都可以根据需求方便的修改。它也提供了多种类型爬虫的基类，如</a:t>
            </a:r>
            <a:r>
              <a:rPr lang="en-US" altLang="zh-CN" dirty="0" err="1"/>
              <a:t>BaseSpider</a:t>
            </a:r>
            <a:r>
              <a:rPr lang="zh-CN" altLang="en-US" dirty="0"/>
              <a:t>、</a:t>
            </a:r>
            <a:r>
              <a:rPr lang="en-US" altLang="zh-CN" dirty="0"/>
              <a:t>sitemap</a:t>
            </a:r>
            <a:r>
              <a:rPr lang="zh-CN" altLang="en-US" dirty="0"/>
              <a:t>爬虫等，最新版本又提供了</a:t>
            </a:r>
            <a:r>
              <a:rPr lang="en-US" altLang="zh-CN" dirty="0"/>
              <a:t>web2.0</a:t>
            </a:r>
            <a:r>
              <a:rPr lang="zh-CN" altLang="en-US" dirty="0"/>
              <a:t>爬虫的支持。</a:t>
            </a:r>
          </a:p>
          <a:p>
            <a:pPr marL="0" indent="0">
              <a:buNone/>
            </a:pPr>
            <a:r>
              <a:rPr lang="en-US" altLang="zh-CN" dirty="0"/>
              <a:t>Scrap</a:t>
            </a:r>
            <a:r>
              <a:rPr lang="zh-CN" altLang="en-US" dirty="0"/>
              <a:t>，是碎片的意思，这个</a:t>
            </a:r>
            <a:r>
              <a:rPr lang="en-US" altLang="zh-CN" dirty="0"/>
              <a:t>Python</a:t>
            </a:r>
            <a:r>
              <a:rPr lang="zh-CN" altLang="en-US" dirty="0"/>
              <a:t>的爬虫框架叫</a:t>
            </a:r>
            <a:r>
              <a:rPr lang="en-US" altLang="zh-CN" dirty="0" err="1"/>
              <a:t>Scrapy</a:t>
            </a:r>
            <a:r>
              <a:rPr lang="zh-CN" altLang="en-US" dirty="0"/>
              <a:t>。</a:t>
            </a:r>
            <a:endParaRPr kumimoji="1" lang="zh-CHS" altLang="en-US" dirty="0"/>
          </a:p>
        </p:txBody>
      </p:sp>
    </p:spTree>
    <p:extLst>
      <p:ext uri="{BB962C8B-B14F-4D97-AF65-F5344CB8AC3E}">
        <p14:creationId xmlns:p14="http://schemas.microsoft.com/office/powerpoint/2010/main" val="39535123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use </a:t>
            </a:r>
            <a:r>
              <a:rPr kumimoji="1" lang="en-US" altLang="zh-CN" dirty="0" err="1"/>
              <a:t>Scrapy</a:t>
            </a:r>
            <a:r>
              <a:rPr kumimoji="1" lang="en-US" altLang="zh-CHS" dirty="0"/>
              <a:t>?</a:t>
            </a:r>
            <a:endParaRPr kumimoji="1" lang="zh-CHS" altLang="en-US" dirty="0"/>
          </a:p>
        </p:txBody>
      </p:sp>
      <p:sp>
        <p:nvSpPr>
          <p:cNvPr id="3" name="内容占位符 2"/>
          <p:cNvSpPr>
            <a:spLocks noGrp="1"/>
          </p:cNvSpPr>
          <p:nvPr>
            <p:ph idx="1"/>
          </p:nvPr>
        </p:nvSpPr>
        <p:spPr>
          <a:xfrm>
            <a:off x="1066800" y="1845734"/>
            <a:ext cx="10058400" cy="4023360"/>
          </a:xfrm>
        </p:spPr>
        <p:txBody>
          <a:bodyPr/>
          <a:lstStyle/>
          <a:p>
            <a:pPr marL="457200" indent="-457200">
              <a:buFont typeface="+mj-lt"/>
              <a:buAutoNum type="arabicPeriod"/>
            </a:pPr>
            <a:r>
              <a:rPr kumimoji="1" lang="zh-CN" altLang="en-US" dirty="0"/>
              <a:t>编写</a:t>
            </a:r>
            <a:r>
              <a:rPr kumimoji="1" lang="en-US" altLang="zh-CN" dirty="0"/>
              <a:t>item</a:t>
            </a:r>
            <a:r>
              <a:rPr kumimoji="1" lang="zh-CN" altLang="en-US" dirty="0"/>
              <a:t>（定义数据类型）</a:t>
            </a:r>
            <a:endParaRPr kumimoji="1" lang="en-US" altLang="zh-CN" dirty="0"/>
          </a:p>
          <a:p>
            <a:pPr marL="457200" indent="-457200">
              <a:buFont typeface="+mj-lt"/>
              <a:buAutoNum type="arabicPeriod"/>
            </a:pPr>
            <a:r>
              <a:rPr kumimoji="1" lang="zh-CN" altLang="en-US" dirty="0"/>
              <a:t>编写</a:t>
            </a:r>
            <a:r>
              <a:rPr kumimoji="1" lang="en-US" altLang="zh-CN" dirty="0"/>
              <a:t>crawler</a:t>
            </a:r>
            <a:r>
              <a:rPr kumimoji="1" lang="zh-CN" altLang="en-US" dirty="0"/>
              <a:t>（从数据主页跳到数据页并且爬取空气质量数据）</a:t>
            </a:r>
            <a:endParaRPr kumimoji="1" lang="en-US" altLang="zh-CN" dirty="0"/>
          </a:p>
          <a:p>
            <a:pPr marL="457200" indent="-457200">
              <a:buFont typeface="+mj-lt"/>
              <a:buAutoNum type="arabicPeriod"/>
            </a:pPr>
            <a:r>
              <a:rPr kumimoji="1" lang="zh-CN" altLang="en-US" dirty="0"/>
              <a:t>编写</a:t>
            </a:r>
            <a:r>
              <a:rPr kumimoji="1" lang="en-US" altLang="zh-CN" dirty="0"/>
              <a:t>Pipeline</a:t>
            </a:r>
            <a:r>
              <a:rPr kumimoji="1" lang="zh-CN" altLang="en-US" dirty="0"/>
              <a:t>（存入数据库）</a:t>
            </a:r>
            <a:endParaRPr kumimoji="1" lang="en-US" altLang="zh-CN" dirty="0"/>
          </a:p>
        </p:txBody>
      </p:sp>
    </p:spTree>
    <p:extLst>
      <p:ext uri="{BB962C8B-B14F-4D97-AF65-F5344CB8AC3E}">
        <p14:creationId xmlns:p14="http://schemas.microsoft.com/office/powerpoint/2010/main" val="368596203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use </a:t>
            </a:r>
            <a:r>
              <a:rPr kumimoji="1" lang="en-US" altLang="zh-CN" dirty="0" err="1"/>
              <a:t>Scrapy</a:t>
            </a:r>
            <a:r>
              <a:rPr kumimoji="1" lang="en-US" altLang="zh-CHS" dirty="0"/>
              <a:t>?</a:t>
            </a:r>
            <a:endParaRPr kumimoji="1" lang="zh-CHS" altLang="en-US" dirty="0"/>
          </a:p>
        </p:txBody>
      </p:sp>
      <p:sp>
        <p:nvSpPr>
          <p:cNvPr id="3" name="内容占位符 2"/>
          <p:cNvSpPr>
            <a:spLocks noGrp="1"/>
          </p:cNvSpPr>
          <p:nvPr>
            <p:ph idx="1"/>
          </p:nvPr>
        </p:nvSpPr>
        <p:spPr>
          <a:xfrm>
            <a:off x="1066800" y="1845734"/>
            <a:ext cx="10058400" cy="11327906"/>
          </a:xfrm>
        </p:spPr>
        <p:txBody>
          <a:bodyPr/>
          <a:lstStyle/>
          <a:p>
            <a:pPr marL="457200" indent="-457200">
              <a:buFont typeface="+mj-lt"/>
              <a:buAutoNum type="arabicPeriod"/>
            </a:pPr>
            <a:r>
              <a:rPr kumimoji="1" lang="zh-CN" altLang="en-US" dirty="0"/>
              <a:t>代码展示</a:t>
            </a:r>
            <a:endParaRPr kumimoji="1" lang="en-US" altLang="zh-CN" dirty="0"/>
          </a:p>
          <a:p>
            <a:pPr marL="0" indent="0">
              <a:buNone/>
            </a:pPr>
            <a:endParaRPr kumimoji="1" lang="en-US" altLang="zh-CN" dirty="0"/>
          </a:p>
        </p:txBody>
      </p:sp>
      <p:sp>
        <p:nvSpPr>
          <p:cNvPr id="6" name="Rectangle 3">
            <a:extLst>
              <a:ext uri="{FF2B5EF4-FFF2-40B4-BE49-F238E27FC236}">
                <a16:creationId xmlns:a16="http://schemas.microsoft.com/office/drawing/2014/main" id="{9A14A1A9-19FA-48AE-91CC-59D0AF6A21D4}"/>
              </a:ext>
            </a:extLst>
          </p:cNvPr>
          <p:cNvSpPr>
            <a:spLocks noChangeArrowheads="1"/>
          </p:cNvSpPr>
          <p:nvPr/>
        </p:nvSpPr>
        <p:spPr bwMode="auto">
          <a:xfrm>
            <a:off x="5780251" y="-69880"/>
            <a:ext cx="6350493"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response):</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dl = response.css(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'div.citychk dl'</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(dl)):</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dl[i].css(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'dd a::attr(href)'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url = a.extract()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url  =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.bas_url+url</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(url)</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return scrapy.Request(url=url, callback=self.parseUrlList)</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yield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scrapy.Request(</a:t>
            </a:r>
            <a:r>
              <a:rPr kumimoji="0" lang="zh-CN" altLang="zh-CN" sz="12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url</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=url, </a:t>
            </a:r>
            <a:r>
              <a:rPr kumimoji="0" lang="zh-CN" altLang="zh-CN" sz="12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callback</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.parseUrlList)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parseUrlList(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response):</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 = response.css(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'div.box.p ul li'</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所以历史记录的URL</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DataUrlList = LI.css(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'a::attr(href)'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).extract()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url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DataUrlList: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url =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.bas_url + url</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(url)</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return scrapy.Request(url, self.parseAqiData)</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yield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scrapy.Request(url,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.parseAqiData)</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'/aqi/beijing-201806.html'</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parseAqiData(</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response):</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trs = response.css(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"table.b tr"</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 = AiraqiItem()</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'城市'</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response.css(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"div.box h3::text"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).extract_first().strip()[</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(trs)):</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tr = trs[i]</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td = tr.css(</a:t>
            </a:r>
            <a:r>
              <a:rPr kumimoji="0" lang="zh-CN" altLang="zh-CN" sz="1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'td::text'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).extract()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.row[i]] = td[i].strip()</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yield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print(data)</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09228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Data Display</a:t>
            </a:r>
            <a:endParaRPr kumimoji="1" lang="en-US" altLang="zh-CHS" dirty="0"/>
          </a:p>
        </p:txBody>
      </p:sp>
      <p:sp>
        <p:nvSpPr>
          <p:cNvPr id="3" name="内容占位符 2"/>
          <p:cNvSpPr>
            <a:spLocks noGrp="1"/>
          </p:cNvSpPr>
          <p:nvPr>
            <p:ph idx="1"/>
          </p:nvPr>
        </p:nvSpPr>
        <p:spPr>
          <a:xfrm>
            <a:off x="1066800" y="1845734"/>
            <a:ext cx="10058400" cy="11327906"/>
          </a:xfrm>
        </p:spPr>
        <p:txBody>
          <a:bodyPr/>
          <a:lstStyle/>
          <a:p>
            <a:pPr marL="457200" indent="-457200">
              <a:buFont typeface="+mj-lt"/>
              <a:buAutoNum type="arabicPeriod"/>
            </a:pPr>
            <a:r>
              <a:rPr kumimoji="1" lang="zh-CN" altLang="en-US" dirty="0"/>
              <a:t>数据展示</a:t>
            </a:r>
            <a:endParaRPr kumimoji="1" lang="en-US" altLang="zh-CN" dirty="0"/>
          </a:p>
          <a:p>
            <a:pPr marL="0" indent="0">
              <a:buNone/>
            </a:pPr>
            <a:r>
              <a:rPr kumimoji="1" lang="en-US" altLang="zh-CN" sz="900" dirty="0" err="1"/>
              <a:t>mysql</a:t>
            </a:r>
            <a:r>
              <a:rPr kumimoji="1" lang="en-US" altLang="zh-CN" sz="900" dirty="0"/>
              <a:t>&gt; select count(*) from </a:t>
            </a:r>
            <a:r>
              <a:rPr kumimoji="1" lang="en-US" altLang="zh-CN" sz="900" dirty="0" err="1"/>
              <a:t>tb_airall</a:t>
            </a:r>
            <a:r>
              <a:rPr kumimoji="1" lang="en-US" altLang="zh-CN" sz="900" dirty="0"/>
              <a:t>;</a:t>
            </a:r>
          </a:p>
          <a:p>
            <a:pPr marL="0" indent="0">
              <a:buNone/>
            </a:pPr>
            <a:r>
              <a:rPr kumimoji="1" lang="en-US" altLang="zh-CN" sz="900" dirty="0"/>
              <a:t>+----------+</a:t>
            </a:r>
          </a:p>
          <a:p>
            <a:pPr marL="0" indent="0">
              <a:buNone/>
            </a:pPr>
            <a:r>
              <a:rPr kumimoji="1" lang="en-US" altLang="zh-CN" sz="900" dirty="0"/>
              <a:t>| count(*) |</a:t>
            </a:r>
          </a:p>
          <a:p>
            <a:pPr marL="0" indent="0">
              <a:buNone/>
            </a:pPr>
            <a:r>
              <a:rPr kumimoji="1" lang="en-US" altLang="zh-CN" sz="900" dirty="0"/>
              <a:t>+----------+</a:t>
            </a:r>
          </a:p>
          <a:p>
            <a:pPr marL="0" indent="0">
              <a:buNone/>
            </a:pPr>
            <a:r>
              <a:rPr kumimoji="1" lang="en-US" altLang="zh-CN" sz="900" dirty="0"/>
              <a:t>|   525092 |</a:t>
            </a:r>
          </a:p>
          <a:p>
            <a:pPr marL="0" indent="0">
              <a:buNone/>
            </a:pPr>
            <a:r>
              <a:rPr kumimoji="1" lang="en-US" altLang="zh-CN" sz="900" dirty="0"/>
              <a:t>+----------+</a:t>
            </a:r>
          </a:p>
          <a:p>
            <a:pPr marL="0" indent="0">
              <a:buNone/>
            </a:pPr>
            <a:r>
              <a:rPr kumimoji="1" lang="en-US" altLang="zh-CN" sz="900" dirty="0"/>
              <a:t>1 row in set (3.52 sec)</a:t>
            </a:r>
          </a:p>
          <a:p>
            <a:pPr marL="0" indent="0">
              <a:buNone/>
            </a:pPr>
            <a:endParaRPr kumimoji="1" lang="en-US" altLang="zh-CN" sz="900" dirty="0"/>
          </a:p>
          <a:p>
            <a:pPr marL="0" indent="0">
              <a:buNone/>
            </a:pPr>
            <a:r>
              <a:rPr kumimoji="1" lang="en-US" altLang="zh-CN" sz="900" dirty="0" err="1"/>
              <a:t>mysql</a:t>
            </a:r>
            <a:r>
              <a:rPr kumimoji="1" lang="en-US" altLang="zh-CN" sz="900" dirty="0"/>
              <a:t>&gt; </a:t>
            </a:r>
            <a:endParaRPr kumimoji="1" lang="en-US" altLang="zh-CN" dirty="0"/>
          </a:p>
          <a:p>
            <a:pPr marL="0" indent="0">
              <a:buNone/>
            </a:pPr>
            <a:endParaRPr kumimoji="1" lang="en-US" altLang="zh-CN" dirty="0"/>
          </a:p>
        </p:txBody>
      </p:sp>
      <p:sp>
        <p:nvSpPr>
          <p:cNvPr id="6" name="Rectangle 3">
            <a:extLst>
              <a:ext uri="{FF2B5EF4-FFF2-40B4-BE49-F238E27FC236}">
                <a16:creationId xmlns:a16="http://schemas.microsoft.com/office/drawing/2014/main" id="{9A14A1A9-19FA-48AE-91CC-59D0AF6A21D4}"/>
              </a:ext>
            </a:extLst>
          </p:cNvPr>
          <p:cNvSpPr>
            <a:spLocks noChangeArrowheads="1"/>
          </p:cNvSpPr>
          <p:nvPr/>
        </p:nvSpPr>
        <p:spPr bwMode="auto">
          <a:xfrm>
            <a:off x="5780251" y="3115607"/>
            <a:ext cx="635049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3219DC78-AEA8-4454-AEBE-D54CAD5CAF03}"/>
              </a:ext>
            </a:extLst>
          </p:cNvPr>
          <p:cNvPicPr>
            <a:picLocks noChangeAspect="1"/>
          </p:cNvPicPr>
          <p:nvPr/>
        </p:nvPicPr>
        <p:blipFill>
          <a:blip r:embed="rId2"/>
          <a:stretch>
            <a:fillRect/>
          </a:stretch>
        </p:blipFill>
        <p:spPr>
          <a:xfrm>
            <a:off x="2947386" y="1610852"/>
            <a:ext cx="9244614" cy="5200095"/>
          </a:xfrm>
          <a:prstGeom prst="rect">
            <a:avLst/>
          </a:prstGeom>
        </p:spPr>
      </p:pic>
    </p:spTree>
    <p:extLst>
      <p:ext uri="{BB962C8B-B14F-4D97-AF65-F5344CB8AC3E}">
        <p14:creationId xmlns:p14="http://schemas.microsoft.com/office/powerpoint/2010/main" val="332360402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Algorithm</a:t>
            </a:r>
            <a:endParaRPr kumimoji="1" lang="zh-CHS" altLang="en-US" dirty="0"/>
          </a:p>
        </p:txBody>
      </p:sp>
      <p:sp>
        <p:nvSpPr>
          <p:cNvPr id="3" name="内容占位符 2"/>
          <p:cNvSpPr>
            <a:spLocks noGrp="1"/>
          </p:cNvSpPr>
          <p:nvPr>
            <p:ph idx="1"/>
          </p:nvPr>
        </p:nvSpPr>
        <p:spPr/>
        <p:txBody>
          <a:bodyPr>
            <a:normAutofit/>
          </a:bodyPr>
          <a:lstStyle/>
          <a:p>
            <a:pPr marL="201168" lvl="1" indent="0">
              <a:buNone/>
            </a:pPr>
            <a:r>
              <a:rPr kumimoji="1" lang="en-US" altLang="zh-CN" dirty="0"/>
              <a:t>	</a:t>
            </a:r>
            <a:r>
              <a:rPr kumimoji="1" lang="zh-CN" altLang="en-US" dirty="0"/>
              <a:t>由于兰州空气质量信息难以通过</a:t>
            </a:r>
            <a:r>
              <a:rPr kumimoji="1" lang="en-US" altLang="zh-CN" dirty="0" err="1"/>
              <a:t>Kmeans</a:t>
            </a:r>
            <a:r>
              <a:rPr kumimoji="1" lang="zh-CN" altLang="en-US" dirty="0"/>
              <a:t>算法得到什么有用的结论。</a:t>
            </a:r>
            <a:endParaRPr kumimoji="1" lang="en-US" altLang="zh-CN" dirty="0"/>
          </a:p>
          <a:p>
            <a:pPr marL="201168" lvl="1" indent="0">
              <a:buNone/>
            </a:pPr>
            <a:r>
              <a:rPr kumimoji="1" lang="en-US" altLang="zh-CN" dirty="0"/>
              <a:t>	</a:t>
            </a:r>
            <a:r>
              <a:rPr kumimoji="1" lang="zh-CN" altLang="en-US" dirty="0"/>
              <a:t>于是本小组决定将全国各城市</a:t>
            </a:r>
            <a:r>
              <a:rPr kumimoji="1" lang="en-US" altLang="zh-CN" dirty="0"/>
              <a:t>AQI</a:t>
            </a:r>
            <a:r>
              <a:rPr kumimoji="1" lang="zh-CN" altLang="en-US" dirty="0"/>
              <a:t>，</a:t>
            </a:r>
            <a:r>
              <a:rPr kumimoji="1" lang="en-US" altLang="zh-CN" dirty="0"/>
              <a:t>PM10</a:t>
            </a:r>
            <a:r>
              <a:rPr kumimoji="1" lang="zh-CN" altLang="en-US" dirty="0"/>
              <a:t>（沙尘暴主要物质），</a:t>
            </a:r>
            <a:r>
              <a:rPr kumimoji="1" lang="en-US" altLang="zh-CN" dirty="0"/>
              <a:t>PM2.5</a:t>
            </a:r>
            <a:r>
              <a:rPr kumimoji="1" lang="zh-CN" altLang="en-US" dirty="0"/>
              <a:t>取平均。</a:t>
            </a:r>
            <a:endParaRPr kumimoji="1" lang="en-US" altLang="zh-CN" dirty="0"/>
          </a:p>
          <a:p>
            <a:pPr marL="201168" lvl="1" indent="0">
              <a:buNone/>
            </a:pPr>
            <a:r>
              <a:rPr kumimoji="1" lang="en-US" altLang="zh-CN" dirty="0"/>
              <a:t>	</a:t>
            </a:r>
            <a:r>
              <a:rPr kumimoji="1" lang="zh-CN" altLang="en-US" dirty="0"/>
              <a:t>得到如下数据后，再做聚类处理。</a:t>
            </a:r>
            <a:endParaRPr kumimoji="1" lang="en-US" altLang="zh-CN" dirty="0"/>
          </a:p>
          <a:p>
            <a:pPr marL="201168" lvl="1" indent="0">
              <a:buNone/>
            </a:pPr>
            <a:r>
              <a:rPr kumimoji="1" lang="en-US" altLang="zh-Hans" dirty="0"/>
              <a:t>	</a:t>
            </a:r>
            <a:r>
              <a:rPr kumimoji="1" lang="zh-CN" altLang="en-US" dirty="0"/>
              <a:t>从而分析全国城市空气质量的不同类。</a:t>
            </a:r>
            <a:endParaRPr kumimoji="1" lang="zh-CHS" altLang="en-US" dirty="0"/>
          </a:p>
        </p:txBody>
      </p:sp>
      <p:graphicFrame>
        <p:nvGraphicFramePr>
          <p:cNvPr id="5" name="表格 4">
            <a:extLst>
              <a:ext uri="{FF2B5EF4-FFF2-40B4-BE49-F238E27FC236}">
                <a16:creationId xmlns:a16="http://schemas.microsoft.com/office/drawing/2014/main" id="{9BE8702C-8212-4E51-AB5B-AC6EFCC7D15C}"/>
              </a:ext>
            </a:extLst>
          </p:cNvPr>
          <p:cNvGraphicFramePr>
            <a:graphicFrameLocks noGrp="1"/>
          </p:cNvGraphicFramePr>
          <p:nvPr/>
        </p:nvGraphicFramePr>
        <p:xfrm>
          <a:off x="4754563" y="3314700"/>
          <a:ext cx="2743200" cy="1085850"/>
        </p:xfrm>
        <a:graphic>
          <a:graphicData uri="http://schemas.openxmlformats.org/drawingml/2006/table">
            <a:tbl>
              <a:tblPr/>
              <a:tblGrid>
                <a:gridCol w="685800">
                  <a:extLst>
                    <a:ext uri="{9D8B030D-6E8A-4147-A177-3AD203B41FA5}">
                      <a16:colId xmlns:a16="http://schemas.microsoft.com/office/drawing/2014/main" val="2098624129"/>
                    </a:ext>
                  </a:extLst>
                </a:gridCol>
                <a:gridCol w="685800">
                  <a:extLst>
                    <a:ext uri="{9D8B030D-6E8A-4147-A177-3AD203B41FA5}">
                      <a16:colId xmlns:a16="http://schemas.microsoft.com/office/drawing/2014/main" val="2327687087"/>
                    </a:ext>
                  </a:extLst>
                </a:gridCol>
                <a:gridCol w="685800">
                  <a:extLst>
                    <a:ext uri="{9D8B030D-6E8A-4147-A177-3AD203B41FA5}">
                      <a16:colId xmlns:a16="http://schemas.microsoft.com/office/drawing/2014/main" val="4062175648"/>
                    </a:ext>
                  </a:extLst>
                </a:gridCol>
                <a:gridCol w="685800">
                  <a:extLst>
                    <a:ext uri="{9D8B030D-6E8A-4147-A177-3AD203B41FA5}">
                      <a16:colId xmlns:a16="http://schemas.microsoft.com/office/drawing/2014/main" val="2888785131"/>
                    </a:ext>
                  </a:extLst>
                </a:gridCol>
              </a:tblGrid>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城市</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AQI</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PM10</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PM2.5</a:t>
                      </a:r>
                    </a:p>
                  </a:txBody>
                  <a:tcPr marL="9525" marR="9525" marT="9525" marB="0" anchor="ctr">
                    <a:lnL>
                      <a:noFill/>
                    </a:lnL>
                    <a:lnR>
                      <a:noFill/>
                    </a:lnR>
                    <a:lnT>
                      <a:noFill/>
                    </a:lnT>
                    <a:lnB>
                      <a:noFill/>
                    </a:lnB>
                  </a:tcPr>
                </a:tc>
                <a:extLst>
                  <a:ext uri="{0D108BD9-81ED-4DB2-BD59-A6C34878D82A}">
                    <a16:rowId xmlns:a16="http://schemas.microsoft.com/office/drawing/2014/main" val="615664390"/>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三亚</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35.2189</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29.8831</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15.4991</a:t>
                      </a:r>
                    </a:p>
                  </a:txBody>
                  <a:tcPr marL="9525" marR="9525" marT="9525" marB="0" anchor="ctr">
                    <a:lnL>
                      <a:noFill/>
                    </a:lnL>
                    <a:lnR>
                      <a:noFill/>
                    </a:lnR>
                    <a:lnT>
                      <a:noFill/>
                    </a:lnT>
                    <a:lnB>
                      <a:noFill/>
                    </a:lnB>
                  </a:tcPr>
                </a:tc>
                <a:extLst>
                  <a:ext uri="{0D108BD9-81ED-4DB2-BD59-A6C34878D82A}">
                    <a16:rowId xmlns:a16="http://schemas.microsoft.com/office/drawing/2014/main" val="4104777349"/>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阿坝</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35.9273</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28.4644</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14.6323</a:t>
                      </a:r>
                    </a:p>
                  </a:txBody>
                  <a:tcPr marL="9525" marR="9525" marT="9525" marB="0" anchor="ctr">
                    <a:lnL>
                      <a:noFill/>
                    </a:lnL>
                    <a:lnR>
                      <a:noFill/>
                    </a:lnR>
                    <a:lnT>
                      <a:noFill/>
                    </a:lnT>
                    <a:lnB>
                      <a:noFill/>
                    </a:lnB>
                  </a:tcPr>
                </a:tc>
                <a:extLst>
                  <a:ext uri="{0D108BD9-81ED-4DB2-BD59-A6C34878D82A}">
                    <a16:rowId xmlns:a16="http://schemas.microsoft.com/office/drawing/2014/main" val="1464390340"/>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迪庆</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38.2838</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32.9097</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13.1359</a:t>
                      </a:r>
                    </a:p>
                  </a:txBody>
                  <a:tcPr marL="9525" marR="9525" marT="9525" marB="0" anchor="ctr">
                    <a:lnL>
                      <a:noFill/>
                    </a:lnL>
                    <a:lnR>
                      <a:noFill/>
                    </a:lnR>
                    <a:lnT>
                      <a:noFill/>
                    </a:lnT>
                    <a:lnB>
                      <a:noFill/>
                    </a:lnB>
                  </a:tcPr>
                </a:tc>
                <a:extLst>
                  <a:ext uri="{0D108BD9-81ED-4DB2-BD59-A6C34878D82A}">
                    <a16:rowId xmlns:a16="http://schemas.microsoft.com/office/drawing/2014/main" val="3720577611"/>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林芝</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40.2918</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26.5012</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10.3349</a:t>
                      </a:r>
                    </a:p>
                  </a:txBody>
                  <a:tcPr marL="9525" marR="9525" marT="9525" marB="0" anchor="ctr">
                    <a:lnL>
                      <a:noFill/>
                    </a:lnL>
                    <a:lnR>
                      <a:noFill/>
                    </a:lnR>
                    <a:lnT>
                      <a:noFill/>
                    </a:lnT>
                    <a:lnB>
                      <a:noFill/>
                    </a:lnB>
                  </a:tcPr>
                </a:tc>
                <a:extLst>
                  <a:ext uri="{0D108BD9-81ED-4DB2-BD59-A6C34878D82A}">
                    <a16:rowId xmlns:a16="http://schemas.microsoft.com/office/drawing/2014/main" val="2758399043"/>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丽江</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40.8462</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33.1857</a:t>
                      </a:r>
                    </a:p>
                  </a:txBody>
                  <a:tcPr marL="9525" marR="9525" marT="9525" marB="0" anchor="ctr">
                    <a:lnL>
                      <a:noFill/>
                    </a:lnL>
                    <a:lnR>
                      <a:noFill/>
                    </a:lnR>
                    <a:lnT>
                      <a:noFill/>
                    </a:lnT>
                    <a:lnB>
                      <a:noFill/>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15.4829</a:t>
                      </a:r>
                    </a:p>
                  </a:txBody>
                  <a:tcPr marL="9525" marR="9525" marT="9525" marB="0" anchor="ctr">
                    <a:lnL>
                      <a:noFill/>
                    </a:lnL>
                    <a:lnR>
                      <a:noFill/>
                    </a:lnR>
                    <a:lnT>
                      <a:noFill/>
                    </a:lnT>
                    <a:lnB>
                      <a:noFill/>
                    </a:lnB>
                  </a:tcPr>
                </a:tc>
                <a:extLst>
                  <a:ext uri="{0D108BD9-81ED-4DB2-BD59-A6C34878D82A}">
                    <a16:rowId xmlns:a16="http://schemas.microsoft.com/office/drawing/2014/main" val="3551018322"/>
                  </a:ext>
                </a:extLst>
              </a:tr>
            </a:tbl>
          </a:graphicData>
        </a:graphic>
      </p:graphicFrame>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Algorithm</a:t>
            </a:r>
            <a:endParaRPr kumimoji="1" lang="zh-CHS" altLang="en-US" dirty="0"/>
          </a:p>
        </p:txBody>
      </p:sp>
      <p:sp>
        <p:nvSpPr>
          <p:cNvPr id="3" name="内容占位符 2"/>
          <p:cNvSpPr>
            <a:spLocks noGrp="1"/>
          </p:cNvSpPr>
          <p:nvPr>
            <p:ph idx="1"/>
          </p:nvPr>
        </p:nvSpPr>
        <p:spPr/>
        <p:txBody>
          <a:bodyPr>
            <a:normAutofit/>
          </a:bodyPr>
          <a:lstStyle/>
          <a:p>
            <a:pPr marL="201168" lvl="1" indent="0">
              <a:buNone/>
            </a:pPr>
            <a:r>
              <a:rPr kumimoji="1" lang="en-US" altLang="zh-Hans" dirty="0"/>
              <a:t>1.</a:t>
            </a:r>
            <a:r>
              <a:rPr kumimoji="1" lang="en-US" altLang="zh-CN" dirty="0"/>
              <a:t>Weka</a:t>
            </a:r>
            <a:r>
              <a:rPr kumimoji="1" lang="zh-CN" altLang="en-US" dirty="0"/>
              <a:t>里聚类的结果</a:t>
            </a:r>
            <a:endParaRPr kumimoji="1" lang="en-US" altLang="zh-CN" dirty="0"/>
          </a:p>
          <a:p>
            <a:pPr marL="201168" lvl="1" indent="0">
              <a:buNone/>
            </a:pPr>
            <a:endParaRPr kumimoji="1" lang="zh-CHS" altLang="en-US" dirty="0"/>
          </a:p>
        </p:txBody>
      </p:sp>
      <p:sp>
        <p:nvSpPr>
          <p:cNvPr id="4" name="矩形 3">
            <a:extLst>
              <a:ext uri="{FF2B5EF4-FFF2-40B4-BE49-F238E27FC236}">
                <a16:creationId xmlns:a16="http://schemas.microsoft.com/office/drawing/2014/main" id="{16DF5C2F-DD8E-49A7-8043-F201667B0F57}"/>
              </a:ext>
            </a:extLst>
          </p:cNvPr>
          <p:cNvSpPr/>
          <p:nvPr/>
        </p:nvSpPr>
        <p:spPr>
          <a:xfrm>
            <a:off x="5444971" y="520408"/>
            <a:ext cx="6096000" cy="9510296"/>
          </a:xfrm>
          <a:prstGeom prst="rect">
            <a:avLst/>
          </a:prstGeom>
        </p:spPr>
        <p:txBody>
          <a:bodyPr>
            <a:spAutoFit/>
          </a:bodyPr>
          <a:lstStyle/>
          <a:p>
            <a:r>
              <a:rPr lang="zh-CN" altLang="en-US" dirty="0"/>
              <a:t>Number of iterations: 10</a:t>
            </a:r>
          </a:p>
          <a:p>
            <a:r>
              <a:rPr lang="zh-CN" altLang="en-US" dirty="0"/>
              <a:t>Within cluster sum of squared errors: 363.28986691465883</a:t>
            </a:r>
          </a:p>
          <a:p>
            <a:endParaRPr lang="zh-CN" altLang="en-US" dirty="0"/>
          </a:p>
          <a:p>
            <a:r>
              <a:rPr lang="zh-CN" altLang="en-US" dirty="0"/>
              <a:t>Initial starting points (random):</a:t>
            </a:r>
          </a:p>
          <a:p>
            <a:endParaRPr lang="zh-CN" altLang="en-US" dirty="0"/>
          </a:p>
          <a:p>
            <a:r>
              <a:rPr lang="zh-CN" altLang="en-US" dirty="0"/>
              <a:t>Cluster 0: 莱西,84.1409,85.5475,51.0118</a:t>
            </a:r>
          </a:p>
          <a:p>
            <a:r>
              <a:rPr lang="zh-CN" altLang="en-US" dirty="0"/>
              <a:t>Cluster 1: 汕头,55.4688,53.9072,32.5848</a:t>
            </a:r>
          </a:p>
          <a:p>
            <a:r>
              <a:rPr lang="zh-CN" altLang="en-US" dirty="0"/>
              <a:t>Cluster 2: 肇庆,65.7989,63.6538,43.2106</a:t>
            </a:r>
          </a:p>
          <a:p>
            <a:endParaRPr lang="zh-CN" altLang="en-US" dirty="0"/>
          </a:p>
          <a:p>
            <a:r>
              <a:rPr lang="zh-CN" altLang="en-US" dirty="0"/>
              <a:t>Missing values globally replaced with mean/mode</a:t>
            </a:r>
          </a:p>
          <a:p>
            <a:endParaRPr lang="zh-CN" altLang="en-US" dirty="0"/>
          </a:p>
          <a:p>
            <a:r>
              <a:rPr lang="zh-CN" altLang="en-US" dirty="0"/>
              <a:t>Final cluster centroids:</a:t>
            </a:r>
          </a:p>
          <a:p>
            <a:r>
              <a:rPr lang="zh-CN" altLang="en-US" dirty="0"/>
              <a:t>                         Cluster#</a:t>
            </a:r>
          </a:p>
          <a:p>
            <a:r>
              <a:rPr lang="zh-CN" altLang="en-US" dirty="0"/>
              <a:t>Attribute    Full Data          0          1          2</a:t>
            </a:r>
          </a:p>
          <a:p>
            <a:r>
              <a:rPr lang="zh-CN" altLang="en-US" dirty="0"/>
              <a:t>               (361.0)     (61.0)    (120.0)    (180.0)</a:t>
            </a:r>
          </a:p>
          <a:p>
            <a:r>
              <a:rPr lang="zh-CN" altLang="en-US" dirty="0"/>
              <a:t>=======================================================</a:t>
            </a:r>
          </a:p>
          <a:p>
            <a:r>
              <a:rPr lang="zh-CN" altLang="en-US" dirty="0"/>
              <a:t>﻿城市                 三亚         萍乡         三亚         红河</a:t>
            </a:r>
          </a:p>
          <a:p>
            <a:r>
              <a:rPr lang="zh-CN" altLang="en-US" dirty="0"/>
              <a:t>AQI            78.3591   116.5477    55.2277    80.8384</a:t>
            </a:r>
          </a:p>
          <a:p>
            <a:r>
              <a:rPr lang="zh-CN" altLang="en-US" dirty="0"/>
              <a:t>PM10           85.2316   142.9709    53.1026    87.0836</a:t>
            </a:r>
          </a:p>
          <a:p>
            <a:r>
              <a:rPr lang="zh-CN" altLang="en-US" dirty="0"/>
              <a:t>PM2.5          47.6434    76.0046    30.1693    49.6815</a:t>
            </a:r>
          </a:p>
          <a:p>
            <a:endParaRPr lang="zh-CN" altLang="en-US" dirty="0"/>
          </a:p>
          <a:p>
            <a:endParaRPr lang="zh-CN" altLang="en-US" dirty="0"/>
          </a:p>
          <a:p>
            <a:endParaRPr lang="zh-CN" altLang="en-US" dirty="0"/>
          </a:p>
          <a:p>
            <a:endParaRPr lang="zh-CN" altLang="en-US" dirty="0"/>
          </a:p>
          <a:p>
            <a:r>
              <a:rPr lang="zh-CN" altLang="en-US" dirty="0"/>
              <a:t>Time taken to build model (full training data) : 0.01 seconds</a:t>
            </a:r>
          </a:p>
          <a:p>
            <a:endParaRPr lang="zh-CN" altLang="en-US" dirty="0"/>
          </a:p>
          <a:p>
            <a:r>
              <a:rPr lang="zh-CN" altLang="en-US" dirty="0"/>
              <a:t>=== Model and evaluation on training set ===</a:t>
            </a:r>
          </a:p>
          <a:p>
            <a:endParaRPr lang="zh-CN" altLang="en-US" dirty="0"/>
          </a:p>
          <a:p>
            <a:r>
              <a:rPr lang="zh-CN" altLang="en-US" dirty="0"/>
              <a:t>Clustered Instances</a:t>
            </a:r>
          </a:p>
          <a:p>
            <a:endParaRPr lang="zh-CN" altLang="en-US" dirty="0"/>
          </a:p>
          <a:p>
            <a:r>
              <a:rPr lang="zh-CN" altLang="en-US" dirty="0"/>
              <a:t>0       61 ( 17%)</a:t>
            </a:r>
          </a:p>
          <a:p>
            <a:r>
              <a:rPr lang="zh-CN" altLang="en-US" dirty="0"/>
              <a:t>1      120 ( 33%)</a:t>
            </a:r>
          </a:p>
          <a:p>
            <a:r>
              <a:rPr lang="zh-CN" altLang="en-US" dirty="0"/>
              <a:t>2      180 ( 50%)</a:t>
            </a:r>
          </a:p>
        </p:txBody>
      </p:sp>
    </p:spTree>
    <p:extLst>
      <p:ext uri="{BB962C8B-B14F-4D97-AF65-F5344CB8AC3E}">
        <p14:creationId xmlns:p14="http://schemas.microsoft.com/office/powerpoint/2010/main" val="417853413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Algorithm</a:t>
            </a:r>
            <a:endParaRPr kumimoji="1" lang="zh-CHS" altLang="en-US" dirty="0"/>
          </a:p>
        </p:txBody>
      </p:sp>
      <p:sp>
        <p:nvSpPr>
          <p:cNvPr id="3" name="内容占位符 2"/>
          <p:cNvSpPr>
            <a:spLocks noGrp="1"/>
          </p:cNvSpPr>
          <p:nvPr>
            <p:ph idx="1"/>
          </p:nvPr>
        </p:nvSpPr>
        <p:spPr>
          <a:xfrm>
            <a:off x="1066800" y="1845734"/>
            <a:ext cx="10058400" cy="4023360"/>
          </a:xfrm>
        </p:spPr>
        <p:txBody>
          <a:bodyPr>
            <a:normAutofit/>
          </a:bodyPr>
          <a:lstStyle/>
          <a:p>
            <a:pPr marL="201168" lvl="1" indent="0">
              <a:buNone/>
            </a:pPr>
            <a:r>
              <a:rPr kumimoji="1" lang="en-US" altLang="zh-Hans" dirty="0"/>
              <a:t>2.</a:t>
            </a:r>
            <a:r>
              <a:rPr kumimoji="1" lang="en-US" altLang="zh-CN" dirty="0"/>
              <a:t>Python</a:t>
            </a:r>
            <a:r>
              <a:rPr kumimoji="1" lang="zh-CN" altLang="en-US" dirty="0"/>
              <a:t>聚类结果</a:t>
            </a:r>
            <a:endParaRPr kumimoji="1" lang="en-US" altLang="zh-CN" dirty="0"/>
          </a:p>
          <a:p>
            <a:pPr marL="201168" lvl="1" indent="0">
              <a:buNone/>
            </a:pPr>
            <a:endParaRPr kumimoji="1" lang="zh-CHS" altLang="en-US" b="1" dirty="0"/>
          </a:p>
        </p:txBody>
      </p:sp>
      <p:pic>
        <p:nvPicPr>
          <p:cNvPr id="7" name="图片 6">
            <a:extLst>
              <a:ext uri="{FF2B5EF4-FFF2-40B4-BE49-F238E27FC236}">
                <a16:creationId xmlns:a16="http://schemas.microsoft.com/office/drawing/2014/main" id="{7496FAE3-A2D2-44C6-99FA-AD5B8A6CC141}"/>
              </a:ext>
            </a:extLst>
          </p:cNvPr>
          <p:cNvPicPr>
            <a:picLocks noChangeAspect="1"/>
          </p:cNvPicPr>
          <p:nvPr/>
        </p:nvPicPr>
        <p:blipFill>
          <a:blip r:embed="rId2"/>
          <a:stretch>
            <a:fillRect/>
          </a:stretch>
        </p:blipFill>
        <p:spPr>
          <a:xfrm>
            <a:off x="3088828" y="1554198"/>
            <a:ext cx="8996640" cy="4910666"/>
          </a:xfrm>
          <a:prstGeom prst="rect">
            <a:avLst/>
          </a:prstGeom>
        </p:spPr>
      </p:pic>
    </p:spTree>
    <p:extLst>
      <p:ext uri="{BB962C8B-B14F-4D97-AF65-F5344CB8AC3E}">
        <p14:creationId xmlns:p14="http://schemas.microsoft.com/office/powerpoint/2010/main" val="227383410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Outline</a:t>
            </a:r>
            <a:endParaRPr kumimoji="1" lang="zh-CHS" altLang="en-US" dirty="0"/>
          </a:p>
        </p:txBody>
      </p:sp>
      <p:sp>
        <p:nvSpPr>
          <p:cNvPr id="3" name="内容占位符 2"/>
          <p:cNvSpPr>
            <a:spLocks noGrp="1"/>
          </p:cNvSpPr>
          <p:nvPr>
            <p:ph idx="1"/>
          </p:nvPr>
        </p:nvSpPr>
        <p:spPr/>
        <p:txBody>
          <a:bodyPr>
            <a:normAutofit/>
          </a:bodyPr>
          <a:lstStyle/>
          <a:p>
            <a:r>
              <a:rPr kumimoji="1" lang="en-US" altLang="zh-Hans" dirty="0"/>
              <a:t>Motivation</a:t>
            </a:r>
          </a:p>
          <a:p>
            <a:r>
              <a:rPr kumimoji="1" lang="en-US" altLang="zh-Hans" dirty="0"/>
              <a:t>Background</a:t>
            </a:r>
          </a:p>
          <a:p>
            <a:r>
              <a:rPr kumimoji="1" lang="en-US" altLang="zh-CHS" dirty="0"/>
              <a:t>What is </a:t>
            </a:r>
            <a:r>
              <a:rPr kumimoji="1" lang="en-US" altLang="zh-CN" dirty="0" err="1"/>
              <a:t>Scrapy</a:t>
            </a:r>
            <a:r>
              <a:rPr kumimoji="1" lang="en-US" altLang="zh-CHS" dirty="0"/>
              <a:t>?</a:t>
            </a:r>
            <a:endParaRPr kumimoji="1" lang="en-US" altLang="zh-Hans" dirty="0"/>
          </a:p>
          <a:p>
            <a:r>
              <a:rPr kumimoji="1" lang="en-US" altLang="zh-CN" dirty="0"/>
              <a:t>Data Display</a:t>
            </a:r>
            <a:endParaRPr kumimoji="1" lang="en-US" altLang="zh-CHS" dirty="0"/>
          </a:p>
          <a:p>
            <a:r>
              <a:rPr kumimoji="1" lang="en-US" altLang="zh-CHS" dirty="0"/>
              <a:t>Algorithm</a:t>
            </a:r>
            <a:endParaRPr kumimoji="1" lang="en-US" altLang="zh-Hans" dirty="0"/>
          </a:p>
          <a:p>
            <a:r>
              <a:rPr kumimoji="1" lang="en-US" altLang="zh-CN" dirty="0"/>
              <a:t>Visualization</a:t>
            </a:r>
          </a:p>
          <a:p>
            <a:r>
              <a:rPr kumimoji="1" lang="en-US" altLang="zh-CN" dirty="0"/>
              <a:t>Analysis</a:t>
            </a:r>
            <a:endParaRPr kumimoji="1" lang="en-US" altLang="zh-CHS" dirty="0"/>
          </a:p>
          <a:p>
            <a:r>
              <a:rPr kumimoji="1" lang="en-US" altLang="zh-CHS" dirty="0"/>
              <a:t>Problems </a:t>
            </a:r>
          </a:p>
          <a:p>
            <a:pPr marL="0" indent="0">
              <a:buNone/>
            </a:pPr>
            <a:endParaRPr kumimoji="1" lang="en-US" altLang="zh-CHS" dirty="0"/>
          </a:p>
          <a:p>
            <a:endParaRPr kumimoji="1" lang="en-US" altLang="zh-CHS" dirty="0"/>
          </a:p>
          <a:p>
            <a:endParaRPr kumimoji="1" lang="en-US" altLang="zh-CHS" dirty="0"/>
          </a:p>
          <a:p>
            <a:endParaRPr kumimoji="1" lang="zh-CHS" altLang="en-US" dirty="0"/>
          </a:p>
        </p:txBody>
      </p:sp>
    </p:spTree>
    <p:extLst>
      <p:ext uri="{BB962C8B-B14F-4D97-AF65-F5344CB8AC3E}">
        <p14:creationId xmlns:p14="http://schemas.microsoft.com/office/powerpoint/2010/main" val="190851880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Visualization</a:t>
            </a:r>
            <a:endParaRPr kumimoji="1" lang="zh-CHS"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kumimoji="1" lang="zh-CN" altLang="en-US" dirty="0"/>
              <a:t>本来准备用</a:t>
            </a:r>
            <a:r>
              <a:rPr kumimoji="1" lang="en-US" altLang="zh-CN" dirty="0"/>
              <a:t>R</a:t>
            </a:r>
            <a:r>
              <a:rPr kumimoji="1" lang="zh-CN" altLang="en-US" dirty="0"/>
              <a:t>语音可视化的，奈何</a:t>
            </a:r>
            <a:r>
              <a:rPr kumimoji="1" lang="en-US" altLang="zh-CN" dirty="0"/>
              <a:t>R</a:t>
            </a:r>
            <a:r>
              <a:rPr kumimoji="1" lang="zh-CN" altLang="en-US" dirty="0"/>
              <a:t>语音基础太差。</a:t>
            </a:r>
            <a:endParaRPr kumimoji="1" lang="en-US" altLang="zh-CN" dirty="0"/>
          </a:p>
          <a:p>
            <a:pPr marL="457200" indent="-457200">
              <a:buFont typeface="+mj-lt"/>
              <a:buAutoNum type="arabicPeriod"/>
            </a:pPr>
            <a:r>
              <a:rPr kumimoji="1" lang="zh-CN" altLang="en-US" dirty="0"/>
              <a:t>于是转战</a:t>
            </a:r>
            <a:r>
              <a:rPr kumimoji="1" lang="en-US" altLang="zh-CN" dirty="0"/>
              <a:t>python</a:t>
            </a:r>
            <a:r>
              <a:rPr kumimoji="1" lang="zh-CN" altLang="en-US" dirty="0"/>
              <a:t>。</a:t>
            </a:r>
            <a:endParaRPr kumimoji="1" lang="en-US" altLang="zh-Hans" dirty="0"/>
          </a:p>
          <a:p>
            <a:r>
              <a:rPr kumimoji="1" lang="en-US" altLang="zh-Hans" dirty="0"/>
              <a:t>http://pyecharts.org/#/zh-cn/prepare</a:t>
            </a:r>
            <a:endParaRPr kumimoji="1" lang="zh-CHS" altLang="en-US" dirty="0"/>
          </a:p>
        </p:txBody>
      </p:sp>
    </p:spTree>
    <p:extLst>
      <p:ext uri="{BB962C8B-B14F-4D97-AF65-F5344CB8AC3E}">
        <p14:creationId xmlns:p14="http://schemas.microsoft.com/office/powerpoint/2010/main" val="90876536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Visualization</a:t>
            </a:r>
            <a:endParaRPr kumimoji="1" lang="zh-CHS" altLang="en-US" dirty="0"/>
          </a:p>
        </p:txBody>
      </p:sp>
      <p:sp>
        <p:nvSpPr>
          <p:cNvPr id="3" name="内容占位符 2"/>
          <p:cNvSpPr>
            <a:spLocks noGrp="1"/>
          </p:cNvSpPr>
          <p:nvPr>
            <p:ph idx="1"/>
          </p:nvPr>
        </p:nvSpPr>
        <p:spPr/>
        <p:txBody>
          <a:bodyPr>
            <a:normAutofit/>
          </a:bodyPr>
          <a:lstStyle/>
          <a:p>
            <a:r>
              <a:rPr kumimoji="1" lang="zh-CN" altLang="en-US" dirty="0"/>
              <a:t>收集到的兰州历史天气</a:t>
            </a:r>
            <a:r>
              <a:rPr kumimoji="1" lang="en-US" altLang="zh-CN" dirty="0"/>
              <a:t>					</a:t>
            </a:r>
            <a:r>
              <a:rPr kumimoji="1" lang="zh-CN" altLang="en-US" dirty="0"/>
              <a:t>全国所有城市一天内的数据</a:t>
            </a:r>
            <a:endParaRPr kumimoji="1" lang="en-US" altLang="zh-CN" dirty="0"/>
          </a:p>
          <a:p>
            <a:r>
              <a:rPr kumimoji="1" lang="zh-CN" altLang="en-US" dirty="0"/>
              <a:t>可视化</a:t>
            </a:r>
            <a:r>
              <a:rPr kumimoji="1" lang="en-US" altLang="zh-CN" dirty="0"/>
              <a:t>							</a:t>
            </a:r>
            <a:r>
              <a:rPr kumimoji="1" lang="zh-CN" altLang="en-US" dirty="0"/>
              <a:t>可视化</a:t>
            </a:r>
            <a:endParaRPr kumimoji="1" lang="zh-CHS" altLang="en-US" dirty="0"/>
          </a:p>
          <a:p>
            <a:endParaRPr kumimoji="1" lang="zh-CHS" altLang="en-US" dirty="0"/>
          </a:p>
        </p:txBody>
      </p:sp>
      <p:graphicFrame>
        <p:nvGraphicFramePr>
          <p:cNvPr id="4" name="对象 3">
            <a:extLst>
              <a:ext uri="{FF2B5EF4-FFF2-40B4-BE49-F238E27FC236}">
                <a16:creationId xmlns:a16="http://schemas.microsoft.com/office/drawing/2014/main" id="{CFC38E28-B2E6-47AA-BAFB-C0CF547F3FE7}"/>
              </a:ext>
            </a:extLst>
          </p:cNvPr>
          <p:cNvGraphicFramePr>
            <a:graphicFrameLocks noChangeAspect="1"/>
          </p:cNvGraphicFramePr>
          <p:nvPr>
            <p:extLst>
              <p:ext uri="{D42A27DB-BD31-4B8C-83A1-F6EECF244321}">
                <p14:modId xmlns:p14="http://schemas.microsoft.com/office/powerpoint/2010/main" val="4224155365"/>
              </p:ext>
            </p:extLst>
          </p:nvPr>
        </p:nvGraphicFramePr>
        <p:xfrm>
          <a:off x="1196118" y="3260067"/>
          <a:ext cx="2692800" cy="1194694"/>
        </p:xfrm>
        <a:graphic>
          <a:graphicData uri="http://schemas.openxmlformats.org/presentationml/2006/ole">
            <mc:AlternateContent xmlns:mc="http://schemas.openxmlformats.org/markup-compatibility/2006">
              <mc:Choice xmlns:v="urn:schemas-microsoft-com:vml" Requires="v">
                <p:oleObj spid="_x0000_s8262" name="包装程序外壳对象" showAsIcon="1" r:id="rId3" imgW="1126800" imgH="500400" progId="Package">
                  <p:embed/>
                </p:oleObj>
              </mc:Choice>
              <mc:Fallback>
                <p:oleObj name="包装程序外壳对象" showAsIcon="1" r:id="rId3" imgW="1126800" imgH="500400" progId="Package">
                  <p:embed/>
                  <p:pic>
                    <p:nvPicPr>
                      <p:cNvPr id="0" name=""/>
                      <p:cNvPicPr/>
                      <p:nvPr/>
                    </p:nvPicPr>
                    <p:blipFill>
                      <a:blip r:embed="rId4"/>
                      <a:stretch>
                        <a:fillRect/>
                      </a:stretch>
                    </p:blipFill>
                    <p:spPr>
                      <a:xfrm>
                        <a:off x="1196118" y="3260067"/>
                        <a:ext cx="2692800" cy="1194694"/>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B49636D-8B61-4BFD-9B9F-4FE9B3FF7CEF}"/>
              </a:ext>
            </a:extLst>
          </p:cNvPr>
          <p:cNvGraphicFramePr>
            <a:graphicFrameLocks noChangeAspect="1"/>
          </p:cNvGraphicFramePr>
          <p:nvPr>
            <p:extLst>
              <p:ext uri="{D42A27DB-BD31-4B8C-83A1-F6EECF244321}">
                <p14:modId xmlns:p14="http://schemas.microsoft.com/office/powerpoint/2010/main" val="16956235"/>
              </p:ext>
            </p:extLst>
          </p:nvPr>
        </p:nvGraphicFramePr>
        <p:xfrm>
          <a:off x="6608284" y="3260067"/>
          <a:ext cx="4891985" cy="1266209"/>
        </p:xfrm>
        <a:graphic>
          <a:graphicData uri="http://schemas.openxmlformats.org/presentationml/2006/ole">
            <mc:AlternateContent xmlns:mc="http://schemas.openxmlformats.org/markup-compatibility/2006">
              <mc:Choice xmlns:v="urn:schemas-microsoft-com:vml" Requires="v">
                <p:oleObj spid="_x0000_s8263" name="包装程序外壳对象" showAsIcon="1" r:id="rId5" imgW="1931760" imgH="500400" progId="Package">
                  <p:embed/>
                </p:oleObj>
              </mc:Choice>
              <mc:Fallback>
                <p:oleObj name="包装程序外壳对象" showAsIcon="1" r:id="rId5" imgW="1931760" imgH="500400" progId="Package">
                  <p:embed/>
                  <p:pic>
                    <p:nvPicPr>
                      <p:cNvPr id="0" name=""/>
                      <p:cNvPicPr/>
                      <p:nvPr/>
                    </p:nvPicPr>
                    <p:blipFill>
                      <a:blip r:embed="rId6"/>
                      <a:stretch>
                        <a:fillRect/>
                      </a:stretch>
                    </p:blipFill>
                    <p:spPr>
                      <a:xfrm>
                        <a:off x="6608284" y="3260067"/>
                        <a:ext cx="4891985" cy="1266209"/>
                      </a:xfrm>
                      <a:prstGeom prst="rect">
                        <a:avLst/>
                      </a:prstGeom>
                    </p:spPr>
                  </p:pic>
                </p:oleObj>
              </mc:Fallback>
            </mc:AlternateContent>
          </a:graphicData>
        </a:graphic>
      </p:graphicFrame>
    </p:spTree>
    <p:extLst>
      <p:ext uri="{BB962C8B-B14F-4D97-AF65-F5344CB8AC3E}">
        <p14:creationId xmlns:p14="http://schemas.microsoft.com/office/powerpoint/2010/main" val="345981040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Analysis</a:t>
            </a:r>
            <a:endParaRPr kumimoji="1" lang="zh-CHS" altLang="en-US" dirty="0"/>
          </a:p>
        </p:txBody>
      </p:sp>
      <p:sp>
        <p:nvSpPr>
          <p:cNvPr id="9" name="文本框 8">
            <a:extLst>
              <a:ext uri="{FF2B5EF4-FFF2-40B4-BE49-F238E27FC236}">
                <a16:creationId xmlns:a16="http://schemas.microsoft.com/office/drawing/2014/main" id="{8A363130-632C-4EE3-AC75-E8F282F2BF27}"/>
              </a:ext>
            </a:extLst>
          </p:cNvPr>
          <p:cNvSpPr txBox="1"/>
          <p:nvPr/>
        </p:nvSpPr>
        <p:spPr>
          <a:xfrm>
            <a:off x="1097280" y="1846263"/>
            <a:ext cx="5237825" cy="2031325"/>
          </a:xfrm>
          <a:prstGeom prst="rect">
            <a:avLst/>
          </a:prstGeom>
          <a:noFill/>
        </p:spPr>
        <p:txBody>
          <a:bodyPr wrap="square" rtlCol="0">
            <a:spAutoFit/>
          </a:bodyPr>
          <a:lstStyle/>
          <a:p>
            <a:r>
              <a:rPr lang="zh-CN" altLang="en-US" dirty="0"/>
              <a:t>聚类结论：</a:t>
            </a:r>
            <a:endParaRPr lang="en-US" altLang="zh-CN" dirty="0"/>
          </a:p>
          <a:p>
            <a:pPr marL="342900" indent="-342900">
              <a:buFont typeface="+mj-lt"/>
              <a:buAutoNum type="arabicPeriod"/>
            </a:pPr>
            <a:r>
              <a:rPr lang="zh-CN" altLang="en-US" dirty="0"/>
              <a:t>空气质量相对较差的后</a:t>
            </a:r>
            <a:r>
              <a:rPr lang="en-US" altLang="zh-CN" dirty="0"/>
              <a:t>10</a:t>
            </a:r>
            <a:r>
              <a:rPr lang="zh-CN" altLang="en-US" dirty="0"/>
              <a:t>位城市</a:t>
            </a:r>
            <a:r>
              <a:rPr lang="en-US" altLang="zh-CN" dirty="0"/>
              <a:t>(</a:t>
            </a:r>
            <a:r>
              <a:rPr lang="zh-CN" altLang="en-US" dirty="0"/>
              <a:t>从第</a:t>
            </a:r>
            <a:r>
              <a:rPr lang="en-US" altLang="zh-CN" dirty="0"/>
              <a:t>74</a:t>
            </a:r>
            <a:r>
              <a:rPr lang="zh-CN" altLang="en-US" dirty="0"/>
              <a:t>名到第</a:t>
            </a:r>
            <a:r>
              <a:rPr lang="en-US" altLang="zh-CN" dirty="0"/>
              <a:t>65</a:t>
            </a:r>
            <a:r>
              <a:rPr lang="zh-CN" altLang="en-US" dirty="0"/>
              <a:t>名</a:t>
            </a:r>
            <a:r>
              <a:rPr lang="en-US" altLang="zh-CN" dirty="0"/>
              <a:t>)</a:t>
            </a:r>
            <a:r>
              <a:rPr lang="zh-CN" altLang="en-US" dirty="0"/>
              <a:t>依次是：唐山、太原、石家庄、邢台、常州、北京、邯郸、济南、郑州和保定市。</a:t>
            </a:r>
            <a:endParaRPr lang="en-US" altLang="zh-CN" dirty="0"/>
          </a:p>
          <a:p>
            <a:pPr marL="342900" indent="-342900">
              <a:buFont typeface="+mj-lt"/>
              <a:buAutoNum type="arabicPeriod"/>
            </a:pPr>
            <a:r>
              <a:rPr lang="zh-CN" altLang="en-US" dirty="0"/>
              <a:t>空气质量相对较好的前</a:t>
            </a:r>
            <a:r>
              <a:rPr lang="en-US" altLang="zh-CN" dirty="0"/>
              <a:t>10</a:t>
            </a:r>
            <a:r>
              <a:rPr lang="zh-CN" altLang="en-US" dirty="0"/>
              <a:t>位</a:t>
            </a:r>
            <a:r>
              <a:rPr lang="en-US" altLang="zh-CN" dirty="0"/>
              <a:t>(</a:t>
            </a:r>
            <a:r>
              <a:rPr lang="zh-CN" altLang="en-US" dirty="0"/>
              <a:t>从第</a:t>
            </a:r>
            <a:r>
              <a:rPr lang="en-US" altLang="zh-CN" dirty="0"/>
              <a:t>1</a:t>
            </a:r>
            <a:r>
              <a:rPr lang="zh-CN" altLang="en-US" dirty="0"/>
              <a:t>名到第</a:t>
            </a:r>
            <a:r>
              <a:rPr lang="en-US" altLang="zh-CN" dirty="0"/>
              <a:t>10</a:t>
            </a:r>
            <a:r>
              <a:rPr lang="zh-CN" altLang="en-US" dirty="0"/>
              <a:t>名</a:t>
            </a:r>
            <a:r>
              <a:rPr lang="en-US" altLang="zh-CN" dirty="0"/>
              <a:t>)</a:t>
            </a:r>
            <a:r>
              <a:rPr lang="zh-CN" altLang="en-US" dirty="0"/>
              <a:t>城市依次是：海口、珠海、中山、江门、南宁、深圳、丽水、厦门、舟山和贵阳市。</a:t>
            </a:r>
          </a:p>
        </p:txBody>
      </p:sp>
      <p:pic>
        <p:nvPicPr>
          <p:cNvPr id="13" name="内容占位符 12">
            <a:extLst>
              <a:ext uri="{FF2B5EF4-FFF2-40B4-BE49-F238E27FC236}">
                <a16:creationId xmlns:a16="http://schemas.microsoft.com/office/drawing/2014/main" id="{65A5C180-10EE-40EE-A509-ACB6FADB3898}"/>
              </a:ext>
            </a:extLst>
          </p:cNvPr>
          <p:cNvPicPr>
            <a:picLocks noGrp="1" noChangeAspect="1"/>
          </p:cNvPicPr>
          <p:nvPr>
            <p:ph idx="1"/>
          </p:nvPr>
        </p:nvPicPr>
        <p:blipFill>
          <a:blip r:embed="rId2"/>
          <a:stretch>
            <a:fillRect/>
          </a:stretch>
        </p:blipFill>
        <p:spPr>
          <a:xfrm>
            <a:off x="6473607" y="2030364"/>
            <a:ext cx="5661576" cy="3090277"/>
          </a:xfrm>
        </p:spPr>
      </p:pic>
    </p:spTree>
    <p:extLst>
      <p:ext uri="{BB962C8B-B14F-4D97-AF65-F5344CB8AC3E}">
        <p14:creationId xmlns:p14="http://schemas.microsoft.com/office/powerpoint/2010/main" val="25619855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Analysis</a:t>
            </a:r>
            <a:endParaRPr kumimoji="1" lang="zh-CHS" altLang="en-US" dirty="0"/>
          </a:p>
        </p:txBody>
      </p:sp>
      <p:pic>
        <p:nvPicPr>
          <p:cNvPr id="5" name="内容占位符 4">
            <a:extLst>
              <a:ext uri="{FF2B5EF4-FFF2-40B4-BE49-F238E27FC236}">
                <a16:creationId xmlns:a16="http://schemas.microsoft.com/office/drawing/2014/main" id="{5AA8E764-2380-44AA-A8E6-FB239DB66C47}"/>
              </a:ext>
            </a:extLst>
          </p:cNvPr>
          <p:cNvPicPr>
            <a:picLocks noGrp="1" noChangeAspect="1"/>
          </p:cNvPicPr>
          <p:nvPr>
            <p:ph idx="1"/>
          </p:nvPr>
        </p:nvPicPr>
        <p:blipFill>
          <a:blip r:embed="rId2"/>
          <a:stretch>
            <a:fillRect/>
          </a:stretch>
        </p:blipFill>
        <p:spPr>
          <a:xfrm>
            <a:off x="8761072" y="1846263"/>
            <a:ext cx="2542532" cy="4022725"/>
          </a:xfrm>
        </p:spPr>
      </p:pic>
      <p:sp>
        <p:nvSpPr>
          <p:cNvPr id="6" name="文本框 5">
            <a:extLst>
              <a:ext uri="{FF2B5EF4-FFF2-40B4-BE49-F238E27FC236}">
                <a16:creationId xmlns:a16="http://schemas.microsoft.com/office/drawing/2014/main" id="{715180DA-4FB3-4446-A594-7D8925C9F87E}"/>
              </a:ext>
            </a:extLst>
          </p:cNvPr>
          <p:cNvSpPr txBox="1"/>
          <p:nvPr/>
        </p:nvSpPr>
        <p:spPr>
          <a:xfrm>
            <a:off x="1097280" y="1846263"/>
            <a:ext cx="5237825" cy="1477328"/>
          </a:xfrm>
          <a:prstGeom prst="rect">
            <a:avLst/>
          </a:prstGeom>
          <a:noFill/>
        </p:spPr>
        <p:txBody>
          <a:bodyPr wrap="square" rtlCol="0">
            <a:spAutoFit/>
          </a:bodyPr>
          <a:lstStyle/>
          <a:p>
            <a:r>
              <a:rPr lang="zh-CN" altLang="en-US" dirty="0"/>
              <a:t>可视化结论：</a:t>
            </a:r>
            <a:endParaRPr lang="en-US" altLang="zh-CN" dirty="0"/>
          </a:p>
          <a:p>
            <a:pPr marL="342900" indent="-342900">
              <a:buFont typeface="+mj-lt"/>
              <a:buAutoNum type="arabicPeriod"/>
            </a:pPr>
            <a:r>
              <a:rPr lang="zh-CN" altLang="en-US" dirty="0"/>
              <a:t>兰州空气越来越不好。</a:t>
            </a:r>
            <a:endParaRPr lang="en-US" altLang="zh-CN" dirty="0"/>
          </a:p>
          <a:p>
            <a:pPr marL="342900" indent="-342900">
              <a:buFont typeface="+mj-lt"/>
              <a:buAutoNum type="arabicPeriod"/>
            </a:pPr>
            <a:r>
              <a:rPr lang="zh-CN" altLang="en-US" dirty="0"/>
              <a:t>与河北的重工业污染（</a:t>
            </a:r>
            <a:r>
              <a:rPr lang="en-US" altLang="zh-CN" dirty="0"/>
              <a:t>PM2.5</a:t>
            </a:r>
            <a:r>
              <a:rPr lang="zh-CN" altLang="en-US" dirty="0"/>
              <a:t>）不同，沙尘暴（</a:t>
            </a:r>
            <a:r>
              <a:rPr lang="en-US" altLang="zh-CN" dirty="0"/>
              <a:t> PM10 </a:t>
            </a:r>
            <a:r>
              <a:rPr lang="zh-CN" altLang="en-US" dirty="0"/>
              <a:t>）主要来自黄土高坡</a:t>
            </a:r>
            <a:endParaRPr lang="en-US" altLang="zh-CN" dirty="0"/>
          </a:p>
          <a:p>
            <a:pPr marL="342900" indent="-342900">
              <a:buFont typeface="+mj-lt"/>
              <a:buAutoNum type="arabicPeriod"/>
            </a:pPr>
            <a:r>
              <a:rPr lang="zh-CN" altLang="en-US" dirty="0"/>
              <a:t>全国范围内还是东南沿海城市空气好。</a:t>
            </a:r>
          </a:p>
        </p:txBody>
      </p:sp>
    </p:spTree>
    <p:extLst>
      <p:ext uri="{BB962C8B-B14F-4D97-AF65-F5344CB8AC3E}">
        <p14:creationId xmlns:p14="http://schemas.microsoft.com/office/powerpoint/2010/main" val="4603161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HS" dirty="0"/>
              <a:t>Problems</a:t>
            </a:r>
            <a:endParaRPr kumimoji="1" lang="zh-CHS" altLang="en-US" dirty="0"/>
          </a:p>
        </p:txBody>
      </p:sp>
      <p:sp>
        <p:nvSpPr>
          <p:cNvPr id="3" name="内容占位符 2"/>
          <p:cNvSpPr>
            <a:spLocks noGrp="1"/>
          </p:cNvSpPr>
          <p:nvPr>
            <p:ph idx="1"/>
          </p:nvPr>
        </p:nvSpPr>
        <p:spPr/>
        <p:txBody>
          <a:bodyPr/>
          <a:lstStyle/>
          <a:p>
            <a:pPr marL="457200" indent="-457200">
              <a:buFont typeface="+mj-lt"/>
              <a:buAutoNum type="arabicPeriod"/>
            </a:pPr>
            <a:r>
              <a:rPr kumimoji="1" lang="zh-CN" altLang="en-US" dirty="0"/>
              <a:t>无法做到所有城市、所有时间的数据一起展示。找不到那种</a:t>
            </a:r>
            <a:r>
              <a:rPr kumimoji="1" lang="en-US" altLang="zh-CN" dirty="0"/>
              <a:t>API</a:t>
            </a:r>
            <a:r>
              <a:rPr kumimoji="1" lang="zh-CN" altLang="en-US" dirty="0"/>
              <a:t>，虽然已有人（蔚蓝地图）做出产品了。</a:t>
            </a:r>
            <a:endParaRPr kumimoji="1" lang="en-US" altLang="zh-CN" dirty="0"/>
          </a:p>
          <a:p>
            <a:pPr marL="457200" indent="-457200">
              <a:buFont typeface="+mj-lt"/>
              <a:buAutoNum type="arabicPeriod"/>
            </a:pPr>
            <a:r>
              <a:rPr kumimoji="1" lang="zh-CN" altLang="en-US" dirty="0"/>
              <a:t>分析的结论很初级</a:t>
            </a:r>
            <a:endParaRPr kumimoji="1" lang="zh-CHS" altLang="en-US" dirty="0"/>
          </a:p>
        </p:txBody>
      </p:sp>
    </p:spTree>
    <p:extLst>
      <p:ext uri="{BB962C8B-B14F-4D97-AF65-F5344CB8AC3E}">
        <p14:creationId xmlns:p14="http://schemas.microsoft.com/office/powerpoint/2010/main" val="131563402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9200" y="286603"/>
            <a:ext cx="9936480" cy="3588711"/>
          </a:xfrm>
        </p:spPr>
        <p:txBody>
          <a:bodyPr/>
          <a:lstStyle/>
          <a:p>
            <a:pPr algn="ctr"/>
            <a:r>
              <a:rPr kumimoji="1" lang="en-US" altLang="zh-CN" dirty="0"/>
              <a:t>Q&amp;A</a:t>
            </a:r>
            <a:endParaRPr kumimoji="1" lang="zh-CHS" altLang="en-US" dirty="0"/>
          </a:p>
        </p:txBody>
      </p:sp>
    </p:spTree>
    <p:extLst>
      <p:ext uri="{BB962C8B-B14F-4D97-AF65-F5344CB8AC3E}">
        <p14:creationId xmlns:p14="http://schemas.microsoft.com/office/powerpoint/2010/main" val="92761290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9200" y="286603"/>
            <a:ext cx="9936480" cy="3588711"/>
          </a:xfrm>
        </p:spPr>
        <p:txBody>
          <a:bodyPr/>
          <a:lstStyle/>
          <a:p>
            <a:pPr algn="ctr"/>
            <a:r>
              <a:rPr kumimoji="1" lang="en-US" altLang="zh-CHS" dirty="0"/>
              <a:t>Thank you!</a:t>
            </a:r>
            <a:endParaRPr kumimoji="1" lang="zh-CHS" altLang="en-US" dirty="0"/>
          </a:p>
        </p:txBody>
      </p:sp>
    </p:spTree>
    <p:extLst>
      <p:ext uri="{BB962C8B-B14F-4D97-AF65-F5344CB8AC3E}">
        <p14:creationId xmlns:p14="http://schemas.microsoft.com/office/powerpoint/2010/main" val="34319908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Motivation: </a:t>
            </a:r>
            <a:br>
              <a:rPr kumimoji="1" lang="en-US" altLang="zh-Hans" dirty="0"/>
            </a:br>
            <a:r>
              <a:rPr kumimoji="1" lang="en-US" altLang="zh-Hans" dirty="0"/>
              <a:t>Which issue we want to deal with?</a:t>
            </a:r>
            <a:endParaRPr kumimoji="1" lang="zh-CHS" altLang="en-US" dirty="0"/>
          </a:p>
        </p:txBody>
      </p:sp>
      <p:sp>
        <p:nvSpPr>
          <p:cNvPr id="3" name="内容占位符 2"/>
          <p:cNvSpPr>
            <a:spLocks noGrp="1"/>
          </p:cNvSpPr>
          <p:nvPr>
            <p:ph idx="1"/>
          </p:nvPr>
        </p:nvSpPr>
        <p:spPr/>
        <p:txBody>
          <a:bodyPr/>
          <a:lstStyle/>
          <a:p>
            <a:pPr marL="0" indent="0">
              <a:buNone/>
            </a:pPr>
            <a:r>
              <a:rPr kumimoji="1" lang="en-US" altLang="zh-Hans" dirty="0"/>
              <a:t>	</a:t>
            </a:r>
            <a:r>
              <a:rPr kumimoji="1" lang="zh-CN" altLang="en-US" dirty="0"/>
              <a:t>自从</a:t>
            </a:r>
            <a:r>
              <a:rPr kumimoji="1" lang="en-US" altLang="zh-CN" dirty="0"/>
              <a:t>16</a:t>
            </a:r>
            <a:r>
              <a:rPr kumimoji="1" lang="zh-CN" altLang="en-US" dirty="0"/>
              <a:t>年来兰州求学，已经过了两年了。兰州别的方面我也挺喜欢的，夏天不热，冬天也有暖气。伙食方面也不错，西北吃饭大学不是白叫的哈</a:t>
            </a:r>
            <a:r>
              <a:rPr kumimoji="1" lang="en-US" altLang="zh-CN" dirty="0"/>
              <a:t>~</a:t>
            </a:r>
          </a:p>
          <a:p>
            <a:pPr marL="0" indent="0">
              <a:buNone/>
            </a:pPr>
            <a:r>
              <a:rPr kumimoji="1" lang="en-US" altLang="zh-CN" dirty="0"/>
              <a:t>	</a:t>
            </a:r>
            <a:r>
              <a:rPr kumimoji="1" lang="zh-CN" altLang="en-US" dirty="0"/>
              <a:t>但是，唯独沙尘暴天气似乎越来越多了。于是我们便想借着这次课程设计的机会分析一下兰州乃至全国空气质量的走向，以及兰州沙尘暴的源头（当然，凭借直觉源头应该是内蒙古）</a:t>
            </a:r>
            <a:endParaRPr kumimoji="1" lang="en-US" altLang="zh-Hans" dirty="0"/>
          </a:p>
        </p:txBody>
      </p:sp>
      <p:pic>
        <p:nvPicPr>
          <p:cNvPr id="1026" name="Picture 2" descr="内核Machine.svg">
            <a:extLst>
              <a:ext uri="{FF2B5EF4-FFF2-40B4-BE49-F238E27FC236}">
                <a16:creationId xmlns:a16="http://schemas.microsoft.com/office/drawing/2014/main" id="{E27905D4-56DF-4933-A400-0EAB8776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门户puzzle.svg">
            <a:extLst>
              <a:ext uri="{FF2B5EF4-FFF2-40B4-BE49-F238E27FC236}">
                <a16:creationId xmlns:a16="http://schemas.microsoft.com/office/drawing/2014/main" id="{95BB7D73-352D-4ED3-A13F-49F97138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内核Machine.svg">
            <a:extLst>
              <a:ext uri="{FF2B5EF4-FFF2-40B4-BE49-F238E27FC236}">
                <a16:creationId xmlns:a16="http://schemas.microsoft.com/office/drawing/2014/main" id="{1F4C44AB-F56F-4AE6-99C9-653D10640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门户puzzle.svg">
            <a:extLst>
              <a:ext uri="{FF2B5EF4-FFF2-40B4-BE49-F238E27FC236}">
                <a16:creationId xmlns:a16="http://schemas.microsoft.com/office/drawing/2014/main" id="{30850E2B-94DC-4752-AE70-E5F5621C6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9730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Motivation: </a:t>
            </a:r>
            <a:br>
              <a:rPr kumimoji="1" lang="en-US" altLang="zh-Hans" dirty="0"/>
            </a:br>
            <a:r>
              <a:rPr kumimoji="1" lang="en-US" altLang="zh-Hans" dirty="0"/>
              <a:t>Which issue we want to deal with?</a:t>
            </a:r>
            <a:endParaRPr kumimoji="1" lang="zh-CHS" altLang="en-US" dirty="0"/>
          </a:p>
        </p:txBody>
      </p:sp>
      <p:pic>
        <p:nvPicPr>
          <p:cNvPr id="1026" name="Picture 2" descr="内核Machine.svg">
            <a:extLst>
              <a:ext uri="{FF2B5EF4-FFF2-40B4-BE49-F238E27FC236}">
                <a16:creationId xmlns:a16="http://schemas.microsoft.com/office/drawing/2014/main" id="{E27905D4-56DF-4933-A400-0EAB8776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门户puzzle.svg">
            <a:extLst>
              <a:ext uri="{FF2B5EF4-FFF2-40B4-BE49-F238E27FC236}">
                <a16:creationId xmlns:a16="http://schemas.microsoft.com/office/drawing/2014/main" id="{95BB7D73-352D-4ED3-A13F-49F97138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内核Machine.svg">
            <a:extLst>
              <a:ext uri="{FF2B5EF4-FFF2-40B4-BE49-F238E27FC236}">
                <a16:creationId xmlns:a16="http://schemas.microsoft.com/office/drawing/2014/main" id="{1F4C44AB-F56F-4AE6-99C9-653D10640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门户puzzle.svg">
            <a:extLst>
              <a:ext uri="{FF2B5EF4-FFF2-40B4-BE49-F238E27FC236}">
                <a16:creationId xmlns:a16="http://schemas.microsoft.com/office/drawing/2014/main" id="{30850E2B-94DC-4752-AE70-E5F5621C6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pic>
        <p:nvPicPr>
          <p:cNvPr id="8" name="内容占位符 7">
            <a:extLst>
              <a:ext uri="{FF2B5EF4-FFF2-40B4-BE49-F238E27FC236}">
                <a16:creationId xmlns:a16="http://schemas.microsoft.com/office/drawing/2014/main" id="{E9F8DB31-7DEC-48FD-9784-9E1A5C7BE05F}"/>
              </a:ext>
            </a:extLst>
          </p:cNvPr>
          <p:cNvPicPr>
            <a:picLocks noGrp="1" noChangeAspect="1"/>
          </p:cNvPicPr>
          <p:nvPr>
            <p:ph idx="1"/>
          </p:nvPr>
        </p:nvPicPr>
        <p:blipFill>
          <a:blip r:embed="rId4"/>
          <a:stretch>
            <a:fillRect/>
          </a:stretch>
        </p:blipFill>
        <p:spPr>
          <a:xfrm>
            <a:off x="2485747" y="-118985"/>
            <a:ext cx="6724953" cy="5987973"/>
          </a:xfrm>
          <a:prstGeom prst="rect">
            <a:avLst/>
          </a:prstGeom>
        </p:spPr>
      </p:pic>
    </p:spTree>
    <p:extLst>
      <p:ext uri="{BB962C8B-B14F-4D97-AF65-F5344CB8AC3E}">
        <p14:creationId xmlns:p14="http://schemas.microsoft.com/office/powerpoint/2010/main" val="7999919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263633"/>
            <a:ext cx="10058400" cy="1450757"/>
          </a:xfrm>
        </p:spPr>
        <p:txBody>
          <a:bodyPr/>
          <a:lstStyle/>
          <a:p>
            <a:r>
              <a:rPr kumimoji="1" lang="en-US" altLang="zh-Hans" dirty="0"/>
              <a:t>Background:</a:t>
            </a:r>
            <a:br>
              <a:rPr kumimoji="1" lang="en-US" altLang="zh-Hans" dirty="0"/>
            </a:br>
            <a:r>
              <a:rPr kumimoji="1" lang="zh-CN" altLang="en-US" dirty="0"/>
              <a:t>别人是怎么做的</a:t>
            </a:r>
            <a:r>
              <a:rPr kumimoji="1" lang="en-US" altLang="zh-CN" dirty="0"/>
              <a:t>?</a:t>
            </a:r>
            <a:endParaRPr kumimoji="1" lang="en-US" altLang="zh-Hans" dirty="0"/>
          </a:p>
        </p:txBody>
      </p:sp>
      <p:pic>
        <p:nvPicPr>
          <p:cNvPr id="4" name="内容占位符 3">
            <a:extLst>
              <a:ext uri="{FF2B5EF4-FFF2-40B4-BE49-F238E27FC236}">
                <a16:creationId xmlns:a16="http://schemas.microsoft.com/office/drawing/2014/main" id="{5661D9BB-F645-4793-9274-F17AB9DE08D6}"/>
              </a:ext>
            </a:extLst>
          </p:cNvPr>
          <p:cNvPicPr>
            <a:picLocks noGrp="1" noChangeAspect="1"/>
          </p:cNvPicPr>
          <p:nvPr>
            <p:ph idx="1"/>
          </p:nvPr>
        </p:nvPicPr>
        <p:blipFill>
          <a:blip r:embed="rId2"/>
          <a:stretch>
            <a:fillRect/>
          </a:stretch>
        </p:blipFill>
        <p:spPr>
          <a:xfrm>
            <a:off x="3210051" y="2023817"/>
            <a:ext cx="7369878" cy="4022725"/>
          </a:xfrm>
          <a:prstGeom prst="rect">
            <a:avLst/>
          </a:prstGeom>
        </p:spPr>
      </p:pic>
      <p:sp>
        <p:nvSpPr>
          <p:cNvPr id="5" name="文本框 4">
            <a:extLst>
              <a:ext uri="{FF2B5EF4-FFF2-40B4-BE49-F238E27FC236}">
                <a16:creationId xmlns:a16="http://schemas.microsoft.com/office/drawing/2014/main" id="{D3C15ECB-C0F0-4502-A712-766ACB19413C}"/>
              </a:ext>
            </a:extLst>
          </p:cNvPr>
          <p:cNvSpPr txBox="1"/>
          <p:nvPr/>
        </p:nvSpPr>
        <p:spPr>
          <a:xfrm>
            <a:off x="1045747" y="2237173"/>
            <a:ext cx="738664" cy="1450757"/>
          </a:xfrm>
          <a:prstGeom prst="rect">
            <a:avLst/>
          </a:prstGeom>
          <a:noFill/>
        </p:spPr>
        <p:txBody>
          <a:bodyPr vert="eaVert" wrap="square" rtlCol="0">
            <a:spAutoFit/>
          </a:bodyPr>
          <a:lstStyle/>
          <a:p>
            <a:r>
              <a:rPr lang="zh-CN" altLang="en-US" dirty="0"/>
              <a:t>一、可视化</a:t>
            </a:r>
            <a:endParaRPr lang="en-US" altLang="zh-CN" dirty="0"/>
          </a:p>
          <a:p>
            <a:endParaRPr lang="en-US" altLang="zh-CN" dirty="0"/>
          </a:p>
        </p:txBody>
      </p:sp>
    </p:spTree>
    <p:extLst>
      <p:ext uri="{BB962C8B-B14F-4D97-AF65-F5344CB8AC3E}">
        <p14:creationId xmlns:p14="http://schemas.microsoft.com/office/powerpoint/2010/main" val="186091968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263633"/>
            <a:ext cx="10058400" cy="1450757"/>
          </a:xfrm>
        </p:spPr>
        <p:txBody>
          <a:bodyPr/>
          <a:lstStyle/>
          <a:p>
            <a:r>
              <a:rPr kumimoji="1" lang="en-US" altLang="zh-Hans" dirty="0"/>
              <a:t>Background:</a:t>
            </a:r>
            <a:br>
              <a:rPr kumimoji="1" lang="en-US" altLang="zh-Hans" dirty="0"/>
            </a:br>
            <a:r>
              <a:rPr kumimoji="1" lang="zh-CN" altLang="en-US" dirty="0"/>
              <a:t>别人是怎么做的</a:t>
            </a:r>
            <a:r>
              <a:rPr kumimoji="1" lang="en-US" altLang="zh-CN" dirty="0"/>
              <a:t>?</a:t>
            </a:r>
            <a:endParaRPr kumimoji="1" lang="en-US" altLang="zh-Hans" dirty="0"/>
          </a:p>
        </p:txBody>
      </p:sp>
      <p:sp>
        <p:nvSpPr>
          <p:cNvPr id="5" name="文本框 4">
            <a:extLst>
              <a:ext uri="{FF2B5EF4-FFF2-40B4-BE49-F238E27FC236}">
                <a16:creationId xmlns:a16="http://schemas.microsoft.com/office/drawing/2014/main" id="{D3C15ECB-C0F0-4502-A712-766ACB19413C}"/>
              </a:ext>
            </a:extLst>
          </p:cNvPr>
          <p:cNvSpPr txBox="1"/>
          <p:nvPr/>
        </p:nvSpPr>
        <p:spPr>
          <a:xfrm>
            <a:off x="1045747" y="2237173"/>
            <a:ext cx="738664" cy="1450757"/>
          </a:xfrm>
          <a:prstGeom prst="rect">
            <a:avLst/>
          </a:prstGeom>
          <a:noFill/>
        </p:spPr>
        <p:txBody>
          <a:bodyPr vert="eaVert" wrap="square" rtlCol="0">
            <a:spAutoFit/>
          </a:bodyPr>
          <a:lstStyle/>
          <a:p>
            <a:r>
              <a:rPr lang="zh-CN" altLang="en-US" dirty="0"/>
              <a:t>二、分析</a:t>
            </a:r>
            <a:endParaRPr lang="en-US" altLang="zh-CN" dirty="0"/>
          </a:p>
          <a:p>
            <a:endParaRPr lang="en-US" altLang="zh-CN" dirty="0"/>
          </a:p>
        </p:txBody>
      </p:sp>
      <p:sp>
        <p:nvSpPr>
          <p:cNvPr id="6" name="内容占位符 5">
            <a:extLst>
              <a:ext uri="{FF2B5EF4-FFF2-40B4-BE49-F238E27FC236}">
                <a16:creationId xmlns:a16="http://schemas.microsoft.com/office/drawing/2014/main" id="{FF7272FC-DB2E-45FC-9F29-9EC4254C0E90}"/>
              </a:ext>
            </a:extLst>
          </p:cNvPr>
          <p:cNvSpPr>
            <a:spLocks noGrp="1"/>
          </p:cNvSpPr>
          <p:nvPr>
            <p:ph idx="1"/>
          </p:nvPr>
        </p:nvSpPr>
        <p:spPr>
          <a:xfrm>
            <a:off x="932154" y="1845733"/>
            <a:ext cx="11123722" cy="4748633"/>
          </a:xfrm>
        </p:spPr>
        <p:txBody>
          <a:bodyPr>
            <a:normAutofit lnSpcReduction="10000"/>
          </a:bodyPr>
          <a:lstStyle/>
          <a:p>
            <a:pPr lvl="5"/>
            <a:r>
              <a:rPr lang="en-US" altLang="zh-CN" dirty="0">
                <a:hlinkClick r:id="rId2"/>
              </a:rPr>
              <a:t>https://zhidao.baidu.com/question/108322979.html</a:t>
            </a:r>
            <a:endParaRPr lang="en-US" altLang="zh-CN" dirty="0"/>
          </a:p>
          <a:p>
            <a:pPr lvl="5"/>
            <a:r>
              <a:rPr lang="en-US" altLang="zh-CN" dirty="0">
                <a:hlinkClick r:id="rId3"/>
              </a:rPr>
              <a:t>https://www.uooyoo.com/a/180405/55926732.html</a:t>
            </a:r>
            <a:endParaRPr lang="en-US" altLang="zh-CN" dirty="0"/>
          </a:p>
          <a:p>
            <a:pPr lvl="5"/>
            <a:r>
              <a:rPr lang="en-US" altLang="zh-CN" dirty="0"/>
              <a:t>1.</a:t>
            </a:r>
            <a:r>
              <a:rPr lang="zh-CN" altLang="en-US" dirty="0"/>
              <a:t>自然条件</a:t>
            </a:r>
          </a:p>
          <a:p>
            <a:pPr lvl="5"/>
            <a:r>
              <a:rPr lang="zh-CN" altLang="en-US" dirty="0"/>
              <a:t>有利于产生大风或强风的天气形势，有利的沙、尘源分布和有利的空气不稳定条件是沙尘暴或强沙尘暴形成的主要原因。强</a:t>
            </a:r>
          </a:p>
          <a:p>
            <a:pPr lvl="5"/>
            <a:r>
              <a:rPr lang="en-US" altLang="zh-CN" dirty="0"/>
              <a:t>2.</a:t>
            </a:r>
            <a:r>
              <a:rPr lang="zh-CN" altLang="en-US" dirty="0"/>
              <a:t>物理因素</a:t>
            </a:r>
          </a:p>
          <a:p>
            <a:pPr lvl="5"/>
            <a:r>
              <a:rPr lang="zh-CN" altLang="en-US" dirty="0"/>
              <a:t>在极有利的大尺度环境、高空干冷急流和强垂直风速、风向切变及热力不稳定层结条件下，引起锋区附近中小尺度系统生成、发展，加剧了锋区前后的气压、温度梯度，形成了锋区前后的巨大压温梯度。在动量下传和梯度偏差风的共同作用下，使近地层风速陡升，掀起地表沙尘，形成沙尘暴或强沙尘暴天气。</a:t>
            </a:r>
          </a:p>
          <a:p>
            <a:pPr lvl="5"/>
            <a:r>
              <a:rPr lang="en-US" altLang="zh-CN" dirty="0"/>
              <a:t>3.</a:t>
            </a:r>
            <a:r>
              <a:rPr lang="zh-CN" altLang="en-US" dirty="0"/>
              <a:t>环境因素</a:t>
            </a:r>
          </a:p>
          <a:p>
            <a:pPr lvl="5"/>
            <a:r>
              <a:rPr lang="zh-CN" altLang="en-US" dirty="0"/>
              <a:t>在中国科学院寒区旱区环境与工程研究所专家的努力下，一项为探讨沙尘物质的启动、传输机理而专门设立的沙尘暴风洞模拟实验顺利完成。</a:t>
            </a:r>
          </a:p>
          <a:p>
            <a:pPr lvl="5"/>
            <a:r>
              <a:rPr lang="en-US" altLang="zh-CN" dirty="0"/>
              <a:t>4.</a:t>
            </a:r>
            <a:r>
              <a:rPr lang="zh-CN" altLang="en-US" dirty="0"/>
              <a:t>人为因素</a:t>
            </a:r>
          </a:p>
          <a:p>
            <a:pPr lvl="5"/>
            <a:r>
              <a:rPr lang="zh-CN" altLang="en-US" dirty="0"/>
              <a:t>沙尘暴发生不仅是特定自然环境条件下的产物，而且与人类活动有对应关系。人为过度放牧、滥伐森林植被，工矿交通建设尤其是人为过度垦荒破坏地面植被，扰动地面结构，形成大面积沙漠化土地，直接加速了沙尘暴的形成和发育。</a:t>
            </a:r>
          </a:p>
          <a:p>
            <a:pPr lvl="5"/>
            <a:r>
              <a:rPr lang="en-US" altLang="zh-CN" dirty="0"/>
              <a:t>5.</a:t>
            </a:r>
            <a:r>
              <a:rPr lang="zh-CN" altLang="en-US" dirty="0"/>
              <a:t>气象因素</a:t>
            </a:r>
          </a:p>
          <a:p>
            <a:pPr lvl="5"/>
            <a:r>
              <a:rPr lang="zh-CN" altLang="en-US" dirty="0"/>
              <a:t>沙尘暴的形成是以东亚特殊的大气环流为背景，并与冬季风紧密联系在一起，它的发生主要与冬半年西伯利亚</a:t>
            </a:r>
            <a:r>
              <a:rPr lang="en-US" altLang="zh-CN" dirty="0"/>
              <a:t>-----</a:t>
            </a:r>
            <a:r>
              <a:rPr lang="zh-CN" altLang="en-US" dirty="0"/>
              <a:t>蒙古高压驱动下的冷锋过境有关，属冷锋型沙尘暴。</a:t>
            </a:r>
          </a:p>
          <a:p>
            <a:pPr lvl="5"/>
            <a:r>
              <a:rPr lang="zh-CN" altLang="en-US" dirty="0"/>
              <a:t>沙尘暴 </a:t>
            </a:r>
            <a:r>
              <a:rPr lang="en-US" altLang="zh-CN" dirty="0"/>
              <a:t>(sand-dust storm) </a:t>
            </a:r>
            <a:r>
              <a:rPr lang="zh-CN" altLang="en-US" dirty="0"/>
              <a:t>是沙暴 </a:t>
            </a:r>
            <a:r>
              <a:rPr lang="en-US" altLang="zh-CN" dirty="0"/>
              <a:t>(sand storm) </a:t>
            </a:r>
            <a:r>
              <a:rPr lang="zh-CN" altLang="en-US" dirty="0"/>
              <a:t>和尘暴 </a:t>
            </a:r>
            <a:r>
              <a:rPr lang="en-US" altLang="zh-CN" dirty="0"/>
              <a:t>(dust storm) </a:t>
            </a:r>
            <a:r>
              <a:rPr lang="zh-CN" altLang="en-US" dirty="0"/>
              <a:t>的总称，是荒漠化的标志。是指强风从地面卷起大量沙尘，使水平能见度小于</a:t>
            </a:r>
            <a:r>
              <a:rPr lang="en-US" altLang="zh-CN" dirty="0"/>
              <a:t>1</a:t>
            </a:r>
            <a:r>
              <a:rPr lang="zh-CN" altLang="en-US" dirty="0"/>
              <a:t>千米，具有突发性和持续时间较短特点的概率小危害大的灾害性天气现象。其中沙暴是指大风把大量沙粒吹入近地层所形成的挟沙风暴；尘暴则是大风把大量尘埃及其他细颗粒物卷入高空所形成的风暴。</a:t>
            </a:r>
          </a:p>
        </p:txBody>
      </p:sp>
    </p:spTree>
    <p:extLst>
      <p:ext uri="{BB962C8B-B14F-4D97-AF65-F5344CB8AC3E}">
        <p14:creationId xmlns:p14="http://schemas.microsoft.com/office/powerpoint/2010/main" val="49027908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空气质量数据的采集工作</a:t>
            </a:r>
            <a:endParaRPr kumimoji="1" lang="zh-CHS"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a:t>大量搜索后，发现多数天气网站只提供实时空气质量数据。也有直接提供历史数据的，但是要花钱买。</a:t>
            </a:r>
            <a:r>
              <a:rPr lang="en-US" altLang="zh-CN" dirty="0"/>
              <a:t> </a:t>
            </a:r>
            <a:r>
              <a:rPr lang="en-US" altLang="zh-CN" dirty="0">
                <a:hlinkClick r:id="rId2"/>
              </a:rPr>
              <a:t>http://www.shu-ju.net/</a:t>
            </a:r>
            <a:r>
              <a:rPr lang="en-US" altLang="zh-CN" dirty="0"/>
              <a:t> </a:t>
            </a:r>
            <a:r>
              <a:rPr lang="en-US" altLang="zh-CN" dirty="0">
                <a:hlinkClick r:id="rId3"/>
              </a:rPr>
              <a:t>https://www.aqistudy.cn/</a:t>
            </a:r>
            <a:endParaRPr lang="en-US" altLang="zh-CN" dirty="0"/>
          </a:p>
          <a:p>
            <a:pPr marL="0" indent="0">
              <a:buNone/>
            </a:pPr>
            <a:r>
              <a:rPr lang="en-US" altLang="zh-CN" dirty="0"/>
              <a:t>	</a:t>
            </a:r>
            <a:r>
              <a:rPr lang="zh-CN" altLang="en-US" dirty="0"/>
              <a:t>索性找到了天气后报网站，免费公开了我们需要的数据。</a:t>
            </a:r>
            <a:r>
              <a:rPr lang="en-US" altLang="zh-CN" dirty="0"/>
              <a:t>	</a:t>
            </a:r>
            <a:r>
              <a:rPr lang="en-US" altLang="zh-CN" dirty="0">
                <a:hlinkClick r:id="rId4"/>
              </a:rPr>
              <a:t>http://www.tianqihoubao.com/aqi</a:t>
            </a:r>
            <a:endParaRPr lang="en-US" altLang="zh-CN" dirty="0"/>
          </a:p>
          <a:p>
            <a:pPr marL="0" indent="0">
              <a:buNone/>
            </a:pPr>
            <a:r>
              <a:rPr lang="en-US" altLang="zh-CN" dirty="0"/>
              <a:t>	</a:t>
            </a:r>
            <a:r>
              <a:rPr lang="zh-CN" altLang="en-US" dirty="0"/>
              <a:t>接下来就是对它的爬取。</a:t>
            </a:r>
            <a:endParaRPr lang="en-US" altLang="zh-CN" dirty="0"/>
          </a:p>
          <a:p>
            <a:pPr marL="0" indent="0">
              <a:buNone/>
            </a:pPr>
            <a:endParaRPr kumimoji="1" lang="zh-CHS" altLang="en-US" dirty="0"/>
          </a:p>
        </p:txBody>
      </p:sp>
    </p:spTree>
    <p:extLst>
      <p:ext uri="{BB962C8B-B14F-4D97-AF65-F5344CB8AC3E}">
        <p14:creationId xmlns:p14="http://schemas.microsoft.com/office/powerpoint/2010/main" val="42207009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爬虫简介</a:t>
            </a:r>
            <a:endParaRPr kumimoji="1" lang="zh-CHS"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通用网络爬虫（</a:t>
            </a:r>
            <a:r>
              <a:rPr lang="en-US" altLang="zh-CN" dirty="0"/>
              <a:t>General Purpose Web Crawler</a:t>
            </a:r>
            <a:r>
              <a:rPr lang="zh-CN" altLang="en-US" dirty="0"/>
              <a:t>）、</a:t>
            </a:r>
            <a:endParaRPr lang="en-US" altLang="zh-CN" dirty="0"/>
          </a:p>
          <a:p>
            <a:pPr marL="457200" indent="-457200">
              <a:buFont typeface="+mj-lt"/>
              <a:buAutoNum type="arabicPeriod"/>
            </a:pPr>
            <a:r>
              <a:rPr lang="zh-CN" altLang="en-US" dirty="0"/>
              <a:t>聚焦网络爬虫（</a:t>
            </a:r>
            <a:r>
              <a:rPr lang="en-US" altLang="zh-CN" dirty="0"/>
              <a:t>Focused Web Crawler</a:t>
            </a:r>
            <a:r>
              <a:rPr lang="zh-CN" altLang="en-US" dirty="0"/>
              <a:t>）、</a:t>
            </a:r>
            <a:endParaRPr lang="en-US" altLang="zh-CN" dirty="0"/>
          </a:p>
          <a:p>
            <a:pPr marL="457200" indent="-457200">
              <a:buFont typeface="+mj-lt"/>
              <a:buAutoNum type="arabicPeriod"/>
            </a:pPr>
            <a:r>
              <a:rPr lang="zh-CN" altLang="en-US" dirty="0"/>
              <a:t>增量式网络爬虫（</a:t>
            </a:r>
            <a:r>
              <a:rPr lang="en-US" altLang="zh-CN" dirty="0"/>
              <a:t>Incremental Web Crawler</a:t>
            </a:r>
            <a:r>
              <a:rPr lang="zh-CN" altLang="en-US" dirty="0"/>
              <a:t>）、</a:t>
            </a:r>
            <a:endParaRPr lang="en-US" altLang="zh-CN" dirty="0"/>
          </a:p>
          <a:p>
            <a:pPr marL="457200" indent="-457200">
              <a:buFont typeface="+mj-lt"/>
              <a:buAutoNum type="arabicPeriod"/>
            </a:pPr>
            <a:r>
              <a:rPr lang="zh-CN" altLang="en-US" dirty="0"/>
              <a:t>深层网络爬虫（</a:t>
            </a:r>
            <a:r>
              <a:rPr lang="en-US" altLang="zh-CN" dirty="0"/>
              <a:t>Deep Web Crawler</a:t>
            </a:r>
            <a:r>
              <a:rPr lang="zh-CN" altLang="en-US" dirty="0"/>
              <a:t>）。 </a:t>
            </a:r>
            <a:endParaRPr lang="en-US" altLang="zh-CN" dirty="0"/>
          </a:p>
          <a:p>
            <a:pPr marL="0" indent="0">
              <a:buNone/>
            </a:pPr>
            <a:r>
              <a:rPr lang="zh-CN" altLang="en-US" dirty="0"/>
              <a:t>实际的网络爬虫系统通常是几种爬虫技术相结合实现的</a:t>
            </a:r>
            <a:r>
              <a:rPr lang="zh-CN" altLang="en-US" baseline="30000" dirty="0"/>
              <a:t> </a:t>
            </a:r>
            <a:r>
              <a:rPr lang="en-US" altLang="zh-CN" baseline="30000" dirty="0"/>
              <a:t>[1]</a:t>
            </a:r>
            <a:r>
              <a:rPr lang="zh-CN" altLang="en-US" dirty="0"/>
              <a:t>  。</a:t>
            </a:r>
            <a:endParaRPr lang="en-US" altLang="zh-CN" dirty="0"/>
          </a:p>
          <a:p>
            <a:pPr marL="0" indent="0">
              <a:buNone/>
            </a:pPr>
            <a:endParaRPr kumimoji="1" lang="en-US" altLang="zh-Hans" dirty="0"/>
          </a:p>
          <a:p>
            <a:pPr marL="0" indent="0">
              <a:buNone/>
            </a:pPr>
            <a:r>
              <a:rPr kumimoji="1" lang="en-US" altLang="zh-CN" dirty="0"/>
              <a:t>	</a:t>
            </a:r>
            <a:r>
              <a:rPr kumimoji="1" lang="zh-CN" altLang="en-US" dirty="0"/>
              <a:t>显然，我们只想爬取天气后报网站上的历史天气数据，属于聚集爬虫。</a:t>
            </a:r>
            <a:endParaRPr kumimoji="1" lang="zh-CHS" altLang="en-US" dirty="0"/>
          </a:p>
        </p:txBody>
      </p:sp>
    </p:spTree>
    <p:extLst>
      <p:ext uri="{BB962C8B-B14F-4D97-AF65-F5344CB8AC3E}">
        <p14:creationId xmlns:p14="http://schemas.microsoft.com/office/powerpoint/2010/main" val="43726239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聚焦网络爬虫</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聚焦网络爬虫（</a:t>
            </a:r>
            <a:r>
              <a:rPr lang="en-US" altLang="zh-CN" dirty="0"/>
              <a:t>Focused Crawler</a:t>
            </a:r>
            <a:r>
              <a:rPr lang="zh-CN" altLang="en-US" dirty="0"/>
              <a:t>），又称主题网络爬虫（</a:t>
            </a:r>
            <a:r>
              <a:rPr lang="en-US" altLang="zh-CN" dirty="0"/>
              <a:t>Topical Crawler</a:t>
            </a:r>
            <a:r>
              <a:rPr lang="zh-CN" altLang="en-US" dirty="0"/>
              <a:t>），是指选择性地爬行那些与预先定义好的主题相关页面的网络爬虫</a:t>
            </a:r>
            <a:r>
              <a:rPr lang="en-US" altLang="zh-CN" dirty="0"/>
              <a:t>[8]</a:t>
            </a:r>
            <a:r>
              <a:rPr lang="zh-CN" altLang="en-US" dirty="0"/>
              <a:t>。 和通用网络爬虫相比，聚焦爬虫只需要爬行与主题相关的页面，极大地节省了硬件和网络资源，保存的页面也由于数量少而更新快，还可以很好地满足一些特定人群对特定领域信息的需求</a:t>
            </a:r>
            <a:r>
              <a:rPr lang="zh-CN" altLang="en-US" baseline="30000" dirty="0"/>
              <a:t> </a:t>
            </a:r>
            <a:r>
              <a:rPr lang="en-US" altLang="zh-CN" baseline="30000" dirty="0"/>
              <a:t>[1]</a:t>
            </a:r>
            <a:r>
              <a:rPr lang="zh-CN" altLang="en-US" dirty="0"/>
              <a:t>  。</a:t>
            </a:r>
          </a:p>
          <a:p>
            <a:r>
              <a:rPr lang="zh-CN" altLang="en-US" dirty="0"/>
              <a:t>聚焦网络爬虫和通用网络爬虫相比，增加了链接评价模块以及内容评价模块。聚焦爬虫爬行策略实现的关键是评价页面内容和链接的重要性，不同的方法计算出的重要性不同，由此导致链接的访问顺序也不同</a:t>
            </a:r>
            <a:r>
              <a:rPr lang="zh-CN" altLang="en-US" baseline="30000" dirty="0"/>
              <a:t> </a:t>
            </a:r>
            <a:r>
              <a:rPr lang="en-US" altLang="zh-CN" baseline="30000" dirty="0"/>
              <a:t>[1]</a:t>
            </a:r>
            <a:r>
              <a:rPr lang="zh-CN" altLang="en-US" dirty="0"/>
              <a:t>  。</a:t>
            </a:r>
          </a:p>
          <a:p>
            <a:r>
              <a:rPr lang="en-US" altLang="zh-CN" dirty="0"/>
              <a:t>1) </a:t>
            </a:r>
            <a:r>
              <a:rPr lang="zh-CN" altLang="en-US" dirty="0"/>
              <a:t>基于内容评价的爬行策略：</a:t>
            </a:r>
            <a:r>
              <a:rPr lang="en-US" altLang="zh-CN" dirty="0" err="1"/>
              <a:t>DeBra</a:t>
            </a:r>
            <a:r>
              <a:rPr lang="zh-CN" altLang="en-US" dirty="0"/>
              <a:t>将文本相似度的计算方法引入到网络爬虫中，提出了 </a:t>
            </a:r>
            <a:r>
              <a:rPr lang="en-US" altLang="zh-CN" dirty="0"/>
              <a:t>Fish Search </a:t>
            </a:r>
            <a:r>
              <a:rPr lang="zh-CN" altLang="en-US" dirty="0"/>
              <a:t>算法，它将用户输入的查询词作为主题，包含查询词的页面被视为与主题相关，其局限性在于无法评价页面与主题相关 度 的 高 低 。 </a:t>
            </a:r>
            <a:r>
              <a:rPr lang="en-US" altLang="zh-CN" dirty="0" err="1"/>
              <a:t>Herseovic</a:t>
            </a:r>
            <a:r>
              <a:rPr lang="zh-CN" altLang="en-US" dirty="0"/>
              <a:t>对 </a:t>
            </a:r>
            <a:r>
              <a:rPr lang="en-US" altLang="zh-CN" dirty="0"/>
              <a:t>Fish Search </a:t>
            </a:r>
            <a:r>
              <a:rPr lang="zh-CN" altLang="en-US" dirty="0"/>
              <a:t>算 法 进 行 了 改 进 ，提 出 了 </a:t>
            </a:r>
            <a:r>
              <a:rPr lang="en-US" altLang="zh-CN" dirty="0" err="1"/>
              <a:t>Sharksearch</a:t>
            </a:r>
            <a:r>
              <a:rPr lang="en-US" altLang="zh-CN" dirty="0"/>
              <a:t> </a:t>
            </a:r>
            <a:r>
              <a:rPr lang="zh-CN" altLang="en-US" dirty="0"/>
              <a:t>算法，利用空间向量模型计算页面与主题的相关度大小</a:t>
            </a:r>
            <a:r>
              <a:rPr lang="zh-CN" altLang="en-US" baseline="30000" dirty="0"/>
              <a:t> </a:t>
            </a:r>
            <a:r>
              <a:rPr lang="en-US" altLang="zh-CN" baseline="30000" dirty="0"/>
              <a:t>[1]</a:t>
            </a:r>
            <a:r>
              <a:rPr lang="zh-CN" altLang="en-US" dirty="0"/>
              <a:t>  。</a:t>
            </a:r>
          </a:p>
          <a:p>
            <a:r>
              <a:rPr lang="en-US" altLang="zh-CN" dirty="0"/>
              <a:t>2) </a:t>
            </a:r>
            <a:r>
              <a:rPr lang="zh-CN" altLang="en-US" dirty="0"/>
              <a:t>基于链接结构评价的爬行策略 ：</a:t>
            </a:r>
            <a:r>
              <a:rPr lang="en-US" altLang="zh-CN" dirty="0"/>
              <a:t>Web </a:t>
            </a:r>
            <a:r>
              <a:rPr lang="zh-CN" altLang="en-US" dirty="0"/>
              <a:t>页面作为一种半结构化文档，包含很多结构信息，可用来评价链接重要性。 </a:t>
            </a:r>
            <a:r>
              <a:rPr lang="en-US" altLang="zh-CN" dirty="0"/>
              <a:t>PageRank </a:t>
            </a:r>
            <a:r>
              <a:rPr lang="zh-CN" altLang="en-US" dirty="0"/>
              <a:t>算法最初用于搜索引擎信息检索中对查询结果进行排序，也可用于评价链接重要性，具体做法就是每次选择 </a:t>
            </a:r>
            <a:r>
              <a:rPr lang="en-US" altLang="zh-CN" dirty="0"/>
              <a:t>PageRank </a:t>
            </a:r>
            <a:r>
              <a:rPr lang="zh-CN" altLang="en-US" dirty="0"/>
              <a:t>值较大页面中的链接来访问。 另一个利用 </a:t>
            </a:r>
            <a:r>
              <a:rPr lang="en-US" altLang="zh-CN" dirty="0"/>
              <a:t>Web</a:t>
            </a:r>
            <a:r>
              <a:rPr lang="zh-CN" altLang="en-US" dirty="0"/>
              <a:t>结构评价链接价值的方法是 </a:t>
            </a:r>
            <a:r>
              <a:rPr lang="en-US" altLang="zh-CN" dirty="0"/>
              <a:t>HITS </a:t>
            </a:r>
            <a:r>
              <a:rPr lang="zh-CN" altLang="en-US" dirty="0"/>
              <a:t>方法，它通过计算每个已访问页面的 </a:t>
            </a:r>
            <a:r>
              <a:rPr lang="en-US" altLang="zh-CN" dirty="0"/>
              <a:t>Authority </a:t>
            </a:r>
            <a:r>
              <a:rPr lang="zh-CN" altLang="en-US" dirty="0"/>
              <a:t>权重和 </a:t>
            </a:r>
            <a:r>
              <a:rPr lang="en-US" altLang="zh-CN" dirty="0"/>
              <a:t>Hub </a:t>
            </a:r>
            <a:r>
              <a:rPr lang="zh-CN" altLang="en-US" dirty="0"/>
              <a:t>权重，并以此决定链接的访问顺序</a:t>
            </a:r>
            <a:r>
              <a:rPr lang="zh-CN" altLang="en-US" baseline="30000" dirty="0"/>
              <a:t> </a:t>
            </a:r>
            <a:r>
              <a:rPr lang="en-US" altLang="zh-CN" baseline="30000" dirty="0"/>
              <a:t>[1]</a:t>
            </a:r>
            <a:r>
              <a:rPr lang="zh-CN" altLang="en-US" dirty="0"/>
              <a:t>  。</a:t>
            </a:r>
          </a:p>
          <a:p>
            <a:r>
              <a:rPr lang="en-US" altLang="zh-CN" dirty="0"/>
              <a:t>3) </a:t>
            </a:r>
            <a:r>
              <a:rPr lang="zh-CN" altLang="en-US" dirty="0"/>
              <a:t>基于增强学习的爬行策略：</a:t>
            </a:r>
            <a:r>
              <a:rPr lang="en-US" altLang="zh-CN" dirty="0"/>
              <a:t>Rennie </a:t>
            </a:r>
            <a:r>
              <a:rPr lang="zh-CN" altLang="en-US" dirty="0"/>
              <a:t>和 </a:t>
            </a:r>
            <a:r>
              <a:rPr lang="en-US" altLang="zh-CN" dirty="0"/>
              <a:t>McCallum </a:t>
            </a:r>
            <a:r>
              <a:rPr lang="zh-CN" altLang="en-US" dirty="0"/>
              <a:t>将增强学习引入聚焦爬虫，利用贝叶斯分类器，根据整个网页文本和链接文本对超链接进行分类，为每个链接计算出重要性，从而决定链接的访问顺序</a:t>
            </a:r>
            <a:r>
              <a:rPr lang="zh-CN" altLang="en-US" baseline="30000" dirty="0"/>
              <a:t> </a:t>
            </a:r>
            <a:r>
              <a:rPr lang="en-US" altLang="zh-CN" baseline="30000" dirty="0"/>
              <a:t>[1]</a:t>
            </a:r>
            <a:r>
              <a:rPr lang="zh-CN" altLang="en-US" dirty="0"/>
              <a:t>  。</a:t>
            </a:r>
          </a:p>
          <a:p>
            <a:r>
              <a:rPr lang="en-US" altLang="zh-CN" dirty="0"/>
              <a:t>4) </a:t>
            </a:r>
            <a:r>
              <a:rPr lang="zh-CN" altLang="en-US" dirty="0"/>
              <a:t>基于语境图的爬行策略：</a:t>
            </a:r>
            <a:r>
              <a:rPr lang="en-US" altLang="zh-CN" dirty="0" err="1"/>
              <a:t>Diligenti</a:t>
            </a:r>
            <a:r>
              <a:rPr lang="en-US" altLang="zh-CN" dirty="0"/>
              <a:t> </a:t>
            </a:r>
            <a:r>
              <a:rPr lang="zh-CN" altLang="en-US" dirty="0"/>
              <a:t>等人提出了一种通过建立语境图（</a:t>
            </a:r>
            <a:r>
              <a:rPr lang="en-US" altLang="zh-CN" dirty="0"/>
              <a:t>Context Graphs</a:t>
            </a:r>
            <a:r>
              <a:rPr lang="zh-CN" altLang="en-US" dirty="0"/>
              <a:t>）学习网页之间的相关度，训练一个机器学习系统，通过该系统可计算当前页面到相关 </a:t>
            </a:r>
            <a:r>
              <a:rPr lang="en-US" altLang="zh-CN" dirty="0"/>
              <a:t>Web </a:t>
            </a:r>
            <a:r>
              <a:rPr lang="zh-CN" altLang="en-US" dirty="0"/>
              <a:t>页面的距离，距离越近的页面中的链接优先访问。印度理工大学（</a:t>
            </a:r>
            <a:r>
              <a:rPr lang="en-US" altLang="zh-CN" dirty="0"/>
              <a:t>IIT</a:t>
            </a:r>
            <a:r>
              <a:rPr lang="zh-CN" altLang="en-US" dirty="0"/>
              <a:t>）和 </a:t>
            </a:r>
            <a:r>
              <a:rPr lang="en-US" altLang="zh-CN" dirty="0"/>
              <a:t>IBM </a:t>
            </a:r>
            <a:r>
              <a:rPr lang="zh-CN" altLang="en-US" dirty="0"/>
              <a:t>研究中心的研究人员开发了一个典型的聚焦网络爬虫。 该爬虫对主题的定义既不是采用关键词也不是加权矢量，而是一组具有相同主题的网页。 它包含两个重要模块：一个是分类器，用来计算所爬行的页面与主题的相关度，确定是否与主题相关；另一个是净化器，用来识别通过较少链接连接到大量相关页面的中心页面</a:t>
            </a:r>
            <a:r>
              <a:rPr lang="zh-CN" altLang="en-US" baseline="30000" dirty="0"/>
              <a:t> </a:t>
            </a:r>
            <a:r>
              <a:rPr lang="en-US" altLang="zh-CN" baseline="30000" dirty="0"/>
              <a:t>[1]</a:t>
            </a:r>
            <a:r>
              <a:rPr lang="zh-CN" altLang="en-US" dirty="0"/>
              <a:t>  。</a:t>
            </a:r>
          </a:p>
        </p:txBody>
      </p:sp>
    </p:spTree>
    <p:extLst>
      <p:ext uri="{BB962C8B-B14F-4D97-AF65-F5344CB8AC3E}">
        <p14:creationId xmlns:p14="http://schemas.microsoft.com/office/powerpoint/2010/main" val="225027818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913</TotalTime>
  <Words>1185</Words>
  <Application>Microsoft Office PowerPoint</Application>
  <PresentationFormat>宽屏</PresentationFormat>
  <Paragraphs>179</Paragraphs>
  <Slides>26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3" baseType="lpstr">
      <vt:lpstr>等线</vt:lpstr>
      <vt:lpstr>宋体</vt:lpstr>
      <vt:lpstr>Arial</vt:lpstr>
      <vt:lpstr>Calibri</vt:lpstr>
      <vt:lpstr>Calibri Light</vt:lpstr>
      <vt:lpstr>怀旧</vt:lpstr>
      <vt:lpstr>包装程序外壳对象</vt:lpstr>
      <vt:lpstr>大数据课程设计 </vt:lpstr>
      <vt:lpstr>Outline</vt:lpstr>
      <vt:lpstr>Motivation:  Which issue we want to deal with?</vt:lpstr>
      <vt:lpstr>Motivation:  Which issue we want to deal with?</vt:lpstr>
      <vt:lpstr>Background: 别人是怎么做的?</vt:lpstr>
      <vt:lpstr>Background: 别人是怎么做的?</vt:lpstr>
      <vt:lpstr>空气质量数据的采集工作</vt:lpstr>
      <vt:lpstr>爬虫简介</vt:lpstr>
      <vt:lpstr>聚焦网络爬虫</vt:lpstr>
      <vt:lpstr>分析网页</vt:lpstr>
      <vt:lpstr>分析网页</vt:lpstr>
      <vt:lpstr>分析网页</vt:lpstr>
      <vt:lpstr>What is Scrapy?</vt:lpstr>
      <vt:lpstr>How to use Scrapy?</vt:lpstr>
      <vt:lpstr>How to use Scrapy?</vt:lpstr>
      <vt:lpstr>Data Display</vt:lpstr>
      <vt:lpstr>Algorithm</vt:lpstr>
      <vt:lpstr>Algorithm</vt:lpstr>
      <vt:lpstr>Algorithm</vt:lpstr>
      <vt:lpstr>Visualization</vt:lpstr>
      <vt:lpstr>Visualization</vt:lpstr>
      <vt:lpstr>Analysis</vt:lpstr>
      <vt:lpstr>Analysis</vt:lpstr>
      <vt:lpstr>Problems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dc:title>
  <dc:creator>Microsoft Office 用户</dc:creator>
  <cp:lastModifiedBy>李 朝阳</cp:lastModifiedBy>
  <cp:revision>178</cp:revision>
  <dcterms:created xsi:type="dcterms:W3CDTF">2015-04-14T07:08:40Z</dcterms:created>
  <dcterms:modified xsi:type="dcterms:W3CDTF">2018-06-19T01:23:44Z</dcterms:modified>
</cp:coreProperties>
</file>