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D43048-8391-4A94-8882-6619C278C588}">
  <a:tblStyle styleId="{98D43048-8391-4A94-8882-6619C278C5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ad73984ffc_0_15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ad73984ffc_0_15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ad73984ffc_0_15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ad73984ffc_0_15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7294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ad73984ffc_0_15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ad73984ffc_0_15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6597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ad73984ffc_0_15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ad73984ffc_0_15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2194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27475" y="1408075"/>
            <a:ext cx="4366200" cy="17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1025" y="3114400"/>
            <a:ext cx="41727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31225" y="229756"/>
            <a:ext cx="8724000" cy="4217169"/>
            <a:chOff x="231225" y="229756"/>
            <a:chExt cx="8724000" cy="4217169"/>
          </a:xfrm>
        </p:grpSpPr>
        <p:sp>
          <p:nvSpPr>
            <p:cNvPr id="13" name="Google Shape;13;p2"/>
            <p:cNvSpPr/>
            <p:nvPr/>
          </p:nvSpPr>
          <p:spPr>
            <a:xfrm>
              <a:off x="231225" y="3733500"/>
              <a:ext cx="389700" cy="389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58300" y="4152925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83125" y="3550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56445" y="2297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27"/>
          <p:cNvGrpSpPr/>
          <p:nvPr/>
        </p:nvGrpSpPr>
        <p:grpSpPr>
          <a:xfrm flipH="1">
            <a:off x="290300" y="219124"/>
            <a:ext cx="8687224" cy="4649838"/>
            <a:chOff x="412338" y="27249"/>
            <a:chExt cx="8687224" cy="4649838"/>
          </a:xfrm>
        </p:grpSpPr>
        <p:sp>
          <p:nvSpPr>
            <p:cNvPr id="317" name="Google Shape;317;p27"/>
            <p:cNvSpPr/>
            <p:nvPr/>
          </p:nvSpPr>
          <p:spPr>
            <a:xfrm>
              <a:off x="412338" y="904050"/>
              <a:ext cx="687300" cy="6873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959150" y="39782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7399500" y="272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6661875" y="415628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28"/>
          <p:cNvGrpSpPr/>
          <p:nvPr/>
        </p:nvGrpSpPr>
        <p:grpSpPr>
          <a:xfrm>
            <a:off x="270750" y="-561264"/>
            <a:ext cx="8627325" cy="4964025"/>
            <a:chOff x="270750" y="-561264"/>
            <a:chExt cx="8627325" cy="4964025"/>
          </a:xfrm>
        </p:grpSpPr>
        <p:grpSp>
          <p:nvGrpSpPr>
            <p:cNvPr id="327" name="Google Shape;327;p28"/>
            <p:cNvGrpSpPr/>
            <p:nvPr/>
          </p:nvGrpSpPr>
          <p:grpSpPr>
            <a:xfrm rot="10800000" flipH="1">
              <a:off x="270750" y="253149"/>
              <a:ext cx="8627325" cy="4149612"/>
              <a:chOff x="270750" y="192538"/>
              <a:chExt cx="8627325" cy="4149612"/>
            </a:xfrm>
          </p:grpSpPr>
          <p:sp>
            <p:nvSpPr>
              <p:cNvPr id="328" name="Google Shape;328;p28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8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8"/>
              <p:cNvSpPr/>
              <p:nvPr/>
            </p:nvSpPr>
            <p:spPr>
              <a:xfrm>
                <a:off x="7218275" y="36057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8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8"/>
              <p:cNvSpPr/>
              <p:nvPr/>
            </p:nvSpPr>
            <p:spPr>
              <a:xfrm>
                <a:off x="817013" y="192538"/>
                <a:ext cx="520200" cy="5208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8"/>
              <p:cNvSpPr/>
              <p:nvPr/>
            </p:nvSpPr>
            <p:spPr>
              <a:xfrm>
                <a:off x="1337220" y="250706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4" name="Google Shape;334;p28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 flipH="1">
            <a:off x="1076330" y="3499180"/>
            <a:ext cx="6991339" cy="1329929"/>
            <a:chOff x="404800" y="1010238"/>
            <a:chExt cx="8208688" cy="1561500"/>
          </a:xfrm>
        </p:grpSpPr>
        <p:sp>
          <p:nvSpPr>
            <p:cNvPr id="20" name="Google Shape;20;p3"/>
            <p:cNvSpPr/>
            <p:nvPr/>
          </p:nvSpPr>
          <p:spPr>
            <a:xfrm>
              <a:off x="2560391" y="1010238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 flipH="1">
            <a:off x="3408602" y="765505"/>
            <a:ext cx="1013400" cy="10134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26" name="Google Shape;26;p3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1887000" y="1732200"/>
            <a:ext cx="5370000" cy="16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13225" y="1036775"/>
            <a:ext cx="7717500" cy="33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 flipH="1">
            <a:off x="165975" y="229756"/>
            <a:ext cx="8684475" cy="4217169"/>
            <a:chOff x="270750" y="229756"/>
            <a:chExt cx="8684475" cy="4217169"/>
          </a:xfrm>
        </p:grpSpPr>
        <p:sp>
          <p:nvSpPr>
            <p:cNvPr id="37" name="Google Shape;37;p4"/>
            <p:cNvSpPr/>
            <p:nvPr/>
          </p:nvSpPr>
          <p:spPr>
            <a:xfrm>
              <a:off x="270750" y="34005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8358300" y="4152925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8383125" y="3550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1556445" y="2297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1388100" y="5263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9" name="Google Shape;79;p8"/>
          <p:cNvGrpSpPr/>
          <p:nvPr/>
        </p:nvGrpSpPr>
        <p:grpSpPr>
          <a:xfrm rot="10800000" flipH="1">
            <a:off x="1101156" y="253149"/>
            <a:ext cx="7611770" cy="2949179"/>
            <a:chOff x="404800" y="-890960"/>
            <a:chExt cx="8937149" cy="3462697"/>
          </a:xfrm>
        </p:grpSpPr>
        <p:sp>
          <p:nvSpPr>
            <p:cNvPr id="80" name="Google Shape;80;p8"/>
            <p:cNvSpPr/>
            <p:nvPr/>
          </p:nvSpPr>
          <p:spPr>
            <a:xfrm>
              <a:off x="8152149" y="-89096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 rot="10800000" flipH="1">
            <a:off x="4746823" y="3303353"/>
            <a:ext cx="1013400" cy="10134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 rot="10800000">
            <a:off x="270750" y="740109"/>
            <a:ext cx="8627325" cy="4089001"/>
            <a:chOff x="270750" y="253149"/>
            <a:chExt cx="8627325" cy="4089001"/>
          </a:xfrm>
        </p:grpSpPr>
        <p:sp>
          <p:nvSpPr>
            <p:cNvPr id="86" name="Google Shape;86;p8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10"/>
          <p:cNvGrpSpPr/>
          <p:nvPr/>
        </p:nvGrpSpPr>
        <p:grpSpPr>
          <a:xfrm>
            <a:off x="270750" y="305956"/>
            <a:ext cx="7172425" cy="3514294"/>
            <a:chOff x="270750" y="305956"/>
            <a:chExt cx="7172425" cy="3514294"/>
          </a:xfrm>
        </p:grpSpPr>
        <p:sp>
          <p:nvSpPr>
            <p:cNvPr id="104" name="Google Shape;104;p10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6871075" y="4450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64175" y="3620975"/>
            <a:ext cx="35079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title" hasCustomPrompt="1"/>
          </p:nvPr>
        </p:nvSpPr>
        <p:spPr>
          <a:xfrm>
            <a:off x="2616450" y="1487125"/>
            <a:ext cx="39111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1"/>
          </p:nvPr>
        </p:nvSpPr>
        <p:spPr>
          <a:xfrm>
            <a:off x="1821000" y="2923625"/>
            <a:ext cx="550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113" name="Google Shape;113;p11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2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5"/>
          <p:cNvGrpSpPr/>
          <p:nvPr/>
        </p:nvGrpSpPr>
        <p:grpSpPr>
          <a:xfrm flipH="1">
            <a:off x="466113" y="283325"/>
            <a:ext cx="8310488" cy="4058138"/>
            <a:chOff x="270750" y="369050"/>
            <a:chExt cx="8310488" cy="4058138"/>
          </a:xfrm>
        </p:grpSpPr>
        <p:sp>
          <p:nvSpPr>
            <p:cNvPr id="295" name="Google Shape;295;p25"/>
            <p:cNvSpPr/>
            <p:nvPr/>
          </p:nvSpPr>
          <p:spPr>
            <a:xfrm>
              <a:off x="622525" y="369050"/>
              <a:ext cx="896100" cy="896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270750" y="2638875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 rot="10800000">
              <a:off x="8287538" y="3923537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7891375" y="1494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 rot="10800000">
              <a:off x="7637888" y="38544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2194400" y="340271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6692981" y="897169"/>
              <a:ext cx="274200" cy="2745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1661220" y="625231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1_1_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305;p26"/>
          <p:cNvGrpSpPr/>
          <p:nvPr/>
        </p:nvGrpSpPr>
        <p:grpSpPr>
          <a:xfrm flipH="1">
            <a:off x="366000" y="253149"/>
            <a:ext cx="8563397" cy="4105938"/>
            <a:chOff x="536166" y="253149"/>
            <a:chExt cx="8563397" cy="4105938"/>
          </a:xfrm>
        </p:grpSpPr>
        <p:sp>
          <p:nvSpPr>
            <p:cNvPr id="306" name="Google Shape;306;p26"/>
            <p:cNvSpPr/>
            <p:nvPr/>
          </p:nvSpPr>
          <p:spPr>
            <a:xfrm>
              <a:off x="536166" y="349650"/>
              <a:ext cx="860700" cy="860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723100" y="313160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8466300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3585300" y="25428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5778038" y="13197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6" r:id="rId5"/>
    <p:sldLayoutId id="2147483657" r:id="rId6"/>
    <p:sldLayoutId id="2147483658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3" name="Google Shape;353;p31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6" name="Google Shape;356;p31">
            <a:hlinkClick r:id="" action="ppaction://noaction"/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8" name="Google Shape;358;p31"/>
          <p:cNvSpPr txBox="1">
            <a:spLocks noGrp="1"/>
          </p:cNvSpPr>
          <p:nvPr>
            <p:ph type="ctrTitle"/>
          </p:nvPr>
        </p:nvSpPr>
        <p:spPr>
          <a:xfrm>
            <a:off x="427475" y="1166625"/>
            <a:ext cx="4366200" cy="17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  Bank</a:t>
            </a:r>
            <a:br>
              <a:rPr lang="en-US" dirty="0" smtClean="0"/>
            </a:br>
            <a:r>
              <a:rPr lang="en-US" dirty="0"/>
              <a:t>Management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359" name="Google Shape;359;p31"/>
          <p:cNvSpPr txBox="1">
            <a:spLocks noGrp="1"/>
          </p:cNvSpPr>
          <p:nvPr>
            <p:ph type="subTitle" idx="1"/>
          </p:nvPr>
        </p:nvSpPr>
        <p:spPr>
          <a:xfrm>
            <a:off x="1693062" y="2879278"/>
            <a:ext cx="2225285" cy="16197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ct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50000"/>
            </a:pPr>
            <a:r>
              <a:rPr lang="ar-SA" b="1" dirty="0">
                <a:solidFill>
                  <a:schemeClr val="tx1">
                    <a:lumMod val="75000"/>
                  </a:schemeClr>
                </a:solidFill>
                <a:latin typeface="Bahij TheSansArabic Bold" panose="02040503050201020203" pitchFamily="18" charset="-78"/>
                <a:cs typeface="Bahij TheSansArabic Bold" panose="02040503050201020203" pitchFamily="18" charset="-78"/>
              </a:rPr>
              <a:t>تنفيـــذ</a:t>
            </a:r>
            <a:endParaRPr lang="ar-SA" sz="1400" dirty="0">
              <a:solidFill>
                <a:schemeClr val="bg1">
                  <a:lumMod val="50000"/>
                </a:schemeClr>
              </a:solidFill>
              <a:latin typeface="Bahij TheSansArabic Bold" panose="02040503050201020203" pitchFamily="18" charset="-78"/>
              <a:cs typeface="Bahij TheSansArabic Bold" panose="02040503050201020203" pitchFamily="18" charset="-78"/>
            </a:endParaRPr>
          </a:p>
          <a:p>
            <a:pPr marL="285750" lvl="0" indent="-285750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ar-SA" sz="1400" dirty="0" smtClean="0">
                <a:solidFill>
                  <a:schemeClr val="bg1">
                    <a:lumMod val="50000"/>
                  </a:schemeClr>
                </a:solidFill>
                <a:latin typeface="Bahij TheSansArabic Bold" panose="02040503050201020203" pitchFamily="18" charset="-78"/>
                <a:cs typeface="Bahij TheSansArabic Bold" panose="02040503050201020203" pitchFamily="18" charset="-78"/>
              </a:rPr>
              <a:t>محمد أصيل </a:t>
            </a:r>
            <a:r>
              <a:rPr lang="ar-SA" sz="1400" dirty="0" err="1" smtClean="0">
                <a:solidFill>
                  <a:schemeClr val="bg1">
                    <a:lumMod val="50000"/>
                  </a:schemeClr>
                </a:solidFill>
                <a:latin typeface="Bahij TheSansArabic Bold" panose="02040503050201020203" pitchFamily="18" charset="-78"/>
                <a:cs typeface="Bahij TheSansArabic Bold" panose="02040503050201020203" pitchFamily="18" charset="-78"/>
              </a:rPr>
              <a:t>باكرشوم</a:t>
            </a:r>
            <a:endParaRPr lang="ar-SA" sz="1400" dirty="0">
              <a:solidFill>
                <a:schemeClr val="bg1">
                  <a:lumMod val="50000"/>
                </a:schemeClr>
              </a:solidFill>
              <a:latin typeface="Bahij TheSansArabic Bold" panose="02040503050201020203" pitchFamily="18" charset="-78"/>
              <a:cs typeface="Bahij TheSansArabic Bold" panose="02040503050201020203" pitchFamily="18" charset="-78"/>
            </a:endParaRPr>
          </a:p>
          <a:p>
            <a:pPr marL="285750" lvl="0" indent="-285750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ar-SA" sz="1400" dirty="0" smtClean="0">
                <a:solidFill>
                  <a:schemeClr val="bg1">
                    <a:lumMod val="50000"/>
                  </a:schemeClr>
                </a:solidFill>
                <a:latin typeface="Bahij TheSansArabic Bold" panose="02040503050201020203" pitchFamily="18" charset="-78"/>
                <a:cs typeface="Bahij TheSansArabic Bold" panose="02040503050201020203" pitchFamily="18" charset="-78"/>
              </a:rPr>
              <a:t>إبراهيم علي </a:t>
            </a:r>
            <a:r>
              <a:rPr lang="ar-SA" sz="1400" dirty="0" err="1" smtClean="0">
                <a:solidFill>
                  <a:schemeClr val="bg1">
                    <a:lumMod val="50000"/>
                  </a:schemeClr>
                </a:solidFill>
                <a:latin typeface="Bahij TheSansArabic Bold" panose="02040503050201020203" pitchFamily="18" charset="-78"/>
                <a:cs typeface="Bahij TheSansArabic Bold" panose="02040503050201020203" pitchFamily="18" charset="-78"/>
              </a:rPr>
              <a:t>بامبارك</a:t>
            </a:r>
            <a:endParaRPr lang="ar-SA" sz="1400" dirty="0">
              <a:solidFill>
                <a:schemeClr val="bg1">
                  <a:lumMod val="50000"/>
                </a:schemeClr>
              </a:solidFill>
              <a:latin typeface="Bahij TheSansArabic Bold" panose="02040503050201020203" pitchFamily="18" charset="-78"/>
              <a:cs typeface="Bahij TheSansArabic Bold" panose="02040503050201020203" pitchFamily="18" charset="-78"/>
            </a:endParaRPr>
          </a:p>
          <a:p>
            <a:pPr marL="285750" lvl="0" indent="-285750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ar-SA" sz="1400" dirty="0" smtClean="0">
                <a:solidFill>
                  <a:schemeClr val="bg1">
                    <a:lumMod val="50000"/>
                  </a:schemeClr>
                </a:solidFill>
                <a:latin typeface="Bahij TheSansArabic Bold" panose="02040503050201020203" pitchFamily="18" charset="-78"/>
                <a:cs typeface="Bahij TheSansArabic Bold" panose="02040503050201020203" pitchFamily="18" charset="-78"/>
              </a:rPr>
              <a:t>سعيد سالم </a:t>
            </a:r>
            <a:r>
              <a:rPr lang="ar-SA" sz="1400" dirty="0" err="1" smtClean="0">
                <a:solidFill>
                  <a:schemeClr val="bg1">
                    <a:lumMod val="50000"/>
                  </a:schemeClr>
                </a:solidFill>
                <a:latin typeface="Bahij TheSansArabic Bold" panose="02040503050201020203" pitchFamily="18" charset="-78"/>
                <a:cs typeface="Bahij TheSansArabic Bold" panose="02040503050201020203" pitchFamily="18" charset="-78"/>
              </a:rPr>
              <a:t>بامبارك</a:t>
            </a:r>
            <a:endParaRPr lang="ar-SA" sz="1400" dirty="0" smtClean="0">
              <a:solidFill>
                <a:schemeClr val="bg1">
                  <a:lumMod val="50000"/>
                </a:schemeClr>
              </a:solidFill>
              <a:latin typeface="Bahij TheSansArabic Bold" panose="02040503050201020203" pitchFamily="18" charset="-78"/>
              <a:cs typeface="Bahij TheSansArabic Bold" panose="02040503050201020203" pitchFamily="18" charset="-78"/>
            </a:endParaRPr>
          </a:p>
          <a:p>
            <a:pPr marL="285750" lvl="0" indent="-285750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ar-SA" sz="1400" dirty="0" smtClean="0">
                <a:solidFill>
                  <a:schemeClr val="bg1">
                    <a:lumMod val="50000"/>
                  </a:schemeClr>
                </a:solidFill>
                <a:latin typeface="Bahij TheSansArabic Bold" panose="02040503050201020203" pitchFamily="18" charset="-78"/>
                <a:cs typeface="Bahij TheSansArabic Bold" panose="02040503050201020203" pitchFamily="18" charset="-78"/>
              </a:rPr>
              <a:t>علي عمر </a:t>
            </a:r>
            <a:r>
              <a:rPr lang="ar-SA" sz="1400" dirty="0" err="1" smtClean="0">
                <a:solidFill>
                  <a:schemeClr val="bg1">
                    <a:lumMod val="50000"/>
                  </a:schemeClr>
                </a:solidFill>
                <a:latin typeface="Bahij TheSansArabic Bold" panose="02040503050201020203" pitchFamily="18" charset="-78"/>
                <a:cs typeface="Bahij TheSansArabic Bold" panose="02040503050201020203" pitchFamily="18" charset="-78"/>
              </a:rPr>
              <a:t>باحنتوش</a:t>
            </a:r>
            <a:endParaRPr lang="ar-SA" sz="1400" dirty="0" smtClean="0">
              <a:solidFill>
                <a:schemeClr val="bg1">
                  <a:lumMod val="50000"/>
                </a:schemeClr>
              </a:solidFill>
              <a:latin typeface="Bahij TheSansArabic Bold" panose="02040503050201020203" pitchFamily="18" charset="-78"/>
              <a:cs typeface="Bahij TheSansArabic Bold" panose="02040503050201020203" pitchFamily="18" charset="-78"/>
            </a:endParaRPr>
          </a:p>
          <a:p>
            <a:pPr marL="285750" lvl="0" indent="-285750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ar-SA" sz="1400" dirty="0" smtClean="0">
                <a:solidFill>
                  <a:schemeClr val="bg1">
                    <a:lumMod val="50000"/>
                  </a:schemeClr>
                </a:solidFill>
                <a:latin typeface="Bahij TheSansArabic Bold" panose="02040503050201020203" pitchFamily="18" charset="-78"/>
                <a:cs typeface="Bahij TheSansArabic Bold" panose="02040503050201020203" pitchFamily="18" charset="-78"/>
              </a:rPr>
              <a:t>انس بن مالك</a:t>
            </a:r>
            <a:endParaRPr sz="1400" dirty="0">
              <a:solidFill>
                <a:schemeClr val="bg1">
                  <a:lumMod val="50000"/>
                </a:schemeClr>
              </a:solidFill>
              <a:latin typeface="Bahij TheSansArabic Bold" panose="02040503050201020203" pitchFamily="18" charset="-78"/>
              <a:cs typeface="Bahij TheSansArabic Bold" panose="02040503050201020203" pitchFamily="18" charset="-78"/>
            </a:endParaRPr>
          </a:p>
        </p:txBody>
      </p:sp>
      <p:sp>
        <p:nvSpPr>
          <p:cNvPr id="470" name="Google Shape;470;p31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2" name="Google Shape;472;p31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4" name="Google Shape;474;p31">
            <a:hlinkClick r:id="" action="ppaction://noaction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990" y="1287786"/>
            <a:ext cx="3522201" cy="3075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Requirements</a:t>
            </a:r>
            <a:endParaRPr dirty="0"/>
          </a:p>
        </p:txBody>
      </p:sp>
      <p:sp>
        <p:nvSpPr>
          <p:cNvPr id="481" name="Google Shape;481;p32"/>
          <p:cNvSpPr txBox="1">
            <a:spLocks noGrp="1"/>
          </p:cNvSpPr>
          <p:nvPr>
            <p:ph type="body" idx="1"/>
          </p:nvPr>
        </p:nvSpPr>
        <p:spPr>
          <a:xfrm>
            <a:off x="1904893" y="1596756"/>
            <a:ext cx="2557435" cy="33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</a:pPr>
            <a:r>
              <a:rPr lang="en-US" sz="1600" b="1" dirty="0" smtClean="0">
                <a:latin typeface="Libre Franklin"/>
                <a:ea typeface="Libre Franklin"/>
                <a:cs typeface="Libre Franklin"/>
                <a:sym typeface="Libre Franklin"/>
              </a:rPr>
              <a:t>Customer </a:t>
            </a:r>
            <a:r>
              <a:rPr lang="en-US" sz="1600" b="1" dirty="0"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</a:p>
          <a:p>
            <a:pPr marL="800100" lvl="1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>
                <a:latin typeface="Libre Franklin"/>
                <a:ea typeface="Libre Franklin"/>
                <a:cs typeface="Libre Franklin"/>
                <a:sym typeface="Libre Franklin"/>
              </a:rPr>
              <a:t>Open new account</a:t>
            </a:r>
          </a:p>
          <a:p>
            <a:pPr marL="800100" lvl="1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View account balance</a:t>
            </a:r>
            <a:endParaRPr lang="en-US" dirty="0" smtClean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800100" lvl="1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Transactions</a:t>
            </a:r>
            <a:endParaRPr lang="en-US" dirty="0"/>
          </a:p>
          <a:p>
            <a:pPr marL="800100" lvl="1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en-US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400" b="1" dirty="0" smtClean="0">
                <a:latin typeface="Libre Franklin"/>
                <a:ea typeface="Libre Franklin"/>
                <a:cs typeface="Libre Franklin"/>
                <a:sym typeface="Libre Franklin"/>
              </a:rPr>
              <a:t>Bank teller: </a:t>
            </a:r>
            <a:endParaRPr lang="en-US" sz="1400" b="1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800100" lvl="1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Login</a:t>
            </a:r>
          </a:p>
          <a:p>
            <a:pPr marL="800100" lvl="1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Manage </a:t>
            </a:r>
            <a:r>
              <a:rPr lang="en-US" dirty="0" err="1" smtClean="0"/>
              <a:t>custmomers</a:t>
            </a:r>
            <a:r>
              <a:rPr lang="en-US" dirty="0" smtClean="0"/>
              <a:t> account</a:t>
            </a:r>
            <a:endParaRPr lang="en-US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800100" lvl="1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 smtClean="0"/>
              <a:t>Trasactions</a:t>
            </a:r>
            <a:endParaRPr lang="en-US" dirty="0"/>
          </a:p>
        </p:txBody>
      </p:sp>
      <p:sp>
        <p:nvSpPr>
          <p:cNvPr id="488" name="Google Shape;488;p32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3" name="Google Shape;493;p32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8" name="Google Shape;498;p32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0" name="Google Shape;500;p32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" name="Google Shape;481;p32">
            <a:extLst>
              <a:ext uri="{FF2B5EF4-FFF2-40B4-BE49-F238E27FC236}">
                <a16:creationId xmlns:a16="http://schemas.microsoft.com/office/drawing/2014/main" id="{79D393BB-B247-4FF7-83B3-D6EA48A3659B}"/>
              </a:ext>
            </a:extLst>
          </p:cNvPr>
          <p:cNvSpPr txBox="1">
            <a:spLocks/>
          </p:cNvSpPr>
          <p:nvPr/>
        </p:nvSpPr>
        <p:spPr>
          <a:xfrm>
            <a:off x="4862624" y="1678086"/>
            <a:ext cx="2469454" cy="3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 startAt="3"/>
            </a:pPr>
            <a:r>
              <a:rPr lang="en-US" sz="1400" b="1" dirty="0" smtClean="0">
                <a:latin typeface="Libre Franklin"/>
                <a:ea typeface="Libre Franklin"/>
                <a:cs typeface="Libre Franklin"/>
                <a:sym typeface="Libre Franklin"/>
              </a:rPr>
              <a:t>Bank Manager</a:t>
            </a:r>
            <a:r>
              <a:rPr lang="en-US" b="1" dirty="0" smtClean="0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</a:p>
          <a:p>
            <a:pPr marL="800100" lvl="1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Login</a:t>
            </a:r>
            <a:endParaRPr lang="en-US" dirty="0"/>
          </a:p>
          <a:p>
            <a:pPr marL="800100" lvl="1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Manage </a:t>
            </a:r>
            <a:r>
              <a:rPr lang="en-US" dirty="0" smtClean="0"/>
              <a:t>Employee</a:t>
            </a:r>
          </a:p>
          <a:p>
            <a:pPr marL="800100" lvl="1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View Reports</a:t>
            </a:r>
            <a:endParaRPr lang="en-US" dirty="0"/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342900" indent="-342900">
              <a:buClr>
                <a:schemeClr val="dk1"/>
              </a:buClr>
              <a:buSzPts val="1100"/>
              <a:buAutoNum type="arabicPeriod" startAt="3"/>
            </a:pPr>
            <a:r>
              <a:rPr lang="en-US" sz="1400" b="1" dirty="0" smtClean="0">
                <a:latin typeface="Libre Franklin"/>
                <a:ea typeface="Libre Franklin"/>
                <a:cs typeface="Libre Franklin"/>
                <a:sym typeface="Libre Franklin"/>
              </a:rPr>
              <a:t>Admin System </a:t>
            </a:r>
            <a:r>
              <a:rPr lang="en-US" sz="1400" b="1" dirty="0"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</a:p>
          <a:p>
            <a:pPr marL="800100" lvl="1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Login</a:t>
            </a:r>
            <a:endParaRPr lang="en-US" dirty="0"/>
          </a:p>
          <a:p>
            <a:pPr marL="800100" lvl="1" indent="-3429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/>
              <a:t>Manage system setting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Use Case Diagram</a:t>
            </a:r>
            <a:endParaRPr dirty="0"/>
          </a:p>
        </p:txBody>
      </p:sp>
      <p:sp>
        <p:nvSpPr>
          <p:cNvPr id="488" name="Google Shape;488;p32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3" name="Google Shape;493;p32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8" name="Google Shape;498;p32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0" name="Google Shape;500;p32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298" y="966018"/>
            <a:ext cx="5810864" cy="376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Data Flow Diagram </a:t>
            </a:r>
            <a:r>
              <a:rPr lang="en-US" sz="2000" dirty="0"/>
              <a:t>_</a:t>
            </a:r>
            <a:r>
              <a:rPr lang="en-US" dirty="0"/>
              <a:t> </a:t>
            </a:r>
            <a:r>
              <a:rPr lang="en-US" sz="1600" dirty="0" smtClean="0"/>
              <a:t>Context diagram</a:t>
            </a:r>
            <a:endParaRPr dirty="0"/>
          </a:p>
        </p:txBody>
      </p:sp>
      <p:sp>
        <p:nvSpPr>
          <p:cNvPr id="488" name="Google Shape;488;p32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3" name="Google Shape;493;p32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8" name="Google Shape;498;p32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0" name="Google Shape;500;p32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1" y="1017725"/>
            <a:ext cx="7654302" cy="375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9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Data Flow Diagram </a:t>
            </a:r>
            <a:r>
              <a:rPr lang="en-US" sz="2000" dirty="0"/>
              <a:t>_</a:t>
            </a:r>
            <a:r>
              <a:rPr lang="en-US" sz="2400" dirty="0"/>
              <a:t> </a:t>
            </a:r>
            <a:r>
              <a:rPr lang="en-US" sz="1600" dirty="0"/>
              <a:t>Level One</a:t>
            </a:r>
            <a:endParaRPr dirty="0"/>
          </a:p>
        </p:txBody>
      </p:sp>
      <p:sp>
        <p:nvSpPr>
          <p:cNvPr id="488" name="Google Shape;488;p32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3" name="Google Shape;493;p32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8" name="Google Shape;498;p32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0" name="Google Shape;500;p32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81" y="1017725"/>
            <a:ext cx="6918960" cy="375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7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 </a:t>
            </a:r>
            <a:r>
              <a:rPr lang="en-US" sz="2400" dirty="0"/>
              <a:t>_</a:t>
            </a:r>
            <a:r>
              <a:rPr lang="en-US" dirty="0"/>
              <a:t> </a:t>
            </a:r>
            <a:r>
              <a:rPr lang="en-US" sz="1800" dirty="0"/>
              <a:t>Level </a:t>
            </a:r>
            <a:r>
              <a:rPr lang="en-US" sz="1800" dirty="0" smtClean="0"/>
              <a:t>two</a:t>
            </a:r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606" y="1229345"/>
            <a:ext cx="3864077" cy="3141566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25" y="1408472"/>
            <a:ext cx="3891675" cy="296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 </a:t>
            </a:r>
            <a:r>
              <a:rPr lang="en-US" sz="2400" dirty="0"/>
              <a:t>_</a:t>
            </a:r>
            <a:r>
              <a:rPr lang="en-US" dirty="0"/>
              <a:t> </a:t>
            </a:r>
            <a:r>
              <a:rPr lang="en-US" sz="1800" dirty="0"/>
              <a:t>Level two</a:t>
            </a:r>
            <a:endParaRPr lang="en-US" dirty="0"/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903" y="1017725"/>
            <a:ext cx="4603388" cy="3500934"/>
          </a:xfrm>
          <a:prstGeom prst="rect">
            <a:avLst/>
          </a:prstGeom>
        </p:spPr>
      </p:pic>
      <p:pic>
        <p:nvPicPr>
          <p:cNvPr id="7" name="صورة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47900"/>
            <a:ext cx="4069080" cy="258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0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agement System Planner by Slidesgo">
  <a:themeElements>
    <a:clrScheme name="Simple Light">
      <a:dk1>
        <a:srgbClr val="36338C"/>
      </a:dk1>
      <a:lt1>
        <a:srgbClr val="DAE3F2"/>
      </a:lt1>
      <a:dk2>
        <a:srgbClr val="161620"/>
      </a:dk2>
      <a:lt2>
        <a:srgbClr val="FFFFFF"/>
      </a:lt2>
      <a:accent1>
        <a:srgbClr val="C7CEDE"/>
      </a:accent1>
      <a:accent2>
        <a:srgbClr val="7966E4"/>
      </a:accent2>
      <a:accent3>
        <a:srgbClr val="F0F5FD"/>
      </a:accent3>
      <a:accent4>
        <a:srgbClr val="F1F4FD"/>
      </a:accent4>
      <a:accent5>
        <a:srgbClr val="36338C"/>
      </a:accent5>
      <a:accent6>
        <a:srgbClr val="DAE3F2"/>
      </a:accent6>
      <a:hlink>
        <a:srgbClr val="3633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78</Words>
  <Application>Microsoft Office PowerPoint</Application>
  <PresentationFormat>عرض على الشاشة (16:9)</PresentationFormat>
  <Paragraphs>33</Paragraphs>
  <Slides>7</Slides>
  <Notes>5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8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16" baseType="lpstr">
      <vt:lpstr>Arial</vt:lpstr>
      <vt:lpstr>Bahij TheSansArabic Bold</vt:lpstr>
      <vt:lpstr>Libre Franklin</vt:lpstr>
      <vt:lpstr>Livvic</vt:lpstr>
      <vt:lpstr>Poppins</vt:lpstr>
      <vt:lpstr>Poppins ExtraBold</vt:lpstr>
      <vt:lpstr>Roboto Condensed Light</vt:lpstr>
      <vt:lpstr>Source Sans Pro</vt:lpstr>
      <vt:lpstr>Management System Planner by Slidesgo</vt:lpstr>
      <vt:lpstr>  Bank Management </vt:lpstr>
      <vt:lpstr>Requirements</vt:lpstr>
      <vt:lpstr>Use Case Diagram</vt:lpstr>
      <vt:lpstr>Data Flow Diagram _ Context diagram</vt:lpstr>
      <vt:lpstr>Data Flow Diagram _ Level One</vt:lpstr>
      <vt:lpstr>Data Flow Diagram _ Level two</vt:lpstr>
      <vt:lpstr>Data Flow Diagram _ Level two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Management</dc:title>
  <dc:creator>Bahraq</dc:creator>
  <cp:lastModifiedBy>hz</cp:lastModifiedBy>
  <cp:revision>12</cp:revision>
  <dcterms:modified xsi:type="dcterms:W3CDTF">2023-12-10T21:50:46Z</dcterms:modified>
</cp:coreProperties>
</file>