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67" r:id="rId5"/>
    <p:sldId id="261" r:id="rId6"/>
    <p:sldId id="272" r:id="rId7"/>
    <p:sldId id="298" r:id="rId8"/>
    <p:sldId id="269" r:id="rId9"/>
    <p:sldId id="270" r:id="rId10"/>
    <p:sldId id="299" r:id="rId11"/>
    <p:sldId id="302" r:id="rId12"/>
    <p:sldId id="300" r:id="rId13"/>
    <p:sldId id="301" r:id="rId14"/>
    <p:sldId id="297" r:id="rId15"/>
    <p:sldId id="264" r:id="rId16"/>
  </p:sldIdLst>
  <p:sldSz cx="9144000" cy="5143500" type="screen16x9"/>
  <p:notesSz cx="6858000" cy="9144000"/>
  <p:embeddedFontLst>
    <p:embeddedFont>
      <p:font typeface="Cambria" panose="02040503050406030204" pitchFamily="18" charset="0"/>
      <p:regular r:id="rId18"/>
      <p:bold r:id="rId19"/>
      <p:italic r:id="rId20"/>
      <p:boldItalic r:id="rId21"/>
    </p:embeddedFont>
    <p:embeddedFont>
      <p:font typeface="Nunito" pitchFamily="2"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D130013-ADA6-444A-8AA5-D701EFA5D5D2}">
  <a:tblStyle styleId="{4D130013-ADA6-444A-8AA5-D701EFA5D5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96" autoAdjust="0"/>
    <p:restoredTop sz="83808" autoAdjust="0"/>
  </p:normalViewPr>
  <p:slideViewPr>
    <p:cSldViewPr snapToGrid="0">
      <p:cViewPr varScale="1">
        <p:scale>
          <a:sx n="71" d="100"/>
          <a:sy n="71" d="100"/>
        </p:scale>
        <p:origin x="1052" y="36"/>
      </p:cViewPr>
      <p:guideLst>
        <p:guide orient="horz" pos="1620"/>
        <p:guide pos="2880"/>
      </p:guideLst>
    </p:cSldViewPr>
  </p:slideViewPr>
  <p:outlineViewPr>
    <p:cViewPr>
      <p:scale>
        <a:sx n="33" d="100"/>
        <a:sy n="33" d="100"/>
      </p:scale>
      <p:origin x="48" y="147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9786791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9c45342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9c45342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je me suis focalisé sur 3 parties : </a:t>
            </a:r>
          </a:p>
          <a:p>
            <a:endParaRPr lang="fr-FR" dirty="0"/>
          </a:p>
        </p:txBody>
      </p:sp>
    </p:spTree>
    <p:extLst>
      <p:ext uri="{BB962C8B-B14F-4D97-AF65-F5344CB8AC3E}">
        <p14:creationId xmlns:p14="http://schemas.microsoft.com/office/powerpoint/2010/main" val="1523807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je me suis focalisé sur 3 parties : </a:t>
            </a:r>
          </a:p>
          <a:p>
            <a:endParaRPr lang="fr-FR" dirty="0"/>
          </a:p>
        </p:txBody>
      </p:sp>
    </p:spTree>
    <p:extLst>
      <p:ext uri="{BB962C8B-B14F-4D97-AF65-F5344CB8AC3E}">
        <p14:creationId xmlns:p14="http://schemas.microsoft.com/office/powerpoint/2010/main" val="3834871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je me suis focalisé sur 3 parties : </a:t>
            </a:r>
          </a:p>
          <a:p>
            <a:endParaRPr lang="fr-FR" dirty="0"/>
          </a:p>
        </p:txBody>
      </p:sp>
    </p:spTree>
    <p:extLst>
      <p:ext uri="{BB962C8B-B14F-4D97-AF65-F5344CB8AC3E}">
        <p14:creationId xmlns:p14="http://schemas.microsoft.com/office/powerpoint/2010/main" val="221925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je me suis focalisé sur 3 parties : </a:t>
            </a:r>
          </a:p>
          <a:p>
            <a:endParaRPr lang="fr-FR" dirty="0"/>
          </a:p>
        </p:txBody>
      </p:sp>
    </p:spTree>
    <p:extLst>
      <p:ext uri="{BB962C8B-B14F-4D97-AF65-F5344CB8AC3E}">
        <p14:creationId xmlns:p14="http://schemas.microsoft.com/office/powerpoint/2010/main" val="2384770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e9090756a_1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e9090756a_1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e9090756a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e9090756a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100" b="0" i="0" u="none" strike="noStrike" cap="none" dirty="0">
                <a:solidFill>
                  <a:srgbClr val="000000"/>
                </a:solidFill>
                <a:effectLst/>
                <a:latin typeface="Arial"/>
                <a:ea typeface="Arial"/>
                <a:cs typeface="Arial"/>
                <a:sym typeface="Arial"/>
              </a:rPr>
              <a:t>Le plan de notre présentation sera le suivant :</a:t>
            </a:r>
          </a:p>
          <a:p>
            <a:pPr marL="139700" indent="0">
              <a:buNone/>
            </a:pPr>
            <a:endParaRPr lang="fr-FR" sz="1100" b="0" i="0" u="none" strike="noStrike" cap="none" dirty="0">
              <a:solidFill>
                <a:srgbClr val="000000"/>
              </a:solidFill>
              <a:effectLst/>
              <a:latin typeface="Arial"/>
              <a:ea typeface="Arial"/>
              <a:cs typeface="Arial"/>
              <a:sym typeface="Arial"/>
            </a:endParaRPr>
          </a:p>
          <a:p>
            <a:r>
              <a:rPr lang="fr-FR" sz="1100" b="0" i="0" u="none" strike="noStrike" cap="none" dirty="0">
                <a:solidFill>
                  <a:srgbClr val="000000"/>
                </a:solidFill>
                <a:effectLst/>
                <a:latin typeface="Arial"/>
                <a:ea typeface="Arial"/>
                <a:cs typeface="Arial"/>
                <a:sym typeface="Arial"/>
              </a:rPr>
              <a:t>Nous commençons par une introduction </a:t>
            </a:r>
          </a:p>
          <a:p>
            <a:r>
              <a:rPr lang="fr-FR" sz="1100" b="0" i="0" u="none" strike="noStrike" cap="none" dirty="0">
                <a:solidFill>
                  <a:srgbClr val="000000"/>
                </a:solidFill>
                <a:effectLst/>
                <a:latin typeface="Arial"/>
                <a:ea typeface="Arial"/>
                <a:cs typeface="Arial"/>
                <a:sym typeface="Arial"/>
              </a:rPr>
              <a:t>Ensuite nous introduisant le contexte général qui vise à présenter l’organisme d’accueil ainsi que l’intérêt du sujet</a:t>
            </a:r>
          </a:p>
          <a:p>
            <a:r>
              <a:rPr lang="fr-FR" sz="1100" b="0" i="0" u="none" strike="noStrike" cap="none" dirty="0">
                <a:solidFill>
                  <a:srgbClr val="000000"/>
                </a:solidFill>
                <a:effectLst/>
                <a:latin typeface="Arial"/>
                <a:ea typeface="Arial"/>
                <a:cs typeface="Arial"/>
                <a:sym typeface="Arial"/>
              </a:rPr>
              <a:t>Ainsi que la problématique et l’approche suivi</a:t>
            </a:r>
          </a:p>
          <a:p>
            <a:r>
              <a:rPr lang="fr-FR" sz="1100" b="0" i="0" u="none" strike="noStrike" cap="none" dirty="0">
                <a:solidFill>
                  <a:srgbClr val="000000"/>
                </a:solidFill>
                <a:effectLst/>
                <a:latin typeface="Arial"/>
                <a:ea typeface="Arial"/>
                <a:cs typeface="Arial"/>
                <a:sym typeface="Arial"/>
              </a:rPr>
              <a:t>Et nous enchainons avec la mise en place du projet </a:t>
            </a:r>
          </a:p>
          <a:p>
            <a:r>
              <a:rPr lang="fr-FR" sz="1100" b="0" i="0" u="none" strike="noStrike" cap="none" dirty="0">
                <a:solidFill>
                  <a:srgbClr val="000000"/>
                </a:solidFill>
                <a:effectLst/>
                <a:latin typeface="Arial"/>
                <a:ea typeface="Arial"/>
                <a:cs typeface="Arial"/>
                <a:sym typeface="Arial"/>
              </a:rPr>
              <a:t>Et finalement une conclusion</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91e1f37e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91e1f37e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fr-FR" sz="1100" b="0" i="0" u="none" strike="noStrike" cap="none" dirty="0">
                <a:solidFill>
                  <a:srgbClr val="000000"/>
                </a:solidFill>
                <a:effectLst/>
                <a:latin typeface="Arial"/>
                <a:ea typeface="Arial"/>
                <a:cs typeface="Arial"/>
                <a:sym typeface="Arial"/>
              </a:rPr>
              <a:t> En guise d’introduction, on sait tous l’importance de la technologie </a:t>
            </a:r>
            <a:r>
              <a:rPr lang="fr-FR" sz="1100" b="0" i="0" u="none" strike="noStrike" cap="none" dirty="0" err="1">
                <a:solidFill>
                  <a:srgbClr val="000000"/>
                </a:solidFill>
                <a:effectLst/>
                <a:latin typeface="Arial"/>
                <a:ea typeface="Arial"/>
                <a:cs typeface="Arial"/>
                <a:sym typeface="Arial"/>
              </a:rPr>
              <a:t>electronique</a:t>
            </a:r>
            <a:r>
              <a:rPr lang="fr-FR" sz="1100" b="0" i="0" u="none" strike="noStrike" cap="none" dirty="0">
                <a:solidFill>
                  <a:srgbClr val="000000"/>
                </a:solidFill>
                <a:effectLst/>
                <a:latin typeface="Arial"/>
                <a:ea typeface="Arial"/>
                <a:cs typeface="Arial"/>
                <a:sym typeface="Arial"/>
              </a:rPr>
              <a:t> pour tous les domaines de la vie, en particulier dans le domaine maritime </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elle met à disposition les ressources nécessaires au fonctionnement de toutes les activités selon les besoins, il remplie les besoins </a:t>
            </a:r>
            <a:r>
              <a:rPr lang="fr-FR" sz="1100" b="0" i="0" u="none" strike="noStrike" cap="none" dirty="0" err="1">
                <a:solidFill>
                  <a:srgbClr val="000000"/>
                </a:solidFill>
                <a:effectLst/>
                <a:latin typeface="Arial"/>
                <a:ea typeface="Arial"/>
                <a:cs typeface="Arial"/>
                <a:sym typeface="Arial"/>
              </a:rPr>
              <a:t>demandee</a:t>
            </a:r>
            <a:endParaRPr lang="fr-FR"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facilite la tache et </a:t>
            </a:r>
            <a:r>
              <a:rPr lang="fr-FR" sz="1100" b="0" i="0" u="none" strike="noStrike" cap="none" dirty="0" err="1">
                <a:solidFill>
                  <a:srgbClr val="000000"/>
                </a:solidFill>
                <a:effectLst/>
                <a:latin typeface="Arial"/>
                <a:ea typeface="Arial"/>
                <a:cs typeface="Arial"/>
                <a:sym typeface="Arial"/>
              </a:rPr>
              <a:t>evidance</a:t>
            </a:r>
            <a:r>
              <a:rPr lang="fr-FR" sz="1100" b="0" i="0" u="none" strike="noStrike" cap="none" dirty="0">
                <a:solidFill>
                  <a:srgbClr val="000000"/>
                </a:solidFill>
                <a:effectLst/>
                <a:latin typeface="Arial"/>
                <a:ea typeface="Arial"/>
                <a:cs typeface="Arial"/>
                <a:sym typeface="Arial"/>
              </a:rPr>
              <a:t> de </a:t>
            </a:r>
            <a:r>
              <a:rPr lang="fr-FR" sz="1100" b="0" i="0" u="none" strike="noStrike" cap="none" dirty="0" err="1">
                <a:solidFill>
                  <a:srgbClr val="000000"/>
                </a:solidFill>
                <a:effectLst/>
                <a:latin typeface="Arial"/>
                <a:ea typeface="Arial"/>
                <a:cs typeface="Arial"/>
                <a:sym typeface="Arial"/>
              </a:rPr>
              <a:t>resultas</a:t>
            </a:r>
            <a:r>
              <a:rPr lang="fr-FR" sz="1100" b="0" i="0" u="none" strike="noStrike" cap="none" dirty="0">
                <a:solidFill>
                  <a:srgbClr val="000000"/>
                </a:solidFill>
                <a:effectLst/>
                <a:latin typeface="Arial"/>
                <a:ea typeface="Arial"/>
                <a:cs typeface="Arial"/>
                <a:sym typeface="Arial"/>
              </a:rPr>
              <a:t> </a:t>
            </a: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fr-FR" sz="1100" b="0" i="0" u="none" strike="noStrike" cap="none" dirty="0">
                <a:solidFill>
                  <a:srgbClr val="000000"/>
                </a:solidFill>
                <a:effectLst/>
                <a:latin typeface="Arial"/>
                <a:ea typeface="Arial"/>
                <a:cs typeface="Arial"/>
                <a:sym typeface="Arial"/>
              </a:rPr>
              <a:t>Aussi une autre </a:t>
            </a:r>
            <a:r>
              <a:rPr lang="fr-FR" sz="1100" b="0" i="0" u="none" strike="noStrike" cap="none" dirty="0" err="1">
                <a:solidFill>
                  <a:srgbClr val="000000"/>
                </a:solidFill>
                <a:effectLst/>
                <a:latin typeface="Arial"/>
                <a:ea typeface="Arial"/>
                <a:cs typeface="Arial"/>
                <a:sym typeface="Arial"/>
              </a:rPr>
              <a:t>caracteristique</a:t>
            </a:r>
            <a:r>
              <a:rPr lang="fr-FR" sz="1100" b="0" i="0" u="none" strike="noStrike" cap="none" dirty="0">
                <a:solidFill>
                  <a:srgbClr val="000000"/>
                </a:solidFill>
                <a:effectLst/>
                <a:latin typeface="Arial"/>
                <a:ea typeface="Arial"/>
                <a:cs typeface="Arial"/>
                <a:sym typeface="Arial"/>
              </a:rPr>
              <a:t> de ces équipements est le cout </a:t>
            </a:r>
            <a:r>
              <a:rPr lang="fr-FR" sz="1100" b="0" i="0" u="none" strike="noStrike" cap="none" dirty="0" err="1">
                <a:solidFill>
                  <a:srgbClr val="000000"/>
                </a:solidFill>
                <a:effectLst/>
                <a:latin typeface="Arial"/>
                <a:ea typeface="Arial"/>
                <a:cs typeface="Arial"/>
                <a:sym typeface="Arial"/>
              </a:rPr>
              <a:t>eleve</a:t>
            </a:r>
            <a:r>
              <a:rPr lang="fr-FR" sz="1100" b="0" i="0" u="none" strike="noStrike" cap="none" dirty="0">
                <a:solidFill>
                  <a:srgbClr val="000000"/>
                </a:solidFill>
                <a:effectLst/>
                <a:latin typeface="Arial"/>
                <a:ea typeface="Arial"/>
                <a:cs typeface="Arial"/>
                <a:sym typeface="Arial"/>
              </a:rPr>
              <a:t> qui </a:t>
            </a:r>
            <a:r>
              <a:rPr lang="fr-FR" sz="1100" b="0" i="0" u="none" strike="noStrike" cap="none" dirty="0" err="1">
                <a:solidFill>
                  <a:srgbClr val="000000"/>
                </a:solidFill>
                <a:effectLst/>
                <a:latin typeface="Arial"/>
                <a:ea typeface="Arial"/>
                <a:cs typeface="Arial"/>
                <a:sym typeface="Arial"/>
              </a:rPr>
              <a:t>depense</a:t>
            </a:r>
            <a:r>
              <a:rPr lang="fr-FR" sz="1100" b="0" i="0" u="none" strike="noStrike" cap="none" dirty="0">
                <a:solidFill>
                  <a:srgbClr val="000000"/>
                </a:solidFill>
                <a:effectLst/>
                <a:latin typeface="Arial"/>
                <a:ea typeface="Arial"/>
                <a:cs typeface="Arial"/>
                <a:sym typeface="Arial"/>
              </a:rPr>
              <a:t> c est pourquoi il existe la </a:t>
            </a:r>
            <a:r>
              <a:rPr lang="fr-FR" sz="1100" b="0" i="0" u="none" strike="noStrike" cap="none" dirty="0" err="1">
                <a:solidFill>
                  <a:srgbClr val="000000"/>
                </a:solidFill>
                <a:effectLst/>
                <a:latin typeface="Arial"/>
                <a:ea typeface="Arial"/>
                <a:cs typeface="Arial"/>
                <a:sym typeface="Arial"/>
              </a:rPr>
              <a:t>reparation</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electronique</a:t>
            </a:r>
            <a:r>
              <a:rPr lang="fr-FR" sz="1100" b="0" i="0" u="none" strike="noStrike" cap="none" dirty="0">
                <a:solidFill>
                  <a:srgbClr val="000000"/>
                </a:solidFill>
                <a:effectLst/>
                <a:latin typeface="Arial"/>
                <a:ea typeface="Arial"/>
                <a:cs typeface="Arial"/>
                <a:sym typeface="Arial"/>
              </a:rPr>
              <a:t> en cas de </a:t>
            </a:r>
            <a:r>
              <a:rPr lang="fr-FR" sz="1100" b="0" i="0" u="none" strike="noStrike" cap="none" dirty="0" err="1">
                <a:solidFill>
                  <a:srgbClr val="000000"/>
                </a:solidFill>
                <a:effectLst/>
                <a:latin typeface="Arial"/>
                <a:ea typeface="Arial"/>
                <a:cs typeface="Arial"/>
                <a:sym typeface="Arial"/>
              </a:rPr>
              <a:t>defaut</a:t>
            </a:r>
            <a:endParaRPr lang="fr-FR"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None/>
              <a:tabLst/>
              <a:defRPr/>
            </a:pPr>
            <a:endParaRPr lang="fr-FR"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1600" b="0" i="0" u="none" strike="noStrike" cap="none" dirty="0">
                <a:solidFill>
                  <a:srgbClr val="000000"/>
                </a:solidFill>
                <a:effectLst/>
                <a:latin typeface="Arial"/>
                <a:ea typeface="Arial"/>
                <a:cs typeface="Arial"/>
                <a:sym typeface="Arial"/>
              </a:rPr>
              <a:t>J'ai eu l'opportunité d'effectuer mon stage au sein de l'entreprise marine </a:t>
            </a:r>
            <a:r>
              <a:rPr lang="fr-FR" sz="1600" b="0" i="0" u="none" strike="noStrike" cap="none" dirty="0" err="1">
                <a:solidFill>
                  <a:srgbClr val="000000"/>
                </a:solidFill>
                <a:effectLst/>
                <a:latin typeface="Arial"/>
                <a:ea typeface="Arial"/>
                <a:cs typeface="Arial"/>
                <a:sym typeface="Arial"/>
              </a:rPr>
              <a:t>elec</a:t>
            </a:r>
            <a:endParaRPr lang="fr-FR" sz="1600" b="0" i="0" u="none" strike="noStrike" cap="none" dirty="0">
              <a:solidFill>
                <a:srgbClr val="000000"/>
              </a:solidFill>
              <a:effectLst/>
              <a:latin typeface="Arial"/>
              <a:ea typeface="Arial"/>
              <a:cs typeface="Arial"/>
              <a:sym typeface="Arial"/>
            </a:endParaRPr>
          </a:p>
          <a:p>
            <a:r>
              <a:rPr lang="fr-FR" sz="1100" dirty="0">
                <a:effectLst/>
                <a:latin typeface="Raleway" pitchFamily="2" charset="0"/>
                <a:ea typeface="Calibri" panose="020F0502020204030204" pitchFamily="34" charset="0"/>
                <a:cs typeface="Arial" panose="020B0604020202020204" pitchFamily="34" charset="0"/>
              </a:rPr>
              <a:t>MARINE ELECTRONICS est une entreprise spécialisée en fournitures, conseils, installation et réparation d’électronique de navigation pour bateaux et plaisance embarquée</a:t>
            </a:r>
            <a:endParaRPr lang="fr-FR" sz="1100" b="0" i="0" u="none" strike="noStrike" cap="none" dirty="0">
              <a:solidFill>
                <a:srgbClr val="000000"/>
              </a:solidFill>
              <a:effectLst/>
              <a:latin typeface="Arial"/>
              <a:ea typeface="Arial"/>
              <a:cs typeface="Arial"/>
              <a:sym typeface="Arial"/>
            </a:endParaRPr>
          </a:p>
          <a:p>
            <a:r>
              <a:rPr lang="fr-FR" sz="1600" b="0" i="0" u="none" strike="noStrike" cap="none" dirty="0">
                <a:solidFill>
                  <a:srgbClr val="000000"/>
                </a:solidFill>
                <a:effectLst/>
                <a:latin typeface="Arial"/>
                <a:ea typeface="Arial"/>
                <a:cs typeface="Arial"/>
                <a:sym typeface="Arial"/>
              </a:rPr>
              <a:t>Actuellement Le travail s’effectue par les technicien d </a:t>
            </a:r>
            <a:r>
              <a:rPr lang="fr-FR" sz="1600" b="0" i="0" u="none" strike="noStrike" cap="none" dirty="0" err="1">
                <a:solidFill>
                  <a:srgbClr val="000000"/>
                </a:solidFill>
                <a:effectLst/>
                <a:latin typeface="Arial"/>
                <a:ea typeface="Arial"/>
                <a:cs typeface="Arial"/>
                <a:sym typeface="Arial"/>
              </a:rPr>
              <a:t>electronique</a:t>
            </a:r>
            <a:r>
              <a:rPr lang="fr-FR" sz="1600" b="0" i="0" u="none" strike="noStrike" cap="none" dirty="0">
                <a:solidFill>
                  <a:srgbClr val="000000"/>
                </a:solidFill>
                <a:effectLst/>
                <a:latin typeface="Arial"/>
                <a:ea typeface="Arial"/>
                <a:cs typeface="Arial"/>
                <a:sym typeface="Arial"/>
              </a:rPr>
              <a:t> de l’entreprise, </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L entreprise est actuellement l une des plus </a:t>
            </a:r>
            <a:r>
              <a:rPr lang="fr-FR" sz="1100" b="0" i="0" u="none" strike="noStrike" cap="none" dirty="0" err="1">
                <a:solidFill>
                  <a:srgbClr val="000000"/>
                </a:solidFill>
                <a:effectLst/>
                <a:latin typeface="Arial"/>
                <a:ea typeface="Arial"/>
                <a:cs typeface="Arial"/>
                <a:sym typeface="Arial"/>
              </a:rPr>
              <a:t>celebres</a:t>
            </a:r>
            <a:r>
              <a:rPr lang="fr-FR" sz="1100" b="0" i="0" u="none" strike="noStrike" cap="none" dirty="0">
                <a:solidFill>
                  <a:srgbClr val="000000"/>
                </a:solidFill>
                <a:effectLst/>
                <a:latin typeface="Arial"/>
                <a:ea typeface="Arial"/>
                <a:cs typeface="Arial"/>
                <a:sym typeface="Arial"/>
              </a:rPr>
              <a:t> dans leurs </a:t>
            </a:r>
            <a:r>
              <a:rPr lang="fr-FR" sz="1100" b="0" i="0" u="none" strike="noStrike" cap="none" dirty="0" err="1">
                <a:solidFill>
                  <a:srgbClr val="000000"/>
                </a:solidFill>
                <a:effectLst/>
                <a:latin typeface="Arial"/>
                <a:ea typeface="Arial"/>
                <a:cs typeface="Arial"/>
                <a:sym typeface="Arial"/>
              </a:rPr>
              <a:t>domaie</a:t>
            </a:r>
            <a:r>
              <a:rPr lang="fr-FR" sz="1100" b="0" i="0" u="none" strike="noStrike" cap="none" dirty="0">
                <a:solidFill>
                  <a:srgbClr val="000000"/>
                </a:solidFill>
                <a:effectLst/>
                <a:latin typeface="Arial"/>
                <a:ea typeface="Arial"/>
                <a:cs typeface="Arial"/>
                <a:sym typeface="Arial"/>
              </a:rPr>
              <a:t> </a:t>
            </a:r>
            <a:r>
              <a:rPr lang="fr-FR" sz="1100" b="0" i="0" u="none" strike="noStrike" cap="none" dirty="0" err="1">
                <a:solidFill>
                  <a:srgbClr val="000000"/>
                </a:solidFill>
                <a:effectLst/>
                <a:latin typeface="Arial"/>
                <a:ea typeface="Arial"/>
                <a:cs typeface="Arial"/>
                <a:sym typeface="Arial"/>
              </a:rPr>
              <a:t>malgree</a:t>
            </a:r>
            <a:r>
              <a:rPr lang="fr-FR" sz="1100" b="0" i="0" u="none" strike="noStrike" cap="none" dirty="0">
                <a:solidFill>
                  <a:srgbClr val="000000"/>
                </a:solidFill>
                <a:effectLst/>
                <a:latin typeface="Arial"/>
                <a:ea typeface="Arial"/>
                <a:cs typeface="Arial"/>
                <a:sym typeface="Arial"/>
              </a:rPr>
              <a:t> la forte concurrence dans le </a:t>
            </a:r>
            <a:r>
              <a:rPr lang="fr-FR" sz="1100" b="0" i="0" u="none" strike="noStrike" cap="none" dirty="0" err="1">
                <a:solidFill>
                  <a:srgbClr val="000000"/>
                </a:solidFill>
                <a:effectLst/>
                <a:latin typeface="Arial"/>
                <a:ea typeface="Arial"/>
                <a:cs typeface="Arial"/>
                <a:sym typeface="Arial"/>
              </a:rPr>
              <a:t>marchee</a:t>
            </a:r>
            <a:endParaRPr lang="fr-FR" sz="1100" b="0" i="0" u="none" strike="noStrike" cap="none" dirty="0">
              <a:solidFill>
                <a:srgbClr val="000000"/>
              </a:solidFill>
              <a:effectLst/>
              <a:latin typeface="Arial"/>
              <a:ea typeface="Arial"/>
              <a:cs typeface="Arial"/>
              <a:sym typeface="Arial"/>
            </a:endParaRPr>
          </a:p>
          <a:p>
            <a:endParaRPr lang="fr-FR" dirty="0"/>
          </a:p>
        </p:txBody>
      </p:sp>
    </p:spTree>
    <p:extLst>
      <p:ext uri="{BB962C8B-B14F-4D97-AF65-F5344CB8AC3E}">
        <p14:creationId xmlns:p14="http://schemas.microsoft.com/office/powerpoint/2010/main" val="603739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e9090756a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e9090756a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endParaRPr lang="fr-FR" sz="1100" b="0" i="0" u="none" strike="noStrike" cap="none" dirty="0">
              <a:solidFill>
                <a:srgbClr val="000000"/>
              </a:solidFill>
              <a:effectLst/>
              <a:latin typeface="Arial"/>
              <a:ea typeface="Arial"/>
              <a:cs typeface="Arial"/>
              <a:sym typeface="Arial"/>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Cette expérience m’a permis d'apprendre énormément tant en termes de connaissances théoriques et pratiques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indent="-317500"/>
            <a:r>
              <a:rPr lang="fr-FR" sz="1100" b="0" i="0" u="none" strike="noStrike" cap="none" dirty="0">
                <a:solidFill>
                  <a:srgbClr val="000000"/>
                </a:solidFill>
                <a:effectLst/>
                <a:latin typeface="Arial"/>
                <a:ea typeface="Arial"/>
                <a:cs typeface="Arial"/>
                <a:sym typeface="Arial"/>
              </a:rPr>
              <a:t>Pour cet </a:t>
            </a:r>
            <a:r>
              <a:rPr lang="fr-FR" sz="1100" b="0" i="0" u="none" strike="noStrike" cap="none" baseline="0" dirty="0">
                <a:solidFill>
                  <a:srgbClr val="000000"/>
                </a:solidFill>
                <a:effectLst/>
                <a:latin typeface="Arial"/>
                <a:ea typeface="Arial"/>
                <a:cs typeface="Arial"/>
                <a:sym typeface="Arial"/>
              </a:rPr>
              <a:t>exemple </a:t>
            </a:r>
          </a:p>
          <a:p>
            <a:pPr marL="457200" indent="-317500"/>
            <a:endParaRPr lang="fr-FR" sz="1100" b="0" i="0" u="none" strike="noStrike" cap="none" baseline="0" dirty="0">
              <a:solidFill>
                <a:srgbClr val="000000"/>
              </a:solidFill>
              <a:effectLst/>
              <a:latin typeface="Arial"/>
              <a:ea typeface="Arial"/>
              <a:cs typeface="Arial"/>
              <a:sym typeface="Arial"/>
            </a:endParaRPr>
          </a:p>
          <a:p>
            <a:endParaRPr lang="fr-FR" dirty="0"/>
          </a:p>
        </p:txBody>
      </p:sp>
    </p:spTree>
    <p:extLst>
      <p:ext uri="{BB962C8B-B14F-4D97-AF65-F5344CB8AC3E}">
        <p14:creationId xmlns:p14="http://schemas.microsoft.com/office/powerpoint/2010/main" val="4033473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34747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39700" indent="0">
              <a:buNone/>
            </a:pPr>
            <a:endParaRPr lang="fr-FR" dirty="0"/>
          </a:p>
        </p:txBody>
      </p:sp>
    </p:spTree>
    <p:extLst>
      <p:ext uri="{BB962C8B-B14F-4D97-AF65-F5344CB8AC3E}">
        <p14:creationId xmlns:p14="http://schemas.microsoft.com/office/powerpoint/2010/main" val="1536690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457200" marR="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fr-FR" sz="1100" b="0" i="0" u="none" strike="noStrike" cap="none" dirty="0">
                <a:solidFill>
                  <a:srgbClr val="000000"/>
                </a:solidFill>
                <a:effectLst/>
                <a:latin typeface="Arial"/>
                <a:ea typeface="Arial"/>
                <a:cs typeface="Arial"/>
                <a:sym typeface="Arial"/>
              </a:rPr>
              <a:t>je me suis focalisé sur 3 parties : </a:t>
            </a:r>
          </a:p>
          <a:p>
            <a:endParaRPr lang="fr-FR" dirty="0"/>
          </a:p>
        </p:txBody>
      </p:sp>
    </p:spTree>
    <p:extLst>
      <p:ext uri="{BB962C8B-B14F-4D97-AF65-F5344CB8AC3E}">
        <p14:creationId xmlns:p14="http://schemas.microsoft.com/office/powerpoint/2010/main" val="425929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427773" y="1046246"/>
            <a:ext cx="8080627" cy="1448100"/>
          </a:xfrm>
          <a:prstGeom prst="rect">
            <a:avLst/>
          </a:prstGeom>
        </p:spPr>
        <p:txBody>
          <a:bodyPr spcFirstLastPara="1" wrap="square" lIns="91425" tIns="91425" rIns="91425" bIns="91425" anchor="ctr" anchorCtr="0">
            <a:noAutofit/>
          </a:bodyPr>
          <a:lstStyle/>
          <a:p>
            <a:r>
              <a:rPr lang="fr-FR" sz="3600" b="1" dirty="0">
                <a:latin typeface="Cambria" panose="02040503050406030204" pitchFamily="18" charset="0"/>
                <a:ea typeface="Cambria" panose="02040503050406030204" pitchFamily="18" charset="0"/>
              </a:rPr>
              <a:t>Optimisation d’un système d'éclairement automatique</a:t>
            </a:r>
            <a:br>
              <a:rPr lang="fr-FR" sz="4000" b="1" dirty="0">
                <a:latin typeface="Cambria" panose="02040503050406030204" pitchFamily="18" charset="0"/>
                <a:ea typeface="Cambria" panose="02040503050406030204" pitchFamily="18" charset="0"/>
              </a:rPr>
            </a:br>
            <a:endParaRPr b="1" dirty="0">
              <a:latin typeface="Cambria" panose="02040503050406030204" pitchFamily="18" charset="0"/>
              <a:ea typeface="Cambria" panose="02040503050406030204" pitchFamily="18" charset="0"/>
            </a:endParaRPr>
          </a:p>
        </p:txBody>
      </p:sp>
      <p:sp>
        <p:nvSpPr>
          <p:cNvPr id="2" name="ZoneTexte 1"/>
          <p:cNvSpPr txBox="1"/>
          <p:nvPr/>
        </p:nvSpPr>
        <p:spPr>
          <a:xfrm>
            <a:off x="333694" y="3307972"/>
            <a:ext cx="3768043" cy="738664"/>
          </a:xfrm>
          <a:prstGeom prst="rect">
            <a:avLst/>
          </a:prstGeom>
          <a:noFill/>
        </p:spPr>
        <p:txBody>
          <a:bodyPr wrap="square" rtlCol="0">
            <a:spAutoFit/>
          </a:bodyPr>
          <a:lstStyle/>
          <a:p>
            <a:r>
              <a:rPr lang="fr-FR" b="1" dirty="0">
                <a:solidFill>
                  <a:schemeClr val="bg2"/>
                </a:solidFill>
                <a:latin typeface="Cambria" panose="02040503050406030204" pitchFamily="18" charset="0"/>
                <a:ea typeface="Cambria" panose="02040503050406030204" pitchFamily="18" charset="0"/>
                <a:cs typeface="Calibri"/>
                <a:sym typeface="Calibri"/>
              </a:rPr>
              <a:t>Présenté par : </a:t>
            </a:r>
          </a:p>
          <a:p>
            <a:r>
              <a:rPr lang="fr-FR" dirty="0" err="1">
                <a:solidFill>
                  <a:schemeClr val="bg2"/>
                </a:solidFill>
                <a:latin typeface="Cambria" panose="02040503050406030204" pitchFamily="18" charset="0"/>
                <a:ea typeface="Cambria" panose="02040503050406030204" pitchFamily="18" charset="0"/>
                <a:cs typeface="Calibri"/>
                <a:sym typeface="Calibri"/>
              </a:rPr>
              <a:t>Outzroualte</a:t>
            </a:r>
            <a:r>
              <a:rPr lang="fr-FR" dirty="0">
                <a:solidFill>
                  <a:schemeClr val="bg2"/>
                </a:solidFill>
                <a:latin typeface="Cambria" panose="02040503050406030204" pitchFamily="18" charset="0"/>
                <a:ea typeface="Cambria" panose="02040503050406030204" pitchFamily="18" charset="0"/>
                <a:cs typeface="Calibri"/>
                <a:sym typeface="Calibri"/>
              </a:rPr>
              <a:t> Mohamed</a:t>
            </a:r>
          </a:p>
          <a:p>
            <a:r>
              <a:rPr lang="fr-FR" dirty="0" err="1">
                <a:solidFill>
                  <a:schemeClr val="bg2"/>
                </a:solidFill>
                <a:latin typeface="Cambria" panose="02040503050406030204" pitchFamily="18" charset="0"/>
                <a:ea typeface="Cambria" panose="02040503050406030204" pitchFamily="18" charset="0"/>
                <a:cs typeface="Calibri"/>
                <a:sym typeface="Calibri"/>
              </a:rPr>
              <a:t>Mbaerk</a:t>
            </a:r>
            <a:r>
              <a:rPr lang="fr-FR" dirty="0">
                <a:solidFill>
                  <a:schemeClr val="bg2"/>
                </a:solidFill>
                <a:latin typeface="Cambria" panose="02040503050406030204" pitchFamily="18" charset="0"/>
                <a:ea typeface="Cambria" panose="02040503050406030204" pitchFamily="18" charset="0"/>
                <a:cs typeface="Calibri"/>
                <a:sym typeface="Calibri"/>
              </a:rPr>
              <a:t> </a:t>
            </a:r>
            <a:r>
              <a:rPr lang="fr-FR" dirty="0" err="1">
                <a:solidFill>
                  <a:schemeClr val="bg2"/>
                </a:solidFill>
                <a:latin typeface="Cambria" panose="02040503050406030204" pitchFamily="18" charset="0"/>
                <a:ea typeface="Cambria" panose="02040503050406030204" pitchFamily="18" charset="0"/>
                <a:cs typeface="Calibri"/>
                <a:sym typeface="Calibri"/>
              </a:rPr>
              <a:t>Elkabbous</a:t>
            </a:r>
            <a:endParaRPr lang="fr-FR" dirty="0">
              <a:solidFill>
                <a:schemeClr val="bg2"/>
              </a:solidFill>
              <a:latin typeface="Cambria" panose="02040503050406030204" pitchFamily="18" charset="0"/>
              <a:ea typeface="Cambria" panose="02040503050406030204" pitchFamily="18" charset="0"/>
              <a:cs typeface="Calibri"/>
              <a:sym typeface="Calibri"/>
            </a:endParaRPr>
          </a:p>
        </p:txBody>
      </p:sp>
      <p:sp>
        <p:nvSpPr>
          <p:cNvPr id="3" name="ZoneTexte 2"/>
          <p:cNvSpPr txBox="1"/>
          <p:nvPr/>
        </p:nvSpPr>
        <p:spPr>
          <a:xfrm>
            <a:off x="6490193" y="3921129"/>
            <a:ext cx="2176214" cy="523220"/>
          </a:xfrm>
          <a:prstGeom prst="rect">
            <a:avLst/>
          </a:prstGeom>
          <a:noFill/>
        </p:spPr>
        <p:txBody>
          <a:bodyPr wrap="square" rtlCol="0">
            <a:spAutoFit/>
          </a:bodyPr>
          <a:lstStyle/>
          <a:p>
            <a:r>
              <a:rPr lang="fr-FR" b="1" dirty="0">
                <a:solidFill>
                  <a:schemeClr val="bg2"/>
                </a:solidFill>
                <a:latin typeface="Cambria" panose="02040503050406030204" pitchFamily="18" charset="0"/>
                <a:ea typeface="Cambria" panose="02040503050406030204" pitchFamily="18" charset="0"/>
                <a:cs typeface="Calibri"/>
              </a:rPr>
              <a:t>Encadre par: </a:t>
            </a:r>
          </a:p>
          <a:p>
            <a:r>
              <a:rPr lang="fr-FR" dirty="0" err="1">
                <a:solidFill>
                  <a:schemeClr val="bg2"/>
                </a:solidFill>
                <a:latin typeface="Cambria" panose="02040503050406030204" pitchFamily="18" charset="0"/>
                <a:ea typeface="Cambria" panose="02040503050406030204" pitchFamily="18" charset="0"/>
                <a:cs typeface="Calibri"/>
              </a:rPr>
              <a:t>M.Rachid</a:t>
            </a:r>
            <a:r>
              <a:rPr lang="fr-FR" dirty="0">
                <a:solidFill>
                  <a:schemeClr val="bg2"/>
                </a:solidFill>
                <a:latin typeface="Cambria" panose="02040503050406030204" pitchFamily="18" charset="0"/>
                <a:ea typeface="Cambria" panose="02040503050406030204" pitchFamily="18" charset="0"/>
                <a:cs typeface="Calibri"/>
              </a:rPr>
              <a:t> Latif</a:t>
            </a:r>
          </a:p>
        </p:txBody>
      </p:sp>
      <p:pic>
        <p:nvPicPr>
          <p:cNvPr id="4" name="Picture 3" descr="bien choisir l'éclairage de la chambre à coucher : 5 astuces">
            <a:extLst>
              <a:ext uri="{FF2B5EF4-FFF2-40B4-BE49-F238E27FC236}">
                <a16:creationId xmlns:a16="http://schemas.microsoft.com/office/drawing/2014/main" id="{FB6081EF-DBD4-E27A-7F79-3DB8F5288F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1578" y="2228523"/>
            <a:ext cx="2533016" cy="1692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0390" y="370586"/>
            <a:ext cx="8150283" cy="769445"/>
          </a:xfrm>
        </p:spPr>
        <p:txBody>
          <a:bodyPr/>
          <a:lstStyle/>
          <a:p>
            <a:r>
              <a:rPr lang="fr-FR" sz="3200" b="1" dirty="0">
                <a:latin typeface="Cambria" panose="02040503050406030204" pitchFamily="18" charset="0"/>
                <a:ea typeface="Cambria" panose="02040503050406030204" pitchFamily="18" charset="0"/>
              </a:rPr>
              <a:t>Spécifications technique(Filtre)</a:t>
            </a:r>
          </a:p>
        </p:txBody>
      </p:sp>
      <p:sp>
        <p:nvSpPr>
          <p:cNvPr id="3" name="Espace réservé du texte 2"/>
          <p:cNvSpPr>
            <a:spLocks noGrp="1"/>
          </p:cNvSpPr>
          <p:nvPr>
            <p:ph type="body" idx="1"/>
          </p:nvPr>
        </p:nvSpPr>
        <p:spPr>
          <a:xfrm>
            <a:off x="819150" y="1211283"/>
            <a:ext cx="7505700" cy="3227442"/>
          </a:xfrm>
        </p:spPr>
        <p:txBody>
          <a:bodyPr/>
          <a:lstStyle/>
          <a:p>
            <a:pPr marL="146050" indent="0">
              <a:buNone/>
            </a:pPr>
            <a:r>
              <a:rPr lang="en-US" sz="2000" dirty="0" err="1">
                <a:latin typeface="Cambria" panose="02040503050406030204" pitchFamily="18" charset="0"/>
                <a:ea typeface="Cambria" panose="02040503050406030204" pitchFamily="18" charset="0"/>
              </a:rPr>
              <a:t>Synthese</a:t>
            </a:r>
            <a:r>
              <a:rPr lang="en-US" sz="2000" dirty="0">
                <a:latin typeface="Cambria" panose="02040503050406030204" pitchFamily="18" charset="0"/>
                <a:ea typeface="Cambria" panose="02040503050406030204" pitchFamily="18" charset="0"/>
              </a:rPr>
              <a:t> d’un </a:t>
            </a:r>
            <a:r>
              <a:rPr lang="en-US" sz="2000" dirty="0" err="1">
                <a:latin typeface="Cambria" panose="02040503050406030204" pitchFamily="18" charset="0"/>
                <a:ea typeface="Cambria" panose="02040503050406030204" pitchFamily="18" charset="0"/>
              </a:rPr>
              <a:t>filtre</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analogique</a:t>
            </a:r>
            <a:r>
              <a:rPr lang="en-US" sz="2000" dirty="0">
                <a:latin typeface="Cambria" panose="02040503050406030204" pitchFamily="18" charset="0"/>
                <a:ea typeface="Cambria" panose="02040503050406030204" pitchFamily="18" charset="0"/>
              </a:rPr>
              <a:t> passe bas </a:t>
            </a:r>
            <a:r>
              <a:rPr lang="en-US" sz="2000" dirty="0" err="1">
                <a:latin typeface="Cambria" panose="02040503050406030204" pitchFamily="18" charset="0"/>
                <a:ea typeface="Cambria" panose="02040503050406030204" pitchFamily="18" charset="0"/>
              </a:rPr>
              <a:t>passif</a:t>
            </a:r>
            <a:r>
              <a:rPr lang="en-US" sz="2000" dirty="0">
                <a:latin typeface="Cambria" panose="02040503050406030204" pitchFamily="18" charset="0"/>
                <a:ea typeface="Cambria" panose="02040503050406030204" pitchFamily="18" charset="0"/>
              </a:rPr>
              <a:t> RC. </a:t>
            </a:r>
            <a:endParaRPr lang="fr-FR" sz="20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A461F446-39E8-BBC7-C667-CCF47C224D08}"/>
              </a:ext>
            </a:extLst>
          </p:cNvPr>
          <p:cNvPicPr>
            <a:picLocks noChangeAspect="1"/>
          </p:cNvPicPr>
          <p:nvPr/>
        </p:nvPicPr>
        <p:blipFill>
          <a:blip r:embed="rId3"/>
          <a:stretch>
            <a:fillRect/>
          </a:stretch>
        </p:blipFill>
        <p:spPr>
          <a:xfrm>
            <a:off x="819150" y="2257564"/>
            <a:ext cx="3138896" cy="2148549"/>
          </a:xfrm>
          <a:prstGeom prst="rect">
            <a:avLst/>
          </a:prstGeom>
        </p:spPr>
      </p:pic>
      <p:pic>
        <p:nvPicPr>
          <p:cNvPr id="7" name="Picture 6">
            <a:extLst>
              <a:ext uri="{FF2B5EF4-FFF2-40B4-BE49-F238E27FC236}">
                <a16:creationId xmlns:a16="http://schemas.microsoft.com/office/drawing/2014/main" id="{762D3B4F-89EF-6805-D85C-6157ACC784C5}"/>
              </a:ext>
            </a:extLst>
          </p:cNvPr>
          <p:cNvPicPr>
            <a:picLocks noChangeAspect="1"/>
          </p:cNvPicPr>
          <p:nvPr/>
        </p:nvPicPr>
        <p:blipFill>
          <a:blip r:embed="rId4"/>
          <a:stretch>
            <a:fillRect/>
          </a:stretch>
        </p:blipFill>
        <p:spPr>
          <a:xfrm>
            <a:off x="4454434" y="3252839"/>
            <a:ext cx="4051802" cy="1038129"/>
          </a:xfrm>
          <a:prstGeom prst="rect">
            <a:avLst/>
          </a:prstGeom>
        </p:spPr>
      </p:pic>
    </p:spTree>
    <p:extLst>
      <p:ext uri="{BB962C8B-B14F-4D97-AF65-F5344CB8AC3E}">
        <p14:creationId xmlns:p14="http://schemas.microsoft.com/office/powerpoint/2010/main" val="1075262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0390" y="370586"/>
            <a:ext cx="8150283" cy="769445"/>
          </a:xfrm>
        </p:spPr>
        <p:txBody>
          <a:bodyPr/>
          <a:lstStyle/>
          <a:p>
            <a:r>
              <a:rPr lang="fr-FR" sz="3200" b="1" dirty="0">
                <a:latin typeface="Cambria" panose="02040503050406030204" pitchFamily="18" charset="0"/>
                <a:ea typeface="Cambria" panose="02040503050406030204" pitchFamily="18" charset="0"/>
              </a:rPr>
              <a:t>Spécifications technique(Filtre)</a:t>
            </a:r>
          </a:p>
        </p:txBody>
      </p:sp>
      <p:sp>
        <p:nvSpPr>
          <p:cNvPr id="3" name="Espace réservé du texte 2"/>
          <p:cNvSpPr>
            <a:spLocks noGrp="1"/>
          </p:cNvSpPr>
          <p:nvPr>
            <p:ph type="body" idx="1"/>
          </p:nvPr>
        </p:nvSpPr>
        <p:spPr>
          <a:xfrm>
            <a:off x="819150" y="1211283"/>
            <a:ext cx="7505700" cy="3227442"/>
          </a:xfrm>
        </p:spPr>
        <p:txBody>
          <a:bodyPr/>
          <a:lstStyle/>
          <a:p>
            <a:pPr marL="146050" indent="0">
              <a:buNone/>
            </a:pPr>
            <a:r>
              <a:rPr lang="en-US" sz="2000" dirty="0" err="1">
                <a:latin typeface="Cambria" panose="02040503050406030204" pitchFamily="18" charset="0"/>
                <a:ea typeface="Cambria" panose="02040503050406030204" pitchFamily="18" charset="0"/>
              </a:rPr>
              <a:t>Descritisation</a:t>
            </a:r>
            <a:r>
              <a:rPr lang="en-US" sz="2000" dirty="0">
                <a:latin typeface="Cambria" panose="02040503050406030204" pitchFamily="18" charset="0"/>
                <a:ea typeface="Cambria" panose="02040503050406030204" pitchFamily="18" charset="0"/>
              </a:rPr>
              <a:t> du </a:t>
            </a:r>
            <a:r>
              <a:rPr lang="en-US" sz="2000" dirty="0" err="1">
                <a:latin typeface="Cambria" panose="02040503050406030204" pitchFamily="18" charset="0"/>
                <a:ea typeface="Cambria" panose="02040503050406030204" pitchFamily="18" charset="0"/>
              </a:rPr>
              <a:t>filtre</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en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utilisant</a:t>
            </a:r>
            <a:r>
              <a:rPr lang="en-US" sz="2000" dirty="0">
                <a:latin typeface="Cambria" panose="02040503050406030204" pitchFamily="18" charset="0"/>
                <a:ea typeface="Cambria" panose="02040503050406030204" pitchFamily="18" charset="0"/>
              </a:rPr>
              <a:t> la </a:t>
            </a:r>
            <a:r>
              <a:rPr lang="en-US" sz="2000" dirty="0" err="1">
                <a:latin typeface="Cambria" panose="02040503050406030204" pitchFamily="18" charset="0"/>
                <a:ea typeface="Cambria" panose="02040503050406030204" pitchFamily="18" charset="0"/>
              </a:rPr>
              <a:t>methode</a:t>
            </a:r>
            <a:r>
              <a:rPr lang="en-US" sz="2000" dirty="0">
                <a:latin typeface="Cambria" panose="02040503050406030204" pitchFamily="18" charset="0"/>
                <a:ea typeface="Cambria" panose="02040503050406030204" pitchFamily="18" charset="0"/>
              </a:rPr>
              <a:t> backward </a:t>
            </a:r>
            <a:r>
              <a:rPr lang="en-US" sz="2000" dirty="0" err="1">
                <a:latin typeface="Cambria" panose="02040503050406030204" pitchFamily="18" charset="0"/>
                <a:ea typeface="Cambria" panose="02040503050406030204" pitchFamily="18" charset="0"/>
              </a:rPr>
              <a:t>d’Euler</a:t>
            </a:r>
            <a:r>
              <a:rPr lang="en-US" sz="2000" dirty="0">
                <a:latin typeface="Cambria" panose="02040503050406030204" pitchFamily="18" charset="0"/>
                <a:ea typeface="Cambria" panose="02040503050406030204" pitchFamily="18" charset="0"/>
              </a:rPr>
              <a:t>:</a:t>
            </a:r>
          </a:p>
          <a:p>
            <a:pPr marL="146050" indent="0">
              <a:buNone/>
            </a:pPr>
            <a:endParaRPr lang="en-US" sz="2000" dirty="0">
              <a:latin typeface="Cambria" panose="02040503050406030204" pitchFamily="18" charset="0"/>
              <a:ea typeface="Cambria" panose="02040503050406030204" pitchFamily="18" charset="0"/>
            </a:endParaRPr>
          </a:p>
          <a:p>
            <a:pPr marL="146050" indent="0">
              <a:buNone/>
            </a:pPr>
            <a:endParaRPr lang="en-US" sz="2000" dirty="0">
              <a:latin typeface="Cambria" panose="02040503050406030204" pitchFamily="18" charset="0"/>
              <a:ea typeface="Cambria" panose="02040503050406030204" pitchFamily="18" charset="0"/>
            </a:endParaRPr>
          </a:p>
          <a:p>
            <a:pPr marL="146050" indent="0">
              <a:buNone/>
            </a:pPr>
            <a:endParaRPr lang="en-US" sz="2000" dirty="0">
              <a:latin typeface="Cambria" panose="02040503050406030204" pitchFamily="18" charset="0"/>
              <a:ea typeface="Cambria" panose="02040503050406030204" pitchFamily="18" charset="0"/>
            </a:endParaRPr>
          </a:p>
          <a:p>
            <a:pPr marL="146050" indent="0">
              <a:buNone/>
            </a:pPr>
            <a:endParaRPr lang="en-US" sz="2000" dirty="0">
              <a:latin typeface="Cambria" panose="02040503050406030204" pitchFamily="18" charset="0"/>
              <a:ea typeface="Cambria" panose="02040503050406030204" pitchFamily="18" charset="0"/>
            </a:endParaRPr>
          </a:p>
          <a:p>
            <a:pPr marL="146050" indent="0">
              <a:buNone/>
            </a:pPr>
            <a:r>
              <a:rPr lang="en-US" sz="2000" dirty="0">
                <a:latin typeface="Cambria" panose="02040503050406030204" pitchFamily="18" charset="0"/>
                <a:ea typeface="Cambria" panose="02040503050406030204" pitchFamily="18" charset="0"/>
              </a:rPr>
              <a:t>On </a:t>
            </a:r>
            <a:r>
              <a:rPr lang="en-US" sz="2000" dirty="0" err="1">
                <a:latin typeface="Cambria" panose="02040503050406030204" pitchFamily="18" charset="0"/>
                <a:ea typeface="Cambria" panose="02040503050406030204" pitchFamily="18" charset="0"/>
              </a:rPr>
              <a:t>obtiendra</a:t>
            </a:r>
            <a:r>
              <a:rPr lang="en-US" sz="2000" dirty="0">
                <a:latin typeface="Cambria" panose="02040503050406030204" pitchFamily="18" charset="0"/>
                <a:ea typeface="Cambria" panose="02040503050406030204" pitchFamily="18" charset="0"/>
              </a:rPr>
              <a:t> par l suite l ’equation </a:t>
            </a:r>
            <a:r>
              <a:rPr lang="en-US" sz="2000" dirty="0" err="1">
                <a:latin typeface="Cambria" panose="02040503050406030204" pitchFamily="18" charset="0"/>
                <a:ea typeface="Cambria" panose="02040503050406030204" pitchFamily="18" charset="0"/>
              </a:rPr>
              <a:t>suivante</a:t>
            </a:r>
            <a:r>
              <a:rPr lang="en-US" sz="2000" dirty="0">
                <a:latin typeface="Cambria" panose="02040503050406030204" pitchFamily="18" charset="0"/>
                <a:ea typeface="Cambria" panose="02040503050406030204" pitchFamily="18" charset="0"/>
              </a:rPr>
              <a:t>:</a:t>
            </a:r>
            <a:endParaRPr lang="fr-FR" sz="2000"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C85529A1-CCA1-2348-C58D-C8A94E3E092F}"/>
              </a:ext>
            </a:extLst>
          </p:cNvPr>
          <p:cNvPicPr>
            <a:picLocks noChangeAspect="1"/>
          </p:cNvPicPr>
          <p:nvPr/>
        </p:nvPicPr>
        <p:blipFill>
          <a:blip r:embed="rId3"/>
          <a:stretch>
            <a:fillRect/>
          </a:stretch>
        </p:blipFill>
        <p:spPr>
          <a:xfrm>
            <a:off x="1642809" y="1881052"/>
            <a:ext cx="3149825" cy="845996"/>
          </a:xfrm>
          <a:prstGeom prst="rect">
            <a:avLst/>
          </a:prstGeom>
        </p:spPr>
      </p:pic>
      <p:pic>
        <p:nvPicPr>
          <p:cNvPr id="11" name="Picture 10">
            <a:extLst>
              <a:ext uri="{FF2B5EF4-FFF2-40B4-BE49-F238E27FC236}">
                <a16:creationId xmlns:a16="http://schemas.microsoft.com/office/drawing/2014/main" id="{3C2DA7C7-754C-51EB-241F-91FB7EB59E5C}"/>
              </a:ext>
            </a:extLst>
          </p:cNvPr>
          <p:cNvPicPr>
            <a:picLocks noChangeAspect="1"/>
          </p:cNvPicPr>
          <p:nvPr/>
        </p:nvPicPr>
        <p:blipFill>
          <a:blip r:embed="rId4"/>
          <a:stretch>
            <a:fillRect/>
          </a:stretch>
        </p:blipFill>
        <p:spPr>
          <a:xfrm>
            <a:off x="1820363" y="3628563"/>
            <a:ext cx="5139009" cy="1049905"/>
          </a:xfrm>
          <a:prstGeom prst="rect">
            <a:avLst/>
          </a:prstGeom>
        </p:spPr>
      </p:pic>
    </p:spTree>
    <p:extLst>
      <p:ext uri="{BB962C8B-B14F-4D97-AF65-F5344CB8AC3E}">
        <p14:creationId xmlns:p14="http://schemas.microsoft.com/office/powerpoint/2010/main" val="266973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0391" y="370586"/>
            <a:ext cx="7505700" cy="769445"/>
          </a:xfrm>
        </p:spPr>
        <p:txBody>
          <a:bodyPr/>
          <a:lstStyle/>
          <a:p>
            <a:r>
              <a:rPr lang="fr-FR" sz="3200" b="1" dirty="0">
                <a:latin typeface="Cambria" panose="02040503050406030204" pitchFamily="18" charset="0"/>
                <a:ea typeface="Cambria" panose="02040503050406030204" pitchFamily="18" charset="0"/>
              </a:rPr>
              <a:t>Spécifications technique(UART)</a:t>
            </a:r>
          </a:p>
        </p:txBody>
      </p:sp>
      <p:sp>
        <p:nvSpPr>
          <p:cNvPr id="3" name="Espace réservé du texte 2"/>
          <p:cNvSpPr>
            <a:spLocks noGrp="1"/>
          </p:cNvSpPr>
          <p:nvPr>
            <p:ph type="body" idx="1"/>
          </p:nvPr>
        </p:nvSpPr>
        <p:spPr>
          <a:xfrm>
            <a:off x="819150" y="1211283"/>
            <a:ext cx="7505700" cy="3227442"/>
          </a:xfrm>
        </p:spPr>
        <p:txBody>
          <a:bodyPr/>
          <a:lstStyle/>
          <a:p>
            <a:pPr marL="146050" indent="0">
              <a:buNone/>
            </a:pPr>
            <a:r>
              <a:rPr lang="fr-FR" sz="1600" dirty="0">
                <a:latin typeface="Cambria" panose="02040503050406030204" pitchFamily="18" charset="0"/>
                <a:ea typeface="Cambria" panose="02040503050406030204" pitchFamily="18" charset="0"/>
              </a:rPr>
              <a:t>Dans ce projet, la communication UART est utilisée pour établir une liaison série entre un Raspberry Pi et un microcontrôleur STM32. Le processus commence lorsque le Raspberry Pi envoie une demande sous forme de caractère ASCII 'a' (équivalent à 97 en décimal) à l'STM32 via l'UART. En réponse à cette demande, l'STM32 transmet des données du rapport cyclique, représentant un nombre entre 0 et 100, qui sera utilisé pour commander la LED connectée au Raspberry.</a:t>
            </a:r>
          </a:p>
          <a:p>
            <a:pPr marL="146050" indent="0">
              <a:buNone/>
            </a:pPr>
            <a:endParaRPr lang="fr-FR" sz="1600" dirty="0">
              <a:latin typeface="Cambria" panose="02040503050406030204" pitchFamily="18" charset="0"/>
              <a:ea typeface="Cambria" panose="02040503050406030204" pitchFamily="18" charset="0"/>
            </a:endParaRPr>
          </a:p>
        </p:txBody>
      </p:sp>
      <p:pic>
        <p:nvPicPr>
          <p:cNvPr id="5" name="Image 4">
            <a:extLst>
              <a:ext uri="{FF2B5EF4-FFF2-40B4-BE49-F238E27FC236}">
                <a16:creationId xmlns:a16="http://schemas.microsoft.com/office/drawing/2014/main" id="{FCD18B62-6D5A-CD7E-9659-5E41F2F84E5E}"/>
              </a:ext>
            </a:extLst>
          </p:cNvPr>
          <p:cNvPicPr>
            <a:picLocks noChangeAspect="1"/>
          </p:cNvPicPr>
          <p:nvPr/>
        </p:nvPicPr>
        <p:blipFill rotWithShape="1">
          <a:blip r:embed="rId3"/>
          <a:srcRect l="3389" t="8407" r="3389" b="9583"/>
          <a:stretch/>
        </p:blipFill>
        <p:spPr>
          <a:xfrm>
            <a:off x="1658028" y="3097251"/>
            <a:ext cx="5827943" cy="1669931"/>
          </a:xfrm>
          <a:prstGeom prst="rect">
            <a:avLst/>
          </a:prstGeom>
        </p:spPr>
      </p:pic>
    </p:spTree>
    <p:extLst>
      <p:ext uri="{BB962C8B-B14F-4D97-AF65-F5344CB8AC3E}">
        <p14:creationId xmlns:p14="http://schemas.microsoft.com/office/powerpoint/2010/main" val="87732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0391" y="370586"/>
            <a:ext cx="7314258" cy="769445"/>
          </a:xfrm>
        </p:spPr>
        <p:txBody>
          <a:bodyPr/>
          <a:lstStyle/>
          <a:p>
            <a:r>
              <a:rPr lang="fr-FR" sz="3200" b="1" dirty="0">
                <a:latin typeface="Cambria" panose="02040503050406030204" pitchFamily="18" charset="0"/>
                <a:ea typeface="Cambria" panose="02040503050406030204" pitchFamily="18" charset="0"/>
              </a:rPr>
              <a:t>Spécifications technique(PWM)</a:t>
            </a:r>
          </a:p>
        </p:txBody>
      </p:sp>
      <p:sp>
        <p:nvSpPr>
          <p:cNvPr id="3" name="Espace réservé du texte 2"/>
          <p:cNvSpPr>
            <a:spLocks noGrp="1"/>
          </p:cNvSpPr>
          <p:nvPr>
            <p:ph type="body" idx="1"/>
          </p:nvPr>
        </p:nvSpPr>
        <p:spPr>
          <a:xfrm>
            <a:off x="819150" y="1211283"/>
            <a:ext cx="7505700" cy="3227442"/>
          </a:xfrm>
        </p:spPr>
        <p:txBody>
          <a:bodyPr/>
          <a:lstStyle/>
          <a:p>
            <a:pPr marL="146050" indent="0">
              <a:buNone/>
            </a:pPr>
            <a:r>
              <a:rPr lang="fr-FR" sz="2000" dirty="0">
                <a:latin typeface="Cambria" panose="02040503050406030204" pitchFamily="18" charset="0"/>
                <a:ea typeface="Cambria" panose="02040503050406030204" pitchFamily="18" charset="0"/>
              </a:rPr>
              <a:t>La modulation de largeur d'impulsion (PWM) est une technique largement utilisée pour contrôler la puissance délivrée à des dispositifs tels que les moteurs, les LED, les servomoteurs, etc. Elle implique la modulation de la largeur des impulsions d'un signal périodique pour ajuster la quantité de puissance transmise à un dispositif.</a:t>
            </a:r>
          </a:p>
          <a:p>
            <a:pPr marL="146050" indent="0">
              <a:buNone/>
            </a:pPr>
            <a:r>
              <a:rPr lang="fr-FR" sz="2000" dirty="0">
                <a:latin typeface="Cambria" panose="02040503050406030204" pitchFamily="18" charset="0"/>
                <a:ea typeface="Cambria" panose="02040503050406030204" pitchFamily="18" charset="0"/>
              </a:rPr>
              <a:t>On a utilise PWM pour le control de luminosité de la LED. </a:t>
            </a:r>
            <a:endParaRPr lang="fr-FR"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182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6C6E-1256-43A0-B06D-2645E341BE6B}"/>
              </a:ext>
            </a:extLst>
          </p:cNvPr>
          <p:cNvSpPr>
            <a:spLocks noGrp="1"/>
          </p:cNvSpPr>
          <p:nvPr>
            <p:ph type="title"/>
          </p:nvPr>
        </p:nvSpPr>
        <p:spPr>
          <a:xfrm>
            <a:off x="518704" y="519029"/>
            <a:ext cx="7505700" cy="954600"/>
          </a:xfrm>
        </p:spPr>
        <p:txBody>
          <a:bodyPr/>
          <a:lstStyle/>
          <a:p>
            <a:r>
              <a:rPr lang="en-US" b="1" dirty="0">
                <a:latin typeface="Cambria" panose="02040503050406030204" pitchFamily="18" charset="0"/>
                <a:ea typeface="Cambria" panose="02040503050406030204" pitchFamily="18" charset="0"/>
              </a:rPr>
              <a:t>Test de </a:t>
            </a:r>
            <a:r>
              <a:rPr lang="en-US" b="1" dirty="0" err="1">
                <a:latin typeface="Cambria" panose="02040503050406030204" pitchFamily="18" charset="0"/>
                <a:ea typeface="Cambria" panose="02040503050406030204" pitchFamily="18" charset="0"/>
              </a:rPr>
              <a:t>l’algorithme</a:t>
            </a:r>
            <a:endParaRPr lang="fr-FR"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39853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21"/>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4000" b="1" dirty="0">
                <a:latin typeface="Cambria" panose="02040503050406030204" pitchFamily="18" charset="0"/>
                <a:ea typeface="Cambria" panose="02040503050406030204" pitchFamily="18" charset="0"/>
              </a:rPr>
              <a:t>Merci pour votre attention</a:t>
            </a:r>
            <a:endParaRPr sz="4000" b="1"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p:cTn id="7" dur="500" fill="hold"/>
                                        <p:tgtEl>
                                          <p:spTgt spid="224"/>
                                        </p:tgtEl>
                                        <p:attrNameLst>
                                          <p:attrName>ppt_w</p:attrName>
                                        </p:attrNameLst>
                                      </p:cBhvr>
                                      <p:tavLst>
                                        <p:tav tm="0">
                                          <p:val>
                                            <p:fltVal val="0"/>
                                          </p:val>
                                        </p:tav>
                                        <p:tav tm="100000">
                                          <p:val>
                                            <p:strVal val="#ppt_w"/>
                                          </p:val>
                                        </p:tav>
                                      </p:tavLst>
                                    </p:anim>
                                    <p:anim calcmode="lin" valueType="num">
                                      <p:cBhvr>
                                        <p:cTn id="8" dur="500" fill="hold"/>
                                        <p:tgtEl>
                                          <p:spTgt spid="224"/>
                                        </p:tgtEl>
                                        <p:attrNameLst>
                                          <p:attrName>ppt_h</p:attrName>
                                        </p:attrNameLst>
                                      </p:cBhvr>
                                      <p:tavLst>
                                        <p:tav tm="0">
                                          <p:val>
                                            <p:fltVal val="0"/>
                                          </p:val>
                                        </p:tav>
                                        <p:tav tm="100000">
                                          <p:val>
                                            <p:strVal val="#ppt_h"/>
                                          </p:val>
                                        </p:tav>
                                      </p:tavLst>
                                    </p:anim>
                                    <p:animEffect transition="in" filter="fade">
                                      <p:cBhvr>
                                        <p:cTn id="9"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14"/>
          <p:cNvSpPr txBox="1">
            <a:spLocks noGrp="1"/>
          </p:cNvSpPr>
          <p:nvPr>
            <p:ph type="title"/>
          </p:nvPr>
        </p:nvSpPr>
        <p:spPr>
          <a:xfrm>
            <a:off x="555531" y="235131"/>
            <a:ext cx="1966788" cy="10925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b="1" dirty="0">
                <a:latin typeface="Cambria" panose="02040503050406030204" pitchFamily="18" charset="0"/>
                <a:ea typeface="Cambria" panose="02040503050406030204" pitchFamily="18" charset="0"/>
              </a:rPr>
              <a:t>Plan :</a:t>
            </a:r>
            <a:endParaRPr dirty="0">
              <a:latin typeface="Cambria" panose="02040503050406030204" pitchFamily="18" charset="0"/>
              <a:ea typeface="Cambria" panose="02040503050406030204" pitchFamily="18" charset="0"/>
            </a:endParaRPr>
          </a:p>
        </p:txBody>
      </p:sp>
      <p:sp>
        <p:nvSpPr>
          <p:cNvPr id="6" name="Espace réservé du contenu 2"/>
          <p:cNvSpPr txBox="1">
            <a:spLocks/>
          </p:cNvSpPr>
          <p:nvPr/>
        </p:nvSpPr>
        <p:spPr>
          <a:xfrm>
            <a:off x="727289" y="927017"/>
            <a:ext cx="6647288" cy="3289465"/>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50000"/>
              </a:lnSpc>
              <a:buFont typeface="Wingdings" pitchFamily="2" charset="2"/>
              <a:buChar char="Ø"/>
            </a:pPr>
            <a:r>
              <a:rPr lang="fr-FR" sz="1600" b="1" dirty="0">
                <a:solidFill>
                  <a:schemeClr val="lt1"/>
                </a:solidFill>
                <a:latin typeface="Cambria" panose="02040503050406030204" pitchFamily="18" charset="0"/>
                <a:ea typeface="Cambria" panose="02040503050406030204" pitchFamily="18" charset="0"/>
                <a:cs typeface="Nunito"/>
                <a:sym typeface="Nunito"/>
              </a:rPr>
              <a:t>Introduction </a:t>
            </a:r>
          </a:p>
          <a:p>
            <a:pPr marL="285750" indent="-285750">
              <a:lnSpc>
                <a:spcPct val="150000"/>
              </a:lnSpc>
              <a:buFont typeface="Wingdings" pitchFamily="2" charset="2"/>
              <a:buChar char="Ø"/>
            </a:pPr>
            <a:r>
              <a:rPr lang="fr-FR" sz="1600" b="1" dirty="0">
                <a:solidFill>
                  <a:schemeClr val="lt1"/>
                </a:solidFill>
                <a:latin typeface="Cambria" panose="02040503050406030204" pitchFamily="18" charset="0"/>
                <a:ea typeface="Cambria" panose="02040503050406030204" pitchFamily="18" charset="0"/>
                <a:cs typeface="Nunito"/>
              </a:rPr>
              <a:t>Mise en place du projet</a:t>
            </a:r>
          </a:p>
          <a:p>
            <a:pPr marL="914400" lvl="1" indent="-514350">
              <a:lnSpc>
                <a:spcPct val="150000"/>
              </a:lnSpc>
              <a:buFont typeface="Wingdings" pitchFamily="2" charset="2"/>
              <a:buChar char="§"/>
            </a:pPr>
            <a:r>
              <a:rPr lang="fr-FR" sz="1100" b="1" dirty="0">
                <a:latin typeface="Cambria" panose="02040503050406030204" pitchFamily="18" charset="0"/>
                <a:ea typeface="Cambria" panose="02040503050406030204" pitchFamily="18" charset="0"/>
              </a:rPr>
              <a:t>Présentation du projet.</a:t>
            </a:r>
          </a:p>
          <a:p>
            <a:pPr marL="914400" lvl="1" indent="-514350">
              <a:lnSpc>
                <a:spcPct val="150000"/>
              </a:lnSpc>
              <a:buFont typeface="Wingdings" pitchFamily="2" charset="2"/>
              <a:buChar char="§"/>
            </a:pPr>
            <a:r>
              <a:rPr lang="fr-FR" sz="1100" b="1" dirty="0">
                <a:latin typeface="Cambria" panose="02040503050406030204" pitchFamily="18" charset="0"/>
                <a:ea typeface="Cambria" panose="02040503050406030204" pitchFamily="18" charset="0"/>
              </a:rPr>
              <a:t>Description du matériel.</a:t>
            </a:r>
          </a:p>
          <a:p>
            <a:pPr marL="914400" lvl="1" indent="-514350">
              <a:lnSpc>
                <a:spcPct val="150000"/>
              </a:lnSpc>
              <a:buFont typeface="Wingdings" pitchFamily="2" charset="2"/>
              <a:buChar char="§"/>
            </a:pPr>
            <a:r>
              <a:rPr lang="fr-FR" sz="1100" b="1" dirty="0">
                <a:latin typeface="Cambria" panose="02040503050406030204" pitchFamily="18" charset="0"/>
                <a:ea typeface="Cambria" panose="02040503050406030204" pitchFamily="18" charset="0"/>
              </a:rPr>
              <a:t>Analyse algorithmique.</a:t>
            </a:r>
          </a:p>
          <a:p>
            <a:pPr marL="285750" indent="-285750">
              <a:lnSpc>
                <a:spcPct val="150000"/>
              </a:lnSpc>
              <a:buFont typeface="Wingdings" pitchFamily="2" charset="2"/>
              <a:buChar char="Ø"/>
            </a:pPr>
            <a:r>
              <a:rPr lang="fr-FR" sz="1600" b="1" dirty="0">
                <a:solidFill>
                  <a:schemeClr val="lt1"/>
                </a:solidFill>
                <a:latin typeface="Cambria" panose="02040503050406030204" pitchFamily="18" charset="0"/>
                <a:ea typeface="Cambria" panose="02040503050406030204" pitchFamily="18" charset="0"/>
                <a:cs typeface="Nunito"/>
              </a:rPr>
              <a:t>Implémentation :</a:t>
            </a:r>
          </a:p>
          <a:p>
            <a:pPr marL="914400" lvl="1" indent="-514350">
              <a:lnSpc>
                <a:spcPct val="150000"/>
              </a:lnSpc>
              <a:buFont typeface="+mj-lt"/>
              <a:buAutoNum type="alphaUcPeriod"/>
            </a:pPr>
            <a:r>
              <a:rPr lang="fr-FR" sz="1100" b="1" dirty="0">
                <a:latin typeface="Cambria" panose="02040503050406030204" pitchFamily="18" charset="0"/>
                <a:ea typeface="Cambria" panose="02040503050406030204" pitchFamily="18" charset="0"/>
              </a:rPr>
              <a:t>Conversion analogique numérique.</a:t>
            </a:r>
          </a:p>
          <a:p>
            <a:pPr marL="914400" lvl="1" indent="-514350">
              <a:lnSpc>
                <a:spcPct val="150000"/>
              </a:lnSpc>
              <a:buFont typeface="+mj-lt"/>
              <a:buAutoNum type="alphaUcPeriod"/>
            </a:pPr>
            <a:r>
              <a:rPr lang="fr-FR" sz="1100" b="1" dirty="0">
                <a:latin typeface="Cambria" panose="02040503050406030204" pitchFamily="18" charset="0"/>
                <a:ea typeface="Cambria" panose="02040503050406030204" pitchFamily="18" charset="0"/>
              </a:rPr>
              <a:t>Filtrage.</a:t>
            </a:r>
          </a:p>
          <a:p>
            <a:pPr marL="914400" lvl="1" indent="-514350">
              <a:lnSpc>
                <a:spcPct val="150000"/>
              </a:lnSpc>
              <a:buFont typeface="+mj-lt"/>
              <a:buAutoNum type="alphaUcPeriod"/>
            </a:pPr>
            <a:r>
              <a:rPr lang="fr-FR" sz="1100" b="1" dirty="0">
                <a:latin typeface="Cambria" panose="02040503050406030204" pitchFamily="18" charset="0"/>
                <a:ea typeface="Cambria" panose="02040503050406030204" pitchFamily="18" charset="0"/>
              </a:rPr>
              <a:t>Transmission série(UART).</a:t>
            </a:r>
          </a:p>
          <a:p>
            <a:pPr marL="914400" lvl="1" indent="-514350">
              <a:lnSpc>
                <a:spcPct val="150000"/>
              </a:lnSpc>
              <a:buFont typeface="+mj-lt"/>
              <a:buAutoNum type="alphaUcPeriod"/>
            </a:pPr>
            <a:r>
              <a:rPr lang="fr-FR" sz="1100" b="1" dirty="0">
                <a:latin typeface="Cambria" panose="02040503050406030204" pitchFamily="18" charset="0"/>
                <a:ea typeface="Cambria" panose="02040503050406030204" pitchFamily="18" charset="0"/>
              </a:rPr>
              <a:t>La commande PWM.</a:t>
            </a:r>
          </a:p>
          <a:p>
            <a:pPr marL="914400" lvl="1" indent="-514350">
              <a:lnSpc>
                <a:spcPct val="150000"/>
              </a:lnSpc>
              <a:buFont typeface="+mj-lt"/>
              <a:buAutoNum type="alphaUcPeriod"/>
            </a:pPr>
            <a:r>
              <a:rPr lang="fr-FR" sz="1100" b="1" dirty="0">
                <a:latin typeface="Cambria" panose="02040503050406030204" pitchFamily="18" charset="0"/>
                <a:ea typeface="Cambria" panose="02040503050406030204" pitchFamily="18" charset="0"/>
              </a:rPr>
              <a:t>Test et validation(en C, C++,python et Simulink).</a:t>
            </a:r>
          </a:p>
          <a:p>
            <a:pPr marL="285750" indent="-285750">
              <a:lnSpc>
                <a:spcPct val="150000"/>
              </a:lnSpc>
              <a:buFont typeface="Wingdings" pitchFamily="2" charset="2"/>
              <a:buChar char="Ø"/>
            </a:pPr>
            <a:r>
              <a:rPr lang="fr-FR" sz="1600" b="1" dirty="0">
                <a:solidFill>
                  <a:schemeClr val="lt1"/>
                </a:solidFill>
                <a:latin typeface="Cambria" panose="02040503050406030204" pitchFamily="18" charset="0"/>
                <a:ea typeface="Cambria" panose="02040503050406030204" pitchFamily="18" charset="0"/>
                <a:cs typeface="Nunito"/>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391638" y="441839"/>
            <a:ext cx="5199265"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u="sng" dirty="0">
                <a:latin typeface="Cambria" panose="02040503050406030204" pitchFamily="18" charset="0"/>
                <a:ea typeface="Cambria" panose="02040503050406030204" pitchFamily="18" charset="0"/>
              </a:rPr>
              <a:t>Présentation du </a:t>
            </a:r>
            <a:r>
              <a:rPr lang="fr-FR" sz="2800" b="1" u="sng" dirty="0" err="1">
                <a:latin typeface="Cambria" panose="02040503050406030204" pitchFamily="18" charset="0"/>
                <a:ea typeface="Cambria" panose="02040503050406030204" pitchFamily="18" charset="0"/>
              </a:rPr>
              <a:t>project</a:t>
            </a:r>
            <a:endParaRPr lang="fr-FR" sz="2800" b="1" u="sng" dirty="0">
              <a:latin typeface="Cambria" panose="02040503050406030204" pitchFamily="18" charset="0"/>
              <a:ea typeface="Cambria" panose="02040503050406030204" pitchFamily="18" charset="0"/>
            </a:endParaRPr>
          </a:p>
        </p:txBody>
      </p:sp>
      <p:sp>
        <p:nvSpPr>
          <p:cNvPr id="141" name="Google Shape;141;p15"/>
          <p:cNvSpPr txBox="1">
            <a:spLocks noGrp="1"/>
          </p:cNvSpPr>
          <p:nvPr>
            <p:ph type="body" idx="1"/>
          </p:nvPr>
        </p:nvSpPr>
        <p:spPr>
          <a:xfrm>
            <a:off x="543641" y="1134733"/>
            <a:ext cx="7766710" cy="3566928"/>
          </a:xfrm>
          <a:prstGeom prst="rect">
            <a:avLst/>
          </a:prstGeom>
        </p:spPr>
        <p:txBody>
          <a:bodyPr spcFirstLastPara="1" wrap="square" lIns="91425" tIns="91425" rIns="91425" bIns="91425" anchor="t" anchorCtr="0">
            <a:noAutofit/>
          </a:bodyPr>
          <a:lstStyle/>
          <a:p>
            <a:pPr marL="285750" lvl="0" indent="-285750" algn="l" rtl="0">
              <a:spcBef>
                <a:spcPts val="1600"/>
              </a:spcBef>
              <a:spcAft>
                <a:spcPts val="1600"/>
              </a:spcAft>
              <a:buFont typeface="Wingdings" pitchFamily="2" charset="2"/>
              <a:buChar char="ü"/>
            </a:pPr>
            <a:r>
              <a:rPr lang="fr-FR" sz="1800" dirty="0">
                <a:latin typeface="Cambria" panose="02040503050406030204" pitchFamily="18" charset="0"/>
                <a:ea typeface="Cambria" panose="02040503050406030204" pitchFamily="18" charset="0"/>
              </a:rPr>
              <a:t>Le </a:t>
            </a:r>
            <a:r>
              <a:rPr lang="fr-FR" sz="1800" dirty="0" err="1">
                <a:latin typeface="Cambria" panose="02040503050406030204" pitchFamily="18" charset="0"/>
                <a:ea typeface="Cambria" panose="02040503050406030204" pitchFamily="18" charset="0"/>
              </a:rPr>
              <a:t>project</a:t>
            </a:r>
            <a:r>
              <a:rPr lang="fr-FR" sz="1800" dirty="0">
                <a:latin typeface="Cambria" panose="02040503050406030204" pitchFamily="18" charset="0"/>
                <a:ea typeface="Cambria" panose="02040503050406030204" pitchFamily="18" charset="0"/>
              </a:rPr>
              <a:t> réalisé est un système d'éclairage automatique qui répand au besoin de la continuité, l'efficacité et la consommation optimale des ressource  énergétique.</a:t>
            </a:r>
          </a:p>
          <a:p>
            <a:pPr marL="285750" lvl="0" indent="-285750" algn="l" rtl="0">
              <a:spcBef>
                <a:spcPts val="1600"/>
              </a:spcBef>
              <a:spcAft>
                <a:spcPts val="1600"/>
              </a:spcAft>
              <a:buFont typeface="Wingdings" pitchFamily="2" charset="2"/>
              <a:buChar char="ü"/>
            </a:pPr>
            <a:r>
              <a:rPr lang="fr-FR" sz="1800" dirty="0">
                <a:latin typeface="Cambria" panose="02040503050406030204" pitchFamily="18" charset="0"/>
                <a:ea typeface="Cambria" panose="02040503050406030204" pitchFamily="18" charset="0"/>
              </a:rPr>
              <a:t>On propose un model automatique de commande qui control l éclairage d’un espace d’un façon optimal.</a:t>
            </a:r>
          </a:p>
          <a:p>
            <a:pPr marL="285750" lvl="0" indent="-285750" algn="l" rtl="0">
              <a:spcBef>
                <a:spcPts val="1600"/>
              </a:spcBef>
              <a:spcAft>
                <a:spcPts val="1600"/>
              </a:spcAft>
              <a:buFont typeface="Wingdings" pitchFamily="2" charset="2"/>
              <a:buChar char="ü"/>
            </a:pPr>
            <a:r>
              <a:rPr lang="fr-FR" sz="1800" dirty="0">
                <a:latin typeface="Cambria" panose="02040503050406030204" pitchFamily="18" charset="0"/>
                <a:ea typeface="Cambria" panose="02040503050406030204" pitchFamily="18" charset="0"/>
              </a:rPr>
              <a:t>Le système comportera une unité de mesure qui utilise un capteur de lumière LDR avec la carte STM32F4 </a:t>
            </a:r>
            <a:r>
              <a:rPr lang="fr-FR" sz="1800" dirty="0" err="1">
                <a:latin typeface="Cambria" panose="02040503050406030204" pitchFamily="18" charset="0"/>
                <a:ea typeface="Cambria" panose="02040503050406030204" pitchFamily="18" charset="0"/>
              </a:rPr>
              <a:t>nucleo</a:t>
            </a:r>
            <a:r>
              <a:rPr lang="fr-FR" sz="1800" dirty="0">
                <a:latin typeface="Cambria" panose="02040503050406030204" pitchFamily="18" charset="0"/>
                <a:ea typeface="Cambria" panose="02040503050406030204" pitchFamily="18" charset="0"/>
              </a:rPr>
              <a:t>, l’</a:t>
            </a:r>
            <a:r>
              <a:rPr lang="fr-FR" sz="1800" dirty="0" err="1">
                <a:latin typeface="Cambria" panose="02040503050406030204" pitchFamily="18" charset="0"/>
                <a:ea typeface="Cambria" panose="02040503050406030204" pitchFamily="18" charset="0"/>
              </a:rPr>
              <a:t>unite</a:t>
            </a:r>
            <a:r>
              <a:rPr lang="fr-FR" sz="1800" dirty="0">
                <a:latin typeface="Cambria" panose="02040503050406030204" pitchFamily="18" charset="0"/>
                <a:ea typeface="Cambria" panose="02040503050406030204" pitchFamily="18" charset="0"/>
              </a:rPr>
              <a:t> de control principale est présentée par la carte Raspberry pi 3 model B+. </a:t>
            </a:r>
          </a:p>
          <a:p>
            <a:pPr marL="0" lvl="0" indent="0" algn="l" rtl="0">
              <a:spcBef>
                <a:spcPts val="1600"/>
              </a:spcBef>
              <a:spcAft>
                <a:spcPts val="1600"/>
              </a:spcAft>
              <a:buNone/>
            </a:pPr>
            <a:endParaRPr sz="18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7215" y="335359"/>
            <a:ext cx="6424200" cy="705000"/>
          </a:xfrm>
        </p:spPr>
        <p:txBody>
          <a:bodyPr/>
          <a:lstStyle/>
          <a:p>
            <a:r>
              <a:rPr lang="fr-FR" b="1" u="sng" dirty="0">
                <a:latin typeface="Cambria" panose="02040503050406030204" pitchFamily="18" charset="0"/>
                <a:ea typeface="Cambria" panose="02040503050406030204" pitchFamily="18" charset="0"/>
              </a:rPr>
              <a:t>Aperçu du projet</a:t>
            </a:r>
            <a:endParaRPr lang="fr-FR"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01BA123E-8F1B-C0CB-E37E-C2DEADAB8EDB}"/>
              </a:ext>
            </a:extLst>
          </p:cNvPr>
          <p:cNvPicPr>
            <a:picLocks noChangeAspect="1"/>
          </p:cNvPicPr>
          <p:nvPr/>
        </p:nvPicPr>
        <p:blipFill>
          <a:blip r:embed="rId3"/>
          <a:stretch>
            <a:fillRect/>
          </a:stretch>
        </p:blipFill>
        <p:spPr>
          <a:xfrm>
            <a:off x="307215" y="1332411"/>
            <a:ext cx="8495788" cy="3148149"/>
          </a:xfrm>
          <a:prstGeom prst="rect">
            <a:avLst/>
          </a:prstGeom>
        </p:spPr>
      </p:pic>
    </p:spTree>
    <p:extLst>
      <p:ext uri="{BB962C8B-B14F-4D97-AF65-F5344CB8AC3E}">
        <p14:creationId xmlns:p14="http://schemas.microsoft.com/office/powerpoint/2010/main" val="2780090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8"/>
          <p:cNvSpPr txBox="1">
            <a:spLocks noGrp="1"/>
          </p:cNvSpPr>
          <p:nvPr>
            <p:ph type="title"/>
          </p:nvPr>
        </p:nvSpPr>
        <p:spPr>
          <a:xfrm>
            <a:off x="435456" y="474221"/>
            <a:ext cx="7769100" cy="6863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b="1" dirty="0">
                <a:latin typeface="Cambria" panose="02040503050406030204" pitchFamily="18" charset="0"/>
                <a:ea typeface="Cambria" panose="02040503050406030204" pitchFamily="18" charset="0"/>
              </a:rPr>
              <a:t>Hardware description</a:t>
            </a:r>
            <a:endParaRPr sz="1400" b="1" i="1" dirty="0">
              <a:latin typeface="Cambria" panose="02040503050406030204" pitchFamily="18" charset="0"/>
              <a:ea typeface="Cambria" panose="02040503050406030204" pitchFamily="18" charset="0"/>
            </a:endParaRPr>
          </a:p>
        </p:txBody>
      </p:sp>
      <p:sp>
        <p:nvSpPr>
          <p:cNvPr id="185" name="Google Shape;185;p18"/>
          <p:cNvSpPr txBox="1">
            <a:spLocks noGrp="1"/>
          </p:cNvSpPr>
          <p:nvPr>
            <p:ph type="title"/>
          </p:nvPr>
        </p:nvSpPr>
        <p:spPr>
          <a:xfrm>
            <a:off x="4279887" y="1995911"/>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1800" dirty="0">
                <a:solidFill>
                  <a:schemeClr val="dk1"/>
                </a:solidFill>
              </a:rPr>
              <a:t>Juin 20XX</a:t>
            </a:r>
            <a:endParaRPr sz="1800" dirty="0">
              <a:solidFill>
                <a:schemeClr val="dk1"/>
              </a:solidFill>
            </a:endParaRPr>
          </a:p>
        </p:txBody>
      </p:sp>
      <p:sp>
        <p:nvSpPr>
          <p:cNvPr id="188" name="Google Shape;188;p18"/>
          <p:cNvSpPr txBox="1">
            <a:spLocks noGrp="1"/>
          </p:cNvSpPr>
          <p:nvPr>
            <p:ph type="title"/>
          </p:nvPr>
        </p:nvSpPr>
        <p:spPr>
          <a:xfrm>
            <a:off x="5004537" y="3970916"/>
            <a:ext cx="1814100" cy="392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sz="1800">
                <a:solidFill>
                  <a:schemeClr val="dk1"/>
                </a:solidFill>
              </a:rPr>
              <a:t>Juillet 20XX</a:t>
            </a:r>
            <a:endParaRPr sz="1800" dirty="0">
              <a:solidFill>
                <a:schemeClr val="dk1"/>
              </a:solidFill>
            </a:endParaRPr>
          </a:p>
        </p:txBody>
      </p:sp>
      <p:pic>
        <p:nvPicPr>
          <p:cNvPr id="12" name="Picture 11">
            <a:extLst>
              <a:ext uri="{FF2B5EF4-FFF2-40B4-BE49-F238E27FC236}">
                <a16:creationId xmlns:a16="http://schemas.microsoft.com/office/drawing/2014/main" id="{9F25A1A2-09BC-51E2-4248-FC227326B594}"/>
              </a:ext>
            </a:extLst>
          </p:cNvPr>
          <p:cNvPicPr>
            <a:picLocks noChangeAspect="1"/>
          </p:cNvPicPr>
          <p:nvPr/>
        </p:nvPicPr>
        <p:blipFill>
          <a:blip r:embed="rId3"/>
          <a:stretch>
            <a:fillRect/>
          </a:stretch>
        </p:blipFill>
        <p:spPr>
          <a:xfrm>
            <a:off x="435456" y="1065563"/>
            <a:ext cx="3603716" cy="3603716"/>
          </a:xfrm>
          <a:prstGeom prst="rect">
            <a:avLst/>
          </a:prstGeom>
        </p:spPr>
      </p:pic>
      <p:pic>
        <p:nvPicPr>
          <p:cNvPr id="2052" name="Picture 4" descr="Buy LDR sensor Module Online in India | Robocraze">
            <a:extLst>
              <a:ext uri="{FF2B5EF4-FFF2-40B4-BE49-F238E27FC236}">
                <a16:creationId xmlns:a16="http://schemas.microsoft.com/office/drawing/2014/main" id="{D7A07430-7359-DF17-15D0-3781C62281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796" y="1469566"/>
            <a:ext cx="3199713" cy="3199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D7400F-93AA-04B5-5018-489D5993E531}"/>
              </a:ext>
            </a:extLst>
          </p:cNvPr>
          <p:cNvPicPr>
            <a:picLocks noChangeAspect="1"/>
          </p:cNvPicPr>
          <p:nvPr/>
        </p:nvPicPr>
        <p:blipFill>
          <a:blip r:embed="rId3"/>
          <a:stretch>
            <a:fillRect/>
          </a:stretch>
        </p:blipFill>
        <p:spPr>
          <a:xfrm>
            <a:off x="404948" y="1071359"/>
            <a:ext cx="3543843" cy="2657882"/>
          </a:xfrm>
          <a:prstGeom prst="rect">
            <a:avLst/>
          </a:prstGeom>
        </p:spPr>
      </p:pic>
      <p:pic>
        <p:nvPicPr>
          <p:cNvPr id="3074" name="Picture 2" descr="LED 5mm Jaune Maroc | MAROC | meilleur prix">
            <a:extLst>
              <a:ext uri="{FF2B5EF4-FFF2-40B4-BE49-F238E27FC236}">
                <a16:creationId xmlns:a16="http://schemas.microsoft.com/office/drawing/2014/main" id="{2040995F-715A-3DB6-F778-4D7E930C3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1358" y="365760"/>
            <a:ext cx="2034540" cy="20345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4E81824-35B8-1970-57C1-8FD8BDCF4845}"/>
              </a:ext>
            </a:extLst>
          </p:cNvPr>
          <p:cNvPicPr>
            <a:picLocks noChangeAspect="1"/>
          </p:cNvPicPr>
          <p:nvPr/>
        </p:nvPicPr>
        <p:blipFill>
          <a:blip r:embed="rId5"/>
          <a:stretch>
            <a:fillRect/>
          </a:stretch>
        </p:blipFill>
        <p:spPr>
          <a:xfrm>
            <a:off x="5633358" y="1383030"/>
            <a:ext cx="3017520" cy="3017520"/>
          </a:xfrm>
          <a:prstGeom prst="rect">
            <a:avLst/>
          </a:prstGeom>
        </p:spPr>
      </p:pic>
    </p:spTree>
    <p:extLst>
      <p:ext uri="{BB962C8B-B14F-4D97-AF65-F5344CB8AC3E}">
        <p14:creationId xmlns:p14="http://schemas.microsoft.com/office/powerpoint/2010/main" val="69137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6012" y="382462"/>
            <a:ext cx="7505700" cy="954600"/>
          </a:xfrm>
        </p:spPr>
        <p:txBody>
          <a:bodyPr/>
          <a:lstStyle/>
          <a:p>
            <a:r>
              <a:rPr lang="fr-FR" b="1" dirty="0">
                <a:latin typeface="Cambria" panose="02040503050406030204" pitchFamily="18" charset="0"/>
                <a:ea typeface="Cambria" panose="02040503050406030204" pitchFamily="18" charset="0"/>
              </a:rPr>
              <a:t>Algorithme</a:t>
            </a:r>
          </a:p>
        </p:txBody>
      </p:sp>
      <p:sp>
        <p:nvSpPr>
          <p:cNvPr id="6" name="Text Placeholder 5">
            <a:extLst>
              <a:ext uri="{FF2B5EF4-FFF2-40B4-BE49-F238E27FC236}">
                <a16:creationId xmlns:a16="http://schemas.microsoft.com/office/drawing/2014/main" id="{C8C433B5-CC38-A51B-964C-03B86727FC69}"/>
              </a:ext>
            </a:extLst>
          </p:cNvPr>
          <p:cNvSpPr>
            <a:spLocks noGrp="1"/>
          </p:cNvSpPr>
          <p:nvPr>
            <p:ph type="body" idx="1"/>
          </p:nvPr>
        </p:nvSpPr>
        <p:spPr>
          <a:xfrm>
            <a:off x="356012" y="1244974"/>
            <a:ext cx="7505700" cy="2448000"/>
          </a:xfrm>
        </p:spPr>
        <p:txBody>
          <a:bodyPr/>
          <a:lstStyle/>
          <a:p>
            <a:pPr marL="146050" indent="0">
              <a:buNone/>
            </a:pPr>
            <a:r>
              <a:rPr lang="en-US" sz="1600" dirty="0">
                <a:latin typeface="Cambria" panose="02040503050406030204" pitchFamily="18" charset="0"/>
                <a:ea typeface="Cambria" panose="02040503050406030204" pitchFamily="18" charset="0"/>
              </a:rPr>
              <a:t>Le processus </a:t>
            </a:r>
            <a:r>
              <a:rPr lang="en-US" sz="1600" dirty="0" err="1">
                <a:latin typeface="Cambria" panose="02040503050406030204" pitchFamily="18" charset="0"/>
                <a:ea typeface="Cambria" panose="02040503050406030204" pitchFamily="18" charset="0"/>
              </a:rPr>
              <a:t>principale</a:t>
            </a:r>
            <a:endParaRPr lang="fr-FR" sz="1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D34861D-6C16-5C4B-6BB0-36F66237BB58}"/>
              </a:ext>
            </a:extLst>
          </p:cNvPr>
          <p:cNvPicPr>
            <a:picLocks noChangeAspect="1"/>
          </p:cNvPicPr>
          <p:nvPr/>
        </p:nvPicPr>
        <p:blipFill>
          <a:blip r:embed="rId3"/>
          <a:stretch>
            <a:fillRect/>
          </a:stretch>
        </p:blipFill>
        <p:spPr>
          <a:xfrm>
            <a:off x="4193177" y="189428"/>
            <a:ext cx="4232365" cy="4604265"/>
          </a:xfrm>
          <a:prstGeom prst="rect">
            <a:avLst/>
          </a:prstGeom>
        </p:spPr>
      </p:pic>
    </p:spTree>
    <p:extLst>
      <p:ext uri="{BB962C8B-B14F-4D97-AF65-F5344CB8AC3E}">
        <p14:creationId xmlns:p14="http://schemas.microsoft.com/office/powerpoint/2010/main" val="30120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6012" y="382462"/>
            <a:ext cx="7505700" cy="954600"/>
          </a:xfrm>
        </p:spPr>
        <p:txBody>
          <a:bodyPr/>
          <a:lstStyle/>
          <a:p>
            <a:r>
              <a:rPr lang="fr-FR" b="1" dirty="0">
                <a:latin typeface="Cambria" panose="02040503050406030204" pitchFamily="18" charset="0"/>
                <a:ea typeface="Cambria" panose="02040503050406030204" pitchFamily="18" charset="0"/>
              </a:rPr>
              <a:t>Algorithme</a:t>
            </a:r>
          </a:p>
        </p:txBody>
      </p:sp>
      <p:sp>
        <p:nvSpPr>
          <p:cNvPr id="6" name="Text Placeholder 5">
            <a:extLst>
              <a:ext uri="{FF2B5EF4-FFF2-40B4-BE49-F238E27FC236}">
                <a16:creationId xmlns:a16="http://schemas.microsoft.com/office/drawing/2014/main" id="{C8C433B5-CC38-A51B-964C-03B86727FC69}"/>
              </a:ext>
            </a:extLst>
          </p:cNvPr>
          <p:cNvSpPr>
            <a:spLocks noGrp="1"/>
          </p:cNvSpPr>
          <p:nvPr>
            <p:ph type="body" idx="1"/>
          </p:nvPr>
        </p:nvSpPr>
        <p:spPr>
          <a:xfrm>
            <a:off x="356012" y="1045029"/>
            <a:ext cx="7968838" cy="3393696"/>
          </a:xfrm>
        </p:spPr>
        <p:txBody>
          <a:bodyPr/>
          <a:lstStyle/>
          <a:p>
            <a:pPr marL="146050" indent="0">
              <a:buNone/>
            </a:pPr>
            <a:r>
              <a:rPr lang="en-US" sz="1600" dirty="0">
                <a:latin typeface="Cambria" panose="02040503050406030204" pitchFamily="18" charset="0"/>
                <a:ea typeface="Cambria" panose="02040503050406030204" pitchFamily="18" charset="0"/>
              </a:rPr>
              <a:t>Unite de </a:t>
            </a:r>
            <a:r>
              <a:rPr lang="en-US" sz="1600" dirty="0" err="1">
                <a:latin typeface="Cambria" panose="02040503050406030204" pitchFamily="18" charset="0"/>
                <a:ea typeface="Cambria" panose="02040503050406030204" pitchFamily="18" charset="0"/>
              </a:rPr>
              <a:t>mesure</a:t>
            </a:r>
            <a:endParaRPr lang="fr-FR" sz="16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B8B9A60-28E5-5FE0-4166-C512E34C7D56}"/>
              </a:ext>
            </a:extLst>
          </p:cNvPr>
          <p:cNvPicPr>
            <a:picLocks noChangeAspect="1"/>
          </p:cNvPicPr>
          <p:nvPr/>
        </p:nvPicPr>
        <p:blipFill>
          <a:blip r:embed="rId3"/>
          <a:stretch>
            <a:fillRect/>
          </a:stretch>
        </p:blipFill>
        <p:spPr>
          <a:xfrm>
            <a:off x="3896108" y="327133"/>
            <a:ext cx="4891880" cy="4489234"/>
          </a:xfrm>
          <a:prstGeom prst="rect">
            <a:avLst/>
          </a:prstGeom>
        </p:spPr>
      </p:pic>
    </p:spTree>
    <p:extLst>
      <p:ext uri="{BB962C8B-B14F-4D97-AF65-F5344CB8AC3E}">
        <p14:creationId xmlns:p14="http://schemas.microsoft.com/office/powerpoint/2010/main" val="2539634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10390" y="370586"/>
            <a:ext cx="7928215" cy="769445"/>
          </a:xfrm>
        </p:spPr>
        <p:txBody>
          <a:bodyPr/>
          <a:lstStyle/>
          <a:p>
            <a:r>
              <a:rPr lang="fr-FR" sz="3200" b="1" dirty="0">
                <a:latin typeface="Cambria" panose="02040503050406030204" pitchFamily="18" charset="0"/>
                <a:ea typeface="Cambria" panose="02040503050406030204" pitchFamily="18" charset="0"/>
              </a:rPr>
              <a:t>Spécifications technique(ADC)</a:t>
            </a:r>
          </a:p>
        </p:txBody>
      </p:sp>
      <p:sp>
        <p:nvSpPr>
          <p:cNvPr id="3" name="Espace réservé du texte 2"/>
          <p:cNvSpPr>
            <a:spLocks noGrp="1"/>
          </p:cNvSpPr>
          <p:nvPr>
            <p:ph type="body" idx="1"/>
          </p:nvPr>
        </p:nvSpPr>
        <p:spPr>
          <a:xfrm>
            <a:off x="819150" y="1211283"/>
            <a:ext cx="7505700" cy="3227442"/>
          </a:xfrm>
        </p:spPr>
        <p:txBody>
          <a:bodyPr/>
          <a:lstStyle/>
          <a:p>
            <a:pPr marL="146050" indent="0">
              <a:buNone/>
            </a:pPr>
            <a:r>
              <a:rPr lang="fr-FR" sz="1400" dirty="0">
                <a:latin typeface="Cambria" panose="02040503050406030204" pitchFamily="18" charset="0"/>
                <a:ea typeface="Cambria" panose="02040503050406030204" pitchFamily="18" charset="0"/>
              </a:rPr>
              <a:t>La conversion analogique-numérique (CAN) dans la carte </a:t>
            </a:r>
            <a:r>
              <a:rPr lang="fr-FR" sz="1400" dirty="0" err="1">
                <a:latin typeface="Cambria" panose="02040503050406030204" pitchFamily="18" charset="0"/>
                <a:ea typeface="Cambria" panose="02040503050406030204" pitchFamily="18" charset="0"/>
              </a:rPr>
              <a:t>Nucleo</a:t>
            </a:r>
            <a:r>
              <a:rPr lang="fr-FR" sz="1400" dirty="0">
                <a:latin typeface="Cambria" panose="02040503050406030204" pitchFamily="18" charset="0"/>
                <a:ea typeface="Cambria" panose="02040503050406030204" pitchFamily="18" charset="0"/>
              </a:rPr>
              <a:t> STM32F4 est réalisée en utilisant le module de conversion analogique-numérique intégré au microcontrôleur STM32F4.</a:t>
            </a:r>
            <a:endParaRPr lang="fr-FR" sz="2000" dirty="0">
              <a:latin typeface="Cambria" panose="02040503050406030204" pitchFamily="18" charset="0"/>
              <a:ea typeface="Cambria" panose="02040503050406030204" pitchFamily="18" charset="0"/>
            </a:endParaRPr>
          </a:p>
        </p:txBody>
      </p:sp>
      <p:pic>
        <p:nvPicPr>
          <p:cNvPr id="1026" name="Picture 2" descr="doritique.fr : le portail de l'informatique, de l'électronique et de la  domotique">
            <a:extLst>
              <a:ext uri="{FF2B5EF4-FFF2-40B4-BE49-F238E27FC236}">
                <a16:creationId xmlns:a16="http://schemas.microsoft.com/office/drawing/2014/main" id="{127772DE-91F4-B756-8F6F-08210E2B6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0742" y="2105999"/>
            <a:ext cx="3513907" cy="2666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445485"/>
      </p:ext>
    </p:extLst>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5647</TotalTime>
  <Words>662</Words>
  <Application>Microsoft Office PowerPoint</Application>
  <PresentationFormat>Affichage à l'écran (16:9)</PresentationFormat>
  <Paragraphs>72</Paragraphs>
  <Slides>15</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Cambria</vt:lpstr>
      <vt:lpstr>Nunito</vt:lpstr>
      <vt:lpstr>Arial</vt:lpstr>
      <vt:lpstr>Calibri</vt:lpstr>
      <vt:lpstr>Raleway</vt:lpstr>
      <vt:lpstr>Wingdings</vt:lpstr>
      <vt:lpstr>Shift</vt:lpstr>
      <vt:lpstr>Optimisation d’un système d'éclairement automatique </vt:lpstr>
      <vt:lpstr>Plan :</vt:lpstr>
      <vt:lpstr>Présentation du project</vt:lpstr>
      <vt:lpstr>Aperçu du projet</vt:lpstr>
      <vt:lpstr>Hardware description</vt:lpstr>
      <vt:lpstr>Présentation PowerPoint</vt:lpstr>
      <vt:lpstr>Algorithme</vt:lpstr>
      <vt:lpstr>Algorithme</vt:lpstr>
      <vt:lpstr>Spécifications technique(ADC)</vt:lpstr>
      <vt:lpstr>Spécifications technique(Filtre)</vt:lpstr>
      <vt:lpstr>Spécifications technique(Filtre)</vt:lpstr>
      <vt:lpstr>Spécifications technique(UART)</vt:lpstr>
      <vt:lpstr>Spécifications technique(PWM)</vt:lpstr>
      <vt:lpstr>Test de l’algorithme</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Essai d’optimisation des flux logistiques :</dc:title>
  <dc:creator>pc</dc:creator>
  <cp:lastModifiedBy>hp</cp:lastModifiedBy>
  <cp:revision>286</cp:revision>
  <dcterms:modified xsi:type="dcterms:W3CDTF">2024-05-08T16:56:21Z</dcterms:modified>
</cp:coreProperties>
</file>