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57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2"/>
  </p:normalViewPr>
  <p:slideViewPr>
    <p:cSldViewPr snapToGrid="0" snapToObjects="1">
      <p:cViewPr varScale="1">
        <p:scale>
          <a:sx n="85" d="100"/>
          <a:sy n="85" d="100"/>
        </p:scale>
        <p:origin x="10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7E28B-FC49-6F46-B81F-D4D3A1638A5F}" type="datetimeFigureOut">
              <a:rPr lang="en-US" smtClean="0"/>
              <a:t>5/4/22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DF2F-8FFD-2E4B-B708-885F731DD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60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7E28B-FC49-6F46-B81F-D4D3A1638A5F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DF2F-8FFD-2E4B-B708-885F731DD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82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7E28B-FC49-6F46-B81F-D4D3A1638A5F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DF2F-8FFD-2E4B-B708-885F731DD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37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7E28B-FC49-6F46-B81F-D4D3A1638A5F}" type="datetimeFigureOut">
              <a:rPr lang="en-US" smtClean="0"/>
              <a:t>5/4/22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DF2F-8FFD-2E4B-B708-885F731DD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10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7E28B-FC49-6F46-B81F-D4D3A1638A5F}" type="datetimeFigureOut">
              <a:rPr lang="en-US" smtClean="0"/>
              <a:t>5/4/22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DF2F-8FFD-2E4B-B708-885F731DD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06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7E28B-FC49-6F46-B81F-D4D3A1638A5F}" type="datetimeFigureOut">
              <a:rPr lang="en-US" smtClean="0"/>
              <a:t>5/4/22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DF2F-8FFD-2E4B-B708-885F731DD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03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7E28B-FC49-6F46-B81F-D4D3A1638A5F}" type="datetimeFigureOut">
              <a:rPr lang="en-US" smtClean="0"/>
              <a:t>5/4/22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DF2F-8FFD-2E4B-B708-885F731DDC2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66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7E28B-FC49-6F46-B81F-D4D3A1638A5F}" type="datetimeFigureOut">
              <a:rPr lang="en-US" smtClean="0"/>
              <a:t>5/4/22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DF2F-8FFD-2E4B-B708-885F731DD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20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7E28B-FC49-6F46-B81F-D4D3A1638A5F}" type="datetimeFigureOut">
              <a:rPr lang="en-US" smtClean="0"/>
              <a:t>5/4/22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DF2F-8FFD-2E4B-B708-885F731DD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6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7E28B-FC49-6F46-B81F-D4D3A1638A5F}" type="datetimeFigureOut">
              <a:rPr lang="en-US" smtClean="0"/>
              <a:t>5/4/22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DF2F-8FFD-2E4B-B708-885F731DD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88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BF7E28B-FC49-6F46-B81F-D4D3A1638A5F}" type="datetimeFigureOut">
              <a:rPr lang="en-US" smtClean="0"/>
              <a:t>5/4/22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DF2F-8FFD-2E4B-B708-885F731DD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74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BF7E28B-FC49-6F46-B81F-D4D3A1638A5F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BF0DF2F-8FFD-2E4B-B708-885F731DD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7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mbarkhordarian@gwu.edu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90447-6905-3742-95B7-4C6CA84F39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9"/>
            <a:ext cx="8637073" cy="861610"/>
          </a:xfrm>
        </p:spPr>
        <p:txBody>
          <a:bodyPr>
            <a:normAutofit fontScale="90000"/>
          </a:bodyPr>
          <a:lstStyle/>
          <a:p>
            <a:r>
              <a:rPr lang="en-US" dirty="0"/>
              <a:t>San Francisco Payroll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D9719-CF35-E74A-BF6A-37646B13C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1933732"/>
            <a:ext cx="3773158" cy="2575094"/>
          </a:xfrm>
        </p:spPr>
        <p:txBody>
          <a:bodyPr/>
          <a:lstStyle/>
          <a:p>
            <a:r>
              <a:rPr lang="en-US" dirty="0"/>
              <a:t>Course Name: Data Visualization</a:t>
            </a:r>
          </a:p>
          <a:p>
            <a:r>
              <a:rPr lang="en-US" dirty="0"/>
              <a:t>Professor name: Reza Jafari</a:t>
            </a:r>
          </a:p>
          <a:p>
            <a:r>
              <a:rPr lang="en-US" dirty="0"/>
              <a:t>Present By:</a:t>
            </a:r>
          </a:p>
          <a:p>
            <a:r>
              <a:rPr lang="en-US" dirty="0" err="1"/>
              <a:t>Mahtab</a:t>
            </a:r>
            <a:r>
              <a:rPr lang="en-US" dirty="0"/>
              <a:t> </a:t>
            </a:r>
            <a:r>
              <a:rPr lang="en-US" dirty="0" err="1"/>
              <a:t>Barkhordarian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D8EF0C-74D7-754F-B2A5-1862E9F394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8" b="886"/>
          <a:stretch/>
        </p:blipFill>
        <p:spPr>
          <a:xfrm>
            <a:off x="6762253" y="2068643"/>
            <a:ext cx="4292599" cy="361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947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7E6C8-745B-FD46-989E-8D7DE3AA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79D746-CF1A-4E4B-8085-75E1096489E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897" y="2308641"/>
            <a:ext cx="4058967" cy="31019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24FE14-A27A-2045-A9B4-C1203F5F5438}"/>
              </a:ext>
            </a:extLst>
          </p:cNvPr>
          <p:cNvSpPr txBox="1"/>
          <p:nvPr/>
        </p:nvSpPr>
        <p:spPr>
          <a:xfrm>
            <a:off x="2338466" y="2308641"/>
            <a:ext cx="3563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non-gaussian to gaussian </a:t>
            </a:r>
            <a:endParaRPr lang="en-US" dirty="0">
              <a:effectLst/>
            </a:endParaRPr>
          </a:p>
          <a:p>
            <a:r>
              <a:rPr lang="en-US" dirty="0"/>
              <a:t>Method to make the data normal</a:t>
            </a:r>
          </a:p>
        </p:txBody>
      </p:sp>
    </p:spTree>
    <p:extLst>
      <p:ext uri="{BB962C8B-B14F-4D97-AF65-F5344CB8AC3E}">
        <p14:creationId xmlns:p14="http://schemas.microsoft.com/office/powerpoint/2010/main" val="2632528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53FFA-C6DB-0C4F-9530-BEE2C3C59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Heatmap and Pearson coefficient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312025-6741-C944-813C-5936AA9BD62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888" y="2368602"/>
            <a:ext cx="4188100" cy="37081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C0F8D8-A8D9-B547-AEAB-F6BCCCEEF12A}"/>
              </a:ext>
            </a:extLst>
          </p:cNvPr>
          <p:cNvSpPr txBox="1"/>
          <p:nvPr/>
        </p:nvSpPr>
        <p:spPr>
          <a:xfrm>
            <a:off x="2338466" y="2383436"/>
            <a:ext cx="32378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columns from lefts are :Base pay, overtime pay, other pay, Benefits, Total Pay, Total pay and benefits and year.</a:t>
            </a:r>
          </a:p>
          <a:p>
            <a:r>
              <a:rPr lang="en-US" dirty="0"/>
              <a:t>As you can see Base pay and total pay and total pay &amp; Benefits have some high correlation. Total pay and total pay &amp; Benefits have the high correlation which makes sense.</a:t>
            </a:r>
          </a:p>
          <a:p>
            <a:r>
              <a:rPr lang="en-US" dirty="0"/>
              <a:t>Also Base pay and Benefits and Base pay and total pay have the high correlation together.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496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DA950-F445-DC4B-8D5E-F110A3982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Visualization(Seaborn)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EE5721-298B-3B48-9F01-803AA3A9FB80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67"/>
          <a:stretch/>
        </p:blipFill>
        <p:spPr>
          <a:xfrm>
            <a:off x="5231567" y="2323632"/>
            <a:ext cx="4615225" cy="32826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0D0C5F-C12E-D74C-A8C7-C66D5E5BAA11}"/>
              </a:ext>
            </a:extLst>
          </p:cNvPr>
          <p:cNvSpPr txBox="1"/>
          <p:nvPr/>
        </p:nvSpPr>
        <p:spPr>
          <a:xfrm>
            <a:off x="2231136" y="2293495"/>
            <a:ext cx="29404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this Cat plot , I can realize that the jobs with the most overtime pay. Police officers have the most overtime pay and then Fire fighters . The least overtime pay is for patient care assistance and public workers.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273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07530-56C8-D245-85CD-7C9E66F71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077197-A5A4-1C4B-A3AF-50E904FB22D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056" y="2398582"/>
            <a:ext cx="3949808" cy="3101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4179A3-3ABE-EB40-8444-F552C491852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398581"/>
            <a:ext cx="3762422" cy="31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92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CD80F-C1A4-8847-B7B5-8AF988946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6B1A88-A697-A046-AADC-41D3CE07916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252" y="2638043"/>
            <a:ext cx="4249612" cy="3101983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3CECB7-609E-ED49-AE34-4A490D36588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576" y="2638043"/>
            <a:ext cx="4036676" cy="31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684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757BD-A55E-E348-A06E-61C37DEC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3AF9C-47CD-624C-80B0-14170B435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F9460A-F183-CA42-9315-B64289E7FD1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" t="-1" r="1196" b="1444"/>
          <a:stretch/>
        </p:blipFill>
        <p:spPr>
          <a:xfrm>
            <a:off x="1783830" y="2473376"/>
            <a:ext cx="8499422" cy="409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880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A6190-8C66-A942-95C5-D8DEBB488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4AA65C8-E913-C44A-AB56-16E5CD3A59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0438" y="2608290"/>
            <a:ext cx="7731125" cy="2981558"/>
          </a:xfrm>
        </p:spPr>
      </p:pic>
    </p:spTree>
    <p:extLst>
      <p:ext uri="{BB962C8B-B14F-4D97-AF65-F5344CB8AC3E}">
        <p14:creationId xmlns:p14="http://schemas.microsoft.com/office/powerpoint/2010/main" val="19832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4573-D1C1-F646-A726-0B486A22D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CB23C7-B90B-1D44-9F4D-08F0E6363A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8446" y="2638425"/>
            <a:ext cx="7884825" cy="3387621"/>
          </a:xfrm>
        </p:spPr>
      </p:pic>
    </p:spTree>
    <p:extLst>
      <p:ext uri="{BB962C8B-B14F-4D97-AF65-F5344CB8AC3E}">
        <p14:creationId xmlns:p14="http://schemas.microsoft.com/office/powerpoint/2010/main" val="3385977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E35FE-5EB9-BB4D-A989-6485EB526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Tab1/second Graph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93FF64-52FA-1341-8F9F-8812224694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7" y="2638425"/>
            <a:ext cx="7729728" cy="3101975"/>
          </a:xfrm>
        </p:spPr>
      </p:pic>
    </p:spTree>
    <p:extLst>
      <p:ext uri="{BB962C8B-B14F-4D97-AF65-F5344CB8AC3E}">
        <p14:creationId xmlns:p14="http://schemas.microsoft.com/office/powerpoint/2010/main" val="2930164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26961-F645-A24A-A3D9-726FEBA44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E208E8-BBA9-C64E-9DD4-C3B9ED6496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3239" y="2638425"/>
            <a:ext cx="7090348" cy="3402611"/>
          </a:xfrm>
        </p:spPr>
      </p:pic>
    </p:spTree>
    <p:extLst>
      <p:ext uri="{BB962C8B-B14F-4D97-AF65-F5344CB8AC3E}">
        <p14:creationId xmlns:p14="http://schemas.microsoft.com/office/powerpoint/2010/main" val="3951934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49D4D-5ACC-F04D-BFE9-BF77721C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Discussion: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6D95C-BA9B-4B49-AF21-2965C1B9B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Dataset description</a:t>
            </a:r>
          </a:p>
          <a:p>
            <a:r>
              <a:rPr lang="en-US" dirty="0"/>
              <a:t>Preprocessing</a:t>
            </a:r>
          </a:p>
          <a:p>
            <a:r>
              <a:rPr lang="en-US" dirty="0"/>
              <a:t>Outlier detection</a:t>
            </a:r>
          </a:p>
          <a:p>
            <a:r>
              <a:rPr lang="en-US" dirty="0"/>
              <a:t>PCA</a:t>
            </a:r>
          </a:p>
          <a:p>
            <a:r>
              <a:rPr lang="en-US" dirty="0"/>
              <a:t>Normality test</a:t>
            </a:r>
          </a:p>
          <a:p>
            <a:r>
              <a:rPr lang="en-US" dirty="0"/>
              <a:t>Data transformation</a:t>
            </a:r>
          </a:p>
          <a:p>
            <a:r>
              <a:rPr lang="en-US" dirty="0"/>
              <a:t>Heatmap</a:t>
            </a:r>
          </a:p>
          <a:p>
            <a:r>
              <a:rPr lang="en-US" dirty="0"/>
              <a:t>Data visualization</a:t>
            </a:r>
          </a:p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9986940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8FB0D-7A9C-5147-A3C8-7F797854F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Tab3/</a:t>
            </a:r>
            <a:r>
              <a:rPr lang="en-US" dirty="0" err="1"/>
              <a:t>down;oad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E2FEFC-6F41-6345-8067-D35213F779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6" y="2638425"/>
            <a:ext cx="7587420" cy="3312670"/>
          </a:xfrm>
        </p:spPr>
      </p:pic>
    </p:spTree>
    <p:extLst>
      <p:ext uri="{BB962C8B-B14F-4D97-AF65-F5344CB8AC3E}">
        <p14:creationId xmlns:p14="http://schemas.microsoft.com/office/powerpoint/2010/main" val="655932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75533-6D7F-A14F-A115-6C31E6408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Tab4/statistic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CC6B06-3CFF-944E-8615-BBE8D2D595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8030" y="2458543"/>
            <a:ext cx="3522834" cy="31019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B7C13C-F1C3-9F46-B31F-E4CAC38DF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136" y="2458543"/>
            <a:ext cx="4184932" cy="31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219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BBBB0-EAB6-DD47-B99D-1697FDF23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AA9D5-AFCF-7942-9E1A-B76A3CD57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 see in the plots the income is increasing perfectly in San Francisco Area</a:t>
            </a:r>
          </a:p>
          <a:p>
            <a:r>
              <a:rPr lang="en-US" dirty="0"/>
              <a:t>It’s not enough to judge , we need to explore the expenses over there and compare(which may be the next step for this project)</a:t>
            </a:r>
          </a:p>
          <a:p>
            <a:r>
              <a:rPr lang="en-US" dirty="0"/>
              <a:t>For the more and Normal benefits, you need to work Full time there</a:t>
            </a:r>
          </a:p>
          <a:p>
            <a:r>
              <a:rPr lang="en-US" dirty="0"/>
              <a:t>Just some particular jobs have the good overtime pay there.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882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0F84A-6B77-384B-B78E-63756703E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Refrencess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742F3-C943-F04F-B7F2-5C7D46328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images.search.yahoo.com</a:t>
            </a:r>
            <a:r>
              <a:rPr lang="en-US" dirty="0"/>
              <a:t>/</a:t>
            </a:r>
            <a:r>
              <a:rPr lang="en-US" dirty="0" err="1"/>
              <a:t>yhs</a:t>
            </a:r>
            <a:r>
              <a:rPr lang="en-US" dirty="0"/>
              <a:t>/search;_</a:t>
            </a:r>
            <a:r>
              <a:rPr lang="en-US" dirty="0" err="1"/>
              <a:t>ylt</a:t>
            </a:r>
            <a:r>
              <a:rPr lang="en-US" dirty="0"/>
              <a:t>=AwrC3OuxmXJiDiEAIEEPxQt.;_ylu=Y29sbwNiZjEEcG9zAzEEdnRpZAMEc2VjA3BpdnM-?p=</a:t>
            </a:r>
            <a:r>
              <a:rPr lang="en-US" dirty="0" err="1"/>
              <a:t>san+francisco+pictures&amp;type</a:t>
            </a:r>
            <a:r>
              <a:rPr lang="en-US" dirty="0"/>
              <a:t>=q3020_A1Q52_gn_bsfq&amp;hsimp=</a:t>
            </a:r>
            <a:r>
              <a:rPr lang="en-US" dirty="0" err="1"/>
              <a:t>yhs-remarklist&amp;hspart</a:t>
            </a:r>
            <a:r>
              <a:rPr lang="en-US" dirty="0"/>
              <a:t>=</a:t>
            </a:r>
            <a:r>
              <a:rPr lang="en-US" dirty="0" err="1"/>
              <a:t>ima&amp;ei</a:t>
            </a:r>
            <a:r>
              <a:rPr lang="en-US" dirty="0"/>
              <a:t>=UTF-8&amp;fr=</a:t>
            </a:r>
            <a:r>
              <a:rPr lang="en-US" dirty="0" err="1"/>
              <a:t>yhs-ima-remarklist#id</a:t>
            </a:r>
            <a:r>
              <a:rPr lang="en-US" dirty="0"/>
              <a:t>=5&amp;iurl=https%3A%2F%2Fa9p9n2x2.stackpathcdn.com%2Fwp-content%2Fblogs.dir%2F1%2Ffiles%2F2020%2F04%2FiStock-1125604286.jpg&amp;action=click</a:t>
            </a:r>
          </a:p>
          <a:p>
            <a:r>
              <a:rPr lang="en-US" dirty="0"/>
              <a:t>https://</a:t>
            </a:r>
            <a:r>
              <a:rPr lang="en-US" dirty="0" err="1"/>
              <a:t>www.kaggle.com</a:t>
            </a:r>
            <a:r>
              <a:rPr lang="en-US" dirty="0"/>
              <a:t>/datasets/</a:t>
            </a:r>
            <a:r>
              <a:rPr lang="en-US" dirty="0" err="1"/>
              <a:t>tomtillo</a:t>
            </a:r>
            <a:r>
              <a:rPr lang="en-US" dirty="0"/>
              <a:t>/san-francisco-city-payrollsalary-data-20112019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4838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3EB2F-C9D2-4246-BFFE-BEBE64D45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48FCC-B624-A94F-B54C-9E987935D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 me at : </a:t>
            </a:r>
            <a:r>
              <a:rPr lang="en-US" dirty="0">
                <a:hlinkClick r:id="rId2"/>
              </a:rPr>
              <a:t>mbarkhordarian@gwu.edu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1528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A4E67-C130-5940-B190-368BC9854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BEBCF-BE84-F648-9DFE-7F515622D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65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8D464-4AC5-5E43-B683-F31F32C6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A3357-8833-8241-9B5A-0E3C1B436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purpose of this project is to observe the peoples ‘income who live in San Francisco with different job titles . The reason for choosing this dataset is, the most high tech companies are on those area and I wanted to know are the base pay and others pay is related to job title or even other variables or not.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908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CE924-333D-4C4F-B505-57F9C10F6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about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07F8E-DCFA-E049-88E9-5E37F6916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is from Kaggle</a:t>
            </a:r>
          </a:p>
          <a:p>
            <a:r>
              <a:rPr lang="en-US" dirty="0"/>
              <a:t>This dataset contains the California public employee salaries from years 2011 to 2019.</a:t>
            </a:r>
          </a:p>
          <a:p>
            <a:r>
              <a:rPr lang="en-US" dirty="0"/>
              <a:t>10 variables(3 categorical, 7 numerical)</a:t>
            </a:r>
          </a:p>
          <a:p>
            <a:r>
              <a:rPr lang="en-US" dirty="0"/>
              <a:t>205906 observations before preprocessing and 54647 after.</a:t>
            </a:r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DB91FC2-DC94-8F41-B0A2-636AFF69C9D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870" y="4452079"/>
            <a:ext cx="5651292" cy="249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613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06AA5-EDC2-6D44-A89E-C67E90C9E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C278D-CB0B-0A49-9A0F-660FBD2E9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153412"/>
            <a:ext cx="7729728" cy="3101983"/>
          </a:xfrm>
        </p:spPr>
        <p:txBody>
          <a:bodyPr/>
          <a:lstStyle/>
          <a:p>
            <a:r>
              <a:rPr lang="en-US" dirty="0"/>
              <a:t>Remove the nans</a:t>
            </a:r>
          </a:p>
          <a:p>
            <a:r>
              <a:rPr lang="en-US" dirty="0"/>
              <a:t>Slicing the data with the greatest community job titles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F83F76-5A8A-6D49-874A-A50560E50AD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264" y="2948337"/>
            <a:ext cx="5943600" cy="7875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3880D4-857A-BA43-9DDF-2111FC10C11B}"/>
              </a:ext>
            </a:extLst>
          </p:cNvPr>
          <p:cNvSpPr txBox="1"/>
          <p:nvPr/>
        </p:nvSpPr>
        <p:spPr>
          <a:xfrm>
            <a:off x="2231136" y="3852472"/>
            <a:ext cx="8321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Checking the nan of columns and remove them if the percent is more than 50%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 the object variables to numeric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60CF6A-CD6F-E646-9CB0-F739AB597F6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264" y="4530852"/>
            <a:ext cx="5943600" cy="203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009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C3FA6-F664-F246-B0BA-B1A9B3FEE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detection and removal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DF003-1903-074E-9EAF-DE89C1B53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are some examples of the plots before and after outlier detection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A991D2-20B9-DE48-9067-2B21D92A249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168" y="3275719"/>
            <a:ext cx="2850515" cy="29489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D2954C-EF69-AD4B-9418-BC15345EEDB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683" y="3296547"/>
            <a:ext cx="2981325" cy="292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39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291A6-3377-5F47-962D-7C8997B2D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detection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CC3F48-DF47-E240-9C33-F9F6F96E1A4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452" y="2518504"/>
            <a:ext cx="3925338" cy="3101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3CAD92-9B54-6C46-8DD2-35225C28826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794" y="2518504"/>
            <a:ext cx="2982970" cy="31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085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599B8-3117-AB41-8C28-F853F1342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2B7D6-6ADF-064B-B990-CF683D13D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this PCA we can realize that we can have the explained variance ratio more that 95 percent with only just 4 features.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75131D-013F-D343-972B-BC0FBE09705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863" y="3306820"/>
            <a:ext cx="5943600" cy="11137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FE3A75-5CB1-7F41-B4B7-1005D1FDF79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37" y="4189035"/>
            <a:ext cx="4851400" cy="236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283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F7FCA-CD37-1A4A-AC8E-2E892A6A3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Normality Test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F87941-73CE-D842-82DE-8AB64B4BE67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360" y="2278661"/>
            <a:ext cx="4367504" cy="31019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304D4E-330E-2D43-978D-AE6D68F78C66}"/>
              </a:ext>
            </a:extLst>
          </p:cNvPr>
          <p:cNvSpPr txBox="1"/>
          <p:nvPr/>
        </p:nvSpPr>
        <p:spPr>
          <a:xfrm>
            <a:off x="2353456" y="2278661"/>
            <a:ext cx="3239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None of the variable are distributed normally.</a:t>
            </a:r>
          </a:p>
        </p:txBody>
      </p:sp>
    </p:spTree>
    <p:extLst>
      <p:ext uri="{BB962C8B-B14F-4D97-AF65-F5344CB8AC3E}">
        <p14:creationId xmlns:p14="http://schemas.microsoft.com/office/powerpoint/2010/main" val="227874049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{94A44243-7EFC-E746-A866-537D38E0547C}tf10001120</Template>
  <TotalTime>228</TotalTime>
  <Words>574</Words>
  <Application>Microsoft Macintosh PowerPoint</Application>
  <PresentationFormat>Widescreen</PresentationFormat>
  <Paragraphs>64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Gill Sans MT</vt:lpstr>
      <vt:lpstr>Parcel</vt:lpstr>
      <vt:lpstr>San Francisco Payroll</vt:lpstr>
      <vt:lpstr>Today’s Discussion:</vt:lpstr>
      <vt:lpstr>Introduction</vt:lpstr>
      <vt:lpstr>All about dataset</vt:lpstr>
      <vt:lpstr>Preprocessing</vt:lpstr>
      <vt:lpstr>Outlier detection and removal</vt:lpstr>
      <vt:lpstr>Outlier detection</vt:lpstr>
      <vt:lpstr>Principal component Analyze</vt:lpstr>
      <vt:lpstr>Normality Test</vt:lpstr>
      <vt:lpstr>Transformation</vt:lpstr>
      <vt:lpstr>Heatmap and Pearson coefficient</vt:lpstr>
      <vt:lpstr>Data Visualization(Seaborn)</vt:lpstr>
      <vt:lpstr>Data Visualization</vt:lpstr>
      <vt:lpstr>Data Visualization</vt:lpstr>
      <vt:lpstr>Pair plot</vt:lpstr>
      <vt:lpstr>Dashboard</vt:lpstr>
      <vt:lpstr>Dashboard</vt:lpstr>
      <vt:lpstr>Tab1/second Graph</vt:lpstr>
      <vt:lpstr>Tab2</vt:lpstr>
      <vt:lpstr>Tab3/down;oad</vt:lpstr>
      <vt:lpstr>Tab4/statistic</vt:lpstr>
      <vt:lpstr>Summary</vt:lpstr>
      <vt:lpstr>Refrencess </vt:lpstr>
      <vt:lpstr>Questions?</vt:lpstr>
      <vt:lpstr>Thank You!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 Francisco Payroll</dc:title>
  <dc:creator>Microsoft Office User</dc:creator>
  <cp:lastModifiedBy>Microsoft Office User</cp:lastModifiedBy>
  <cp:revision>23</cp:revision>
  <dcterms:created xsi:type="dcterms:W3CDTF">2022-05-04T15:15:36Z</dcterms:created>
  <dcterms:modified xsi:type="dcterms:W3CDTF">2022-05-04T19:04:27Z</dcterms:modified>
</cp:coreProperties>
</file>