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69" r:id="rId16"/>
    <p:sldId id="270" r:id="rId17"/>
    <p:sldId id="272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8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8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7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361F8E-AB89-3B44-ABBD-82B482A4ED39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4C9E242-CEA0-BB4A-AA37-9BFF68D1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afari979" TargetMode="External"/><Relationship Id="rId2" Type="http://schemas.openxmlformats.org/officeDocument/2006/relationships/hyperlink" Target="https://www.kaggle.com/datasets/shivamb/underwater-surface-temperature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0B9-F55E-F24A-926D-38214A821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Water Surface Temperature Timeseries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D0474-23E3-6448-8B0B-9DE22B1B4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Instructor: Reza Jafari</a:t>
            </a:r>
          </a:p>
          <a:p>
            <a:r>
              <a:rPr lang="en-US" dirty="0"/>
              <a:t>Course: Time Series</a:t>
            </a:r>
          </a:p>
          <a:p>
            <a:r>
              <a:rPr lang="en-US" dirty="0"/>
              <a:t>Present by: </a:t>
            </a:r>
            <a:r>
              <a:rPr lang="en-US" dirty="0" err="1"/>
              <a:t>Mahtab</a:t>
            </a:r>
            <a:r>
              <a:rPr lang="en-US" dirty="0"/>
              <a:t> </a:t>
            </a:r>
            <a:r>
              <a:rPr lang="en-US" dirty="0" err="1"/>
              <a:t>Barkhordarian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9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A509-91F7-B045-ACB1-C55DD372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9C43-4FF7-F440-829C-3C22534C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674989" cy="3101983"/>
          </a:xfrm>
        </p:spPr>
        <p:txBody>
          <a:bodyPr/>
          <a:lstStyle/>
          <a:p>
            <a:r>
              <a:rPr lang="en-US" dirty="0"/>
              <a:t>The constant is added to the model</a:t>
            </a:r>
          </a:p>
          <a:p>
            <a:r>
              <a:rPr lang="en-US" dirty="0"/>
              <a:t>After the observation the constant is removed because of its </a:t>
            </a:r>
            <a:r>
              <a:rPr lang="en-US" dirty="0" err="1"/>
              <a:t>std</a:t>
            </a:r>
            <a:r>
              <a:rPr lang="en-US" dirty="0"/>
              <a:t> error</a:t>
            </a:r>
          </a:p>
          <a:p>
            <a:r>
              <a:rPr lang="en-US" dirty="0"/>
              <a:t>Final features are: Depth, latitude and longitude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C2BE7-8137-6A4D-8B38-2E4F0EF7AB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25" y="2153413"/>
            <a:ext cx="5943600" cy="3003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BBE16-9D22-404D-91AE-6E33C4FDCE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28" y="4818235"/>
            <a:ext cx="5300272" cy="281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4E2F9-36A4-4243-941D-7C36543C570F}"/>
              </a:ext>
            </a:extLst>
          </p:cNvPr>
          <p:cNvSpPr txBox="1"/>
          <p:nvPr/>
        </p:nvSpPr>
        <p:spPr>
          <a:xfrm>
            <a:off x="6715593" y="5648880"/>
            <a:ext cx="535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R-squared increased which shows the model got better</a:t>
            </a:r>
          </a:p>
        </p:txBody>
      </p:sp>
    </p:spTree>
    <p:extLst>
      <p:ext uri="{BB962C8B-B14F-4D97-AF65-F5344CB8AC3E}">
        <p14:creationId xmlns:p14="http://schemas.microsoft.com/office/powerpoint/2010/main" val="263889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AEE-2D32-7644-BF6D-0F80E8ED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D0BEC-5E2D-C742-929D-2442BA1861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2153412"/>
            <a:ext cx="3835400" cy="258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C0860-3991-694A-8325-763D1D0E70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4" y="2178325"/>
            <a:ext cx="4023614" cy="2558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09BBD-6860-344A-A9A3-FF2B37169E4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4534962"/>
            <a:ext cx="3619500" cy="278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162DFD-E743-6648-A2E4-4D00B45AA39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4" y="4736892"/>
            <a:ext cx="4023614" cy="2579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1BD90-7F34-794E-AC62-F440B492FF36}"/>
              </a:ext>
            </a:extLst>
          </p:cNvPr>
          <p:cNvSpPr txBox="1"/>
          <p:nvPr/>
        </p:nvSpPr>
        <p:spPr>
          <a:xfrm>
            <a:off x="-209862" y="2614259"/>
            <a:ext cx="286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Q^2 test shows that the residual error in average method is white</a:t>
            </a:r>
          </a:p>
        </p:txBody>
      </p:sp>
    </p:spTree>
    <p:extLst>
      <p:ext uri="{BB962C8B-B14F-4D97-AF65-F5344CB8AC3E}">
        <p14:creationId xmlns:p14="http://schemas.microsoft.com/office/powerpoint/2010/main" val="235042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3DA3-8553-1949-9526-79420625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method: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AB0909-17DC-5145-A5A8-15A2372624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263671"/>
            <a:ext cx="4304575" cy="3327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2804B-3452-B24E-A114-6CF1CF9E9F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98" y="2313065"/>
            <a:ext cx="42926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53B2-05CA-8243-A322-0483298F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CDCF-C2B2-114D-9F6E-7B37E896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3251"/>
            <a:ext cx="3270254" cy="569851"/>
          </a:xfrm>
        </p:spPr>
        <p:txBody>
          <a:bodyPr/>
          <a:lstStyle/>
          <a:p>
            <a:r>
              <a:rPr lang="en-US" dirty="0"/>
              <a:t>Both GPAC shows </a:t>
            </a:r>
            <a:r>
              <a:rPr lang="en-US" dirty="0" err="1"/>
              <a:t>na</a:t>
            </a:r>
            <a:r>
              <a:rPr lang="en-US" dirty="0"/>
              <a:t>=1,nb=0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846B8-3012-1E48-9AE1-EA412035A1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38" y="2319655"/>
            <a:ext cx="5015459" cy="4261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7DE86-B261-F947-B20B-98A6372C73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062" y="2893102"/>
            <a:ext cx="5943600" cy="4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8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F3ED-636B-4D40-AF8B-C5ADEE1F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11C48-7B85-F041-803E-97AA8E99D2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53412"/>
            <a:ext cx="3779920" cy="351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7BC3C-56BB-2A40-860E-1FD4F51F18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56" y="2153412"/>
            <a:ext cx="3949808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6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E618-B0B8-BE41-9B5B-F0A1A338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1EA5F-C39D-6449-A2F7-32D18CA536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34" y="2982888"/>
            <a:ext cx="5164711" cy="2413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CFD44-F2F5-BB42-AEBD-414C67EFCA3C}"/>
              </a:ext>
            </a:extLst>
          </p:cNvPr>
          <p:cNvSpPr txBox="1"/>
          <p:nvPr/>
        </p:nvSpPr>
        <p:spPr>
          <a:xfrm>
            <a:off x="2413416" y="2982888"/>
            <a:ext cx="2563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estimated coefficient is 1, and the LM algorithm shows 0.99 which is pretty closed , but the model is not unbiased.</a:t>
            </a:r>
          </a:p>
        </p:txBody>
      </p:sp>
    </p:spTree>
    <p:extLst>
      <p:ext uri="{BB962C8B-B14F-4D97-AF65-F5344CB8AC3E}">
        <p14:creationId xmlns:p14="http://schemas.microsoft.com/office/powerpoint/2010/main" val="253343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55B8-A8A3-424F-9293-1C8C752D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Selection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8E05D4-4469-ED45-B44E-DA43FDD29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50147" y="2596833"/>
          <a:ext cx="6091707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175">
                  <a:extLst>
                    <a:ext uri="{9D8B030D-6E8A-4147-A177-3AD203B41FA5}">
                      <a16:colId xmlns:a16="http://schemas.microsoft.com/office/drawing/2014/main" val="3126041706"/>
                    </a:ext>
                  </a:extLst>
                </a:gridCol>
                <a:gridCol w="522098">
                  <a:extLst>
                    <a:ext uri="{9D8B030D-6E8A-4147-A177-3AD203B41FA5}">
                      <a16:colId xmlns:a16="http://schemas.microsoft.com/office/drawing/2014/main" val="784427881"/>
                    </a:ext>
                  </a:extLst>
                </a:gridCol>
                <a:gridCol w="595225">
                  <a:extLst>
                    <a:ext uri="{9D8B030D-6E8A-4147-A177-3AD203B41FA5}">
                      <a16:colId xmlns:a16="http://schemas.microsoft.com/office/drawing/2014/main" val="1349431103"/>
                    </a:ext>
                  </a:extLst>
                </a:gridCol>
                <a:gridCol w="1142833">
                  <a:extLst>
                    <a:ext uri="{9D8B030D-6E8A-4147-A177-3AD203B41FA5}">
                      <a16:colId xmlns:a16="http://schemas.microsoft.com/office/drawing/2014/main" val="307356730"/>
                    </a:ext>
                  </a:extLst>
                </a:gridCol>
                <a:gridCol w="961431">
                  <a:extLst>
                    <a:ext uri="{9D8B030D-6E8A-4147-A177-3AD203B41FA5}">
                      <a16:colId xmlns:a16="http://schemas.microsoft.com/office/drawing/2014/main" val="3724265648"/>
                    </a:ext>
                  </a:extLst>
                </a:gridCol>
                <a:gridCol w="658149">
                  <a:extLst>
                    <a:ext uri="{9D8B030D-6E8A-4147-A177-3AD203B41FA5}">
                      <a16:colId xmlns:a16="http://schemas.microsoft.com/office/drawing/2014/main" val="1864153802"/>
                    </a:ext>
                  </a:extLst>
                </a:gridCol>
                <a:gridCol w="787398">
                  <a:extLst>
                    <a:ext uri="{9D8B030D-6E8A-4147-A177-3AD203B41FA5}">
                      <a16:colId xmlns:a16="http://schemas.microsoft.com/office/drawing/2014/main" val="9727001"/>
                    </a:ext>
                  </a:extLst>
                </a:gridCol>
                <a:gridCol w="787398">
                  <a:extLst>
                    <a:ext uri="{9D8B030D-6E8A-4147-A177-3AD203B41FA5}">
                      <a16:colId xmlns:a16="http://schemas.microsoft.com/office/drawing/2014/main" val="1142866344"/>
                    </a:ext>
                  </a:extLst>
                </a:gridCol>
              </a:tblGrid>
              <a:tr h="326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 value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 residual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MSE Forcast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Er_Var_prediction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Er_Var_forcast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Variance ratio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residuWhite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3589471058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Holt-trend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241.978138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8.5226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11.4932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9.0335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8.9389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1.0105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1655279718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104.303532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8.8661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8.9370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8.8655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8.93739774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2597689992"/>
                  </a:ext>
                </a:extLst>
              </a:tr>
              <a:tr h="489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Naïve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2.054394e+06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26.0597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17.2968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8.93739774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3014116939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Drift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27507.384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17.8162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17.8162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17.8162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17.904191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3650704369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84174.7361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29.1275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0.238257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8.937397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1513091565"/>
                  </a:ext>
                </a:extLst>
              </a:tr>
              <a:tr h="489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8.456688e+06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7.7052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11.9939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7.705281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10.723044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4130719329"/>
                  </a:ext>
                </a:extLst>
              </a:tr>
              <a:tr h="4897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ARMA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30458.815462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0.296434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304.764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1.265082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0.0002821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223" marR="61223" marT="0" marB="0"/>
                </a:tc>
                <a:extLst>
                  <a:ext uri="{0D108BD9-81ED-4DB2-BD59-A6C34878D82A}">
                    <a16:rowId xmlns:a16="http://schemas.microsoft.com/office/drawing/2014/main" val="300538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6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0B7D-9812-BC4C-AF08-677E103F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B17205-3E9F-E24D-A86D-BBD384C106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2754312"/>
            <a:ext cx="37846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2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139-2859-274F-98FF-F3DE036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54C5-0D09-474F-836A-0DC42BE2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is average after the chi square test we can realize that the residual error is white and also the MSE forecast is less that others.</a:t>
            </a:r>
          </a:p>
          <a:p>
            <a:r>
              <a:rPr lang="en-US" dirty="0"/>
              <a:t>After average method, the best method is Holt-trend, however it’s not white.</a:t>
            </a:r>
          </a:p>
          <a:p>
            <a:r>
              <a:rPr lang="en-US" dirty="0"/>
              <a:t>I didn’t use ARIMA because my data was stationary and I didn’t used the differenced data</a:t>
            </a:r>
          </a:p>
          <a:p>
            <a:r>
              <a:rPr lang="en-US" dirty="0"/>
              <a:t>I didn’t used SARIMA because the dataset wasn’t seasonal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3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AFC9-7E43-9E40-B693-0A69B9C9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F83B-0C44-DC4A-B98C-027CD87C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https://www.kaggle.com/datasets/shivamb/underwater-surface-temperature-dataset</a:t>
            </a:r>
            <a:endParaRPr lang="en-US" dirty="0"/>
          </a:p>
          <a:p>
            <a:r>
              <a:rPr lang="en-US" dirty="0">
                <a:hlinkClick r:id="rId3"/>
              </a:rPr>
              <a:t>https://github.com/rjafari979</a:t>
            </a:r>
            <a:endParaRPr lang="en-US" dirty="0"/>
          </a:p>
          <a:p>
            <a:r>
              <a:rPr lang="en-US" dirty="0"/>
              <a:t>In-class , lectures, recordings codes and videos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C16-8829-EA48-A663-B2AC723F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15AA-5F73-854F-AACF-78F6CFE6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dataset</a:t>
            </a:r>
          </a:p>
          <a:p>
            <a:r>
              <a:rPr lang="en-US" dirty="0"/>
              <a:t>Stationary</a:t>
            </a:r>
          </a:p>
          <a:p>
            <a:r>
              <a:rPr lang="en-US" dirty="0"/>
              <a:t>Holt-trend Method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Base Models</a:t>
            </a:r>
          </a:p>
          <a:p>
            <a:r>
              <a:rPr lang="en-US" dirty="0"/>
              <a:t>Multi Linear Regression</a:t>
            </a:r>
          </a:p>
          <a:p>
            <a:r>
              <a:rPr lang="en-US" dirty="0"/>
              <a:t>ARMA</a:t>
            </a:r>
          </a:p>
          <a:p>
            <a:r>
              <a:rPr lang="en-US" dirty="0"/>
              <a:t>Final Model Selection</a:t>
            </a:r>
          </a:p>
          <a:p>
            <a:r>
              <a:rPr lang="en-US" dirty="0"/>
              <a:t>Forecast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6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380B-51BF-D946-99E6-FD2A01B8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9EA2-5B87-F542-ACE1-C27ED2BC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  <a:p>
            <a:r>
              <a:rPr lang="en-US" dirty="0"/>
              <a:t>Please email me at </a:t>
            </a:r>
            <a:r>
              <a:rPr lang="en-US" dirty="0" err="1"/>
              <a:t>mbarkhordarian@gwu.edu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7CEB-72A0-DF4A-9050-02C9396C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2CBF-79F4-DC42-9446-6D38451E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101983"/>
          </a:xfrm>
        </p:spPr>
        <p:txBody>
          <a:bodyPr/>
          <a:lstStyle/>
          <a:p>
            <a:r>
              <a:rPr lang="en-US" dirty="0"/>
              <a:t>The source of the dataset is from Kaggle</a:t>
            </a:r>
          </a:p>
          <a:p>
            <a:r>
              <a:rPr lang="en-US" dirty="0"/>
              <a:t>This dataset contains underwater temperature (°C) data from seven islands and two submerged rocky reefs along the Santa Catarina coast, southern Brazil, between 24 and 28°. Temperature records were acquired every 20 minutes, between December 2012 and July 2014.</a:t>
            </a:r>
          </a:p>
          <a:p>
            <a:r>
              <a:rPr lang="en-US" dirty="0"/>
              <a:t>It has 7 variables (3 categorical- 4 numeric)</a:t>
            </a:r>
          </a:p>
          <a:p>
            <a:r>
              <a:rPr lang="en-US" dirty="0"/>
              <a:t>408639 observation before cleaning- 136213 observations after cleaning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9D613-A65C-5A43-BABE-9DFD272A3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73" y="4673227"/>
            <a:ext cx="7480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8E5B-6496-7F48-AE7E-F61028C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r>
              <a:rPr lang="en-US" b="1" dirty="0"/>
              <a:t>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812CD7-CD01-8D43-965F-4F6E85A65D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153412"/>
            <a:ext cx="7729728" cy="42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0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9EB4-E0B7-8C41-87B4-C69BB3AD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B5E5-0690-194A-AD59-1197AA4A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variable is Temperature here.</a:t>
            </a:r>
          </a:p>
          <a:p>
            <a:r>
              <a:rPr lang="en-US" dirty="0"/>
              <a:t>Temperature records appended every 20 minuities , which are converted to hourly now.</a:t>
            </a:r>
          </a:p>
          <a:p>
            <a:r>
              <a:rPr lang="en-US" dirty="0"/>
              <a:t>For the numeric value (Temperature), I had two null which I’ve covered with the mean of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B7C5-8C65-394A-83DE-B87888EB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11E081-08D6-2940-B97A-C1AAAED357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153413"/>
            <a:ext cx="3330214" cy="3797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87507-8B5E-6445-A440-C58561FEDE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351" y="2153412"/>
            <a:ext cx="4399513" cy="37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E6CD-F5E6-8C48-BDD6-2691179D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ACF/PACF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0BC9CA-0316-F84B-8C65-AF2366822D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105" y="2153412"/>
            <a:ext cx="3276759" cy="310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2D96F3-83ED-514A-B2B3-3D6FCEA1FC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57" y="2196491"/>
            <a:ext cx="3266348" cy="3058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05F57A-6C9E-D84F-BBE9-0B389A438D8F}"/>
              </a:ext>
            </a:extLst>
          </p:cNvPr>
          <p:cNvSpPr txBox="1"/>
          <p:nvPr/>
        </p:nvSpPr>
        <p:spPr>
          <a:xfrm>
            <a:off x="2231136" y="2196491"/>
            <a:ext cx="118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KPSS after </a:t>
            </a:r>
          </a:p>
          <a:p>
            <a:r>
              <a:rPr lang="en-US" dirty="0"/>
              <a:t>The first </a:t>
            </a:r>
          </a:p>
          <a:p>
            <a:r>
              <a:rPr lang="en-US" dirty="0"/>
              <a:t>Differencing: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6FAF-DA0D-C64C-A0F1-6D21B3F8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A7737-7551-D942-BCBD-47D48D5E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is highly trended</a:t>
            </a:r>
          </a:p>
          <a:p>
            <a:r>
              <a:rPr lang="en-US" dirty="0"/>
              <a:t>The seasonality is weak here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D473E-380F-AA46-84DB-B714C6900C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31" y="2638044"/>
            <a:ext cx="4914900" cy="69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3D2DBD-574E-2746-85F4-79CE74E67B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31" y="3336544"/>
            <a:ext cx="4914900" cy="317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08D9-E18A-BD4A-980D-C8E9AE24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HOLT-Trend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D1D8E-7288-A047-8B00-74C580CF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255264" cy="2203779"/>
          </a:xfrm>
        </p:spPr>
        <p:txBody>
          <a:bodyPr/>
          <a:lstStyle/>
          <a:p>
            <a:r>
              <a:rPr lang="en-US" dirty="0"/>
              <a:t>The data is trended then used the Holt-trend method</a:t>
            </a:r>
          </a:p>
          <a:p>
            <a:r>
              <a:rPr lang="en-US" dirty="0"/>
              <a:t>The forecast is not good and it’s not white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0A96-7251-C543-9E06-126ACFB554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90" y="2301823"/>
            <a:ext cx="3654273" cy="291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{94A44243-7EFC-E746-A866-537D38E0547C}tf10001120</Template>
  <TotalTime>145</TotalTime>
  <Words>502</Words>
  <Application>Microsoft Macintosh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Times New Roman</vt:lpstr>
      <vt:lpstr>Parcel</vt:lpstr>
      <vt:lpstr>Under Water Surface Temperature Timeseries Data Set</vt:lpstr>
      <vt:lpstr>Today’s Discussion:</vt:lpstr>
      <vt:lpstr>All About data set</vt:lpstr>
      <vt:lpstr>Heatmap: </vt:lpstr>
      <vt:lpstr>Pre Processing</vt:lpstr>
      <vt:lpstr>stationary</vt:lpstr>
      <vt:lpstr>ACF/PACF</vt:lpstr>
      <vt:lpstr>Decomposition:</vt:lpstr>
      <vt:lpstr>HOLT-Trend Method</vt:lpstr>
      <vt:lpstr>Feature selection</vt:lpstr>
      <vt:lpstr>Base Models</vt:lpstr>
      <vt:lpstr>Multiple Linear regression method:</vt:lpstr>
      <vt:lpstr>GPAC</vt:lpstr>
      <vt:lpstr>ARMA</vt:lpstr>
      <vt:lpstr>LM Algorithm</vt:lpstr>
      <vt:lpstr>Final Model Selection</vt:lpstr>
      <vt:lpstr>Forecast model</vt:lpstr>
      <vt:lpstr>Summary</vt:lpstr>
      <vt:lpstr>References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Water Surface Timeseries Data Set</dc:title>
  <dc:creator>Microsoft Office User</dc:creator>
  <cp:lastModifiedBy>Microsoft Office User</cp:lastModifiedBy>
  <cp:revision>18</cp:revision>
  <dcterms:created xsi:type="dcterms:W3CDTF">2022-05-02T18:22:14Z</dcterms:created>
  <dcterms:modified xsi:type="dcterms:W3CDTF">2022-05-02T23:08:21Z</dcterms:modified>
</cp:coreProperties>
</file>