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Book Antiqu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iH9p7lIDcbLjAcwBW23pOcrZsQ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ookAntiqua-regular.fntdata"/><Relationship Id="rId25" Type="http://schemas.openxmlformats.org/officeDocument/2006/relationships/slide" Target="slides/slide21.xml"/><Relationship Id="rId28" Type="http://schemas.openxmlformats.org/officeDocument/2006/relationships/font" Target="fonts/BookAntiqua-italic.fntdata"/><Relationship Id="rId27" Type="http://schemas.openxmlformats.org/officeDocument/2006/relationships/font" Target="fonts/BookAntiqu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ookAntiqua-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05cc8ad85c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g305cc8ad85c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g305cc8ad85c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78a721397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3078a721397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3078a721397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05cc8ad85c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305cc8ad85c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305cc8ad85c_0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05cc8ad85c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305cc8ad85c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g305cc8ad85c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078a721397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3078a721397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g3078a721397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78a721397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3078a721397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g3078a721397_0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078a721397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3078a721397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3078a721397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078a721397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g3078a721397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g3078a721397_0_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078a721397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3078a721397_0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3078a721397_0_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05cc8ad85c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305cc8ad85c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305cc8ad85c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f69192a1d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g2ff69192a1d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200"/>
              <a:buFont typeface="Noto Sans Symbols"/>
              <a:buChar char="▪"/>
            </a:pPr>
            <a:r>
              <a:rPr lang="en-GB"/>
              <a:t>Limited empirical investigation into the challenges encountered by Master's degree students </a:t>
            </a:r>
            <a:endParaRPr/>
          </a:p>
          <a:p>
            <a:pPr indent="0" lvl="0" marL="0" rtl="0" algn="l">
              <a:lnSpc>
                <a:spcPct val="100000"/>
              </a:lnSpc>
              <a:spcBef>
                <a:spcPts val="0"/>
              </a:spcBef>
              <a:spcAft>
                <a:spcPts val="0"/>
              </a:spcAft>
              <a:buClr>
                <a:schemeClr val="dk1"/>
              </a:buClr>
              <a:buSzPts val="1200"/>
              <a:buFont typeface="Noto Sans Symbols"/>
              <a:buChar char="▪"/>
            </a:pPr>
            <a:r>
              <a:rPr lang="en-GB"/>
              <a:t>during the dissertation writing process contributes to difficulties in completing dissertations, resulting in elevated dropout rates and delayed program completion. This study seeks to fill this research gap by examining the specific challenges and solutions.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10" name="Google Shape;110;g2ff69192a1d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GB"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05cc8ad85c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305cc8ad85c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g305cc8ad85c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5cc8ad85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305cc8ad85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305cc8ad85c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5cc8ad85c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305cc8ad85c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305cc8ad85c_0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078a721397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3078a721397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3078a721397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78a721397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3078a721397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3078a721397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78a721397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g3078a721397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g3078a721397_0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7.png"/><Relationship Id="rId4" Type="http://schemas.openxmlformats.org/officeDocument/2006/relationships/image" Target="../media/image1.png"/><Relationship Id="rId10" Type="http://schemas.openxmlformats.org/officeDocument/2006/relationships/image" Target="../media/image3.png"/><Relationship Id="rId9" Type="http://schemas.openxmlformats.org/officeDocument/2006/relationships/hyperlink" Target="mailto:info@ucu.ac.ug" TargetMode="External"/><Relationship Id="rId5" Type="http://schemas.openxmlformats.org/officeDocument/2006/relationships/hyperlink" Target="https://ucu.ac.ug/" TargetMode="External"/><Relationship Id="rId6" Type="http://schemas.openxmlformats.org/officeDocument/2006/relationships/hyperlink" Target="mailto:info@ucu.ac.ug" TargetMode="External"/><Relationship Id="rId7" Type="http://schemas.openxmlformats.org/officeDocument/2006/relationships/image" Target="../media/image16.png"/><Relationship Id="rId8"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1F497D"/>
              </a:buClr>
              <a:buSzPts val="6000"/>
              <a:buFont typeface="Trebuchet M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1900"/>
              <a:buNone/>
              <a:defRPr sz="2000"/>
            </a:lvl2pPr>
            <a:lvl3pPr lvl="2" algn="ctr">
              <a:lnSpc>
                <a:spcPct val="90000"/>
              </a:lnSpc>
              <a:spcBef>
                <a:spcPts val="500"/>
              </a:spcBef>
              <a:spcAft>
                <a:spcPts val="0"/>
              </a:spcAft>
              <a:buSzPts val="1620"/>
              <a:buNone/>
              <a:defRPr sz="1800"/>
            </a:lvl3pPr>
            <a:lvl4pPr lvl="3" algn="ctr">
              <a:lnSpc>
                <a:spcPct val="90000"/>
              </a:lnSpc>
              <a:spcBef>
                <a:spcPts val="500"/>
              </a:spcBef>
              <a:spcAft>
                <a:spcPts val="0"/>
              </a:spcAft>
              <a:buSzPts val="1408"/>
              <a:buNone/>
              <a:defRPr sz="1600"/>
            </a:lvl4pPr>
            <a:lvl5pPr lvl="4" algn="ctr">
              <a:lnSpc>
                <a:spcPct val="90000"/>
              </a:lnSpc>
              <a:spcBef>
                <a:spcPts val="500"/>
              </a:spcBef>
              <a:spcAft>
                <a:spcPts val="0"/>
              </a:spcAft>
              <a:buSzPts val="1376"/>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11"/>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1"/>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1"/>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2"/>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1" type="body"/>
          </p:nvPr>
        </p:nvSpPr>
        <p:spPr>
          <a:xfrm>
            <a:off x="838200" y="1687514"/>
            <a:ext cx="10515600" cy="44894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st Slide">
  <p:cSld name="Last Slide">
    <p:spTree>
      <p:nvGrpSpPr>
        <p:cNvPr id="34" name="Shape 34"/>
        <p:cNvGrpSpPr/>
        <p:nvPr/>
      </p:nvGrpSpPr>
      <p:grpSpPr>
        <a:xfrm>
          <a:off x="0" y="0"/>
          <a:ext cx="0" cy="0"/>
          <a:chOff x="0" y="0"/>
          <a:chExt cx="0" cy="0"/>
        </a:xfrm>
      </p:grpSpPr>
      <p:sp>
        <p:nvSpPr>
          <p:cNvPr id="35" name="Google Shape;35;p18"/>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
        <p:nvSpPr>
          <p:cNvPr id="36" name="Google Shape;36;p18"/>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1" type="ftr"/>
          </p:nvPr>
        </p:nvSpPr>
        <p:spPr>
          <a:xfrm>
            <a:off x="2116899" y="6251714"/>
            <a:ext cx="8129391" cy="46976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8" name="Google Shape;38;p18"/>
          <p:cNvGrpSpPr/>
          <p:nvPr/>
        </p:nvGrpSpPr>
        <p:grpSpPr>
          <a:xfrm>
            <a:off x="888267" y="4604423"/>
            <a:ext cx="5551131" cy="1360803"/>
            <a:chOff x="3063490" y="4400284"/>
            <a:chExt cx="5551131" cy="1360803"/>
          </a:xfrm>
        </p:grpSpPr>
        <p:grpSp>
          <p:nvGrpSpPr>
            <p:cNvPr id="39" name="Google Shape;39;p18"/>
            <p:cNvGrpSpPr/>
            <p:nvPr/>
          </p:nvGrpSpPr>
          <p:grpSpPr>
            <a:xfrm>
              <a:off x="4215162" y="4400284"/>
              <a:ext cx="4399459" cy="1360286"/>
              <a:chOff x="3595675" y="3836538"/>
              <a:chExt cx="5247402" cy="1632365"/>
            </a:xfrm>
          </p:grpSpPr>
          <p:pic>
            <p:nvPicPr>
              <p:cNvPr descr="facebook instagram whatsapp PNG image with transparent background | TOPpng" id="40" name="Google Shape;40;p18"/>
              <p:cNvPicPr preferRelativeResize="0"/>
              <p:nvPr/>
            </p:nvPicPr>
            <p:blipFill rotWithShape="1">
              <a:blip r:embed="rId2">
                <a:alphaModFix/>
              </a:blip>
              <a:srcRect b="67238" l="0" r="66494" t="0"/>
              <a:stretch/>
            </p:blipFill>
            <p:spPr>
              <a:xfrm>
                <a:off x="3693167" y="4915321"/>
                <a:ext cx="249211" cy="259159"/>
              </a:xfrm>
              <a:prstGeom prst="rect">
                <a:avLst/>
              </a:prstGeom>
              <a:noFill/>
              <a:ln>
                <a:noFill/>
              </a:ln>
            </p:spPr>
          </p:pic>
          <p:pic>
            <p:nvPicPr>
              <p:cNvPr descr="facebook instagram whatsapp PNG image with transparent background | TOPpng" id="41" name="Google Shape;41;p18"/>
              <p:cNvPicPr preferRelativeResize="0"/>
              <p:nvPr/>
            </p:nvPicPr>
            <p:blipFill rotWithShape="1">
              <a:blip r:embed="rId3">
                <a:alphaModFix/>
              </a:blip>
              <a:srcRect b="69905" l="67402" r="0" t="0"/>
              <a:stretch/>
            </p:blipFill>
            <p:spPr>
              <a:xfrm>
                <a:off x="3685804" y="5173122"/>
                <a:ext cx="263933" cy="259160"/>
              </a:xfrm>
              <a:prstGeom prst="rect">
                <a:avLst/>
              </a:prstGeom>
              <a:noFill/>
              <a:ln>
                <a:noFill/>
              </a:ln>
            </p:spPr>
          </p:pic>
          <p:pic>
            <p:nvPicPr>
              <p:cNvPr descr="Round black telephone logo, Telephone Icon, Phone File, electronics, logo,  black And White png | PNGWing" id="42" name="Google Shape;42;p18"/>
              <p:cNvPicPr preferRelativeResize="0"/>
              <p:nvPr/>
            </p:nvPicPr>
            <p:blipFill rotWithShape="1">
              <a:blip r:embed="rId4">
                <a:alphaModFix/>
              </a:blip>
              <a:srcRect b="0" l="0" r="0" t="0"/>
              <a:stretch/>
            </p:blipFill>
            <p:spPr>
              <a:xfrm>
                <a:off x="3693167" y="4579064"/>
                <a:ext cx="249209" cy="259159"/>
              </a:xfrm>
              <a:prstGeom prst="rect">
                <a:avLst/>
              </a:prstGeom>
              <a:noFill/>
              <a:ln>
                <a:noFill/>
              </a:ln>
            </p:spPr>
          </p:pic>
          <p:sp>
            <p:nvSpPr>
              <p:cNvPr id="43" name="Google Shape;43;p18"/>
              <p:cNvSpPr txBox="1"/>
              <p:nvPr/>
            </p:nvSpPr>
            <p:spPr>
              <a:xfrm>
                <a:off x="3943860" y="4840719"/>
                <a:ext cx="2964236" cy="3324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Trebuchet MS"/>
                    <a:ea typeface="Trebuchet MS"/>
                    <a:cs typeface="Trebuchet MS"/>
                    <a:sym typeface="Trebuchet MS"/>
                  </a:rPr>
                  <a:t>@ugandachristianuniversity</a:t>
                </a:r>
                <a:endParaRPr b="0" i="0" sz="1200" u="none" cap="none" strike="noStrike">
                  <a:solidFill>
                    <a:srgbClr val="000000"/>
                  </a:solidFill>
                  <a:latin typeface="Trebuchet MS"/>
                  <a:ea typeface="Trebuchet MS"/>
                  <a:cs typeface="Trebuchet MS"/>
                  <a:sym typeface="Trebuchet MS"/>
                </a:endParaRPr>
              </a:p>
            </p:txBody>
          </p:sp>
          <p:sp>
            <p:nvSpPr>
              <p:cNvPr id="44" name="Google Shape;44;p18"/>
              <p:cNvSpPr txBox="1"/>
              <p:nvPr/>
            </p:nvSpPr>
            <p:spPr>
              <a:xfrm>
                <a:off x="6724749" y="4848559"/>
                <a:ext cx="1781016" cy="369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rPr b="0" i="0" lang="en-GB" sz="1350" u="none" cap="none" strike="noStrike">
                    <a:solidFill>
                      <a:srgbClr val="0C0C0C"/>
                    </a:solidFill>
                    <a:latin typeface="Trebuchet MS"/>
                    <a:ea typeface="Trebuchet MS"/>
                    <a:cs typeface="Trebuchet MS"/>
                    <a:sym typeface="Trebuchet MS"/>
                  </a:rPr>
                  <a:t>@</a:t>
                </a:r>
                <a:r>
                  <a:rPr b="0" i="0" lang="en-GB" sz="1200" u="none" cap="none" strike="noStrike">
                    <a:solidFill>
                      <a:srgbClr val="0C0C0C"/>
                    </a:solidFill>
                    <a:latin typeface="Trebuchet MS"/>
                    <a:ea typeface="Trebuchet MS"/>
                    <a:cs typeface="Trebuchet MS"/>
                    <a:sym typeface="Trebuchet MS"/>
                  </a:rPr>
                  <a:t>UCUniversity</a:t>
                </a:r>
                <a:endParaRPr b="0" i="0" sz="1350" u="none" cap="none" strike="noStrike">
                  <a:solidFill>
                    <a:srgbClr val="0C0C0C"/>
                  </a:solidFill>
                  <a:latin typeface="Trebuchet MS"/>
                  <a:ea typeface="Trebuchet MS"/>
                  <a:cs typeface="Trebuchet MS"/>
                  <a:sym typeface="Trebuchet MS"/>
                </a:endParaRPr>
              </a:p>
            </p:txBody>
          </p:sp>
          <p:sp>
            <p:nvSpPr>
              <p:cNvPr id="45" name="Google Shape;45;p18"/>
              <p:cNvSpPr txBox="1"/>
              <p:nvPr/>
            </p:nvSpPr>
            <p:spPr>
              <a:xfrm>
                <a:off x="3961223" y="5136500"/>
                <a:ext cx="3240066" cy="3324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C0C0C"/>
                    </a:solidFill>
                    <a:latin typeface="Trebuchet MS"/>
                    <a:ea typeface="Trebuchet MS"/>
                    <a:cs typeface="Trebuchet MS"/>
                    <a:sym typeface="Trebuchet MS"/>
                  </a:rPr>
                  <a:t>@UgandaChristianUniversity</a:t>
                </a:r>
                <a:endParaRPr b="0" i="0" sz="1200" u="none" cap="none" strike="noStrike">
                  <a:solidFill>
                    <a:srgbClr val="0C0C0C"/>
                  </a:solidFill>
                  <a:latin typeface="Trebuchet MS"/>
                  <a:ea typeface="Trebuchet MS"/>
                  <a:cs typeface="Trebuchet MS"/>
                  <a:sym typeface="Trebuchet MS"/>
                </a:endParaRPr>
              </a:p>
            </p:txBody>
          </p:sp>
          <p:sp>
            <p:nvSpPr>
              <p:cNvPr id="46" name="Google Shape;46;p18"/>
              <p:cNvSpPr txBox="1"/>
              <p:nvPr/>
            </p:nvSpPr>
            <p:spPr>
              <a:xfrm>
                <a:off x="3619181" y="4118017"/>
                <a:ext cx="5223896" cy="7202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1E4E79"/>
                    </a:solidFill>
                    <a:latin typeface="Trebuchet MS"/>
                    <a:ea typeface="Trebuchet MS"/>
                    <a:cs typeface="Trebuchet MS"/>
                    <a:sym typeface="Trebuchet MS"/>
                  </a:rPr>
                  <a:t>P.O. Box 4 Mukono, Uganda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1E4E79"/>
                    </a:solidFill>
                    <a:latin typeface="Trebuchet MS"/>
                    <a:ea typeface="Trebuchet MS"/>
                    <a:cs typeface="Trebuchet MS"/>
                    <a:sym typeface="Trebuchet MS"/>
                  </a:rPr>
                  <a:t>Tel: 256-312-350800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1100"/>
                  <a:buFont typeface="Trebuchet MS"/>
                  <a:buNone/>
                </a:pPr>
                <a:r>
                  <a:rPr b="0" i="0" lang="en-GB" sz="1100" u="sng" cap="none" strike="noStrike">
                    <a:solidFill>
                      <a:srgbClr val="0000FF"/>
                    </a:solidFill>
                    <a:latin typeface="Trebuchet MS"/>
                    <a:ea typeface="Trebuchet MS"/>
                    <a:cs typeface="Trebuchet MS"/>
                    <a:sym typeface="Trebuchet MS"/>
                    <a:hlinkClick r:id="rId5">
                      <a:extLst>
                        <a:ext uri="{A12FA001-AC4F-418D-AE19-62706E023703}">
                          <ahyp:hlinkClr val="tx"/>
                        </a:ext>
                      </a:extLst>
                    </a:hlinkClick>
                  </a:rPr>
                  <a:t>      https://ucu.ac.ug/</a:t>
                </a:r>
                <a:r>
                  <a:rPr b="0" i="0" lang="en-GB" sz="1100" u="none" cap="none" strike="noStrike">
                    <a:solidFill>
                      <a:srgbClr val="0000FF"/>
                    </a:solidFill>
                    <a:latin typeface="Trebuchet MS"/>
                    <a:ea typeface="Trebuchet MS"/>
                    <a:cs typeface="Trebuchet MS"/>
                    <a:sym typeface="Trebuchet MS"/>
                  </a:rPr>
                  <a:t> </a:t>
                </a:r>
                <a:r>
                  <a:rPr b="0" i="0" lang="en-GB" sz="1100" u="none" cap="none" strike="noStrike">
                    <a:solidFill>
                      <a:srgbClr val="1E4E79"/>
                    </a:solidFill>
                    <a:latin typeface="Trebuchet MS"/>
                    <a:ea typeface="Trebuchet MS"/>
                    <a:cs typeface="Trebuchet MS"/>
                    <a:sym typeface="Trebuchet MS"/>
                  </a:rPr>
                  <a:t>   Email: </a:t>
                </a:r>
                <a:r>
                  <a:rPr b="0" i="0" lang="en-GB" sz="1100" u="sng" cap="none" strike="noStrike">
                    <a:solidFill>
                      <a:srgbClr val="0000FF"/>
                    </a:solidFill>
                    <a:latin typeface="Trebuchet MS"/>
                    <a:ea typeface="Trebuchet MS"/>
                    <a:cs typeface="Trebuchet MS"/>
                    <a:sym typeface="Trebuchet MS"/>
                    <a:hlinkClick r:id="rId6">
                      <a:extLst>
                        <a:ext uri="{A12FA001-AC4F-418D-AE19-62706E023703}">
                          <ahyp:hlinkClr val="tx"/>
                        </a:ext>
                      </a:extLst>
                    </a:hlinkClick>
                  </a:rPr>
                  <a:t>info@ucu.ac.ug</a:t>
                </a:r>
                <a:r>
                  <a:rPr b="0" i="0" lang="en-GB" sz="1100" u="none" cap="none" strike="noStrike">
                    <a:solidFill>
                      <a:srgbClr val="0000FF"/>
                    </a:solidFill>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p:txBody>
          </p:sp>
          <p:sp>
            <p:nvSpPr>
              <p:cNvPr id="47" name="Google Shape;47;p18"/>
              <p:cNvSpPr txBox="1"/>
              <p:nvPr/>
            </p:nvSpPr>
            <p:spPr>
              <a:xfrm>
                <a:off x="3595675" y="3836538"/>
                <a:ext cx="4174870" cy="4062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1E4E79"/>
                    </a:solidFill>
                    <a:latin typeface="Trebuchet MS"/>
                    <a:ea typeface="Trebuchet MS"/>
                    <a:cs typeface="Trebuchet MS"/>
                    <a:sym typeface="Trebuchet MS"/>
                  </a:rPr>
                  <a:t>Uganda Christian University</a:t>
                </a:r>
                <a:endParaRPr b="0" i="0" sz="1600" u="none" cap="none" strike="noStrike">
                  <a:solidFill>
                    <a:srgbClr val="1E4E79"/>
                  </a:solidFill>
                  <a:latin typeface="Trebuchet MS"/>
                  <a:ea typeface="Trebuchet MS"/>
                  <a:cs typeface="Trebuchet MS"/>
                  <a:sym typeface="Trebuchet MS"/>
                </a:endParaRPr>
              </a:p>
            </p:txBody>
          </p:sp>
          <p:pic>
            <p:nvPicPr>
              <p:cNvPr descr="facebook instagram whatsapp PNG image with transparent background | TOPpng" id="48" name="Google Shape;48;p18"/>
              <p:cNvPicPr preferRelativeResize="0"/>
              <p:nvPr/>
            </p:nvPicPr>
            <p:blipFill rotWithShape="1">
              <a:blip r:embed="rId3">
                <a:alphaModFix/>
              </a:blip>
              <a:srcRect b="31937" l="0" r="64675" t="34921"/>
              <a:stretch/>
            </p:blipFill>
            <p:spPr>
              <a:xfrm>
                <a:off x="6492923" y="4908033"/>
                <a:ext cx="260459" cy="259903"/>
              </a:xfrm>
              <a:prstGeom prst="rect">
                <a:avLst/>
              </a:prstGeom>
              <a:noFill/>
              <a:ln>
                <a:noFill/>
              </a:ln>
            </p:spPr>
          </p:pic>
        </p:grpSp>
        <p:pic>
          <p:nvPicPr>
            <p:cNvPr id="49" name="Google Shape;49;p18"/>
            <p:cNvPicPr preferRelativeResize="0"/>
            <p:nvPr/>
          </p:nvPicPr>
          <p:blipFill rotWithShape="1">
            <a:blip r:embed="rId7">
              <a:alphaModFix/>
            </a:blip>
            <a:srcRect b="16736" l="4177" r="77310" t="16271"/>
            <a:stretch/>
          </p:blipFill>
          <p:spPr>
            <a:xfrm>
              <a:off x="3063490" y="4440462"/>
              <a:ext cx="1197778" cy="1320625"/>
            </a:xfrm>
            <a:prstGeom prst="rect">
              <a:avLst/>
            </a:prstGeom>
            <a:noFill/>
            <a:ln>
              <a:noFill/>
            </a:ln>
          </p:spPr>
        </p:pic>
      </p:grpSp>
      <p:pic>
        <p:nvPicPr>
          <p:cNvPr descr="Red button thank you icon Royalty Free Vector Image" id="50" name="Google Shape;50;p18"/>
          <p:cNvPicPr preferRelativeResize="0"/>
          <p:nvPr/>
        </p:nvPicPr>
        <p:blipFill rotWithShape="1">
          <a:blip r:embed="rId8">
            <a:alphaModFix/>
          </a:blip>
          <a:srcRect b="13038" l="0" r="0" t="0"/>
          <a:stretch/>
        </p:blipFill>
        <p:spPr>
          <a:xfrm>
            <a:off x="5409985" y="1899157"/>
            <a:ext cx="1825644" cy="1704122"/>
          </a:xfrm>
          <a:prstGeom prst="rect">
            <a:avLst/>
          </a:prstGeom>
          <a:noFill/>
          <a:ln>
            <a:noFill/>
          </a:ln>
        </p:spPr>
      </p:pic>
      <p:grpSp>
        <p:nvGrpSpPr>
          <p:cNvPr id="51" name="Google Shape;51;p18"/>
          <p:cNvGrpSpPr/>
          <p:nvPr/>
        </p:nvGrpSpPr>
        <p:grpSpPr>
          <a:xfrm>
            <a:off x="8223082" y="4505034"/>
            <a:ext cx="4710416" cy="1774757"/>
            <a:chOff x="4261082" y="3159912"/>
            <a:chExt cx="5618294" cy="2129734"/>
          </a:xfrm>
        </p:grpSpPr>
        <p:pic>
          <p:nvPicPr>
            <p:cNvPr descr="facebook instagram whatsapp PNG image with transparent background | TOPpng" id="52" name="Google Shape;52;p18"/>
            <p:cNvPicPr preferRelativeResize="0"/>
            <p:nvPr/>
          </p:nvPicPr>
          <p:blipFill rotWithShape="1">
            <a:blip r:embed="rId2">
              <a:alphaModFix/>
            </a:blip>
            <a:srcRect b="67238" l="0" r="66494" t="0"/>
            <a:stretch/>
          </p:blipFill>
          <p:spPr>
            <a:xfrm>
              <a:off x="4333142" y="4196730"/>
              <a:ext cx="277638" cy="288721"/>
            </a:xfrm>
            <a:prstGeom prst="rect">
              <a:avLst/>
            </a:prstGeom>
            <a:noFill/>
            <a:ln>
              <a:noFill/>
            </a:ln>
          </p:spPr>
        </p:pic>
        <p:pic>
          <p:nvPicPr>
            <p:cNvPr descr="Round black telephone logo, Telephone Icon, Phone File, electronics, logo,  black And White png | PNGWing" id="53" name="Google Shape;53;p18"/>
            <p:cNvPicPr preferRelativeResize="0"/>
            <p:nvPr/>
          </p:nvPicPr>
          <p:blipFill rotWithShape="1">
            <a:blip r:embed="rId4">
              <a:alphaModFix/>
            </a:blip>
            <a:srcRect b="0" l="0" r="0" t="0"/>
            <a:stretch/>
          </p:blipFill>
          <p:spPr>
            <a:xfrm>
              <a:off x="4362423" y="4497666"/>
              <a:ext cx="245303" cy="255097"/>
            </a:xfrm>
            <a:prstGeom prst="rect">
              <a:avLst/>
            </a:prstGeom>
            <a:noFill/>
            <a:ln>
              <a:noFill/>
            </a:ln>
          </p:spPr>
        </p:pic>
        <p:sp>
          <p:nvSpPr>
            <p:cNvPr id="54" name="Google Shape;54;p18"/>
            <p:cNvSpPr txBox="1"/>
            <p:nvPr/>
          </p:nvSpPr>
          <p:spPr>
            <a:xfrm>
              <a:off x="4629313" y="4929543"/>
              <a:ext cx="2964236" cy="3601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Trebuchet MS"/>
                <a:ea typeface="Trebuchet MS"/>
                <a:cs typeface="Trebuchet MS"/>
                <a:sym typeface="Trebuchet MS"/>
              </a:endParaRPr>
            </a:p>
          </p:txBody>
        </p:sp>
        <p:sp>
          <p:nvSpPr>
            <p:cNvPr id="55" name="Google Shape;55;p18"/>
            <p:cNvSpPr txBox="1"/>
            <p:nvPr/>
          </p:nvSpPr>
          <p:spPr>
            <a:xfrm>
              <a:off x="4547946" y="4468247"/>
              <a:ext cx="1959178" cy="3139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000FF"/>
                  </a:solidFill>
                  <a:latin typeface="Trebuchet MS"/>
                  <a:ea typeface="Trebuchet MS"/>
                  <a:cs typeface="Trebuchet MS"/>
                  <a:sym typeface="Trebuchet MS"/>
                </a:rPr>
                <a:t>https://cse.ucu.ac.ug/</a:t>
              </a:r>
              <a:endParaRPr b="0" i="0" sz="1100" u="none" cap="none" strike="noStrike">
                <a:solidFill>
                  <a:srgbClr val="0000FF"/>
                </a:solidFill>
                <a:latin typeface="Trebuchet MS"/>
                <a:ea typeface="Trebuchet MS"/>
                <a:cs typeface="Trebuchet MS"/>
                <a:sym typeface="Trebuchet MS"/>
              </a:endParaRPr>
            </a:p>
          </p:txBody>
        </p:sp>
        <p:sp>
          <p:nvSpPr>
            <p:cNvPr id="56" name="Google Shape;56;p18"/>
            <p:cNvSpPr txBox="1"/>
            <p:nvPr/>
          </p:nvSpPr>
          <p:spPr>
            <a:xfrm>
              <a:off x="6285518" y="4170852"/>
              <a:ext cx="1750610" cy="3324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0C0C0C"/>
                  </a:solidFill>
                  <a:latin typeface="Trebuchet MS"/>
                  <a:ea typeface="Trebuchet MS"/>
                  <a:cs typeface="Trebuchet MS"/>
                  <a:sym typeface="Trebuchet MS"/>
                </a:rPr>
                <a:t>@ucu_ComputEng</a:t>
              </a:r>
              <a:endParaRPr b="0" i="0" sz="1200" u="none" cap="none" strike="noStrike">
                <a:solidFill>
                  <a:srgbClr val="0C0C0C"/>
                </a:solidFill>
                <a:latin typeface="Trebuchet MS"/>
                <a:ea typeface="Trebuchet MS"/>
                <a:cs typeface="Trebuchet MS"/>
                <a:sym typeface="Trebuchet MS"/>
              </a:endParaRPr>
            </a:p>
          </p:txBody>
        </p:sp>
        <p:sp>
          <p:nvSpPr>
            <p:cNvPr id="57" name="Google Shape;57;p18"/>
            <p:cNvSpPr txBox="1"/>
            <p:nvPr/>
          </p:nvSpPr>
          <p:spPr>
            <a:xfrm>
              <a:off x="4547946" y="4152767"/>
              <a:ext cx="1581881" cy="3139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0C0C0C"/>
                  </a:solidFill>
                  <a:latin typeface="Trebuchet MS"/>
                  <a:ea typeface="Trebuchet MS"/>
                  <a:cs typeface="Trebuchet MS"/>
                  <a:sym typeface="Trebuchet MS"/>
                </a:rPr>
                <a:t>@ucucomputeng</a:t>
              </a:r>
              <a:endParaRPr b="0" i="0" sz="1100" u="none" cap="none" strike="noStrike">
                <a:solidFill>
                  <a:srgbClr val="0C0C0C"/>
                </a:solidFill>
                <a:latin typeface="Trebuchet MS"/>
                <a:ea typeface="Trebuchet MS"/>
                <a:cs typeface="Trebuchet MS"/>
                <a:sym typeface="Trebuchet MS"/>
              </a:endParaRPr>
            </a:p>
          </p:txBody>
        </p:sp>
        <p:sp>
          <p:nvSpPr>
            <p:cNvPr id="58" name="Google Shape;58;p18"/>
            <p:cNvSpPr txBox="1"/>
            <p:nvPr/>
          </p:nvSpPr>
          <p:spPr>
            <a:xfrm>
              <a:off x="4281392" y="3800378"/>
              <a:ext cx="5597984" cy="3139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1E4E79"/>
                  </a:solidFill>
                  <a:latin typeface="Trebuchet MS"/>
                  <a:ea typeface="Trebuchet MS"/>
                  <a:cs typeface="Trebuchet MS"/>
                  <a:sym typeface="Trebuchet MS"/>
                </a:rPr>
                <a:t>Tel: +256 (0) 312 350 863 | WhatsApp: +256 (0) 708 114 300</a:t>
              </a:r>
              <a:endParaRPr b="0" i="0" sz="1400" u="none" cap="none" strike="noStrike">
                <a:solidFill>
                  <a:srgbClr val="000000"/>
                </a:solidFill>
                <a:latin typeface="Arial"/>
                <a:ea typeface="Arial"/>
                <a:cs typeface="Arial"/>
                <a:sym typeface="Arial"/>
              </a:endParaRPr>
            </a:p>
          </p:txBody>
        </p:sp>
        <p:sp>
          <p:nvSpPr>
            <p:cNvPr id="59" name="Google Shape;59;p18"/>
            <p:cNvSpPr txBox="1"/>
            <p:nvPr/>
          </p:nvSpPr>
          <p:spPr>
            <a:xfrm>
              <a:off x="4261082" y="3159912"/>
              <a:ext cx="5597985" cy="62787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1E4E79"/>
                  </a:solidFill>
                  <a:latin typeface="Trebuchet MS"/>
                  <a:ea typeface="Trebuchet MS"/>
                  <a:cs typeface="Trebuchet MS"/>
                  <a:sym typeface="Trebuchet MS"/>
                </a:rPr>
                <a:t>Department of Computing &amp; Technology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C00000"/>
                  </a:solidFill>
                  <a:latin typeface="Trebuchet MS"/>
                  <a:ea typeface="Trebuchet MS"/>
                  <a:cs typeface="Trebuchet MS"/>
                  <a:sym typeface="Trebuchet MS"/>
                </a:rPr>
                <a:t>FACULTY OF ENGINEERING, DESIGN AND TECHNOLOGY</a:t>
              </a:r>
              <a:endParaRPr b="0" i="0" sz="1200" u="none" cap="none" strike="noStrike">
                <a:solidFill>
                  <a:srgbClr val="C00000"/>
                </a:solidFill>
                <a:latin typeface="Trebuchet MS"/>
                <a:ea typeface="Trebuchet MS"/>
                <a:cs typeface="Trebuchet MS"/>
                <a:sym typeface="Trebuchet MS"/>
              </a:endParaRPr>
            </a:p>
          </p:txBody>
        </p:sp>
        <p:pic>
          <p:nvPicPr>
            <p:cNvPr descr="facebook instagram whatsapp PNG image with transparent background | TOPpng" id="60" name="Google Shape;60;p18"/>
            <p:cNvPicPr preferRelativeResize="0"/>
            <p:nvPr/>
          </p:nvPicPr>
          <p:blipFill rotWithShape="1">
            <a:blip r:embed="rId3">
              <a:alphaModFix/>
            </a:blip>
            <a:srcRect b="31937" l="0" r="64675" t="34921"/>
            <a:stretch/>
          </p:blipFill>
          <p:spPr>
            <a:xfrm>
              <a:off x="6070315" y="4226614"/>
              <a:ext cx="301120" cy="300476"/>
            </a:xfrm>
            <a:prstGeom prst="rect">
              <a:avLst/>
            </a:prstGeom>
            <a:noFill/>
            <a:ln>
              <a:noFill/>
            </a:ln>
          </p:spPr>
        </p:pic>
      </p:grpSp>
      <p:sp>
        <p:nvSpPr>
          <p:cNvPr id="61" name="Google Shape;61;p18"/>
          <p:cNvSpPr txBox="1"/>
          <p:nvPr/>
        </p:nvSpPr>
        <p:spPr>
          <a:xfrm>
            <a:off x="10081508" y="5598486"/>
            <a:ext cx="2000745"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1E4E79"/>
                </a:solidFill>
                <a:latin typeface="Trebuchet MS"/>
                <a:ea typeface="Trebuchet MS"/>
                <a:cs typeface="Trebuchet MS"/>
                <a:sym typeface="Trebuchet MS"/>
              </a:rPr>
              <a:t>Email: dct-</a:t>
            </a:r>
            <a:r>
              <a:rPr b="0" i="0" lang="en-GB" sz="1100" u="sng" cap="none" strike="noStrike">
                <a:solidFill>
                  <a:srgbClr val="0000FF"/>
                </a:solidFill>
                <a:latin typeface="Trebuchet MS"/>
                <a:ea typeface="Trebuchet MS"/>
                <a:cs typeface="Trebuchet MS"/>
                <a:sym typeface="Trebuchet MS"/>
                <a:hlinkClick r:id="rId9">
                  <a:extLst>
                    <a:ext uri="{A12FA001-AC4F-418D-AE19-62706E023703}">
                      <ahyp:hlinkClr val="tx"/>
                    </a:ext>
                  </a:extLst>
                </a:hlinkClick>
              </a:rPr>
              <a:t>info@ucu.ac.ug</a:t>
            </a:r>
            <a:endParaRPr b="0" i="0" sz="1100" u="none" cap="none" strike="noStrike">
              <a:solidFill>
                <a:srgbClr val="0000FF"/>
              </a:solidFill>
              <a:latin typeface="Trebuchet MS"/>
              <a:ea typeface="Trebuchet MS"/>
              <a:cs typeface="Trebuchet MS"/>
              <a:sym typeface="Trebuchet MS"/>
            </a:endParaRPr>
          </a:p>
        </p:txBody>
      </p:sp>
      <p:pic>
        <p:nvPicPr>
          <p:cNvPr id="62" name="Google Shape;62;p18"/>
          <p:cNvPicPr preferRelativeResize="0"/>
          <p:nvPr/>
        </p:nvPicPr>
        <p:blipFill rotWithShape="1">
          <a:blip r:embed="rId10">
            <a:alphaModFix/>
          </a:blip>
          <a:srcRect b="0" l="0" r="0" t="0"/>
          <a:stretch/>
        </p:blipFill>
        <p:spPr>
          <a:xfrm flipH="1">
            <a:off x="7631107" y="4473507"/>
            <a:ext cx="634564" cy="1407474"/>
          </a:xfrm>
          <a:prstGeom prst="rect">
            <a:avLst/>
          </a:prstGeom>
          <a:noFill/>
          <a:ln>
            <a:noFill/>
          </a:ln>
        </p:spPr>
      </p:pic>
      <p:cxnSp>
        <p:nvCxnSpPr>
          <p:cNvPr id="63" name="Google Shape;63;p18"/>
          <p:cNvCxnSpPr/>
          <p:nvPr/>
        </p:nvCxnSpPr>
        <p:spPr>
          <a:xfrm flipH="1">
            <a:off x="345989" y="4505034"/>
            <a:ext cx="11846011" cy="105016"/>
          </a:xfrm>
          <a:prstGeom prst="straightConnector1">
            <a:avLst/>
          </a:prstGeom>
          <a:noFill/>
          <a:ln cap="flat" cmpd="sng" w="9525">
            <a:solidFill>
              <a:schemeClr val="accent1"/>
            </a:solidFill>
            <a:prstDash val="solid"/>
            <a:miter lim="800000"/>
            <a:headEnd len="sm" w="sm" type="none"/>
            <a:tailEnd len="sm" w="sm" type="none"/>
          </a:ln>
        </p:spPr>
      </p:cxnSp>
      <p:sp>
        <p:nvSpPr>
          <p:cNvPr id="64" name="Google Shape;64;p18"/>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13"/>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3"/>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3"/>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3"/>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F497D"/>
              </a:buClr>
              <a:buSzPts val="6000"/>
              <a:buFont typeface="Trebuchet MS"/>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400"/>
              <a:buNone/>
              <a:defRPr sz="2400">
                <a:solidFill>
                  <a:srgbClr val="888888"/>
                </a:solidFill>
              </a:defRPr>
            </a:lvl1pPr>
            <a:lvl2pPr indent="-228600" lvl="1" marL="914400" algn="l">
              <a:lnSpc>
                <a:spcPct val="90000"/>
              </a:lnSpc>
              <a:spcBef>
                <a:spcPts val="500"/>
              </a:spcBef>
              <a:spcAft>
                <a:spcPts val="0"/>
              </a:spcAft>
              <a:buSzPts val="1900"/>
              <a:buNone/>
              <a:defRPr sz="2000">
                <a:solidFill>
                  <a:srgbClr val="888888"/>
                </a:solidFill>
              </a:defRPr>
            </a:lvl2pPr>
            <a:lvl3pPr indent="-228600" lvl="2" marL="1371600" algn="l">
              <a:lnSpc>
                <a:spcPct val="90000"/>
              </a:lnSpc>
              <a:spcBef>
                <a:spcPts val="500"/>
              </a:spcBef>
              <a:spcAft>
                <a:spcPts val="0"/>
              </a:spcAft>
              <a:buSzPts val="1620"/>
              <a:buNone/>
              <a:defRPr sz="1800">
                <a:solidFill>
                  <a:srgbClr val="888888"/>
                </a:solidFill>
              </a:defRPr>
            </a:lvl3pPr>
            <a:lvl4pPr indent="-228600" lvl="3" marL="1828800" algn="l">
              <a:lnSpc>
                <a:spcPct val="90000"/>
              </a:lnSpc>
              <a:spcBef>
                <a:spcPts val="500"/>
              </a:spcBef>
              <a:spcAft>
                <a:spcPts val="0"/>
              </a:spcAft>
              <a:buSzPts val="1408"/>
              <a:buNone/>
              <a:defRPr sz="1600">
                <a:solidFill>
                  <a:srgbClr val="888888"/>
                </a:solidFill>
              </a:defRPr>
            </a:lvl4pPr>
            <a:lvl5pPr indent="-228600" lvl="4" marL="2286000" algn="l">
              <a:lnSpc>
                <a:spcPct val="90000"/>
              </a:lnSpc>
              <a:spcBef>
                <a:spcPts val="500"/>
              </a:spcBef>
              <a:spcAft>
                <a:spcPts val="0"/>
              </a:spcAft>
              <a:buSzPts val="1376"/>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5" name="Google Shape;75;p19"/>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9"/>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20"/>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0"/>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0"/>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0"/>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21"/>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1"/>
          <p:cNvSpPr txBox="1"/>
          <p:nvPr>
            <p:ph idx="1" type="body"/>
          </p:nvPr>
        </p:nvSpPr>
        <p:spPr>
          <a:xfrm rot="5400000">
            <a:off x="3851275" y="-1325561"/>
            <a:ext cx="448945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1"/>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1"/>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1"/>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F497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37185" lvl="1" marL="914400" algn="l">
              <a:lnSpc>
                <a:spcPct val="90000"/>
              </a:lnSpc>
              <a:spcBef>
                <a:spcPts val="500"/>
              </a:spcBef>
              <a:spcAft>
                <a:spcPts val="0"/>
              </a:spcAft>
              <a:buSzPts val="1710"/>
              <a:buChar char="❑"/>
              <a:defRPr/>
            </a:lvl2pPr>
            <a:lvl3pPr indent="-331469" lvl="2" marL="1371600" algn="l">
              <a:lnSpc>
                <a:spcPct val="90000"/>
              </a:lnSpc>
              <a:spcBef>
                <a:spcPts val="500"/>
              </a:spcBef>
              <a:spcAft>
                <a:spcPts val="0"/>
              </a:spcAft>
              <a:buSzPts val="1620"/>
              <a:buChar char="❑"/>
              <a:defRPr/>
            </a:lvl3pPr>
            <a:lvl4pPr indent="-329183" lvl="3" marL="1828800" algn="l">
              <a:lnSpc>
                <a:spcPct val="90000"/>
              </a:lnSpc>
              <a:spcBef>
                <a:spcPts val="500"/>
              </a:spcBef>
              <a:spcAft>
                <a:spcPts val="0"/>
              </a:spcAft>
              <a:buSzPts val="1584"/>
              <a:buChar char="❑"/>
              <a:defRPr/>
            </a:lvl4pPr>
            <a:lvl5pPr indent="-326898" lvl="4" marL="2286000" algn="l">
              <a:lnSpc>
                <a:spcPct val="90000"/>
              </a:lnSpc>
              <a:spcBef>
                <a:spcPts val="500"/>
              </a:spcBef>
              <a:spcAft>
                <a:spcPts val="0"/>
              </a:spcAft>
              <a:buSzPts val="1548"/>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2"/>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2"/>
          <p:cNvSpPr txBox="1"/>
          <p:nvPr>
            <p:ph idx="11" type="ftr"/>
          </p:nvPr>
        </p:nvSpPr>
        <p:spPr>
          <a:xfrm>
            <a:off x="2116899" y="6356350"/>
            <a:ext cx="8129391"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2"/>
          <p:cNvSpPr txBox="1"/>
          <p:nvPr>
            <p:ph idx="12" type="sldNum"/>
          </p:nvPr>
        </p:nvSpPr>
        <p:spPr>
          <a:xfrm>
            <a:off x="10809962" y="6356350"/>
            <a:ext cx="54383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theme" Target="../theme/theme1.xml"/><Relationship Id="rId12" Type="http://schemas.openxmlformats.org/officeDocument/2006/relationships/slideLayout" Target="../slideLayouts/slideLayout8.xml"/><Relationship Id="rId1" Type="http://schemas.openxmlformats.org/officeDocument/2006/relationships/image" Target="../media/image16.png"/><Relationship Id="rId2" Type="http://schemas.openxmlformats.org/officeDocument/2006/relationships/hyperlink" Target="mailto:info@ucu.ac.ug" TargetMode="External"/><Relationship Id="rId3" Type="http://schemas.openxmlformats.org/officeDocument/2006/relationships/hyperlink" Target="http://www.ucu.ac.ug/" TargetMode="External"/><Relationship Id="rId4" Type="http://schemas.openxmlformats.org/officeDocument/2006/relationships/image" Target="../media/image3.png"/><Relationship Id="rId9" Type="http://schemas.openxmlformats.org/officeDocument/2006/relationships/slideLayout" Target="../slideLayouts/slideLayout5.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0"/>
          <p:cNvPicPr preferRelativeResize="0"/>
          <p:nvPr/>
        </p:nvPicPr>
        <p:blipFill rotWithShape="1">
          <a:blip r:embed="rId1">
            <a:alphaModFix/>
          </a:blip>
          <a:srcRect b="0" l="0" r="0" t="0"/>
          <a:stretch/>
        </p:blipFill>
        <p:spPr>
          <a:xfrm>
            <a:off x="9776791" y="0"/>
            <a:ext cx="2415209" cy="735885"/>
          </a:xfrm>
          <a:prstGeom prst="rect">
            <a:avLst/>
          </a:prstGeom>
          <a:noFill/>
          <a:ln>
            <a:noFill/>
          </a:ln>
        </p:spPr>
      </p:pic>
      <p:sp>
        <p:nvSpPr>
          <p:cNvPr id="11" name="Google Shape;11;p10"/>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1F497D"/>
              </a:buClr>
              <a:buSzPts val="4400"/>
              <a:buFont typeface="Trebuchet MS"/>
              <a:buNone/>
              <a:defRPr b="0" i="0" sz="4400" u="none" cap="none" strike="noStrike">
                <a:solidFill>
                  <a:srgbClr val="1F497D"/>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0"/>
          <p:cNvSpPr txBox="1"/>
          <p:nvPr>
            <p:ph idx="1" type="body"/>
          </p:nvPr>
        </p:nvSpPr>
        <p:spPr>
          <a:xfrm>
            <a:off x="838200" y="1687514"/>
            <a:ext cx="10515600" cy="448945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D7014D"/>
              </a:buClr>
              <a:buSzPts val="2800"/>
              <a:buFont typeface="Noto Sans Symbols"/>
              <a:buChar char="❑"/>
              <a:defRPr b="0" i="0" sz="2800" u="none" cap="none" strike="noStrike">
                <a:solidFill>
                  <a:schemeClr val="dk1"/>
                </a:solidFill>
                <a:latin typeface="Trebuchet MS"/>
                <a:ea typeface="Trebuchet MS"/>
                <a:cs typeface="Trebuchet MS"/>
                <a:sym typeface="Trebuchet MS"/>
              </a:defRPr>
            </a:lvl1pPr>
            <a:lvl2pPr indent="-373380" lvl="1" marL="914400" marR="0" rtl="0" algn="l">
              <a:lnSpc>
                <a:spcPct val="90000"/>
              </a:lnSpc>
              <a:spcBef>
                <a:spcPts val="500"/>
              </a:spcBef>
              <a:spcAft>
                <a:spcPts val="0"/>
              </a:spcAft>
              <a:buClr>
                <a:srgbClr val="0B3D91"/>
              </a:buClr>
              <a:buSzPts val="2280"/>
              <a:buFont typeface="Noto Sans Symbols"/>
              <a:buChar char="❑"/>
              <a:defRPr b="0" i="0" sz="2400" u="none" cap="none" strike="noStrike">
                <a:solidFill>
                  <a:schemeClr val="dk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rgbClr val="D70167"/>
              </a:buClr>
              <a:buSzPts val="1800"/>
              <a:buFont typeface="Noto Sans Symbols"/>
              <a:buChar char="❑"/>
              <a:defRPr b="0" i="0" sz="2000" u="none" cap="none" strike="noStrike">
                <a:solidFill>
                  <a:schemeClr val="dk1"/>
                </a:solidFill>
                <a:latin typeface="Trebuchet MS"/>
                <a:ea typeface="Trebuchet MS"/>
                <a:cs typeface="Trebuchet MS"/>
                <a:sym typeface="Trebuchet MS"/>
              </a:defRPr>
            </a:lvl3pPr>
            <a:lvl4pPr indent="-329183" lvl="3" marL="1828800" marR="0" rtl="0" algn="l">
              <a:lnSpc>
                <a:spcPct val="90000"/>
              </a:lnSpc>
              <a:spcBef>
                <a:spcPts val="500"/>
              </a:spcBef>
              <a:spcAft>
                <a:spcPts val="0"/>
              </a:spcAft>
              <a:buClr>
                <a:srgbClr val="D70167"/>
              </a:buClr>
              <a:buSzPts val="1584"/>
              <a:buFont typeface="Noto Sans Symbols"/>
              <a:buChar char="❑"/>
              <a:defRPr b="0" i="0" sz="1800" u="none" cap="none" strike="noStrike">
                <a:solidFill>
                  <a:schemeClr val="dk1"/>
                </a:solidFill>
                <a:latin typeface="Trebuchet MS"/>
                <a:ea typeface="Trebuchet MS"/>
                <a:cs typeface="Trebuchet MS"/>
                <a:sym typeface="Trebuchet MS"/>
              </a:defRPr>
            </a:lvl4pPr>
            <a:lvl5pPr indent="-326898" lvl="4" marL="2286000" marR="0" rtl="0" algn="l">
              <a:lnSpc>
                <a:spcPct val="90000"/>
              </a:lnSpc>
              <a:spcBef>
                <a:spcPts val="500"/>
              </a:spcBef>
              <a:spcAft>
                <a:spcPts val="0"/>
              </a:spcAft>
              <a:buClr>
                <a:srgbClr val="007931"/>
              </a:buClr>
              <a:buSzPts val="1548"/>
              <a:buFont typeface="Noto Sans Symbols"/>
              <a:buChar char="❑"/>
              <a:defRPr b="0" i="0" sz="1800" u="none" cap="none" strike="noStrike">
                <a:solidFill>
                  <a:schemeClr val="dk1"/>
                </a:solidFill>
                <a:latin typeface="Trebuchet MS"/>
                <a:ea typeface="Trebuchet MS"/>
                <a:cs typeface="Trebuchet MS"/>
                <a:sym typeface="Trebuchet M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13" name="Google Shape;13;p10"/>
          <p:cNvSpPr/>
          <p:nvPr/>
        </p:nvSpPr>
        <p:spPr>
          <a:xfrm>
            <a:off x="838200" y="1508126"/>
            <a:ext cx="11353800" cy="179387"/>
          </a:xfrm>
          <a:prstGeom prst="rect">
            <a:avLst/>
          </a:prstGeom>
          <a:solidFill>
            <a:srgbClr val="0B3D9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4" name="Google Shape;14;p10"/>
          <p:cNvSpPr/>
          <p:nvPr/>
        </p:nvSpPr>
        <p:spPr>
          <a:xfrm>
            <a:off x="0" y="1508126"/>
            <a:ext cx="838200" cy="179387"/>
          </a:xfrm>
          <a:prstGeom prst="rect">
            <a:avLst/>
          </a:prstGeom>
          <a:solidFill>
            <a:srgbClr val="D7014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5" name="Google Shape;15;p10"/>
          <p:cNvSpPr/>
          <p:nvPr/>
        </p:nvSpPr>
        <p:spPr>
          <a:xfrm>
            <a:off x="838200" y="1508125"/>
            <a:ext cx="838200" cy="179387"/>
          </a:xfrm>
          <a:prstGeom prst="rect">
            <a:avLst/>
          </a:prstGeom>
          <a:solidFill>
            <a:srgbClr val="FFD93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6" name="Google Shape;16;p10"/>
          <p:cNvSpPr txBox="1"/>
          <p:nvPr>
            <p:ph idx="10" type="dt"/>
          </p:nvPr>
        </p:nvSpPr>
        <p:spPr>
          <a:xfrm>
            <a:off x="838200" y="6356350"/>
            <a:ext cx="1028178"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7" name="Google Shape;17;p10"/>
          <p:cNvSpPr txBox="1"/>
          <p:nvPr>
            <p:ph idx="11" type="ftr"/>
          </p:nvPr>
        </p:nvSpPr>
        <p:spPr>
          <a:xfrm>
            <a:off x="2116899" y="6251714"/>
            <a:ext cx="8129391" cy="469762"/>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18" name="Google Shape;18;p10"/>
          <p:cNvSpPr txBox="1"/>
          <p:nvPr/>
        </p:nvSpPr>
        <p:spPr>
          <a:xfrm>
            <a:off x="2116899" y="6356350"/>
            <a:ext cx="751742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50"/>
              <a:buFont typeface="Arial"/>
              <a:buNone/>
            </a:pPr>
            <a:r>
              <a:rPr b="1" i="0" lang="en-GB" sz="850" u="none" cap="none" strike="noStrike">
                <a:solidFill>
                  <a:srgbClr val="0B3D91"/>
                </a:solidFill>
                <a:latin typeface="Trebuchet MS"/>
                <a:ea typeface="Trebuchet MS"/>
                <a:cs typeface="Trebuchet MS"/>
                <a:sym typeface="Trebuchet MS"/>
              </a:rPr>
              <a:t>A Complete Education for A Complete Person</a:t>
            </a:r>
            <a:br>
              <a:rPr b="0" i="0" lang="en-GB" sz="700" u="none" cap="none" strike="noStrike">
                <a:solidFill>
                  <a:schemeClr val="dk1"/>
                </a:solidFill>
                <a:latin typeface="Trebuchet MS"/>
                <a:ea typeface="Trebuchet MS"/>
                <a:cs typeface="Trebuchet MS"/>
                <a:sym typeface="Trebuchet MS"/>
              </a:rPr>
            </a:br>
            <a:r>
              <a:rPr b="0" i="0" lang="en-GB" sz="700" u="none" cap="none" strike="noStrike">
                <a:solidFill>
                  <a:schemeClr val="dk1"/>
                </a:solidFill>
                <a:latin typeface="Trebuchet MS"/>
                <a:ea typeface="Trebuchet MS"/>
                <a:cs typeface="Trebuchet MS"/>
                <a:sym typeface="Trebuchet MS"/>
              </a:rPr>
              <a:t>P.O. Box 4, Mukono, Uganda, Plot 67-173, Bishop Tucker Road, Mukono Hill | Tel: +256 (0) 312 350 800 Email: </a:t>
            </a:r>
            <a:r>
              <a:rPr b="0" i="0" lang="en-GB" sz="700" u="sng" cap="none" strike="noStrike">
                <a:solidFill>
                  <a:srgbClr val="0000FF"/>
                </a:solidFill>
                <a:latin typeface="Trebuchet MS"/>
                <a:ea typeface="Trebuchet MS"/>
                <a:cs typeface="Trebuchet MS"/>
                <a:sym typeface="Trebuchet MS"/>
                <a:hlinkClick r:id="rId2">
                  <a:extLst>
                    <a:ext uri="{A12FA001-AC4F-418D-AE19-62706E023703}">
                      <ahyp:hlinkClr val="tx"/>
                    </a:ext>
                  </a:extLst>
                </a:hlinkClick>
              </a:rPr>
              <a:t>info@ucu.ac.ug</a:t>
            </a:r>
            <a:r>
              <a:rPr b="0" i="0" lang="en-GB" sz="700" u="none" cap="none" strike="noStrike">
                <a:solidFill>
                  <a:srgbClr val="0000FF"/>
                </a:solidFill>
                <a:latin typeface="Trebuchet MS"/>
                <a:ea typeface="Trebuchet MS"/>
                <a:cs typeface="Trebuchet MS"/>
                <a:sym typeface="Trebuchet MS"/>
              </a:rPr>
              <a:t> </a:t>
            </a:r>
            <a:r>
              <a:rPr b="0" i="0" lang="en-GB" sz="700" u="none" cap="none" strike="noStrike">
                <a:solidFill>
                  <a:schemeClr val="dk1"/>
                </a:solidFill>
                <a:latin typeface="Trebuchet MS"/>
                <a:ea typeface="Trebuchet MS"/>
                <a:cs typeface="Trebuchet MS"/>
                <a:sym typeface="Trebuchet MS"/>
              </a:rPr>
              <a:t>Web: </a:t>
            </a:r>
            <a:r>
              <a:rPr b="0" i="0" lang="en-GB" sz="700" u="sng" cap="none" strike="noStrike">
                <a:solidFill>
                  <a:srgbClr val="0000FF"/>
                </a:solidFill>
                <a:latin typeface="Trebuchet MS"/>
                <a:ea typeface="Trebuchet MS"/>
                <a:cs typeface="Trebuchet MS"/>
                <a:sym typeface="Trebuchet MS"/>
              </a:rPr>
              <a:t>https://</a:t>
            </a:r>
            <a:r>
              <a:rPr b="0" i="0" lang="en-GB" sz="700" u="sng" cap="none" strike="noStrike">
                <a:solidFill>
                  <a:srgbClr val="0000FF"/>
                </a:solidFill>
                <a:latin typeface="Trebuchet MS"/>
                <a:ea typeface="Trebuchet MS"/>
                <a:cs typeface="Trebuchet MS"/>
                <a:sym typeface="Trebuchet MS"/>
                <a:hlinkClick r:id="rId3">
                  <a:extLst>
                    <a:ext uri="{A12FA001-AC4F-418D-AE19-62706E023703}">
                      <ahyp:hlinkClr val="tx"/>
                    </a:ext>
                  </a:extLst>
                </a:hlinkClick>
              </a:rPr>
              <a:t>ucu.ac.ug</a:t>
            </a:r>
            <a:endParaRPr b="0" i="0" sz="700" u="sng" cap="none" strike="noStrike">
              <a:solidFill>
                <a:srgbClr val="0000F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650"/>
              <a:buFont typeface="Arial"/>
              <a:buNone/>
            </a:pPr>
            <a:r>
              <a:rPr b="0" i="0" lang="en-GB" sz="650" u="none" cap="none" strike="noStrike">
                <a:solidFill>
                  <a:schemeClr val="dk1"/>
                </a:solidFill>
                <a:latin typeface="Trebuchet MS"/>
                <a:ea typeface="Trebuchet MS"/>
                <a:cs typeface="Trebuchet MS"/>
                <a:sym typeface="Trebuchet MS"/>
              </a:rPr>
              <a:t>Founded by the Province of the Church of Uganda. Chartered by the Government of Uganda</a:t>
            </a:r>
            <a:endParaRPr b="0" i="0" sz="650" u="none" cap="none" strike="noStrike">
              <a:solidFill>
                <a:schemeClr val="dk1"/>
              </a:solidFill>
              <a:latin typeface="Trebuchet MS"/>
              <a:ea typeface="Trebuchet MS"/>
              <a:cs typeface="Trebuchet MS"/>
              <a:sym typeface="Trebuchet MS"/>
            </a:endParaRPr>
          </a:p>
        </p:txBody>
      </p:sp>
      <p:cxnSp>
        <p:nvCxnSpPr>
          <p:cNvPr id="19" name="Google Shape;19;p10"/>
          <p:cNvCxnSpPr/>
          <p:nvPr/>
        </p:nvCxnSpPr>
        <p:spPr>
          <a:xfrm>
            <a:off x="0" y="6395027"/>
            <a:ext cx="12192000" cy="0"/>
          </a:xfrm>
          <a:prstGeom prst="straightConnector1">
            <a:avLst/>
          </a:prstGeom>
          <a:noFill/>
          <a:ln cap="flat" cmpd="sng" w="12700">
            <a:solidFill>
              <a:srgbClr val="D70167"/>
            </a:solidFill>
            <a:prstDash val="solid"/>
            <a:miter lim="800000"/>
            <a:headEnd len="sm" w="sm" type="none"/>
            <a:tailEnd len="sm" w="sm" type="none"/>
          </a:ln>
        </p:spPr>
      </p:cxnSp>
      <p:pic>
        <p:nvPicPr>
          <p:cNvPr id="20" name="Google Shape;20;p10"/>
          <p:cNvPicPr preferRelativeResize="0"/>
          <p:nvPr/>
        </p:nvPicPr>
        <p:blipFill rotWithShape="1">
          <a:blip r:embed="rId4">
            <a:alphaModFix/>
          </a:blip>
          <a:srcRect b="42643" l="0" r="0" t="0"/>
          <a:stretch/>
        </p:blipFill>
        <p:spPr>
          <a:xfrm>
            <a:off x="0" y="5412967"/>
            <a:ext cx="1162289" cy="1445033"/>
          </a:xfrm>
          <a:prstGeom prst="rect">
            <a:avLst/>
          </a:prstGeom>
          <a:noFill/>
          <a:ln>
            <a:noFill/>
          </a:ln>
        </p:spPr>
      </p:pic>
      <p:sp>
        <p:nvSpPr>
          <p:cNvPr id="21" name="Google Shape;2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400"/>
              <a:buNone/>
            </a:pPr>
            <a:r>
              <a:rPr lang="en-GB"/>
              <a:t>Topic: </a:t>
            </a:r>
            <a:r>
              <a:rPr i="1" lang="en-GB"/>
              <a:t>Other Data Mining Techniques-Association Mining</a:t>
            </a:r>
            <a:endParaRPr/>
          </a:p>
        </p:txBody>
      </p:sp>
      <p:sp>
        <p:nvSpPr>
          <p:cNvPr id="101" name="Google Shape;101;p1"/>
          <p:cNvSpPr txBox="1"/>
          <p:nvPr/>
        </p:nvSpPr>
        <p:spPr>
          <a:xfrm>
            <a:off x="1007534" y="5551742"/>
            <a:ext cx="3733800" cy="820381"/>
          </a:xfrm>
          <a:prstGeom prst="rect">
            <a:avLst/>
          </a:prstGeom>
          <a:solidFill>
            <a:srgbClr val="F2F2F2"/>
          </a:solidFill>
          <a:ln cap="flat" cmpd="sng" w="9525">
            <a:solidFill>
              <a:srgbClr val="F2F2F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
        <p:nvSpPr>
          <p:cNvPr id="102" name="Google Shape;102;p1"/>
          <p:cNvSpPr txBox="1"/>
          <p:nvPr/>
        </p:nvSpPr>
        <p:spPr>
          <a:xfrm>
            <a:off x="937001" y="5579763"/>
            <a:ext cx="3804333" cy="83185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Trebuchet MS"/>
              <a:buNone/>
            </a:pPr>
            <a:r>
              <a:rPr b="0" i="0" lang="en-GB" sz="2000" u="none" cap="none" strike="noStrike">
                <a:solidFill>
                  <a:schemeClr val="dk1"/>
                </a:solidFill>
                <a:latin typeface="Trebuchet MS"/>
                <a:ea typeface="Trebuchet MS"/>
                <a:cs typeface="Trebuchet MS"/>
                <a:sym typeface="Trebuchet MS"/>
              </a:rPr>
              <a:t>Dr. Daphne Nyachaki Bitalo</a:t>
            </a:r>
            <a:endParaRPr b="0" i="0" sz="2000" u="none" cap="none" strike="noStrike">
              <a:solidFill>
                <a:schemeClr val="dk1"/>
              </a:solidFill>
              <a:latin typeface="Trebuchet MS"/>
              <a:ea typeface="Trebuchet MS"/>
              <a:cs typeface="Trebuchet MS"/>
              <a:sym typeface="Trebuchet MS"/>
            </a:endParaRPr>
          </a:p>
          <a:p>
            <a:pPr indent="0" lvl="0" marL="0" marR="0" rtl="0" algn="l">
              <a:lnSpc>
                <a:spcPct val="90000"/>
              </a:lnSpc>
              <a:spcBef>
                <a:spcPts val="0"/>
              </a:spcBef>
              <a:spcAft>
                <a:spcPts val="0"/>
              </a:spcAft>
              <a:buClr>
                <a:srgbClr val="002060"/>
              </a:buClr>
              <a:buSzPts val="1400"/>
              <a:buFont typeface="Trebuchet MS"/>
              <a:buNone/>
            </a:pPr>
            <a:r>
              <a:rPr b="1" i="0" lang="en-GB" sz="1400" u="none" cap="none" strike="noStrike">
                <a:solidFill>
                  <a:srgbClr val="002060"/>
                </a:solidFill>
                <a:latin typeface="Trebuchet MS"/>
                <a:ea typeface="Trebuchet MS"/>
                <a:cs typeface="Trebuchet MS"/>
                <a:sym typeface="Trebuchet MS"/>
              </a:rPr>
              <a:t>Department of Computing &amp; Technology</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C00000"/>
              </a:buClr>
              <a:buSzPts val="1400"/>
              <a:buFont typeface="Trebuchet MS"/>
              <a:buNone/>
            </a:pPr>
            <a:r>
              <a:rPr b="0" i="0" lang="en-GB" sz="1400" u="none" cap="none" strike="noStrike">
                <a:solidFill>
                  <a:srgbClr val="C00000"/>
                </a:solidFill>
                <a:latin typeface="Trebuchet MS"/>
                <a:ea typeface="Trebuchet MS"/>
                <a:cs typeface="Trebuchet MS"/>
                <a:sym typeface="Trebuchet MS"/>
              </a:rPr>
              <a:t>Faculty of Engineering, Design &amp; Technology</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1" y="2156859"/>
            <a:ext cx="12191999" cy="1325563"/>
          </a:xfrm>
          <a:prstGeom prst="rect">
            <a:avLst/>
          </a:prstGeom>
          <a:solidFill>
            <a:srgbClr val="0A3D91"/>
          </a:solid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2800"/>
              <a:buFont typeface="Trebuchet MS"/>
              <a:buNone/>
            </a:pPr>
            <a:r>
              <a:t/>
            </a:r>
            <a:endParaRPr b="0" i="0" sz="2800" u="none" cap="none" strike="noStrike">
              <a:solidFill>
                <a:srgbClr val="FFFF00"/>
              </a:solidFill>
              <a:latin typeface="Trebuchet MS"/>
              <a:ea typeface="Trebuchet MS"/>
              <a:cs typeface="Trebuchet MS"/>
              <a:sym typeface="Trebuchet MS"/>
            </a:endParaRPr>
          </a:p>
        </p:txBody>
      </p:sp>
      <p:sp>
        <p:nvSpPr>
          <p:cNvPr id="104" name="Google Shape;104;p1"/>
          <p:cNvSpPr txBox="1"/>
          <p:nvPr/>
        </p:nvSpPr>
        <p:spPr>
          <a:xfrm>
            <a:off x="1" y="2181298"/>
            <a:ext cx="12191999" cy="889481"/>
          </a:xfrm>
          <a:prstGeom prst="rect">
            <a:avLst/>
          </a:prstGeom>
          <a:no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4800"/>
              <a:buFont typeface="Arial"/>
              <a:buNone/>
            </a:pPr>
            <a:r>
              <a:rPr b="0" i="0" lang="en-GB" sz="4800" u="none" cap="none" strike="noStrike">
                <a:solidFill>
                  <a:schemeClr val="lt1"/>
                </a:solidFill>
                <a:latin typeface="Trebuchet MS"/>
                <a:ea typeface="Trebuchet MS"/>
                <a:cs typeface="Trebuchet MS"/>
                <a:sym typeface="Trebuchet MS"/>
              </a:rPr>
              <a:t>DSC3108: Big Data Mining and Analytics</a:t>
            </a:r>
            <a:endParaRPr b="0" i="0" sz="1400" u="none" cap="none" strike="noStrike">
              <a:solidFill>
                <a:srgbClr val="000000"/>
              </a:solidFill>
              <a:latin typeface="Arial"/>
              <a:ea typeface="Arial"/>
              <a:cs typeface="Arial"/>
              <a:sym typeface="Arial"/>
            </a:endParaRPr>
          </a:p>
        </p:txBody>
      </p:sp>
      <p:sp>
        <p:nvSpPr>
          <p:cNvPr id="105" name="Google Shape;105;p1"/>
          <p:cNvSpPr txBox="1"/>
          <p:nvPr/>
        </p:nvSpPr>
        <p:spPr>
          <a:xfrm>
            <a:off x="-2" y="2819880"/>
            <a:ext cx="12191999" cy="609120"/>
          </a:xfrm>
          <a:prstGeom prst="rect">
            <a:avLst/>
          </a:prstGeom>
          <a:noFill/>
          <a:ln cap="flat" cmpd="sng" w="9525">
            <a:solidFill>
              <a:srgbClr val="0A3D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00"/>
              </a:buClr>
              <a:buSzPts val="2800"/>
              <a:buFont typeface="Trebuchet MS"/>
              <a:buNone/>
            </a:pPr>
            <a:r>
              <a:rPr b="0" i="0" lang="en-GB" sz="2800" u="none" cap="none" strike="noStrike">
                <a:solidFill>
                  <a:srgbClr val="FFFF00"/>
                </a:solidFill>
                <a:latin typeface="Trebuchet MS"/>
                <a:ea typeface="Trebuchet MS"/>
                <a:cs typeface="Trebuchet MS"/>
                <a:sym typeface="Trebuchet MS"/>
              </a:rPr>
              <a:t>Lecture 0</a:t>
            </a:r>
            <a:r>
              <a:rPr lang="en-GB" sz="2800">
                <a:solidFill>
                  <a:srgbClr val="FFFF00"/>
                </a:solidFill>
                <a:latin typeface="Trebuchet MS"/>
                <a:ea typeface="Trebuchet MS"/>
                <a:cs typeface="Trebuchet MS"/>
                <a:sym typeface="Trebuchet MS"/>
              </a:rPr>
              <a:t>6</a:t>
            </a:r>
            <a:r>
              <a:rPr b="0" i="0" lang="en-GB" sz="2800" u="none" cap="none" strike="noStrike">
                <a:solidFill>
                  <a:srgbClr val="FFFF00"/>
                </a:solidFill>
                <a:latin typeface="Trebuchet MS"/>
                <a:ea typeface="Trebuchet MS"/>
                <a:cs typeface="Trebuchet MS"/>
                <a:sym typeface="Trebuchet MS"/>
              </a:rPr>
              <a:t> (BSCS_3:1)</a:t>
            </a:r>
            <a:endParaRPr b="0" i="0" sz="2800" u="none" cap="none" strike="noStrike">
              <a:solidFill>
                <a:srgbClr val="FFFF00"/>
              </a:solidFill>
              <a:latin typeface="Trebuchet MS"/>
              <a:ea typeface="Trebuchet MS"/>
              <a:cs typeface="Trebuchet MS"/>
              <a:sym typeface="Trebuchet MS"/>
            </a:endParaRPr>
          </a:p>
        </p:txBody>
      </p:sp>
      <p:sp>
        <p:nvSpPr>
          <p:cNvPr id="106" name="Google Shape;106;p1"/>
          <p:cNvSpPr txBox="1"/>
          <p:nvPr/>
        </p:nvSpPr>
        <p:spPr>
          <a:xfrm>
            <a:off x="9656407" y="5971302"/>
            <a:ext cx="2535600" cy="44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5"/>
              </a:buClr>
              <a:buSzPts val="1600"/>
              <a:buFont typeface="Trebuchet MS"/>
              <a:buNone/>
            </a:pPr>
            <a:r>
              <a:rPr b="0" i="0" lang="en-GB" sz="1600" u="none" cap="none" strike="noStrike">
                <a:solidFill>
                  <a:schemeClr val="accent5"/>
                </a:solidFill>
                <a:latin typeface="Trebuchet MS"/>
                <a:ea typeface="Trebuchet MS"/>
                <a:cs typeface="Trebuchet MS"/>
                <a:sym typeface="Trebuchet MS"/>
              </a:rPr>
              <a:t>Thur 26</a:t>
            </a:r>
            <a:r>
              <a:rPr b="0" baseline="30000" i="0" lang="en-GB" sz="1600" u="none" cap="none" strike="noStrike">
                <a:solidFill>
                  <a:schemeClr val="accent5"/>
                </a:solidFill>
                <a:latin typeface="Trebuchet MS"/>
                <a:ea typeface="Trebuchet MS"/>
                <a:cs typeface="Trebuchet MS"/>
                <a:sym typeface="Trebuchet MS"/>
              </a:rPr>
              <a:t>th</a:t>
            </a:r>
            <a:r>
              <a:rPr b="0" i="0" lang="en-GB" sz="1600" u="none" cap="none" strike="noStrike">
                <a:solidFill>
                  <a:schemeClr val="accent5"/>
                </a:solidFill>
                <a:latin typeface="Trebuchet MS"/>
                <a:ea typeface="Trebuchet MS"/>
                <a:cs typeface="Trebuchet MS"/>
                <a:sym typeface="Trebuchet MS"/>
              </a:rPr>
              <a:t> Sept 2024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305cc8ad85c_0_6"/>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Data exploration and visualisation </a:t>
            </a:r>
            <a:endParaRPr/>
          </a:p>
        </p:txBody>
      </p:sp>
      <p:sp>
        <p:nvSpPr>
          <p:cNvPr id="196" name="Google Shape;196;g305cc8ad85c_0_6"/>
          <p:cNvSpPr txBox="1"/>
          <p:nvPr>
            <p:ph idx="1" type="body"/>
          </p:nvPr>
        </p:nvSpPr>
        <p:spPr>
          <a:xfrm>
            <a:off x="838200" y="1687525"/>
            <a:ext cx="11133000" cy="4489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GB" sz="3000">
                <a:latin typeface="Book Antiqua"/>
                <a:ea typeface="Book Antiqua"/>
                <a:cs typeface="Book Antiqua"/>
                <a:sym typeface="Book Antiqua"/>
              </a:rPr>
              <a:t>In data mining, exploration helps an analyst understand the data, identify patterns, and communicate findings effectively.</a:t>
            </a:r>
            <a:endParaRPr sz="3000">
              <a:latin typeface="Book Antiqua"/>
              <a:ea typeface="Book Antiqua"/>
              <a:cs typeface="Book Antiqua"/>
              <a:sym typeface="Book Antiqua"/>
            </a:endParaRPr>
          </a:p>
          <a:p>
            <a:pPr indent="0" lvl="0" marL="0" rtl="0" algn="l">
              <a:lnSpc>
                <a:spcPct val="115000"/>
              </a:lnSpc>
              <a:spcBef>
                <a:spcPts val="0"/>
              </a:spcBef>
              <a:spcAft>
                <a:spcPts val="0"/>
              </a:spcAft>
              <a:buNone/>
            </a:pPr>
            <a:r>
              <a:rPr lang="en-GB" sz="3000">
                <a:latin typeface="Book Antiqua"/>
                <a:ea typeface="Book Antiqua"/>
                <a:cs typeface="Book Antiqua"/>
                <a:sym typeface="Book Antiqua"/>
              </a:rPr>
              <a:t>Handles various aspects such as;</a:t>
            </a:r>
            <a:endParaRPr sz="30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b="1" lang="en-GB" sz="2200">
                <a:latin typeface="Book Antiqua"/>
                <a:ea typeface="Book Antiqua"/>
                <a:cs typeface="Book Antiqua"/>
                <a:sym typeface="Book Antiqua"/>
              </a:rPr>
              <a:t>Summary Statistics:</a:t>
            </a:r>
            <a:r>
              <a:rPr lang="en-GB" sz="2200">
                <a:latin typeface="Book Antiqua"/>
                <a:ea typeface="Book Antiqua"/>
                <a:cs typeface="Book Antiqua"/>
                <a:sym typeface="Book Antiqua"/>
              </a:rPr>
              <a:t> Calculate measures like mean, median, mode, standard deviation, and percentiles to get a basic understanding of the data distribution.</a:t>
            </a:r>
            <a:endParaRPr sz="2200">
              <a:latin typeface="Book Antiqua"/>
              <a:ea typeface="Book Antiqua"/>
              <a:cs typeface="Book Antiqua"/>
              <a:sym typeface="Book Antiqua"/>
            </a:endParaRPr>
          </a:p>
          <a:p>
            <a:pPr indent="0" lvl="0" marL="0" rtl="0" algn="l">
              <a:lnSpc>
                <a:spcPct val="115000"/>
              </a:lnSpc>
              <a:spcBef>
                <a:spcPts val="0"/>
              </a:spcBef>
              <a:spcAft>
                <a:spcPts val="0"/>
              </a:spcAft>
              <a:buNone/>
            </a:pPr>
            <a:r>
              <a:t/>
            </a:r>
            <a:endParaRPr b="1" sz="22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b="1" lang="en-GB" sz="2200">
                <a:latin typeface="Book Antiqua"/>
                <a:ea typeface="Book Antiqua"/>
                <a:cs typeface="Book Antiqua"/>
                <a:sym typeface="Book Antiqua"/>
              </a:rPr>
              <a:t>Data Profiling:</a:t>
            </a:r>
            <a:r>
              <a:rPr lang="en-GB" sz="2200">
                <a:latin typeface="Book Antiqua"/>
                <a:ea typeface="Book Antiqua"/>
                <a:cs typeface="Book Antiqua"/>
                <a:sym typeface="Book Antiqua"/>
              </a:rPr>
              <a:t> Examine data types, missing values, outliers, and inconsistencies.</a:t>
            </a:r>
            <a:endParaRPr sz="2200">
              <a:latin typeface="Book Antiqua"/>
              <a:ea typeface="Book Antiqua"/>
              <a:cs typeface="Book Antiqua"/>
              <a:sym typeface="Book Antiqua"/>
            </a:endParaRPr>
          </a:p>
          <a:p>
            <a:pPr indent="0" lvl="0" marL="0" rtl="0" algn="l">
              <a:lnSpc>
                <a:spcPct val="115000"/>
              </a:lnSpc>
              <a:spcBef>
                <a:spcPts val="0"/>
              </a:spcBef>
              <a:spcAft>
                <a:spcPts val="0"/>
              </a:spcAft>
              <a:buNone/>
            </a:pPr>
            <a:r>
              <a:t/>
            </a:r>
            <a:endParaRPr b="1" sz="2200">
              <a:latin typeface="Book Antiqua"/>
              <a:ea typeface="Book Antiqua"/>
              <a:cs typeface="Book Antiqua"/>
              <a:sym typeface="Book Antiqua"/>
            </a:endParaRPr>
          </a:p>
          <a:p>
            <a:pPr indent="0" lvl="0" marL="0" rtl="0" algn="l">
              <a:lnSpc>
                <a:spcPct val="115000"/>
              </a:lnSpc>
              <a:spcBef>
                <a:spcPts val="0"/>
              </a:spcBef>
              <a:spcAft>
                <a:spcPts val="0"/>
              </a:spcAft>
              <a:buNone/>
            </a:pPr>
            <a:r>
              <a:rPr b="1" lang="en-GB" sz="2200">
                <a:latin typeface="Book Antiqua"/>
                <a:ea typeface="Book Antiqua"/>
                <a:cs typeface="Book Antiqua"/>
                <a:sym typeface="Book Antiqua"/>
              </a:rPr>
              <a:t>Univariate Analysis:</a:t>
            </a:r>
            <a:r>
              <a:rPr lang="en-GB" sz="2200">
                <a:latin typeface="Book Antiqua"/>
                <a:ea typeface="Book Antiqua"/>
                <a:cs typeface="Book Antiqua"/>
                <a:sym typeface="Book Antiqua"/>
              </a:rPr>
              <a:t> Analyze individual variables to understand their distributions and characteristics.</a:t>
            </a:r>
            <a:endParaRPr sz="2200">
              <a:latin typeface="Book Antiqua"/>
              <a:ea typeface="Book Antiqua"/>
              <a:cs typeface="Book Antiqua"/>
              <a:sym typeface="Book Antiqua"/>
            </a:endParaRPr>
          </a:p>
          <a:p>
            <a:pPr indent="-12700" lvl="0" marL="12700" rtl="0" algn="l">
              <a:lnSpc>
                <a:spcPct val="78181"/>
              </a:lnSpc>
              <a:spcBef>
                <a:spcPts val="1200"/>
              </a:spcBef>
              <a:spcAft>
                <a:spcPts val="0"/>
              </a:spcAft>
              <a:buClr>
                <a:schemeClr val="dk1"/>
              </a:buClr>
              <a:buSzPts val="852"/>
              <a:buFont typeface="Arial"/>
              <a:buNone/>
            </a:pPr>
            <a:r>
              <a:t/>
            </a:r>
            <a:endParaRPr sz="3005">
              <a:latin typeface="Book Antiqua"/>
              <a:ea typeface="Book Antiqua"/>
              <a:cs typeface="Book Antiqua"/>
              <a:sym typeface="Book Antiqua"/>
            </a:endParaRPr>
          </a:p>
          <a:p>
            <a:pPr indent="0" lvl="0" marL="0" rtl="0" algn="l">
              <a:lnSpc>
                <a:spcPct val="70000"/>
              </a:lnSpc>
              <a:spcBef>
                <a:spcPts val="1000"/>
              </a:spcBef>
              <a:spcAft>
                <a:spcPts val="0"/>
              </a:spcAft>
              <a:buSzPts val="1641"/>
              <a:buNone/>
            </a:pPr>
            <a:r>
              <a:t/>
            </a:r>
            <a:endParaRPr sz="2670">
              <a:latin typeface="Book Antiqua"/>
              <a:ea typeface="Book Antiqua"/>
              <a:cs typeface="Book Antiqua"/>
              <a:sym typeface="Book Antiqu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3078a721397_0_24"/>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Data exploration and visualisation </a:t>
            </a:r>
            <a:endParaRPr/>
          </a:p>
        </p:txBody>
      </p:sp>
      <p:sp>
        <p:nvSpPr>
          <p:cNvPr id="203" name="Google Shape;203;g3078a721397_0_24"/>
          <p:cNvSpPr txBox="1"/>
          <p:nvPr>
            <p:ph idx="1" type="body"/>
          </p:nvPr>
        </p:nvSpPr>
        <p:spPr>
          <a:xfrm>
            <a:off x="838200" y="1687525"/>
            <a:ext cx="11133000" cy="4489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GB" sz="3500">
                <a:latin typeface="Book Antiqua"/>
                <a:ea typeface="Book Antiqua"/>
                <a:cs typeface="Book Antiqua"/>
                <a:sym typeface="Book Antiqua"/>
              </a:rPr>
              <a:t>Handles various aspects such as;</a:t>
            </a:r>
            <a:endParaRPr sz="1100">
              <a:latin typeface="Arial"/>
              <a:ea typeface="Arial"/>
              <a:cs typeface="Arial"/>
              <a:sym typeface="Arial"/>
            </a:endParaRPr>
          </a:p>
          <a:p>
            <a:pPr indent="0" lvl="0" marL="0" rtl="0" algn="l">
              <a:lnSpc>
                <a:spcPct val="115000"/>
              </a:lnSpc>
              <a:spcBef>
                <a:spcPts val="0"/>
              </a:spcBef>
              <a:spcAft>
                <a:spcPts val="0"/>
              </a:spcAft>
              <a:buNone/>
            </a:pPr>
            <a:r>
              <a:rPr b="1" lang="en-GB" sz="2400">
                <a:latin typeface="Book Antiqua"/>
                <a:ea typeface="Book Antiqua"/>
                <a:cs typeface="Book Antiqua"/>
                <a:sym typeface="Book Antiqua"/>
              </a:rPr>
              <a:t>Bivariate Analysis:</a:t>
            </a:r>
            <a:r>
              <a:rPr lang="en-GB" sz="2400">
                <a:latin typeface="Book Antiqua"/>
                <a:ea typeface="Book Antiqua"/>
                <a:cs typeface="Book Antiqua"/>
                <a:sym typeface="Book Antiqua"/>
              </a:rPr>
              <a:t> Examine relationships between pairs of variables.</a:t>
            </a:r>
            <a:endParaRPr sz="2400">
              <a:latin typeface="Book Antiqua"/>
              <a:ea typeface="Book Antiqua"/>
              <a:cs typeface="Book Antiqua"/>
              <a:sym typeface="Book Antiqua"/>
            </a:endParaRPr>
          </a:p>
          <a:p>
            <a:pPr indent="0" lvl="0" marL="0" rtl="0" algn="l">
              <a:lnSpc>
                <a:spcPct val="115000"/>
              </a:lnSpc>
              <a:spcBef>
                <a:spcPts val="0"/>
              </a:spcBef>
              <a:spcAft>
                <a:spcPts val="0"/>
              </a:spcAft>
              <a:buNone/>
            </a:pPr>
            <a:r>
              <a:t/>
            </a:r>
            <a:endParaRPr b="1" sz="2400">
              <a:latin typeface="Book Antiqua"/>
              <a:ea typeface="Book Antiqua"/>
              <a:cs typeface="Book Antiqua"/>
              <a:sym typeface="Book Antiqua"/>
            </a:endParaRPr>
          </a:p>
          <a:p>
            <a:pPr indent="0" lvl="0" marL="0" rtl="0" algn="l">
              <a:lnSpc>
                <a:spcPct val="115000"/>
              </a:lnSpc>
              <a:spcBef>
                <a:spcPts val="0"/>
              </a:spcBef>
              <a:spcAft>
                <a:spcPts val="0"/>
              </a:spcAft>
              <a:buNone/>
            </a:pPr>
            <a:r>
              <a:rPr b="1" lang="en-GB" sz="2400">
                <a:latin typeface="Book Antiqua"/>
                <a:ea typeface="Book Antiqua"/>
                <a:cs typeface="Book Antiqua"/>
                <a:sym typeface="Book Antiqua"/>
              </a:rPr>
              <a:t>Multivariate Analysis:</a:t>
            </a:r>
            <a:r>
              <a:rPr lang="en-GB" sz="2400">
                <a:latin typeface="Book Antiqua"/>
                <a:ea typeface="Book Antiqua"/>
                <a:cs typeface="Book Antiqua"/>
                <a:sym typeface="Book Antiqua"/>
              </a:rPr>
              <a:t> Explore relationships among multiple variables.</a:t>
            </a:r>
            <a:endParaRPr sz="2400">
              <a:latin typeface="Book Antiqua"/>
              <a:ea typeface="Book Antiqua"/>
              <a:cs typeface="Book Antiqua"/>
              <a:sym typeface="Book Antiqua"/>
            </a:endParaRPr>
          </a:p>
          <a:p>
            <a:pPr indent="0" lvl="0" marL="0" rtl="0" algn="l">
              <a:lnSpc>
                <a:spcPct val="115000"/>
              </a:lnSpc>
              <a:spcBef>
                <a:spcPts val="0"/>
              </a:spcBef>
              <a:spcAft>
                <a:spcPts val="0"/>
              </a:spcAft>
              <a:buNone/>
            </a:pPr>
            <a:r>
              <a:t/>
            </a:r>
            <a:endParaRPr b="1" sz="24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b="1" lang="en-GB" sz="2400">
                <a:latin typeface="Book Antiqua"/>
                <a:ea typeface="Book Antiqua"/>
                <a:cs typeface="Book Antiqua"/>
                <a:sym typeface="Book Antiqua"/>
              </a:rPr>
              <a:t>Data Storytelling:</a:t>
            </a:r>
            <a:r>
              <a:rPr lang="en-GB" sz="2400">
                <a:latin typeface="Book Antiqua"/>
                <a:ea typeface="Book Antiqua"/>
                <a:cs typeface="Book Antiqua"/>
                <a:sym typeface="Book Antiqua"/>
              </a:rPr>
              <a:t> Use visualizations to create compelling narratives and communicate insights effectively.</a:t>
            </a:r>
            <a:endParaRPr sz="2400">
              <a:latin typeface="Book Antiqua"/>
              <a:ea typeface="Book Antiqua"/>
              <a:cs typeface="Book Antiqua"/>
              <a:sym typeface="Book Antiqua"/>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3500">
              <a:latin typeface="Book Antiqua"/>
              <a:ea typeface="Book Antiqua"/>
              <a:cs typeface="Book Antiqua"/>
              <a:sym typeface="Book Antiqua"/>
            </a:endParaRPr>
          </a:p>
          <a:p>
            <a:pPr indent="-12700" lvl="0" marL="12700" rtl="0" algn="l">
              <a:lnSpc>
                <a:spcPct val="78181"/>
              </a:lnSpc>
              <a:spcBef>
                <a:spcPts val="1200"/>
              </a:spcBef>
              <a:spcAft>
                <a:spcPts val="0"/>
              </a:spcAft>
              <a:buClr>
                <a:schemeClr val="dk1"/>
              </a:buClr>
              <a:buSzPts val="852"/>
              <a:buFont typeface="Arial"/>
              <a:buNone/>
            </a:pPr>
            <a:r>
              <a:t/>
            </a:r>
            <a:endParaRPr sz="3005">
              <a:latin typeface="Book Antiqua"/>
              <a:ea typeface="Book Antiqua"/>
              <a:cs typeface="Book Antiqua"/>
              <a:sym typeface="Book Antiqua"/>
            </a:endParaRPr>
          </a:p>
          <a:p>
            <a:pPr indent="0" lvl="0" marL="0" rtl="0" algn="l">
              <a:lnSpc>
                <a:spcPct val="70000"/>
              </a:lnSpc>
              <a:spcBef>
                <a:spcPts val="1000"/>
              </a:spcBef>
              <a:spcAft>
                <a:spcPts val="0"/>
              </a:spcAft>
              <a:buSzPts val="1641"/>
              <a:buNone/>
            </a:pPr>
            <a:r>
              <a:t/>
            </a:r>
            <a:endParaRPr sz="2670">
              <a:latin typeface="Book Antiqua"/>
              <a:ea typeface="Book Antiqua"/>
              <a:cs typeface="Book Antiqua"/>
              <a:sym typeface="Book Antiqu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305cc8ad85c_0_75"/>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Association rule mining</a:t>
            </a:r>
            <a:endParaRPr/>
          </a:p>
        </p:txBody>
      </p:sp>
      <p:sp>
        <p:nvSpPr>
          <p:cNvPr id="210" name="Google Shape;210;g305cc8ad85c_0_75"/>
          <p:cNvSpPr txBox="1"/>
          <p:nvPr>
            <p:ph idx="1" type="body"/>
          </p:nvPr>
        </p:nvSpPr>
        <p:spPr>
          <a:xfrm>
            <a:off x="838200" y="1687525"/>
            <a:ext cx="11157600" cy="4489500"/>
          </a:xfrm>
          <a:prstGeom prst="rect">
            <a:avLst/>
          </a:prstGeom>
          <a:noFill/>
          <a:ln>
            <a:noFill/>
          </a:ln>
        </p:spPr>
        <p:txBody>
          <a:bodyPr anchorCtr="0" anchor="t" bIns="45700" lIns="91425" spcFirstLastPara="1" rIns="91425" wrap="square" tIns="45700">
            <a:noAutofit/>
          </a:bodyPr>
          <a:lstStyle/>
          <a:p>
            <a:pPr indent="-419100" lvl="0" marL="457200" rtl="0" algn="l">
              <a:lnSpc>
                <a:spcPct val="115000"/>
              </a:lnSpc>
              <a:spcBef>
                <a:spcPts val="0"/>
              </a:spcBef>
              <a:spcAft>
                <a:spcPts val="0"/>
              </a:spcAft>
              <a:buSzPts val="3000"/>
              <a:buFont typeface="Book Antiqua"/>
              <a:buChar char="●"/>
            </a:pPr>
            <a:r>
              <a:rPr lang="en-GB" sz="3000">
                <a:latin typeface="Book Antiqua"/>
                <a:ea typeface="Book Antiqua"/>
                <a:cs typeface="Book Antiqua"/>
                <a:sym typeface="Book Antiqua"/>
              </a:rPr>
              <a:t>This technique discovers interesting relationships between items in a large dataset. These relationships, typically represented as rules, can be used to make predictions or recommendations.</a:t>
            </a:r>
            <a:endParaRPr sz="3000">
              <a:latin typeface="Book Antiqua"/>
              <a:ea typeface="Book Antiqua"/>
              <a:cs typeface="Book Antiqua"/>
              <a:sym typeface="Book Antiqua"/>
            </a:endParaRPr>
          </a:p>
          <a:p>
            <a:pPr indent="-419100" lvl="0" marL="457200" rtl="0" algn="l">
              <a:lnSpc>
                <a:spcPct val="115000"/>
              </a:lnSpc>
              <a:spcBef>
                <a:spcPts val="0"/>
              </a:spcBef>
              <a:spcAft>
                <a:spcPts val="0"/>
              </a:spcAft>
              <a:buSzPts val="3000"/>
              <a:buFont typeface="Book Antiqua"/>
              <a:buChar char="●"/>
            </a:pPr>
            <a:r>
              <a:rPr lang="en-GB" sz="3000">
                <a:latin typeface="Book Antiqua"/>
                <a:ea typeface="Book Antiqua"/>
                <a:cs typeface="Book Antiqua"/>
                <a:sym typeface="Book Antiqua"/>
              </a:rPr>
              <a:t>The  technique uses unsupervised machine learning </a:t>
            </a:r>
            <a:r>
              <a:rPr lang="en-GB" sz="3000">
                <a:latin typeface="Book Antiqua"/>
                <a:ea typeface="Book Antiqua"/>
                <a:cs typeface="Book Antiqua"/>
                <a:sym typeface="Book Antiqua"/>
              </a:rPr>
              <a:t>algorithms</a:t>
            </a:r>
            <a:r>
              <a:rPr lang="en-GB" sz="3000">
                <a:latin typeface="Book Antiqua"/>
                <a:ea typeface="Book Antiqua"/>
                <a:cs typeface="Book Antiqua"/>
                <a:sym typeface="Book Antiqua"/>
              </a:rPr>
              <a:t> to find the hidden rules (associations) in data</a:t>
            </a:r>
            <a:endParaRPr sz="3000">
              <a:latin typeface="Book Antiqua"/>
              <a:ea typeface="Book Antiqua"/>
              <a:cs typeface="Book Antiqua"/>
              <a:sym typeface="Book Antiqua"/>
            </a:endParaRPr>
          </a:p>
          <a:p>
            <a:pPr indent="-419100" lvl="0" marL="457200" rtl="0" algn="l">
              <a:lnSpc>
                <a:spcPct val="115000"/>
              </a:lnSpc>
              <a:spcBef>
                <a:spcPts val="0"/>
              </a:spcBef>
              <a:spcAft>
                <a:spcPts val="0"/>
              </a:spcAft>
              <a:buSzPts val="3000"/>
              <a:buFont typeface="Book Antiqua"/>
              <a:buChar char="●"/>
            </a:pPr>
            <a:r>
              <a:rPr lang="en-GB" sz="3000">
                <a:latin typeface="Book Antiqua"/>
                <a:ea typeface="Book Antiqua"/>
                <a:cs typeface="Book Antiqua"/>
                <a:sym typeface="Book Antiqua"/>
              </a:rPr>
              <a:t>Association rule mining assigns key statistical parameters that are different from correlations (i.e. Support, Lift, Confidence)</a:t>
            </a:r>
            <a:endParaRPr sz="3000">
              <a:latin typeface="Book Antiqua"/>
              <a:ea typeface="Book Antiqua"/>
              <a:cs typeface="Book Antiqua"/>
              <a:sym typeface="Book Antiqua"/>
            </a:endParaRPr>
          </a:p>
          <a:p>
            <a:pPr indent="-12700" lvl="0" marL="12700" rtl="0" algn="l">
              <a:lnSpc>
                <a:spcPct val="78181"/>
              </a:lnSpc>
              <a:spcBef>
                <a:spcPts val="1200"/>
              </a:spcBef>
              <a:spcAft>
                <a:spcPts val="0"/>
              </a:spcAft>
              <a:buClr>
                <a:schemeClr val="dk1"/>
              </a:buClr>
              <a:buSzPts val="852"/>
              <a:buFont typeface="Arial"/>
              <a:buNone/>
            </a:pPr>
            <a:r>
              <a:t/>
            </a:r>
            <a:endParaRPr sz="4305">
              <a:latin typeface="Book Antiqua"/>
              <a:ea typeface="Book Antiqua"/>
              <a:cs typeface="Book Antiqua"/>
              <a:sym typeface="Book Antiqua"/>
            </a:endParaRPr>
          </a:p>
          <a:p>
            <a:pPr indent="0" lvl="0" marL="0" rtl="0" algn="l">
              <a:lnSpc>
                <a:spcPct val="70000"/>
              </a:lnSpc>
              <a:spcBef>
                <a:spcPts val="1000"/>
              </a:spcBef>
              <a:spcAft>
                <a:spcPts val="0"/>
              </a:spcAft>
              <a:buSzPts val="1641"/>
              <a:buNone/>
            </a:pPr>
            <a:r>
              <a:t/>
            </a:r>
            <a:endParaRPr sz="3970">
              <a:latin typeface="Book Antiqua"/>
              <a:ea typeface="Book Antiqua"/>
              <a:cs typeface="Book Antiqua"/>
              <a:sym typeface="Book Antiqu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305cc8ad85c_0_12"/>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Association rule mining parameters</a:t>
            </a:r>
            <a:endParaRPr/>
          </a:p>
        </p:txBody>
      </p:sp>
      <p:sp>
        <p:nvSpPr>
          <p:cNvPr id="217" name="Google Shape;217;g305cc8ad85c_0_12"/>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Autofit/>
          </a:bodyPr>
          <a:lstStyle/>
          <a:p>
            <a:pPr indent="-444500" lvl="0" marL="457200" rtl="0" algn="l">
              <a:lnSpc>
                <a:spcPct val="115000"/>
              </a:lnSpc>
              <a:spcBef>
                <a:spcPts val="0"/>
              </a:spcBef>
              <a:spcAft>
                <a:spcPts val="0"/>
              </a:spcAft>
              <a:buClr>
                <a:schemeClr val="dk1"/>
              </a:buClr>
              <a:buSzPts val="3400"/>
              <a:buFont typeface="Book Antiqua"/>
              <a:buAutoNum type="arabicPeriod"/>
            </a:pPr>
            <a:r>
              <a:rPr b="1" lang="en-GB" sz="3400">
                <a:latin typeface="Book Antiqua"/>
                <a:ea typeface="Book Antiqua"/>
                <a:cs typeface="Book Antiqua"/>
                <a:sym typeface="Book Antiqua"/>
              </a:rPr>
              <a:t>Support  </a:t>
            </a:r>
            <a:endParaRPr b="1" sz="3400">
              <a:latin typeface="Book Antiqua"/>
              <a:ea typeface="Book Antiqua"/>
              <a:cs typeface="Book Antiqua"/>
              <a:sym typeface="Book Antiqua"/>
            </a:endParaRPr>
          </a:p>
          <a:p>
            <a:pPr indent="-12700" lvl="0" marL="12700" rtl="0" algn="l">
              <a:lnSpc>
                <a:spcPct val="78181"/>
              </a:lnSpc>
              <a:spcBef>
                <a:spcPts val="1200"/>
              </a:spcBef>
              <a:spcAft>
                <a:spcPts val="0"/>
              </a:spcAft>
              <a:buClr>
                <a:schemeClr val="dk1"/>
              </a:buClr>
              <a:buSzPts val="852"/>
              <a:buFont typeface="Arial"/>
              <a:buNone/>
            </a:pPr>
            <a:r>
              <a:rPr b="1" lang="en-GB" sz="2400">
                <a:latin typeface="Book Antiqua"/>
                <a:ea typeface="Book Antiqua"/>
                <a:cs typeface="Book Antiqua"/>
                <a:sym typeface="Book Antiqua"/>
              </a:rPr>
              <a:t>Support</a:t>
            </a:r>
            <a:r>
              <a:rPr lang="en-GB" sz="2400">
                <a:highlight>
                  <a:srgbClr val="FFFFFF"/>
                </a:highlight>
                <a:latin typeface="Book Antiqua"/>
                <a:ea typeface="Book Antiqua"/>
                <a:cs typeface="Book Antiqua"/>
                <a:sym typeface="Book Antiqua"/>
              </a:rPr>
              <a:t> is a measure of how frequent a item or an item set appears in a dataset. For example, what is the support for the item set { Milk + Cheese } everytime a customer goes to a shop?</a:t>
            </a:r>
            <a:endParaRPr sz="2400">
              <a:latin typeface="Book Antiqua"/>
              <a:ea typeface="Book Antiqua"/>
              <a:cs typeface="Book Antiqua"/>
              <a:sym typeface="Book Antiqua"/>
            </a:endParaRPr>
          </a:p>
          <a:p>
            <a:pPr indent="0" lvl="0" marL="0" rtl="0" algn="l">
              <a:lnSpc>
                <a:spcPct val="70000"/>
              </a:lnSpc>
              <a:spcBef>
                <a:spcPts val="1000"/>
              </a:spcBef>
              <a:spcAft>
                <a:spcPts val="0"/>
              </a:spcAft>
              <a:buSzPts val="1641"/>
              <a:buNone/>
            </a:pPr>
            <a:r>
              <a:t/>
            </a:r>
            <a:endParaRPr sz="2570">
              <a:latin typeface="Book Antiqua"/>
              <a:ea typeface="Book Antiqua"/>
              <a:cs typeface="Book Antiqua"/>
              <a:sym typeface="Book Antiqua"/>
            </a:endParaRPr>
          </a:p>
        </p:txBody>
      </p:sp>
      <p:pic>
        <p:nvPicPr>
          <p:cNvPr id="218" name="Google Shape;218;g305cc8ad85c_0_12"/>
          <p:cNvPicPr preferRelativeResize="0"/>
          <p:nvPr/>
        </p:nvPicPr>
        <p:blipFill>
          <a:blip r:embed="rId3">
            <a:alphaModFix/>
          </a:blip>
          <a:stretch>
            <a:fillRect/>
          </a:stretch>
        </p:blipFill>
        <p:spPr>
          <a:xfrm>
            <a:off x="1104900" y="3524250"/>
            <a:ext cx="4495800" cy="2857500"/>
          </a:xfrm>
          <a:prstGeom prst="rect">
            <a:avLst/>
          </a:prstGeom>
          <a:noFill/>
          <a:ln>
            <a:noFill/>
          </a:ln>
        </p:spPr>
      </p:pic>
      <p:pic>
        <p:nvPicPr>
          <p:cNvPr id="219" name="Google Shape;219;g305cc8ad85c_0_12"/>
          <p:cNvPicPr preferRelativeResize="0"/>
          <p:nvPr/>
        </p:nvPicPr>
        <p:blipFill>
          <a:blip r:embed="rId4">
            <a:alphaModFix/>
          </a:blip>
          <a:stretch>
            <a:fillRect/>
          </a:stretch>
        </p:blipFill>
        <p:spPr>
          <a:xfrm>
            <a:off x="5600698" y="3848100"/>
            <a:ext cx="6491300" cy="1905000"/>
          </a:xfrm>
          <a:prstGeom prst="rect">
            <a:avLst/>
          </a:prstGeom>
          <a:noFill/>
          <a:ln>
            <a:noFill/>
          </a:ln>
        </p:spPr>
      </p:pic>
      <p:pic>
        <p:nvPicPr>
          <p:cNvPr id="220" name="Google Shape;220;g305cc8ad85c_0_12"/>
          <p:cNvPicPr preferRelativeResize="0"/>
          <p:nvPr/>
        </p:nvPicPr>
        <p:blipFill>
          <a:blip r:embed="rId3">
            <a:alphaModFix/>
          </a:blip>
          <a:stretch>
            <a:fillRect/>
          </a:stretch>
        </p:blipFill>
        <p:spPr>
          <a:xfrm>
            <a:off x="1257300" y="3524250"/>
            <a:ext cx="4495800" cy="2857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3078a721397_0_39"/>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Association rule mining parameters</a:t>
            </a:r>
            <a:endParaRPr/>
          </a:p>
        </p:txBody>
      </p:sp>
      <p:sp>
        <p:nvSpPr>
          <p:cNvPr id="227" name="Google Shape;227;g3078a721397_0_39"/>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GB" sz="3400">
                <a:latin typeface="Book Antiqua"/>
                <a:ea typeface="Book Antiqua"/>
                <a:cs typeface="Book Antiqua"/>
                <a:sym typeface="Book Antiqua"/>
              </a:rPr>
              <a:t>2. Confidence</a:t>
            </a:r>
            <a:r>
              <a:rPr lang="en-GB" sz="3400">
                <a:latin typeface="Book Antiqua"/>
                <a:ea typeface="Book Antiqua"/>
                <a:cs typeface="Book Antiqua"/>
                <a:sym typeface="Book Antiqua"/>
              </a:rPr>
              <a:t> </a:t>
            </a:r>
            <a:endParaRPr sz="3400">
              <a:latin typeface="Book Antiqua"/>
              <a:ea typeface="Book Antiqua"/>
              <a:cs typeface="Book Antiqua"/>
              <a:sym typeface="Book Antiqua"/>
            </a:endParaRPr>
          </a:p>
          <a:p>
            <a:pPr indent="-12700" lvl="0" marL="12700" rtl="0" algn="l">
              <a:lnSpc>
                <a:spcPct val="78181"/>
              </a:lnSpc>
              <a:spcBef>
                <a:spcPts val="1200"/>
              </a:spcBef>
              <a:spcAft>
                <a:spcPts val="0"/>
              </a:spcAft>
              <a:buClr>
                <a:schemeClr val="dk1"/>
              </a:buClr>
              <a:buSzPts val="852"/>
              <a:buFont typeface="Arial"/>
              <a:buNone/>
            </a:pPr>
            <a:r>
              <a:rPr lang="en-GB" sz="2400">
                <a:highlight>
                  <a:srgbClr val="FFFFFF"/>
                </a:highlight>
                <a:latin typeface="Book Antiqua"/>
                <a:ea typeface="Book Antiqua"/>
                <a:cs typeface="Book Antiqua"/>
                <a:sym typeface="Book Antiqua"/>
              </a:rPr>
              <a:t>Confidence is a measure of how often this rule is found to be true. Or the probability that an event will occur</a:t>
            </a:r>
            <a:r>
              <a:rPr lang="en-GB" sz="2400">
                <a:latin typeface="Book Antiqua"/>
                <a:ea typeface="Book Antiqua"/>
                <a:cs typeface="Book Antiqua"/>
                <a:sym typeface="Book Antiqua"/>
              </a:rPr>
              <a:t> given that another event has </a:t>
            </a:r>
            <a:r>
              <a:rPr lang="en-GB" sz="2400">
                <a:latin typeface="Book Antiqua"/>
                <a:ea typeface="Book Antiqua"/>
                <a:cs typeface="Book Antiqua"/>
                <a:sym typeface="Book Antiqua"/>
              </a:rPr>
              <a:t>occurred</a:t>
            </a:r>
            <a:r>
              <a:rPr lang="en-GB" sz="2400">
                <a:latin typeface="Book Antiqua"/>
                <a:ea typeface="Book Antiqua"/>
                <a:cs typeface="Book Antiqua"/>
                <a:sym typeface="Book Antiqua"/>
              </a:rPr>
              <a:t>. So what is the probability that a customer who purchases milk will also purchase cheese?</a:t>
            </a:r>
            <a:endParaRPr sz="2400">
              <a:latin typeface="Book Antiqua"/>
              <a:ea typeface="Book Antiqua"/>
              <a:cs typeface="Book Antiqua"/>
              <a:sym typeface="Book Antiqua"/>
            </a:endParaRPr>
          </a:p>
        </p:txBody>
      </p:sp>
      <p:pic>
        <p:nvPicPr>
          <p:cNvPr id="228" name="Google Shape;228;g3078a721397_0_39"/>
          <p:cNvPicPr preferRelativeResize="0"/>
          <p:nvPr/>
        </p:nvPicPr>
        <p:blipFill>
          <a:blip r:embed="rId3">
            <a:alphaModFix/>
          </a:blip>
          <a:stretch>
            <a:fillRect/>
          </a:stretch>
        </p:blipFill>
        <p:spPr>
          <a:xfrm>
            <a:off x="2324050" y="4323100"/>
            <a:ext cx="7835225" cy="1261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3078a721397_0_50"/>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Association rule mining parameters</a:t>
            </a:r>
            <a:endParaRPr/>
          </a:p>
        </p:txBody>
      </p:sp>
      <p:sp>
        <p:nvSpPr>
          <p:cNvPr id="235" name="Google Shape;235;g3078a721397_0_50"/>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GB" sz="3400">
                <a:latin typeface="Book Antiqua"/>
                <a:ea typeface="Book Antiqua"/>
                <a:cs typeface="Book Antiqua"/>
                <a:sym typeface="Book Antiqua"/>
              </a:rPr>
              <a:t>3</a:t>
            </a:r>
            <a:r>
              <a:rPr b="1" lang="en-GB" sz="3400">
                <a:latin typeface="Book Antiqua"/>
                <a:ea typeface="Book Antiqua"/>
                <a:cs typeface="Book Antiqua"/>
                <a:sym typeface="Book Antiqua"/>
              </a:rPr>
              <a:t>. Lift</a:t>
            </a:r>
            <a:r>
              <a:rPr lang="en-GB" sz="3400">
                <a:latin typeface="Book Antiqua"/>
                <a:ea typeface="Book Antiqua"/>
                <a:cs typeface="Book Antiqua"/>
                <a:sym typeface="Book Antiqua"/>
              </a:rPr>
              <a:t> </a:t>
            </a:r>
            <a:endParaRPr sz="3400">
              <a:latin typeface="Book Antiqua"/>
              <a:ea typeface="Book Antiqua"/>
              <a:cs typeface="Book Antiqua"/>
              <a:sym typeface="Book Antiqua"/>
            </a:endParaRPr>
          </a:p>
          <a:p>
            <a:pPr indent="-12700" lvl="0" marL="12700" rtl="0" algn="l">
              <a:lnSpc>
                <a:spcPct val="78181"/>
              </a:lnSpc>
              <a:spcBef>
                <a:spcPts val="1200"/>
              </a:spcBef>
              <a:spcAft>
                <a:spcPts val="0"/>
              </a:spcAft>
              <a:buClr>
                <a:schemeClr val="dk1"/>
              </a:buClr>
              <a:buSzPts val="852"/>
              <a:buFont typeface="Arial"/>
              <a:buNone/>
            </a:pPr>
            <a:r>
              <a:rPr lang="en-GB" sz="2400">
                <a:highlight>
                  <a:srgbClr val="FFFFFF"/>
                </a:highlight>
                <a:latin typeface="Book Antiqua"/>
                <a:ea typeface="Book Antiqua"/>
                <a:cs typeface="Book Antiqua"/>
                <a:sym typeface="Book Antiqua"/>
              </a:rPr>
              <a:t>Lift defines that strength of the relationship or association of purchasing milk and cheese</a:t>
            </a:r>
            <a:endParaRPr sz="2400">
              <a:latin typeface="Book Antiqua"/>
              <a:ea typeface="Book Antiqua"/>
              <a:cs typeface="Book Antiqua"/>
              <a:sym typeface="Book Antiqua"/>
            </a:endParaRPr>
          </a:p>
        </p:txBody>
      </p:sp>
      <p:pic>
        <p:nvPicPr>
          <p:cNvPr id="236" name="Google Shape;236;g3078a721397_0_50"/>
          <p:cNvPicPr preferRelativeResize="0"/>
          <p:nvPr/>
        </p:nvPicPr>
        <p:blipFill>
          <a:blip r:embed="rId3">
            <a:alphaModFix/>
          </a:blip>
          <a:stretch>
            <a:fillRect/>
          </a:stretch>
        </p:blipFill>
        <p:spPr>
          <a:xfrm>
            <a:off x="2240150" y="3654975"/>
            <a:ext cx="7722625" cy="1474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3078a721397_0_58"/>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Association rule mining algorithms</a:t>
            </a:r>
            <a:endParaRPr/>
          </a:p>
        </p:txBody>
      </p:sp>
      <p:sp>
        <p:nvSpPr>
          <p:cNvPr id="243" name="Google Shape;243;g3078a721397_0_58"/>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Autofit/>
          </a:bodyPr>
          <a:lstStyle/>
          <a:p>
            <a:pPr indent="-444500" lvl="0" marL="457200" rtl="0" algn="l">
              <a:lnSpc>
                <a:spcPct val="115000"/>
              </a:lnSpc>
              <a:spcBef>
                <a:spcPts val="0"/>
              </a:spcBef>
              <a:spcAft>
                <a:spcPts val="0"/>
              </a:spcAft>
              <a:buSzPts val="3400"/>
              <a:buFont typeface="Book Antiqua"/>
              <a:buAutoNum type="arabicPeriod"/>
            </a:pPr>
            <a:r>
              <a:rPr b="1" lang="en-GB" sz="3400">
                <a:latin typeface="Book Antiqua"/>
                <a:ea typeface="Book Antiqua"/>
                <a:cs typeface="Book Antiqua"/>
                <a:sym typeface="Book Antiqua"/>
              </a:rPr>
              <a:t>Apriori algorithm</a:t>
            </a:r>
            <a:endParaRPr sz="3400">
              <a:latin typeface="Book Antiqua"/>
              <a:ea typeface="Book Antiqua"/>
              <a:cs typeface="Book Antiqua"/>
              <a:sym typeface="Book Antiqua"/>
            </a:endParaRPr>
          </a:p>
          <a:p>
            <a:pPr indent="-381000" lvl="0" marL="457200" rtl="0" algn="l">
              <a:lnSpc>
                <a:spcPct val="78181"/>
              </a:lnSpc>
              <a:spcBef>
                <a:spcPts val="0"/>
              </a:spcBef>
              <a:spcAft>
                <a:spcPts val="0"/>
              </a:spcAft>
              <a:buSzPts val="2400"/>
              <a:buFont typeface="Book Antiqua"/>
              <a:buChar char="●"/>
            </a:pPr>
            <a:r>
              <a:rPr lang="en-GB" sz="2400">
                <a:highlight>
                  <a:srgbClr val="FFFFFF"/>
                </a:highlight>
                <a:latin typeface="Book Antiqua"/>
                <a:ea typeface="Book Antiqua"/>
                <a:cs typeface="Book Antiqua"/>
                <a:sym typeface="Book Antiqua"/>
              </a:rPr>
              <a:t>The Apriori Algorithm searches through small datasets to identify different rules(associations). In this algorithm, there are product clusters that pass frequently, and then strong relationships between these products and other products are sought.</a:t>
            </a:r>
            <a:endParaRPr sz="2400">
              <a:highlight>
                <a:srgbClr val="FFFFFF"/>
              </a:highlight>
              <a:latin typeface="Book Antiqua"/>
              <a:ea typeface="Book Antiqua"/>
              <a:cs typeface="Book Antiqua"/>
              <a:sym typeface="Book Antiqua"/>
            </a:endParaRPr>
          </a:p>
          <a:p>
            <a:pPr indent="0" lvl="0" marL="457200" rtl="0" algn="l">
              <a:lnSpc>
                <a:spcPct val="78181"/>
              </a:lnSpc>
              <a:spcBef>
                <a:spcPts val="1200"/>
              </a:spcBef>
              <a:spcAft>
                <a:spcPts val="0"/>
              </a:spcAft>
              <a:buNone/>
            </a:pPr>
            <a:r>
              <a:t/>
            </a:r>
            <a:endParaRPr sz="2400">
              <a:highlight>
                <a:srgbClr val="FFFFFF"/>
              </a:highlight>
              <a:latin typeface="Book Antiqua"/>
              <a:ea typeface="Book Antiqua"/>
              <a:cs typeface="Book Antiqua"/>
              <a:sym typeface="Book Antiqua"/>
            </a:endParaRPr>
          </a:p>
          <a:p>
            <a:pPr indent="-381000" lvl="0" marL="457200" rtl="0" algn="l">
              <a:lnSpc>
                <a:spcPct val="78181"/>
              </a:lnSpc>
              <a:spcBef>
                <a:spcPts val="1200"/>
              </a:spcBef>
              <a:spcAft>
                <a:spcPts val="0"/>
              </a:spcAft>
              <a:buSzPts val="2400"/>
              <a:buFont typeface="Book Antiqua"/>
              <a:buChar char="●"/>
            </a:pPr>
            <a:r>
              <a:rPr lang="en-GB" sz="2400">
                <a:highlight>
                  <a:srgbClr val="FFFFFF"/>
                </a:highlight>
                <a:latin typeface="Book Antiqua"/>
                <a:ea typeface="Book Antiqua"/>
                <a:cs typeface="Book Antiqua"/>
                <a:sym typeface="Book Antiqua"/>
              </a:rPr>
              <a:t>It's designed to efficiently discover frequent itemsets and association rules in small datasets.</a:t>
            </a:r>
            <a:endParaRPr sz="2400">
              <a:highlight>
                <a:srgbClr val="FFFFFF"/>
              </a:highlight>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b="1" lang="en-GB" sz="1800">
                <a:latin typeface="Book Antiqua"/>
                <a:ea typeface="Book Antiqua"/>
                <a:cs typeface="Book Antiqua"/>
                <a:sym typeface="Book Antiqua"/>
              </a:rPr>
              <a:t>Association rule:</a:t>
            </a:r>
            <a:r>
              <a:rPr lang="en-GB" sz="1800">
                <a:latin typeface="Book Antiqua"/>
                <a:ea typeface="Book Antiqua"/>
                <a:cs typeface="Book Antiqua"/>
                <a:sym typeface="Book Antiqua"/>
              </a:rPr>
              <a:t> A rule of the form X → Y, where X and Y are itemsets. X is called the antecedent, and Y is called the consequent.</a:t>
            </a:r>
            <a:endParaRPr sz="18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b="1" lang="en-GB" sz="1800">
                <a:latin typeface="Book Antiqua"/>
                <a:ea typeface="Book Antiqua"/>
                <a:cs typeface="Book Antiqua"/>
                <a:sym typeface="Book Antiqua"/>
              </a:rPr>
              <a:t>Support:</a:t>
            </a:r>
            <a:r>
              <a:rPr lang="en-GB" sz="1800">
                <a:latin typeface="Book Antiqua"/>
                <a:ea typeface="Book Antiqua"/>
                <a:cs typeface="Book Antiqua"/>
                <a:sym typeface="Book Antiqua"/>
              </a:rPr>
              <a:t> The fraction of transactions that contain both X and Y.</a:t>
            </a:r>
            <a:endParaRPr sz="18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b="1" lang="en-GB" sz="1800">
                <a:latin typeface="Book Antiqua"/>
                <a:ea typeface="Book Antiqua"/>
                <a:cs typeface="Book Antiqua"/>
                <a:sym typeface="Book Antiqua"/>
              </a:rPr>
              <a:t>Confidence:</a:t>
            </a:r>
            <a:r>
              <a:rPr lang="en-GB" sz="1800">
                <a:latin typeface="Book Antiqua"/>
                <a:ea typeface="Book Antiqua"/>
                <a:cs typeface="Book Antiqua"/>
                <a:sym typeface="Book Antiqua"/>
              </a:rPr>
              <a:t> The probability that Y will occur given that X has occurred.</a:t>
            </a:r>
            <a:endParaRPr sz="1800">
              <a:latin typeface="Book Antiqua"/>
              <a:ea typeface="Book Antiqua"/>
              <a:cs typeface="Book Antiqua"/>
              <a:sym typeface="Book Antiqua"/>
            </a:endParaRPr>
          </a:p>
          <a:p>
            <a:pPr indent="-12700" lvl="0" marL="12700" rtl="0" algn="l">
              <a:lnSpc>
                <a:spcPct val="78181"/>
              </a:lnSpc>
              <a:spcBef>
                <a:spcPts val="1200"/>
              </a:spcBef>
              <a:spcAft>
                <a:spcPts val="0"/>
              </a:spcAft>
              <a:buClr>
                <a:schemeClr val="dk1"/>
              </a:buClr>
              <a:buSzPts val="852"/>
              <a:buFont typeface="Arial"/>
              <a:buNone/>
            </a:pPr>
            <a:r>
              <a:t/>
            </a:r>
            <a:endParaRPr sz="3000">
              <a:highlight>
                <a:srgbClr val="FFFFFF"/>
              </a:highlight>
              <a:latin typeface="Book Antiqua"/>
              <a:ea typeface="Book Antiqua"/>
              <a:cs typeface="Book Antiqua"/>
              <a:sym typeface="Book Antiqu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3078a721397_0_69"/>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Association rule mining algorithms</a:t>
            </a:r>
            <a:endParaRPr/>
          </a:p>
        </p:txBody>
      </p:sp>
      <p:sp>
        <p:nvSpPr>
          <p:cNvPr id="250" name="Google Shape;250;g3078a721397_0_69"/>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GB" sz="3400">
                <a:latin typeface="Book Antiqua"/>
                <a:ea typeface="Book Antiqua"/>
                <a:cs typeface="Book Antiqua"/>
                <a:sym typeface="Book Antiqua"/>
              </a:rPr>
              <a:t>2. FP-Growth algorithm</a:t>
            </a:r>
            <a:endParaRPr sz="3400">
              <a:latin typeface="Book Antiqua"/>
              <a:ea typeface="Book Antiqua"/>
              <a:cs typeface="Book Antiqua"/>
              <a:sym typeface="Book Antiqua"/>
            </a:endParaRPr>
          </a:p>
          <a:p>
            <a:pPr indent="-393700" lvl="0" marL="457200" rtl="0" algn="l">
              <a:lnSpc>
                <a:spcPct val="78181"/>
              </a:lnSpc>
              <a:spcBef>
                <a:spcPts val="1200"/>
              </a:spcBef>
              <a:spcAft>
                <a:spcPts val="0"/>
              </a:spcAft>
              <a:buSzPts val="2600"/>
              <a:buFont typeface="Book Antiqua"/>
              <a:buChar char="●"/>
            </a:pPr>
            <a:r>
              <a:rPr lang="en-GB" sz="2600">
                <a:highlight>
                  <a:srgbClr val="FFFFFF"/>
                </a:highlight>
                <a:latin typeface="Book Antiqua"/>
                <a:ea typeface="Book Antiqua"/>
                <a:cs typeface="Book Antiqua"/>
                <a:sym typeface="Book Antiqua"/>
              </a:rPr>
              <a:t>The frequent pattern growth algorithm also uses unsupervised learning but is more efficient than apriori algorithm</a:t>
            </a:r>
            <a:endParaRPr sz="2600">
              <a:highlight>
                <a:srgbClr val="FFFFFF"/>
              </a:highlight>
              <a:latin typeface="Book Antiqua"/>
              <a:ea typeface="Book Antiqua"/>
              <a:cs typeface="Book Antiqua"/>
              <a:sym typeface="Book Antiqua"/>
            </a:endParaRPr>
          </a:p>
          <a:p>
            <a:pPr indent="0" lvl="0" marL="457200" rtl="0" algn="l">
              <a:lnSpc>
                <a:spcPct val="78181"/>
              </a:lnSpc>
              <a:spcBef>
                <a:spcPts val="1200"/>
              </a:spcBef>
              <a:spcAft>
                <a:spcPts val="0"/>
              </a:spcAft>
              <a:buNone/>
            </a:pPr>
            <a:r>
              <a:t/>
            </a:r>
            <a:endParaRPr sz="2600">
              <a:highlight>
                <a:srgbClr val="FFFFFF"/>
              </a:highlight>
              <a:latin typeface="Book Antiqua"/>
              <a:ea typeface="Book Antiqua"/>
              <a:cs typeface="Book Antiqua"/>
              <a:sym typeface="Book Antiqua"/>
            </a:endParaRPr>
          </a:p>
          <a:p>
            <a:pPr indent="-393700" lvl="0" marL="457200" rtl="0" algn="l">
              <a:lnSpc>
                <a:spcPct val="78181"/>
              </a:lnSpc>
              <a:spcBef>
                <a:spcPts val="1200"/>
              </a:spcBef>
              <a:spcAft>
                <a:spcPts val="0"/>
              </a:spcAft>
              <a:buSzPts val="2600"/>
              <a:buFont typeface="Book Antiqua"/>
              <a:buChar char="●"/>
            </a:pPr>
            <a:r>
              <a:rPr lang="en-GB" sz="2600">
                <a:solidFill>
                  <a:srgbClr val="242424"/>
                </a:solidFill>
                <a:highlight>
                  <a:srgbClr val="FFFFFF"/>
                </a:highlight>
                <a:latin typeface="Book Antiqua"/>
                <a:ea typeface="Book Antiqua"/>
                <a:cs typeface="Book Antiqua"/>
                <a:sym typeface="Book Antiqua"/>
              </a:rPr>
              <a:t>The algorithm uses a divide-and-conquer approach to generate frequent itemsets efficiently. The main idea of the FP-growth algorithm is to represent the dataset in a compact form called the frequent pattern tree</a:t>
            </a:r>
            <a:endParaRPr sz="2600">
              <a:solidFill>
                <a:srgbClr val="242424"/>
              </a:solidFill>
              <a:highlight>
                <a:srgbClr val="FFFFFF"/>
              </a:highlight>
              <a:latin typeface="Book Antiqua"/>
              <a:ea typeface="Book Antiqua"/>
              <a:cs typeface="Book Antiqua"/>
              <a:sym typeface="Book Antiqua"/>
            </a:endParaRPr>
          </a:p>
          <a:p>
            <a:pPr indent="0" lvl="0" marL="457200" rtl="0" algn="l">
              <a:lnSpc>
                <a:spcPct val="78181"/>
              </a:lnSpc>
              <a:spcBef>
                <a:spcPts val="1200"/>
              </a:spcBef>
              <a:spcAft>
                <a:spcPts val="0"/>
              </a:spcAft>
              <a:buNone/>
            </a:pPr>
            <a:r>
              <a:t/>
            </a:r>
            <a:endParaRPr sz="2600">
              <a:solidFill>
                <a:srgbClr val="242424"/>
              </a:solidFill>
              <a:highlight>
                <a:srgbClr val="FFFFFF"/>
              </a:highlight>
              <a:latin typeface="Book Antiqua"/>
              <a:ea typeface="Book Antiqua"/>
              <a:cs typeface="Book Antiqua"/>
              <a:sym typeface="Book Antiqua"/>
            </a:endParaRPr>
          </a:p>
          <a:p>
            <a:pPr indent="-419100" lvl="0" marL="457200" rtl="0" algn="l">
              <a:lnSpc>
                <a:spcPct val="78181"/>
              </a:lnSpc>
              <a:spcBef>
                <a:spcPts val="1200"/>
              </a:spcBef>
              <a:spcAft>
                <a:spcPts val="0"/>
              </a:spcAft>
              <a:buClr>
                <a:srgbClr val="242424"/>
              </a:buClr>
              <a:buSzPts val="3000"/>
              <a:buFont typeface="Book Antiqua"/>
              <a:buChar char="●"/>
            </a:pPr>
            <a:r>
              <a:rPr lang="en-GB" sz="2600">
                <a:solidFill>
                  <a:srgbClr val="242424"/>
                </a:solidFill>
                <a:highlight>
                  <a:srgbClr val="FFFFFF"/>
                </a:highlight>
                <a:latin typeface="Book Antiqua"/>
                <a:ea typeface="Book Antiqua"/>
                <a:cs typeface="Book Antiqua"/>
                <a:sym typeface="Book Antiqua"/>
              </a:rPr>
              <a:t>Limited to categorical data only</a:t>
            </a:r>
            <a:r>
              <a:rPr lang="en-GB" sz="3000">
                <a:solidFill>
                  <a:srgbClr val="242424"/>
                </a:solidFill>
                <a:highlight>
                  <a:srgbClr val="FFFFFF"/>
                </a:highlight>
                <a:latin typeface="Book Antiqua"/>
                <a:ea typeface="Book Antiqua"/>
                <a:cs typeface="Book Antiqua"/>
                <a:sym typeface="Book Antiqua"/>
              </a:rPr>
              <a:t>.</a:t>
            </a:r>
            <a:endParaRPr sz="3000">
              <a:solidFill>
                <a:srgbClr val="242424"/>
              </a:solidFill>
              <a:highlight>
                <a:srgbClr val="FFFFFF"/>
              </a:highlight>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t/>
            </a:r>
            <a:endParaRPr sz="1800">
              <a:latin typeface="Book Antiqua"/>
              <a:ea typeface="Book Antiqua"/>
              <a:cs typeface="Book Antiqua"/>
              <a:sym typeface="Book Antiqua"/>
            </a:endParaRPr>
          </a:p>
          <a:p>
            <a:pPr indent="-12700" lvl="0" marL="12700" rtl="0" algn="l">
              <a:lnSpc>
                <a:spcPct val="78181"/>
              </a:lnSpc>
              <a:spcBef>
                <a:spcPts val="1200"/>
              </a:spcBef>
              <a:spcAft>
                <a:spcPts val="0"/>
              </a:spcAft>
              <a:buClr>
                <a:schemeClr val="dk1"/>
              </a:buClr>
              <a:buSzPts val="852"/>
              <a:buFont typeface="Arial"/>
              <a:buNone/>
            </a:pPr>
            <a:r>
              <a:t/>
            </a:r>
            <a:endParaRPr sz="3000">
              <a:highlight>
                <a:srgbClr val="FFFFFF"/>
              </a:highlight>
              <a:latin typeface="Book Antiqua"/>
              <a:ea typeface="Book Antiqua"/>
              <a:cs typeface="Book Antiqua"/>
              <a:sym typeface="Book Antiqu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3078a721397_0_79"/>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Association rule mining algorithms</a:t>
            </a:r>
            <a:endParaRPr/>
          </a:p>
        </p:txBody>
      </p:sp>
      <p:sp>
        <p:nvSpPr>
          <p:cNvPr id="257" name="Google Shape;257;g3078a721397_0_79"/>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GB" sz="3400">
                <a:latin typeface="Book Antiqua"/>
                <a:ea typeface="Book Antiqua"/>
                <a:cs typeface="Book Antiqua"/>
                <a:sym typeface="Book Antiqua"/>
              </a:rPr>
              <a:t>3</a:t>
            </a:r>
            <a:r>
              <a:rPr b="1" lang="en-GB" sz="3400">
                <a:latin typeface="Book Antiqua"/>
                <a:ea typeface="Book Antiqua"/>
                <a:cs typeface="Book Antiqua"/>
                <a:sym typeface="Book Antiqua"/>
              </a:rPr>
              <a:t>. ECLAT algorithm</a:t>
            </a:r>
            <a:endParaRPr sz="3400">
              <a:latin typeface="Book Antiqua"/>
              <a:ea typeface="Book Antiqua"/>
              <a:cs typeface="Book Antiqua"/>
              <a:sym typeface="Book Antiqua"/>
            </a:endParaRPr>
          </a:p>
          <a:p>
            <a:pPr indent="-393700" lvl="0" marL="457200" rtl="0" algn="l">
              <a:lnSpc>
                <a:spcPct val="78181"/>
              </a:lnSpc>
              <a:spcBef>
                <a:spcPts val="1200"/>
              </a:spcBef>
              <a:spcAft>
                <a:spcPts val="0"/>
              </a:spcAft>
              <a:buSzPts val="2600"/>
              <a:buFont typeface="Book Antiqua"/>
              <a:buChar char="●"/>
            </a:pPr>
            <a:r>
              <a:rPr lang="en-GB" sz="2600">
                <a:highlight>
                  <a:srgbClr val="FFFFFF"/>
                </a:highlight>
                <a:latin typeface="Book Antiqua"/>
                <a:ea typeface="Book Antiqua"/>
                <a:cs typeface="Book Antiqua"/>
                <a:sym typeface="Book Antiqua"/>
              </a:rPr>
              <a:t>Equivalence Class Clustering and List Intersection offers a more efficient approach compared to Apriori, especially for dense datasets.</a:t>
            </a:r>
            <a:endParaRPr sz="2600">
              <a:highlight>
                <a:srgbClr val="FFFFFF"/>
              </a:highlight>
              <a:latin typeface="Book Antiqua"/>
              <a:ea typeface="Book Antiqua"/>
              <a:cs typeface="Book Antiqua"/>
              <a:sym typeface="Book Antiqua"/>
            </a:endParaRPr>
          </a:p>
          <a:p>
            <a:pPr indent="0" lvl="0" marL="0" rtl="0" algn="l">
              <a:lnSpc>
                <a:spcPct val="115000"/>
              </a:lnSpc>
              <a:spcBef>
                <a:spcPts val="1400"/>
              </a:spcBef>
              <a:spcAft>
                <a:spcPts val="0"/>
              </a:spcAft>
              <a:buNone/>
            </a:pPr>
            <a:r>
              <a:rPr b="1" lang="en-GB" sz="2600">
                <a:latin typeface="Book Antiqua"/>
                <a:ea typeface="Book Antiqua"/>
                <a:cs typeface="Book Antiqua"/>
                <a:sym typeface="Book Antiqua"/>
              </a:rPr>
              <a:t>Key Concepts:</a:t>
            </a:r>
            <a:endParaRPr b="1" sz="2600">
              <a:latin typeface="Book Antiqua"/>
              <a:ea typeface="Book Antiqua"/>
              <a:cs typeface="Book Antiqua"/>
              <a:sym typeface="Book Antiqua"/>
            </a:endParaRPr>
          </a:p>
          <a:p>
            <a:pPr indent="-393700" lvl="0" marL="457200" rtl="0" algn="l">
              <a:lnSpc>
                <a:spcPct val="115000"/>
              </a:lnSpc>
              <a:spcBef>
                <a:spcPts val="1200"/>
              </a:spcBef>
              <a:spcAft>
                <a:spcPts val="0"/>
              </a:spcAft>
              <a:buClr>
                <a:schemeClr val="dk1"/>
              </a:buClr>
              <a:buSzPts val="2600"/>
              <a:buFont typeface="Arial"/>
              <a:buChar char="●"/>
            </a:pPr>
            <a:r>
              <a:rPr b="1" lang="en-GB" sz="2600">
                <a:latin typeface="Book Antiqua"/>
                <a:ea typeface="Book Antiqua"/>
                <a:cs typeface="Book Antiqua"/>
                <a:sym typeface="Book Antiqua"/>
              </a:rPr>
              <a:t>Equivalence class:</a:t>
            </a:r>
            <a:r>
              <a:rPr lang="en-GB" sz="2600">
                <a:latin typeface="Book Antiqua"/>
                <a:ea typeface="Book Antiqua"/>
                <a:cs typeface="Book Antiqua"/>
                <a:sym typeface="Book Antiqua"/>
              </a:rPr>
              <a:t> A group of items that always appear together in transactions.</a:t>
            </a:r>
            <a:endParaRPr sz="2600">
              <a:latin typeface="Book Antiqua"/>
              <a:ea typeface="Book Antiqua"/>
              <a:cs typeface="Book Antiqua"/>
              <a:sym typeface="Book Antiqua"/>
            </a:endParaRPr>
          </a:p>
          <a:p>
            <a:pPr indent="-393700" lvl="0" marL="457200" rtl="0" algn="l">
              <a:lnSpc>
                <a:spcPct val="115000"/>
              </a:lnSpc>
              <a:spcBef>
                <a:spcPts val="0"/>
              </a:spcBef>
              <a:spcAft>
                <a:spcPts val="0"/>
              </a:spcAft>
              <a:buClr>
                <a:schemeClr val="dk1"/>
              </a:buClr>
              <a:buSzPts val="2600"/>
              <a:buFont typeface="Arial"/>
              <a:buChar char="●"/>
            </a:pPr>
            <a:r>
              <a:rPr b="1" lang="en-GB" sz="2600">
                <a:latin typeface="Book Antiqua"/>
                <a:ea typeface="Book Antiqua"/>
                <a:cs typeface="Book Antiqua"/>
                <a:sym typeface="Book Antiqua"/>
              </a:rPr>
              <a:t>Item prefix:</a:t>
            </a:r>
            <a:r>
              <a:rPr lang="en-GB" sz="2600">
                <a:latin typeface="Book Antiqua"/>
                <a:ea typeface="Book Antiqua"/>
                <a:cs typeface="Book Antiqua"/>
                <a:sym typeface="Book Antiqua"/>
              </a:rPr>
              <a:t> The initial part of an itemset.</a:t>
            </a:r>
            <a:endParaRPr sz="2600">
              <a:latin typeface="Book Antiqua"/>
              <a:ea typeface="Book Antiqua"/>
              <a:cs typeface="Book Antiqua"/>
              <a:sym typeface="Book Antiqua"/>
            </a:endParaRPr>
          </a:p>
          <a:p>
            <a:pPr indent="-393700" lvl="0" marL="457200" rtl="0" algn="l">
              <a:lnSpc>
                <a:spcPct val="115000"/>
              </a:lnSpc>
              <a:spcBef>
                <a:spcPts val="0"/>
              </a:spcBef>
              <a:spcAft>
                <a:spcPts val="0"/>
              </a:spcAft>
              <a:buClr>
                <a:schemeClr val="dk1"/>
              </a:buClr>
              <a:buSzPts val="2600"/>
              <a:buFont typeface="Arial"/>
              <a:buChar char="●"/>
            </a:pPr>
            <a:r>
              <a:rPr b="1" lang="en-GB" sz="2600">
                <a:latin typeface="Book Antiqua"/>
                <a:ea typeface="Book Antiqua"/>
                <a:cs typeface="Book Antiqua"/>
                <a:sym typeface="Book Antiqua"/>
              </a:rPr>
              <a:t>Item list:</a:t>
            </a:r>
            <a:r>
              <a:rPr lang="en-GB" sz="2600">
                <a:latin typeface="Book Antiqua"/>
                <a:ea typeface="Book Antiqua"/>
                <a:cs typeface="Book Antiqua"/>
                <a:sym typeface="Book Antiqua"/>
              </a:rPr>
              <a:t> A list of transactions that contain a specific item.</a:t>
            </a:r>
            <a:endParaRPr sz="2600">
              <a:solidFill>
                <a:srgbClr val="242424"/>
              </a:solidFill>
              <a:highlight>
                <a:srgbClr val="FFFFFF"/>
              </a:highlight>
              <a:latin typeface="Book Antiqua"/>
              <a:ea typeface="Book Antiqua"/>
              <a:cs typeface="Book Antiqua"/>
              <a:sym typeface="Book Antiqua"/>
            </a:endParaRPr>
          </a:p>
          <a:p>
            <a:pPr indent="0" lvl="0" marL="0" rtl="0" algn="l">
              <a:lnSpc>
                <a:spcPct val="115000"/>
              </a:lnSpc>
              <a:spcBef>
                <a:spcPts val="1200"/>
              </a:spcBef>
              <a:spcAft>
                <a:spcPts val="0"/>
              </a:spcAft>
              <a:buClr>
                <a:schemeClr val="dk1"/>
              </a:buClr>
              <a:buSzPts val="1100"/>
              <a:buFont typeface="Arial"/>
              <a:buNone/>
            </a:pPr>
            <a:r>
              <a:t/>
            </a:r>
            <a:endParaRPr sz="1800">
              <a:latin typeface="Book Antiqua"/>
              <a:ea typeface="Book Antiqua"/>
              <a:cs typeface="Book Antiqua"/>
              <a:sym typeface="Book Antiqua"/>
            </a:endParaRPr>
          </a:p>
          <a:p>
            <a:pPr indent="-12700" lvl="0" marL="12700" rtl="0" algn="l">
              <a:lnSpc>
                <a:spcPct val="78181"/>
              </a:lnSpc>
              <a:spcBef>
                <a:spcPts val="1200"/>
              </a:spcBef>
              <a:spcAft>
                <a:spcPts val="0"/>
              </a:spcAft>
              <a:buClr>
                <a:schemeClr val="dk1"/>
              </a:buClr>
              <a:buSzPts val="852"/>
              <a:buFont typeface="Arial"/>
              <a:buNone/>
            </a:pPr>
            <a:r>
              <a:t/>
            </a:r>
            <a:endParaRPr sz="3000">
              <a:highlight>
                <a:srgbClr val="FFFFFF"/>
              </a:highlight>
              <a:latin typeface="Book Antiqua"/>
              <a:ea typeface="Book Antiqua"/>
              <a:cs typeface="Book Antiqua"/>
              <a:sym typeface="Book Antiqu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305cc8ad85c_0_18"/>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Applications of association mining</a:t>
            </a:r>
            <a:endParaRPr/>
          </a:p>
        </p:txBody>
      </p:sp>
      <p:sp>
        <p:nvSpPr>
          <p:cNvPr id="264" name="Google Shape;264;g305cc8ad85c_0_18"/>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GB" sz="2400">
                <a:latin typeface="Book Antiqua"/>
                <a:ea typeface="Book Antiqua"/>
                <a:cs typeface="Book Antiqua"/>
                <a:sym typeface="Book Antiqua"/>
              </a:rPr>
              <a:t>Market basket analysis:</a:t>
            </a:r>
            <a:r>
              <a:rPr lang="en-GB" sz="2400">
                <a:latin typeface="Book Antiqua"/>
                <a:ea typeface="Book Antiqua"/>
                <a:cs typeface="Book Antiqua"/>
                <a:sym typeface="Book Antiqua"/>
              </a:rPr>
              <a:t> Identifying products that are frequently purchased together.</a:t>
            </a:r>
            <a:endParaRPr sz="24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b="1" lang="en-GB" sz="2400">
                <a:latin typeface="Book Antiqua"/>
                <a:ea typeface="Book Antiqua"/>
                <a:cs typeface="Book Antiqua"/>
                <a:sym typeface="Book Antiqua"/>
              </a:rPr>
              <a:t>Recommendation systems:</a:t>
            </a:r>
            <a:r>
              <a:rPr lang="en-GB" sz="2400">
                <a:latin typeface="Book Antiqua"/>
                <a:ea typeface="Book Antiqua"/>
                <a:cs typeface="Book Antiqua"/>
                <a:sym typeface="Book Antiqua"/>
              </a:rPr>
              <a:t> Suggesting items to users based on their past purchases or preferences.</a:t>
            </a:r>
            <a:endParaRPr sz="24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b="1" lang="en-GB" sz="2400">
                <a:latin typeface="Book Antiqua"/>
                <a:ea typeface="Book Antiqua"/>
                <a:cs typeface="Book Antiqua"/>
                <a:sym typeface="Book Antiqua"/>
              </a:rPr>
              <a:t>Web usage mining:</a:t>
            </a:r>
            <a:r>
              <a:rPr lang="en-GB" sz="2400">
                <a:latin typeface="Book Antiqua"/>
                <a:ea typeface="Book Antiqua"/>
                <a:cs typeface="Book Antiqua"/>
                <a:sym typeface="Book Antiqua"/>
              </a:rPr>
              <a:t> Analyzing user behavior on a website to improve its design.</a:t>
            </a:r>
            <a:endParaRPr sz="2400">
              <a:latin typeface="Book Antiqua"/>
              <a:ea typeface="Book Antiqua"/>
              <a:cs typeface="Book Antiqua"/>
              <a:sym typeface="Book Antiqua"/>
            </a:endParaRPr>
          </a:p>
          <a:p>
            <a:pPr indent="0" lvl="0" marL="0" rtl="0" algn="l">
              <a:lnSpc>
                <a:spcPct val="115000"/>
              </a:lnSpc>
              <a:spcBef>
                <a:spcPts val="0"/>
              </a:spcBef>
              <a:spcAft>
                <a:spcPts val="0"/>
              </a:spcAft>
              <a:buClr>
                <a:schemeClr val="dk1"/>
              </a:buClr>
              <a:buSzPts val="1100"/>
              <a:buFont typeface="Arial"/>
              <a:buNone/>
            </a:pPr>
            <a:r>
              <a:rPr b="1" lang="en-GB" sz="2400">
                <a:latin typeface="Book Antiqua"/>
                <a:ea typeface="Book Antiqua"/>
                <a:cs typeface="Book Antiqua"/>
                <a:sym typeface="Book Antiqua"/>
              </a:rPr>
              <a:t>Medical diagnosis:</a:t>
            </a:r>
            <a:r>
              <a:rPr lang="en-GB" sz="2400">
                <a:latin typeface="Book Antiqua"/>
                <a:ea typeface="Book Antiqua"/>
                <a:cs typeface="Book Antiqua"/>
                <a:sym typeface="Book Antiqua"/>
              </a:rPr>
              <a:t> Identifying patterns in patient data to assist in diagnosis.</a:t>
            </a:r>
            <a:endParaRPr sz="2400">
              <a:latin typeface="Book Antiqua"/>
              <a:ea typeface="Book Antiqua"/>
              <a:cs typeface="Book Antiqua"/>
              <a:sym typeface="Book Antiqua"/>
            </a:endParaRPr>
          </a:p>
          <a:p>
            <a:pPr indent="0" lvl="0" marL="0" rtl="0" algn="l">
              <a:lnSpc>
                <a:spcPct val="115000"/>
              </a:lnSpc>
              <a:spcBef>
                <a:spcPts val="1200"/>
              </a:spcBef>
              <a:spcAft>
                <a:spcPts val="0"/>
              </a:spcAft>
              <a:buSzPts val="1800"/>
              <a:buNone/>
            </a:pPr>
            <a:r>
              <a:t/>
            </a:r>
            <a:endParaRPr sz="2400">
              <a:latin typeface="Book Antiqua"/>
              <a:ea typeface="Book Antiqua"/>
              <a:cs typeface="Book Antiqua"/>
              <a:sym typeface="Book Antiqua"/>
            </a:endParaRPr>
          </a:p>
          <a:p>
            <a:pPr indent="-12700" lvl="0" marL="12700" rtl="0" algn="l">
              <a:lnSpc>
                <a:spcPct val="78181"/>
              </a:lnSpc>
              <a:spcBef>
                <a:spcPts val="1200"/>
              </a:spcBef>
              <a:spcAft>
                <a:spcPts val="0"/>
              </a:spcAft>
              <a:buClr>
                <a:schemeClr val="dk1"/>
              </a:buClr>
              <a:buSzPts val="852"/>
              <a:buFont typeface="Arial"/>
              <a:buNone/>
            </a:pPr>
            <a:r>
              <a:t/>
            </a:r>
            <a:endParaRPr sz="3505">
              <a:latin typeface="Book Antiqua"/>
              <a:ea typeface="Book Antiqua"/>
              <a:cs typeface="Book Antiqua"/>
              <a:sym typeface="Book Antiqua"/>
            </a:endParaRPr>
          </a:p>
          <a:p>
            <a:pPr indent="0" lvl="0" marL="0" rtl="0" algn="l">
              <a:lnSpc>
                <a:spcPct val="70000"/>
              </a:lnSpc>
              <a:spcBef>
                <a:spcPts val="1000"/>
              </a:spcBef>
              <a:spcAft>
                <a:spcPts val="0"/>
              </a:spcAft>
              <a:buSzPts val="1641"/>
              <a:buNone/>
            </a:pPr>
            <a:r>
              <a:t/>
            </a:r>
            <a:endParaRPr sz="3170">
              <a:latin typeface="Book Antiqua"/>
              <a:ea typeface="Book Antiqua"/>
              <a:cs typeface="Book Antiqua"/>
              <a:sym typeface="Book Antiqu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pSp>
        <p:nvGrpSpPr>
          <p:cNvPr id="112" name="Google Shape;112;g2ff69192a1d_1_0"/>
          <p:cNvGrpSpPr/>
          <p:nvPr/>
        </p:nvGrpSpPr>
        <p:grpSpPr>
          <a:xfrm>
            <a:off x="509666" y="239837"/>
            <a:ext cx="8438925" cy="1327816"/>
            <a:chOff x="375853" y="127520"/>
            <a:chExt cx="7831949" cy="1365785"/>
          </a:xfrm>
        </p:grpSpPr>
        <p:pic>
          <p:nvPicPr>
            <p:cNvPr id="113" name="Google Shape;113;g2ff69192a1d_1_0"/>
            <p:cNvPicPr preferRelativeResize="0"/>
            <p:nvPr/>
          </p:nvPicPr>
          <p:blipFill rotWithShape="1">
            <a:blip r:embed="rId3">
              <a:alphaModFix/>
            </a:blip>
            <a:srcRect b="0" l="0" r="0" t="0"/>
            <a:stretch/>
          </p:blipFill>
          <p:spPr>
            <a:xfrm>
              <a:off x="375853" y="127520"/>
              <a:ext cx="7776799" cy="1226791"/>
            </a:xfrm>
            <a:prstGeom prst="rect">
              <a:avLst/>
            </a:prstGeom>
            <a:noFill/>
            <a:ln>
              <a:noFill/>
            </a:ln>
          </p:spPr>
        </p:pic>
        <p:sp>
          <p:nvSpPr>
            <p:cNvPr id="114" name="Google Shape;114;g2ff69192a1d_1_0"/>
            <p:cNvSpPr txBox="1"/>
            <p:nvPr/>
          </p:nvSpPr>
          <p:spPr>
            <a:xfrm>
              <a:off x="2046702" y="385105"/>
              <a:ext cx="6161100" cy="110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GB" sz="3200" u="none" cap="none" strike="noStrike">
                  <a:solidFill>
                    <a:schemeClr val="dk1"/>
                  </a:solidFill>
                  <a:latin typeface="Arial"/>
                  <a:ea typeface="Arial"/>
                  <a:cs typeface="Arial"/>
                  <a:sym typeface="Arial"/>
                </a:rPr>
                <a:t>COURSE OVERVIEW</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3200" u="none" cap="none" strike="noStrike">
                <a:solidFill>
                  <a:srgbClr val="FFFFFF"/>
                </a:solidFill>
                <a:latin typeface="Trebuchet MS"/>
                <a:ea typeface="Trebuchet MS"/>
                <a:cs typeface="Trebuchet MS"/>
                <a:sym typeface="Trebuchet MS"/>
              </a:endParaRPr>
            </a:p>
          </p:txBody>
        </p:sp>
      </p:grpSp>
      <p:sp>
        <p:nvSpPr>
          <p:cNvPr id="115" name="Google Shape;115;g2ff69192a1d_1_0"/>
          <p:cNvSpPr/>
          <p:nvPr/>
        </p:nvSpPr>
        <p:spPr>
          <a:xfrm>
            <a:off x="4879048" y="1807374"/>
            <a:ext cx="2433900" cy="700500"/>
          </a:xfrm>
          <a:prstGeom prst="rect">
            <a:avLst/>
          </a:prstGeom>
          <a:solidFill>
            <a:srgbClr val="085630"/>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rgbClr val="FFFFFF"/>
                </a:solidFill>
                <a:latin typeface="Trebuchet MS"/>
                <a:ea typeface="Trebuchet MS"/>
                <a:cs typeface="Trebuchet MS"/>
                <a:sym typeface="Trebuchet MS"/>
              </a:rPr>
              <a:t>Big Data</a:t>
            </a:r>
            <a:endParaRPr b="0" i="0" sz="2400" u="none" cap="none" strike="noStrike">
              <a:solidFill>
                <a:srgbClr val="FFFFFF"/>
              </a:solidFill>
              <a:latin typeface="Trebuchet MS"/>
              <a:ea typeface="Trebuchet MS"/>
              <a:cs typeface="Trebuchet MS"/>
              <a:sym typeface="Trebuchet MS"/>
            </a:endParaRPr>
          </a:p>
        </p:txBody>
      </p:sp>
      <p:sp>
        <p:nvSpPr>
          <p:cNvPr id="116" name="Google Shape;116;g2ff69192a1d_1_0"/>
          <p:cNvSpPr/>
          <p:nvPr/>
        </p:nvSpPr>
        <p:spPr>
          <a:xfrm>
            <a:off x="2203925" y="3129725"/>
            <a:ext cx="3453600" cy="700500"/>
          </a:xfrm>
          <a:prstGeom prst="rect">
            <a:avLst/>
          </a:prstGeom>
          <a:solidFill>
            <a:srgbClr val="0B774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FFFFFF"/>
                </a:solidFill>
                <a:latin typeface="Trebuchet MS"/>
                <a:ea typeface="Trebuchet MS"/>
                <a:cs typeface="Trebuchet MS"/>
                <a:sym typeface="Trebuchet MS"/>
              </a:rPr>
              <a:t>Fundamentals and Mining</a:t>
            </a:r>
            <a:endParaRPr b="0" i="0" sz="1800" u="none" cap="none" strike="noStrike">
              <a:solidFill>
                <a:srgbClr val="FFFFFF"/>
              </a:solidFill>
              <a:latin typeface="Trebuchet MS"/>
              <a:ea typeface="Trebuchet MS"/>
              <a:cs typeface="Trebuchet MS"/>
              <a:sym typeface="Trebuchet MS"/>
            </a:endParaRPr>
          </a:p>
        </p:txBody>
      </p:sp>
      <p:sp>
        <p:nvSpPr>
          <p:cNvPr id="117" name="Google Shape;117;g2ff69192a1d_1_0"/>
          <p:cNvSpPr/>
          <p:nvPr/>
        </p:nvSpPr>
        <p:spPr>
          <a:xfrm>
            <a:off x="7554029" y="3129736"/>
            <a:ext cx="2433900" cy="700500"/>
          </a:xfrm>
          <a:prstGeom prst="rect">
            <a:avLst/>
          </a:prstGeom>
          <a:solidFill>
            <a:srgbClr val="0B774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FFFFFF"/>
                </a:solidFill>
                <a:latin typeface="Trebuchet MS"/>
                <a:ea typeface="Trebuchet MS"/>
                <a:cs typeface="Trebuchet MS"/>
                <a:sym typeface="Trebuchet MS"/>
              </a:rPr>
              <a:t>Data Analytics</a:t>
            </a:r>
            <a:endParaRPr b="0" i="0" sz="1800" u="none" cap="none" strike="noStrike">
              <a:solidFill>
                <a:srgbClr val="FFFFFF"/>
              </a:solidFill>
              <a:latin typeface="Trebuchet MS"/>
              <a:ea typeface="Trebuchet MS"/>
              <a:cs typeface="Trebuchet MS"/>
              <a:sym typeface="Trebuchet MS"/>
            </a:endParaRPr>
          </a:p>
        </p:txBody>
      </p:sp>
      <p:sp>
        <p:nvSpPr>
          <p:cNvPr id="118" name="Google Shape;118;g2ff69192a1d_1_0"/>
          <p:cNvSpPr/>
          <p:nvPr/>
        </p:nvSpPr>
        <p:spPr>
          <a:xfrm>
            <a:off x="8891612" y="4350221"/>
            <a:ext cx="2433900" cy="700500"/>
          </a:xfrm>
          <a:prstGeom prst="rect">
            <a:avLst/>
          </a:prstGeom>
          <a:solidFill>
            <a:srgbClr val="0E945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FFFFFF"/>
                </a:solidFill>
                <a:latin typeface="Trebuchet MS"/>
                <a:ea typeface="Trebuchet MS"/>
                <a:cs typeface="Trebuchet MS"/>
                <a:sym typeface="Trebuchet MS"/>
              </a:rPr>
              <a:t>Predictive analytics</a:t>
            </a:r>
            <a:endParaRPr b="0" i="0" sz="1600" u="none" cap="none" strike="noStrike">
              <a:solidFill>
                <a:srgbClr val="FFFFFF"/>
              </a:solidFill>
              <a:latin typeface="Trebuchet MS"/>
              <a:ea typeface="Trebuchet MS"/>
              <a:cs typeface="Trebuchet MS"/>
              <a:sym typeface="Trebuchet MS"/>
            </a:endParaRPr>
          </a:p>
        </p:txBody>
      </p:sp>
      <p:sp>
        <p:nvSpPr>
          <p:cNvPr id="119" name="Google Shape;119;g2ff69192a1d_1_0"/>
          <p:cNvSpPr/>
          <p:nvPr/>
        </p:nvSpPr>
        <p:spPr>
          <a:xfrm>
            <a:off x="6216565" y="4350221"/>
            <a:ext cx="2433900" cy="700500"/>
          </a:xfrm>
          <a:prstGeom prst="rect">
            <a:avLst/>
          </a:prstGeom>
          <a:solidFill>
            <a:srgbClr val="0E945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FFFFFF"/>
                </a:solidFill>
                <a:latin typeface="Trebuchet MS"/>
                <a:ea typeface="Trebuchet MS"/>
                <a:cs typeface="Trebuchet MS"/>
                <a:sym typeface="Trebuchet MS"/>
              </a:rPr>
              <a:t>Descriptive analytics</a:t>
            </a:r>
            <a:endParaRPr b="0" i="0" sz="1600" u="none" cap="none" strike="noStrike">
              <a:solidFill>
                <a:srgbClr val="FFFFFF"/>
              </a:solidFill>
              <a:latin typeface="Trebuchet MS"/>
              <a:ea typeface="Trebuchet MS"/>
              <a:cs typeface="Trebuchet MS"/>
              <a:sym typeface="Trebuchet MS"/>
            </a:endParaRPr>
          </a:p>
        </p:txBody>
      </p:sp>
      <p:sp>
        <p:nvSpPr>
          <p:cNvPr id="120" name="Google Shape;120;g2ff69192a1d_1_0"/>
          <p:cNvSpPr/>
          <p:nvPr/>
        </p:nvSpPr>
        <p:spPr>
          <a:xfrm>
            <a:off x="3541500" y="4350221"/>
            <a:ext cx="2433900" cy="700500"/>
          </a:xfrm>
          <a:prstGeom prst="rect">
            <a:avLst/>
          </a:prstGeom>
          <a:solidFill>
            <a:srgbClr val="00C0EB"/>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FFFFFF"/>
                </a:solidFill>
                <a:latin typeface="Trebuchet MS"/>
                <a:ea typeface="Trebuchet MS"/>
                <a:cs typeface="Trebuchet MS"/>
                <a:sym typeface="Trebuchet MS"/>
              </a:rPr>
              <a:t>Data Mining Techniques</a:t>
            </a:r>
            <a:endParaRPr b="0" i="0" sz="1600" u="none" cap="none" strike="noStrike">
              <a:solidFill>
                <a:srgbClr val="FFFFFF"/>
              </a:solidFill>
              <a:latin typeface="Trebuchet MS"/>
              <a:ea typeface="Trebuchet MS"/>
              <a:cs typeface="Trebuchet MS"/>
              <a:sym typeface="Trebuchet MS"/>
            </a:endParaRPr>
          </a:p>
        </p:txBody>
      </p:sp>
      <p:sp>
        <p:nvSpPr>
          <p:cNvPr id="121" name="Google Shape;121;g2ff69192a1d_1_0"/>
          <p:cNvSpPr/>
          <p:nvPr/>
        </p:nvSpPr>
        <p:spPr>
          <a:xfrm>
            <a:off x="866452" y="4350221"/>
            <a:ext cx="2433900" cy="700500"/>
          </a:xfrm>
          <a:prstGeom prst="rect">
            <a:avLst/>
          </a:prstGeom>
          <a:solidFill>
            <a:srgbClr val="0E945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GB" sz="1600" u="none" cap="none" strike="noStrike">
                <a:solidFill>
                  <a:srgbClr val="FFFFFF"/>
                </a:solidFill>
                <a:latin typeface="Trebuchet MS"/>
                <a:ea typeface="Trebuchet MS"/>
                <a:cs typeface="Trebuchet MS"/>
                <a:sym typeface="Trebuchet MS"/>
              </a:rPr>
              <a:t>Architectures, storage of data</a:t>
            </a:r>
            <a:endParaRPr b="0" i="0" sz="1600" u="none" cap="none" strike="noStrike">
              <a:solidFill>
                <a:srgbClr val="FFFFFF"/>
              </a:solidFill>
              <a:latin typeface="Trebuchet MS"/>
              <a:ea typeface="Trebuchet MS"/>
              <a:cs typeface="Trebuchet MS"/>
              <a:sym typeface="Trebuchet MS"/>
            </a:endParaRPr>
          </a:p>
        </p:txBody>
      </p:sp>
      <p:cxnSp>
        <p:nvCxnSpPr>
          <p:cNvPr id="122" name="Google Shape;122;g2ff69192a1d_1_0"/>
          <p:cNvCxnSpPr>
            <a:stCxn id="115" idx="2"/>
            <a:endCxn id="117" idx="0"/>
          </p:cNvCxnSpPr>
          <p:nvPr/>
        </p:nvCxnSpPr>
        <p:spPr>
          <a:xfrm flipH="1" rot="-5400000">
            <a:off x="7122598" y="1481274"/>
            <a:ext cx="621900" cy="2675100"/>
          </a:xfrm>
          <a:prstGeom prst="bentConnector3">
            <a:avLst>
              <a:gd fmla="val 49997" name="adj1"/>
            </a:avLst>
          </a:prstGeom>
          <a:noFill/>
          <a:ln cap="flat" cmpd="sng" w="9525">
            <a:solidFill>
              <a:srgbClr val="C2C2C2"/>
            </a:solidFill>
            <a:prstDash val="solid"/>
            <a:round/>
            <a:headEnd len="sm" w="sm" type="none"/>
            <a:tailEnd len="sm" w="sm" type="none"/>
          </a:ln>
        </p:spPr>
      </p:cxnSp>
      <p:cxnSp>
        <p:nvCxnSpPr>
          <p:cNvPr id="123" name="Google Shape;123;g2ff69192a1d_1_0"/>
          <p:cNvCxnSpPr>
            <a:stCxn id="116" idx="0"/>
            <a:endCxn id="115" idx="2"/>
          </p:cNvCxnSpPr>
          <p:nvPr/>
        </p:nvCxnSpPr>
        <p:spPr>
          <a:xfrm rot="-5400000">
            <a:off x="4702475" y="1736075"/>
            <a:ext cx="621900" cy="2165400"/>
          </a:xfrm>
          <a:prstGeom prst="bentConnector3">
            <a:avLst>
              <a:gd fmla="val 49996" name="adj1"/>
            </a:avLst>
          </a:prstGeom>
          <a:noFill/>
          <a:ln cap="flat" cmpd="sng" w="9525">
            <a:solidFill>
              <a:srgbClr val="C2C2C2"/>
            </a:solidFill>
            <a:prstDash val="solid"/>
            <a:round/>
            <a:headEnd len="sm" w="sm" type="none"/>
            <a:tailEnd len="sm" w="sm" type="none"/>
          </a:ln>
        </p:spPr>
      </p:cxnSp>
      <p:cxnSp>
        <p:nvCxnSpPr>
          <p:cNvPr id="124" name="Google Shape;124;g2ff69192a1d_1_0"/>
          <p:cNvCxnSpPr>
            <a:stCxn id="116" idx="2"/>
            <a:endCxn id="120" idx="0"/>
          </p:cNvCxnSpPr>
          <p:nvPr/>
        </p:nvCxnSpPr>
        <p:spPr>
          <a:xfrm flipH="1" rot="-5400000">
            <a:off x="4084625" y="3676325"/>
            <a:ext cx="519900" cy="827700"/>
          </a:xfrm>
          <a:prstGeom prst="bentConnector3">
            <a:avLst>
              <a:gd fmla="val 50009" name="adj1"/>
            </a:avLst>
          </a:prstGeom>
          <a:noFill/>
          <a:ln cap="flat" cmpd="sng" w="9525">
            <a:solidFill>
              <a:srgbClr val="C2C2C2"/>
            </a:solidFill>
            <a:prstDash val="solid"/>
            <a:round/>
            <a:headEnd len="sm" w="sm" type="none"/>
            <a:tailEnd len="sm" w="sm" type="none"/>
          </a:ln>
        </p:spPr>
      </p:cxnSp>
      <p:cxnSp>
        <p:nvCxnSpPr>
          <p:cNvPr id="125" name="Google Shape;125;g2ff69192a1d_1_0"/>
          <p:cNvCxnSpPr>
            <a:stCxn id="121" idx="0"/>
            <a:endCxn id="116" idx="2"/>
          </p:cNvCxnSpPr>
          <p:nvPr/>
        </p:nvCxnSpPr>
        <p:spPr>
          <a:xfrm rot="-5400000">
            <a:off x="2747152" y="3166571"/>
            <a:ext cx="519900" cy="1847400"/>
          </a:xfrm>
          <a:prstGeom prst="bentConnector3">
            <a:avLst>
              <a:gd fmla="val 50009" name="adj1"/>
            </a:avLst>
          </a:prstGeom>
          <a:noFill/>
          <a:ln cap="flat" cmpd="sng" w="9525">
            <a:solidFill>
              <a:srgbClr val="C2C2C2"/>
            </a:solidFill>
            <a:prstDash val="solid"/>
            <a:round/>
            <a:headEnd len="sm" w="sm" type="none"/>
            <a:tailEnd len="sm" w="sm" type="none"/>
          </a:ln>
        </p:spPr>
      </p:cxnSp>
      <p:cxnSp>
        <p:nvCxnSpPr>
          <p:cNvPr id="126" name="Google Shape;126;g2ff69192a1d_1_0"/>
          <p:cNvCxnSpPr>
            <a:stCxn id="117" idx="2"/>
            <a:endCxn id="118" idx="0"/>
          </p:cNvCxnSpPr>
          <p:nvPr/>
        </p:nvCxnSpPr>
        <p:spPr>
          <a:xfrm flipH="1" rot="-5400000">
            <a:off x="9179879" y="3421336"/>
            <a:ext cx="519900" cy="1337700"/>
          </a:xfrm>
          <a:prstGeom prst="bentConnector3">
            <a:avLst>
              <a:gd fmla="val 50008" name="adj1"/>
            </a:avLst>
          </a:prstGeom>
          <a:noFill/>
          <a:ln cap="flat" cmpd="sng" w="9525">
            <a:solidFill>
              <a:srgbClr val="C2C2C2"/>
            </a:solidFill>
            <a:prstDash val="solid"/>
            <a:round/>
            <a:headEnd len="sm" w="sm" type="none"/>
            <a:tailEnd len="sm" w="sm" type="none"/>
          </a:ln>
        </p:spPr>
      </p:cxnSp>
      <p:cxnSp>
        <p:nvCxnSpPr>
          <p:cNvPr id="127" name="Google Shape;127;g2ff69192a1d_1_0"/>
          <p:cNvCxnSpPr>
            <a:stCxn id="119" idx="0"/>
            <a:endCxn id="117" idx="2"/>
          </p:cNvCxnSpPr>
          <p:nvPr/>
        </p:nvCxnSpPr>
        <p:spPr>
          <a:xfrm rot="-5400000">
            <a:off x="7842265" y="3421571"/>
            <a:ext cx="519900" cy="1337400"/>
          </a:xfrm>
          <a:prstGeom prst="bentConnector3">
            <a:avLst>
              <a:gd fmla="val 50008"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305cc8ad85c_0_36"/>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In-class practical</a:t>
            </a:r>
            <a:endParaRPr/>
          </a:p>
        </p:txBody>
      </p:sp>
      <p:sp>
        <p:nvSpPr>
          <p:cNvPr id="271" name="Google Shape;271;g305cc8ad85c_0_36"/>
          <p:cNvSpPr txBox="1"/>
          <p:nvPr>
            <p:ph idx="1" type="body"/>
          </p:nvPr>
        </p:nvSpPr>
        <p:spPr>
          <a:xfrm>
            <a:off x="838200" y="1687514"/>
            <a:ext cx="10515600" cy="44895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200"/>
              </a:spcBef>
              <a:spcAft>
                <a:spcPts val="0"/>
              </a:spcAft>
              <a:buSzPts val="1641"/>
              <a:buNone/>
            </a:pPr>
            <a:r>
              <a:rPr lang="en-GB" sz="3000">
                <a:latin typeface="Book Antiqua"/>
                <a:ea typeface="Book Antiqua"/>
                <a:cs typeface="Book Antiqua"/>
                <a:sym typeface="Book Antiqua"/>
              </a:rPr>
              <a:t>Import the necessary libraries for association rule mining:</a:t>
            </a:r>
            <a:endParaRPr sz="3000">
              <a:latin typeface="Book Antiqua"/>
              <a:ea typeface="Book Antiqua"/>
              <a:cs typeface="Book Antiqua"/>
              <a:sym typeface="Book Antiqua"/>
            </a:endParaRPr>
          </a:p>
          <a:p>
            <a:pPr indent="0" lvl="0" marL="0" rtl="0" algn="l">
              <a:lnSpc>
                <a:spcPct val="115000"/>
              </a:lnSpc>
              <a:spcBef>
                <a:spcPts val="1200"/>
              </a:spcBef>
              <a:spcAft>
                <a:spcPts val="0"/>
              </a:spcAft>
              <a:buClr>
                <a:schemeClr val="dk1"/>
              </a:buClr>
              <a:buSzPts val="1800"/>
              <a:buFont typeface="Arial"/>
              <a:buNone/>
            </a:pPr>
            <a:r>
              <a:rPr b="1" lang="en-GB" sz="2400">
                <a:latin typeface="Book Antiqua"/>
                <a:ea typeface="Book Antiqua"/>
                <a:cs typeface="Book Antiqua"/>
                <a:sym typeface="Book Antiqua"/>
              </a:rPr>
              <a:t>Libraries in python:</a:t>
            </a:r>
            <a:endParaRPr b="1" sz="2400">
              <a:latin typeface="Book Antiqua"/>
              <a:ea typeface="Book Antiqua"/>
              <a:cs typeface="Book Antiqua"/>
              <a:sym typeface="Book Antiqua"/>
            </a:endParaRPr>
          </a:p>
          <a:p>
            <a:pPr indent="0" lvl="0" marL="0" rtl="0" algn="l">
              <a:lnSpc>
                <a:spcPct val="115000"/>
              </a:lnSpc>
              <a:spcBef>
                <a:spcPts val="1200"/>
              </a:spcBef>
              <a:spcAft>
                <a:spcPts val="0"/>
              </a:spcAft>
              <a:buSzPts val="1800"/>
              <a:buNone/>
            </a:pPr>
            <a:r>
              <a:rPr lang="en-GB" sz="2400">
                <a:latin typeface="Book Antiqua"/>
                <a:ea typeface="Book Antiqua"/>
                <a:cs typeface="Book Antiqua"/>
                <a:sym typeface="Book Antiqua"/>
              </a:rPr>
              <a:t>mlextend, </a:t>
            </a:r>
            <a:endParaRPr sz="2400">
              <a:latin typeface="Book Antiqua"/>
              <a:ea typeface="Book Antiqua"/>
              <a:cs typeface="Book Antiqua"/>
              <a:sym typeface="Book Antiqua"/>
            </a:endParaRPr>
          </a:p>
          <a:p>
            <a:pPr indent="0" lvl="0" marL="0" rtl="0" algn="l">
              <a:lnSpc>
                <a:spcPct val="115000"/>
              </a:lnSpc>
              <a:spcBef>
                <a:spcPts val="1200"/>
              </a:spcBef>
              <a:spcAft>
                <a:spcPts val="0"/>
              </a:spcAft>
              <a:buSzPts val="1800"/>
              <a:buNone/>
            </a:pPr>
            <a:r>
              <a:rPr lang="en-GB" sz="2400">
                <a:latin typeface="Book Antiqua"/>
                <a:ea typeface="Book Antiqua"/>
                <a:cs typeface="Book Antiqua"/>
                <a:sym typeface="Book Antiqua"/>
              </a:rPr>
              <a:t>apyori,</a:t>
            </a:r>
            <a:endParaRPr sz="2400">
              <a:latin typeface="Book Antiqua"/>
              <a:ea typeface="Book Antiqua"/>
              <a:cs typeface="Book Antiqua"/>
              <a:sym typeface="Book Antiqua"/>
            </a:endParaRPr>
          </a:p>
          <a:p>
            <a:pPr indent="0" lvl="0" marL="0" rtl="0" algn="l">
              <a:lnSpc>
                <a:spcPct val="115000"/>
              </a:lnSpc>
              <a:spcBef>
                <a:spcPts val="1200"/>
              </a:spcBef>
              <a:spcAft>
                <a:spcPts val="0"/>
              </a:spcAft>
              <a:buSzPts val="1800"/>
              <a:buNone/>
            </a:pPr>
            <a:r>
              <a:rPr lang="en-GB" sz="2400">
                <a:latin typeface="Book Antiqua"/>
                <a:ea typeface="Book Antiqua"/>
                <a:cs typeface="Book Antiqua"/>
                <a:sym typeface="Book Antiqua"/>
              </a:rPr>
              <a:t>Apriori</a:t>
            </a:r>
            <a:endParaRPr sz="2400">
              <a:latin typeface="Book Antiqua"/>
              <a:ea typeface="Book Antiqua"/>
              <a:cs typeface="Book Antiqua"/>
              <a:sym typeface="Book Antiqua"/>
            </a:endParaRPr>
          </a:p>
          <a:p>
            <a:pPr indent="0" lvl="0" marL="0" rtl="0" algn="l">
              <a:lnSpc>
                <a:spcPct val="70000"/>
              </a:lnSpc>
              <a:spcBef>
                <a:spcPts val="1200"/>
              </a:spcBef>
              <a:spcAft>
                <a:spcPts val="0"/>
              </a:spcAft>
              <a:buClr>
                <a:schemeClr val="dk1"/>
              </a:buClr>
              <a:buSzPts val="1641"/>
              <a:buFont typeface="Arial"/>
              <a:buNone/>
            </a:pPr>
            <a:r>
              <a:rPr lang="en-GB" sz="3000">
                <a:latin typeface="Book Antiqua"/>
                <a:ea typeface="Book Antiqua"/>
                <a:cs typeface="Book Antiqua"/>
                <a:sym typeface="Book Antiqua"/>
              </a:rPr>
              <a:t>Use the datasets provided on Moodle</a:t>
            </a:r>
            <a:endParaRPr sz="2400">
              <a:latin typeface="Book Antiqua"/>
              <a:ea typeface="Book Antiqua"/>
              <a:cs typeface="Book Antiqua"/>
              <a:sym typeface="Book Antiqu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F497D"/>
              </a:buClr>
              <a:buSzPct val="100000"/>
              <a:buFont typeface="Trebuchet MS"/>
              <a:buNone/>
            </a:pPr>
            <a:r>
              <a:rPr lang="en-GB"/>
              <a:t>Lecture Objectives and Learning outcomes</a:t>
            </a:r>
            <a:endParaRPr/>
          </a:p>
        </p:txBody>
      </p:sp>
      <p:sp>
        <p:nvSpPr>
          <p:cNvPr id="133" name="Google Shape;133;p2"/>
          <p:cNvSpPr txBox="1"/>
          <p:nvPr>
            <p:ph idx="1" type="body"/>
          </p:nvPr>
        </p:nvSpPr>
        <p:spPr>
          <a:xfrm>
            <a:off x="586740" y="1687514"/>
            <a:ext cx="10767060" cy="4489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4000"/>
              <a:buNone/>
            </a:pPr>
            <a:r>
              <a:rPr lang="en-GB"/>
              <a:t>The Objectives of this lecture are : </a:t>
            </a:r>
            <a:endParaRPr/>
          </a:p>
          <a:p>
            <a:pPr indent="-127000" lvl="0" marL="228600" rtl="0" algn="l">
              <a:lnSpc>
                <a:spcPct val="90000"/>
              </a:lnSpc>
              <a:spcBef>
                <a:spcPts val="1000"/>
              </a:spcBef>
              <a:spcAft>
                <a:spcPts val="0"/>
              </a:spcAft>
              <a:buSzPts val="1800"/>
              <a:buChar char="❑"/>
            </a:pPr>
            <a:r>
              <a:rPr lang="en-GB"/>
              <a:t>Understand association data mining techniques that can be used for predictive analyses</a:t>
            </a:r>
            <a:endParaRPr/>
          </a:p>
          <a:p>
            <a:pPr indent="0" lvl="0" marL="0" rtl="0" algn="l">
              <a:lnSpc>
                <a:spcPct val="90000"/>
              </a:lnSpc>
              <a:spcBef>
                <a:spcPts val="1000"/>
              </a:spcBef>
              <a:spcAft>
                <a:spcPts val="0"/>
              </a:spcAft>
              <a:buSzPts val="4000"/>
              <a:buNone/>
            </a:pPr>
            <a:r>
              <a:t/>
            </a:r>
            <a:endParaRPr/>
          </a:p>
          <a:p>
            <a:pPr indent="0" lvl="0" marL="0" rtl="0" algn="l">
              <a:lnSpc>
                <a:spcPct val="90000"/>
              </a:lnSpc>
              <a:spcBef>
                <a:spcPts val="1000"/>
              </a:spcBef>
              <a:spcAft>
                <a:spcPts val="0"/>
              </a:spcAft>
              <a:buSzPts val="4000"/>
              <a:buNone/>
            </a:pPr>
            <a:r>
              <a:rPr lang="en-GB"/>
              <a:t>By the end of this lecture, students should be able to:</a:t>
            </a:r>
            <a:endParaRPr/>
          </a:p>
          <a:p>
            <a:pPr indent="-127000" lvl="0" marL="228600" rtl="0" algn="l">
              <a:lnSpc>
                <a:spcPct val="90000"/>
              </a:lnSpc>
              <a:spcBef>
                <a:spcPts val="1000"/>
              </a:spcBef>
              <a:spcAft>
                <a:spcPts val="0"/>
              </a:spcAft>
              <a:buSzPts val="1800"/>
              <a:buChar char="❑"/>
            </a:pPr>
            <a:r>
              <a:rPr lang="en-GB"/>
              <a:t>Get practical experience working with association  mining algorithms and unsupervised learning.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497D"/>
              </a:buClr>
              <a:buSzPts val="4400"/>
              <a:buFont typeface="Trebuchet MS"/>
              <a:buNone/>
            </a:pPr>
            <a:r>
              <a:rPr lang="en-GB"/>
              <a:t>Lecture Overview</a:t>
            </a:r>
            <a:endParaRPr/>
          </a:p>
        </p:txBody>
      </p:sp>
      <p:grpSp>
        <p:nvGrpSpPr>
          <p:cNvPr id="139" name="Google Shape;139;p3"/>
          <p:cNvGrpSpPr/>
          <p:nvPr/>
        </p:nvGrpSpPr>
        <p:grpSpPr>
          <a:xfrm>
            <a:off x="-3970419" y="756189"/>
            <a:ext cx="13069336" cy="6583200"/>
            <a:chOff x="-5529055" y="-846510"/>
            <a:chExt cx="13069336" cy="6583200"/>
          </a:xfrm>
        </p:grpSpPr>
        <p:sp>
          <p:nvSpPr>
            <p:cNvPr id="140" name="Google Shape;140;p3"/>
            <p:cNvSpPr/>
            <p:nvPr/>
          </p:nvSpPr>
          <p:spPr>
            <a:xfrm>
              <a:off x="-5529055" y="-846510"/>
              <a:ext cx="6583200" cy="6583200"/>
            </a:xfrm>
            <a:prstGeom prst="blockArc">
              <a:avLst>
                <a:gd fmla="val 18900000" name="adj1"/>
                <a:gd fmla="val 2700000" name="adj2"/>
                <a:gd fmla="val 328" name="adj3"/>
              </a:avLst>
            </a:prstGeom>
            <a:noFill/>
            <a:ln cap="flat" cmpd="sng" w="12700">
              <a:solidFill>
                <a:srgbClr val="7590A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
            <p:cNvSpPr/>
            <p:nvPr/>
          </p:nvSpPr>
          <p:spPr>
            <a:xfrm>
              <a:off x="460881" y="305538"/>
              <a:ext cx="7079400" cy="611400"/>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
            <p:cNvSpPr txBox="1"/>
            <p:nvPr/>
          </p:nvSpPr>
          <p:spPr>
            <a:xfrm>
              <a:off x="460881" y="299404"/>
              <a:ext cx="7079400" cy="611400"/>
            </a:xfrm>
            <a:prstGeom prst="rect">
              <a:avLst/>
            </a:prstGeom>
            <a:no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lang="en-GB" sz="3300">
                  <a:solidFill>
                    <a:schemeClr val="lt1"/>
                  </a:solidFill>
                  <a:latin typeface="Trebuchet MS"/>
                  <a:ea typeface="Trebuchet MS"/>
                  <a:cs typeface="Trebuchet MS"/>
                  <a:sym typeface="Trebuchet MS"/>
                </a:rPr>
                <a:t>Data Mining Techniques</a:t>
              </a:r>
              <a:endParaRPr b="0" i="0" sz="1400" u="none" cap="none" strike="noStrike">
                <a:solidFill>
                  <a:srgbClr val="000000"/>
                </a:solidFill>
                <a:latin typeface="Arial"/>
                <a:ea typeface="Arial"/>
                <a:cs typeface="Arial"/>
                <a:sym typeface="Arial"/>
              </a:endParaRPr>
            </a:p>
          </p:txBody>
        </p:sp>
        <p:sp>
          <p:nvSpPr>
            <p:cNvPr id="143" name="Google Shape;143;p3"/>
            <p:cNvSpPr/>
            <p:nvPr/>
          </p:nvSpPr>
          <p:spPr>
            <a:xfrm>
              <a:off x="78714" y="229104"/>
              <a:ext cx="764400" cy="764400"/>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
            <p:cNvSpPr/>
            <p:nvPr/>
          </p:nvSpPr>
          <p:spPr>
            <a:xfrm>
              <a:off x="899041" y="1222445"/>
              <a:ext cx="6641100" cy="611400"/>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
            <p:cNvSpPr txBox="1"/>
            <p:nvPr/>
          </p:nvSpPr>
          <p:spPr>
            <a:xfrm>
              <a:off x="899041" y="1222445"/>
              <a:ext cx="6641100" cy="611400"/>
            </a:xfrm>
            <a:prstGeom prst="rect">
              <a:avLst/>
            </a:prstGeom>
            <a:no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lang="en-GB" sz="3300">
                  <a:solidFill>
                    <a:schemeClr val="lt1"/>
                  </a:solidFill>
                  <a:latin typeface="Trebuchet MS"/>
                  <a:ea typeface="Trebuchet MS"/>
                  <a:cs typeface="Trebuchet MS"/>
                  <a:sym typeface="Trebuchet MS"/>
                </a:rPr>
                <a:t>Association mining parameters</a:t>
              </a:r>
              <a:endParaRPr b="0" i="0" sz="1400" u="none" cap="none" strike="noStrike">
                <a:solidFill>
                  <a:srgbClr val="000000"/>
                </a:solidFill>
                <a:latin typeface="Arial"/>
                <a:ea typeface="Arial"/>
                <a:cs typeface="Arial"/>
                <a:sym typeface="Arial"/>
              </a:endParaRPr>
            </a:p>
          </p:txBody>
        </p:sp>
        <p:sp>
          <p:nvSpPr>
            <p:cNvPr id="146" name="Google Shape;146;p3"/>
            <p:cNvSpPr/>
            <p:nvPr/>
          </p:nvSpPr>
          <p:spPr>
            <a:xfrm>
              <a:off x="516874" y="1146012"/>
              <a:ext cx="764400" cy="764400"/>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
            <p:cNvSpPr/>
            <p:nvPr/>
          </p:nvSpPr>
          <p:spPr>
            <a:xfrm>
              <a:off x="1033521" y="2139353"/>
              <a:ext cx="6506700" cy="611400"/>
            </a:xfrm>
            <a:prstGeom prst="rect">
              <a:avLst/>
            </a:prstGeom>
            <a:solidFill>
              <a:srgbClr val="0A3D9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
            <p:cNvSpPr txBox="1"/>
            <p:nvPr/>
          </p:nvSpPr>
          <p:spPr>
            <a:xfrm>
              <a:off x="1033521" y="2139353"/>
              <a:ext cx="6506700" cy="611400"/>
            </a:xfrm>
            <a:prstGeom prst="rect">
              <a:avLst/>
            </a:prstGeom>
            <a:solidFill>
              <a:srgbClr val="C00000"/>
            </a:solid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lang="en-GB" sz="3300">
                  <a:solidFill>
                    <a:schemeClr val="lt1"/>
                  </a:solidFill>
                  <a:latin typeface="Trebuchet MS"/>
                  <a:ea typeface="Trebuchet MS"/>
                  <a:cs typeface="Trebuchet MS"/>
                  <a:sym typeface="Trebuchet MS"/>
                </a:rPr>
                <a:t>Association mining algorithms</a:t>
              </a:r>
              <a:endParaRPr b="0" i="0" sz="1400" u="none" cap="none" strike="noStrike">
                <a:solidFill>
                  <a:srgbClr val="000000"/>
                </a:solidFill>
                <a:latin typeface="Arial"/>
                <a:ea typeface="Arial"/>
                <a:cs typeface="Arial"/>
                <a:sym typeface="Arial"/>
              </a:endParaRPr>
            </a:p>
          </p:txBody>
        </p:sp>
        <p:sp>
          <p:nvSpPr>
            <p:cNvPr id="149" name="Google Shape;149;p3"/>
            <p:cNvSpPr/>
            <p:nvPr/>
          </p:nvSpPr>
          <p:spPr>
            <a:xfrm>
              <a:off x="651354" y="2062920"/>
              <a:ext cx="764400" cy="764400"/>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
            <p:cNvSpPr/>
            <p:nvPr/>
          </p:nvSpPr>
          <p:spPr>
            <a:xfrm>
              <a:off x="516874" y="2979828"/>
              <a:ext cx="764400" cy="764400"/>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
            <p:cNvSpPr/>
            <p:nvPr/>
          </p:nvSpPr>
          <p:spPr>
            <a:xfrm>
              <a:off x="460881" y="3973169"/>
              <a:ext cx="7079400" cy="611400"/>
            </a:xfrm>
            <a:prstGeom prst="rect">
              <a:avLst/>
            </a:prstGeom>
            <a:solidFill>
              <a:srgbClr val="D7024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
            <p:cNvSpPr txBox="1"/>
            <p:nvPr/>
          </p:nvSpPr>
          <p:spPr>
            <a:xfrm>
              <a:off x="460881" y="3973169"/>
              <a:ext cx="7079400" cy="611400"/>
            </a:xfrm>
            <a:prstGeom prst="rect">
              <a:avLst/>
            </a:prstGeom>
            <a:solidFill>
              <a:srgbClr val="00C0EB"/>
            </a:solid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b="0" i="0" lang="en-GB" sz="3300" u="none" cap="none" strike="noStrike">
                  <a:solidFill>
                    <a:schemeClr val="lt1"/>
                  </a:solidFill>
                  <a:latin typeface="Trebuchet MS"/>
                  <a:ea typeface="Trebuchet MS"/>
                  <a:cs typeface="Trebuchet MS"/>
                  <a:sym typeface="Trebuchet MS"/>
                </a:rPr>
                <a:t>Hands-on practical</a:t>
              </a:r>
              <a:endParaRPr b="0" i="0" sz="1400" u="none" cap="none" strike="noStrike">
                <a:solidFill>
                  <a:srgbClr val="000000"/>
                </a:solidFill>
                <a:latin typeface="Arial"/>
                <a:ea typeface="Arial"/>
                <a:cs typeface="Arial"/>
                <a:sym typeface="Arial"/>
              </a:endParaRPr>
            </a:p>
          </p:txBody>
        </p:sp>
        <p:sp>
          <p:nvSpPr>
            <p:cNvPr id="153" name="Google Shape;153;p3"/>
            <p:cNvSpPr/>
            <p:nvPr/>
          </p:nvSpPr>
          <p:spPr>
            <a:xfrm>
              <a:off x="78714" y="3896735"/>
              <a:ext cx="764400" cy="764400"/>
            </a:xfrm>
            <a:prstGeom prst="ellipse">
              <a:avLst/>
            </a:prstGeom>
            <a:solidFill>
              <a:schemeClr val="lt1"/>
            </a:solidFill>
            <a:ln cap="flat" cmpd="sng" w="12700">
              <a:solidFill>
                <a:srgbClr val="93B6D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p3"/>
          <p:cNvSpPr txBox="1"/>
          <p:nvPr/>
        </p:nvSpPr>
        <p:spPr>
          <a:xfrm>
            <a:off x="2857725" y="4563100"/>
            <a:ext cx="6165000" cy="950700"/>
          </a:xfrm>
          <a:prstGeom prst="rect">
            <a:avLst/>
          </a:prstGeom>
          <a:solidFill>
            <a:srgbClr val="D7014D"/>
          </a:solidFill>
          <a:ln>
            <a:noFill/>
          </a:ln>
        </p:spPr>
        <p:txBody>
          <a:bodyPr anchorCtr="0" anchor="ctr" bIns="83800" lIns="485350" spcFirstLastPara="1" rIns="83800" wrap="square" tIns="83800">
            <a:noAutofit/>
          </a:bodyPr>
          <a:lstStyle/>
          <a:p>
            <a:pPr indent="0" lvl="0" marL="0" marR="0" rtl="0" algn="l">
              <a:lnSpc>
                <a:spcPct val="90000"/>
              </a:lnSpc>
              <a:spcBef>
                <a:spcPts val="0"/>
              </a:spcBef>
              <a:spcAft>
                <a:spcPts val="0"/>
              </a:spcAft>
              <a:buClr>
                <a:srgbClr val="000000"/>
              </a:buClr>
              <a:buSzPts val="3300"/>
              <a:buFont typeface="Arial"/>
              <a:buNone/>
            </a:pPr>
            <a:r>
              <a:rPr lang="en-GB" sz="3300">
                <a:solidFill>
                  <a:schemeClr val="lt1"/>
                </a:solidFill>
                <a:latin typeface="Trebuchet MS"/>
                <a:ea typeface="Trebuchet MS"/>
                <a:cs typeface="Trebuchet MS"/>
                <a:sym typeface="Trebuchet MS"/>
              </a:rPr>
              <a:t>Applications of association mining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305cc8ad85c_0_0"/>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Data Mining Techniques</a:t>
            </a:r>
            <a:endParaRPr/>
          </a:p>
        </p:txBody>
      </p:sp>
      <p:sp>
        <p:nvSpPr>
          <p:cNvPr id="161" name="Google Shape;161;g305cc8ad85c_0_0"/>
          <p:cNvSpPr txBox="1"/>
          <p:nvPr>
            <p:ph idx="1" type="body"/>
          </p:nvPr>
        </p:nvSpPr>
        <p:spPr>
          <a:xfrm>
            <a:off x="838200" y="1687525"/>
            <a:ext cx="11010300" cy="4489500"/>
          </a:xfrm>
          <a:prstGeom prst="rect">
            <a:avLst/>
          </a:prstGeom>
          <a:noFill/>
          <a:ln>
            <a:noFill/>
          </a:ln>
        </p:spPr>
        <p:txBody>
          <a:bodyPr anchorCtr="0" anchor="t" bIns="45700" lIns="91425" spcFirstLastPara="1" rIns="91425" wrap="square" tIns="45700">
            <a:noAutofit/>
          </a:bodyPr>
          <a:lstStyle/>
          <a:p>
            <a:pPr indent="-419100" lvl="0" marL="457200" rtl="0" algn="l">
              <a:lnSpc>
                <a:spcPct val="115000"/>
              </a:lnSpc>
              <a:spcBef>
                <a:spcPts val="1200"/>
              </a:spcBef>
              <a:spcAft>
                <a:spcPts val="0"/>
              </a:spcAft>
              <a:buClr>
                <a:schemeClr val="dk1"/>
              </a:buClr>
              <a:buSzPts val="3000"/>
              <a:buFont typeface="Book Antiqua"/>
              <a:buAutoNum type="arabicPeriod"/>
            </a:pPr>
            <a:r>
              <a:rPr lang="en-GB" sz="3000">
                <a:latin typeface="Book Antiqua"/>
                <a:ea typeface="Book Antiqua"/>
                <a:cs typeface="Book Antiqua"/>
                <a:sym typeface="Book Antiqua"/>
              </a:rPr>
              <a:t>Data mining process: CRISP-DM methodology</a:t>
            </a:r>
            <a:endParaRPr sz="3000">
              <a:latin typeface="Book Antiqua"/>
              <a:ea typeface="Book Antiqua"/>
              <a:cs typeface="Book Antiqua"/>
              <a:sym typeface="Book Antiqua"/>
            </a:endParaRPr>
          </a:p>
          <a:p>
            <a:pPr indent="-419100" lvl="0" marL="457200" rtl="0" algn="l">
              <a:lnSpc>
                <a:spcPct val="115000"/>
              </a:lnSpc>
              <a:spcBef>
                <a:spcPts val="0"/>
              </a:spcBef>
              <a:spcAft>
                <a:spcPts val="0"/>
              </a:spcAft>
              <a:buClr>
                <a:schemeClr val="dk1"/>
              </a:buClr>
              <a:buSzPts val="3000"/>
              <a:buFont typeface="Book Antiqua"/>
              <a:buAutoNum type="arabicPeriod"/>
            </a:pPr>
            <a:r>
              <a:rPr lang="en-GB" sz="3000">
                <a:latin typeface="Book Antiqua"/>
                <a:ea typeface="Book Antiqua"/>
                <a:cs typeface="Book Antiqua"/>
                <a:sym typeface="Book Antiqua"/>
              </a:rPr>
              <a:t>Data exploration and visualization</a:t>
            </a:r>
            <a:endParaRPr sz="3000">
              <a:latin typeface="Book Antiqua"/>
              <a:ea typeface="Book Antiqua"/>
              <a:cs typeface="Book Antiqua"/>
              <a:sym typeface="Book Antiqua"/>
            </a:endParaRPr>
          </a:p>
          <a:p>
            <a:pPr indent="-419100" lvl="0" marL="457200" rtl="0" algn="l">
              <a:lnSpc>
                <a:spcPct val="115000"/>
              </a:lnSpc>
              <a:spcBef>
                <a:spcPts val="0"/>
              </a:spcBef>
              <a:spcAft>
                <a:spcPts val="0"/>
              </a:spcAft>
              <a:buClr>
                <a:schemeClr val="dk1"/>
              </a:buClr>
              <a:buSzPts val="3000"/>
              <a:buFont typeface="Book Antiqua"/>
              <a:buAutoNum type="arabicPeriod"/>
            </a:pPr>
            <a:r>
              <a:rPr lang="en-GB" sz="3000">
                <a:latin typeface="Book Antiqua"/>
                <a:ea typeface="Book Antiqua"/>
                <a:cs typeface="Book Antiqua"/>
                <a:sym typeface="Book Antiqua"/>
              </a:rPr>
              <a:t>Association rule mining</a:t>
            </a:r>
            <a:endParaRPr sz="3000">
              <a:latin typeface="Book Antiqua"/>
              <a:ea typeface="Book Antiqua"/>
              <a:cs typeface="Book Antiqua"/>
              <a:sym typeface="Book Antiqua"/>
            </a:endParaRPr>
          </a:p>
          <a:p>
            <a:pPr indent="-419100" lvl="0" marL="457200" rtl="0" algn="l">
              <a:lnSpc>
                <a:spcPct val="115000"/>
              </a:lnSpc>
              <a:spcBef>
                <a:spcPts val="0"/>
              </a:spcBef>
              <a:spcAft>
                <a:spcPts val="0"/>
              </a:spcAft>
              <a:buClr>
                <a:schemeClr val="dk1"/>
              </a:buClr>
              <a:buSzPts val="3000"/>
              <a:buFont typeface="Book Antiqua"/>
              <a:buAutoNum type="arabicPeriod"/>
            </a:pPr>
            <a:r>
              <a:rPr lang="en-GB" sz="3000">
                <a:latin typeface="Book Antiqua"/>
                <a:ea typeface="Book Antiqua"/>
                <a:cs typeface="Book Antiqua"/>
                <a:sym typeface="Book Antiqua"/>
              </a:rPr>
              <a:t>Classification algorithms (Decision trees, Naïve Bayes, Support Vector Machines)</a:t>
            </a:r>
            <a:endParaRPr sz="3000">
              <a:latin typeface="Book Antiqua"/>
              <a:ea typeface="Book Antiqua"/>
              <a:cs typeface="Book Antiqua"/>
              <a:sym typeface="Book Antiqua"/>
            </a:endParaRPr>
          </a:p>
          <a:p>
            <a:pPr indent="-419100" lvl="0" marL="457200" rtl="0" algn="l">
              <a:lnSpc>
                <a:spcPct val="115000"/>
              </a:lnSpc>
              <a:spcBef>
                <a:spcPts val="0"/>
              </a:spcBef>
              <a:spcAft>
                <a:spcPts val="0"/>
              </a:spcAft>
              <a:buClr>
                <a:schemeClr val="dk1"/>
              </a:buClr>
              <a:buSzPts val="3000"/>
              <a:buFont typeface="Book Antiqua"/>
              <a:buAutoNum type="arabicPeriod"/>
            </a:pPr>
            <a:r>
              <a:rPr lang="en-GB" sz="3000">
                <a:latin typeface="Book Antiqua"/>
                <a:ea typeface="Book Antiqua"/>
                <a:cs typeface="Book Antiqua"/>
                <a:sym typeface="Book Antiqua"/>
              </a:rPr>
              <a:t>Clustering algorithms (K-means, hierarchical clustering)</a:t>
            </a:r>
            <a:endParaRPr sz="3000">
              <a:latin typeface="Book Antiqua"/>
              <a:ea typeface="Book Antiqua"/>
              <a:cs typeface="Book Antiqua"/>
              <a:sym typeface="Book Antiqua"/>
            </a:endParaRPr>
          </a:p>
          <a:p>
            <a:pPr indent="-419100" lvl="0" marL="457200" rtl="0" algn="l">
              <a:lnSpc>
                <a:spcPct val="115000"/>
              </a:lnSpc>
              <a:spcBef>
                <a:spcPts val="0"/>
              </a:spcBef>
              <a:spcAft>
                <a:spcPts val="0"/>
              </a:spcAft>
              <a:buClr>
                <a:schemeClr val="dk1"/>
              </a:buClr>
              <a:buSzPts val="3000"/>
              <a:buFont typeface="Book Antiqua"/>
              <a:buAutoNum type="arabicPeriod"/>
            </a:pPr>
            <a:r>
              <a:rPr lang="en-GB" sz="3000">
                <a:latin typeface="Book Antiqua"/>
                <a:ea typeface="Book Antiqua"/>
                <a:cs typeface="Book Antiqua"/>
                <a:sym typeface="Book Antiqua"/>
              </a:rPr>
              <a:t>Outlier detection</a:t>
            </a:r>
            <a:endParaRPr sz="3000">
              <a:latin typeface="Book Antiqua"/>
              <a:ea typeface="Book Antiqua"/>
              <a:cs typeface="Book Antiqua"/>
              <a:sym typeface="Book Antiqu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305cc8ad85c_0_62"/>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CRISP-DM Method</a:t>
            </a:r>
            <a:endParaRPr/>
          </a:p>
        </p:txBody>
      </p:sp>
      <p:sp>
        <p:nvSpPr>
          <p:cNvPr id="168" name="Google Shape;168;g305cc8ad85c_0_62"/>
          <p:cNvSpPr txBox="1"/>
          <p:nvPr>
            <p:ph idx="1" type="body"/>
          </p:nvPr>
        </p:nvSpPr>
        <p:spPr>
          <a:xfrm>
            <a:off x="838200" y="1687525"/>
            <a:ext cx="11010300" cy="4489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GB" sz="3000">
                <a:latin typeface="Book Antiqua"/>
                <a:ea typeface="Book Antiqua"/>
                <a:cs typeface="Book Antiqua"/>
                <a:sym typeface="Book Antiqua"/>
              </a:rPr>
              <a:t>CRISP-DM</a:t>
            </a:r>
            <a:r>
              <a:rPr lang="en-GB" sz="3000">
                <a:latin typeface="Book Antiqua"/>
                <a:ea typeface="Book Antiqua"/>
                <a:cs typeface="Book Antiqua"/>
                <a:sym typeface="Book Antiqua"/>
              </a:rPr>
              <a:t> (Cross-Industry Standard Process for Data Mining) is a widely used methodology that provides a framework for conducting data mining projects. It outlines a series of phases that guide the process from business understanding to deployment.</a:t>
            </a:r>
            <a:endParaRPr sz="3000">
              <a:latin typeface="Book Antiqua"/>
              <a:ea typeface="Book Antiqua"/>
              <a:cs typeface="Book Antiqua"/>
              <a:sym typeface="Book Antiqua"/>
            </a:endParaRPr>
          </a:p>
          <a:p>
            <a:pPr indent="0" lvl="0" marL="0" rtl="0" algn="l">
              <a:lnSpc>
                <a:spcPct val="115000"/>
              </a:lnSpc>
              <a:spcBef>
                <a:spcPts val="0"/>
              </a:spcBef>
              <a:spcAft>
                <a:spcPts val="0"/>
              </a:spcAft>
              <a:buNone/>
            </a:pPr>
            <a:r>
              <a:t/>
            </a:r>
            <a:endParaRPr sz="3000">
              <a:latin typeface="Book Antiqua"/>
              <a:ea typeface="Book Antiqua"/>
              <a:cs typeface="Book Antiqua"/>
              <a:sym typeface="Book Antiqua"/>
            </a:endParaRPr>
          </a:p>
          <a:p>
            <a:pPr indent="0" lvl="0" marL="0" rtl="0" algn="l">
              <a:lnSpc>
                <a:spcPct val="115000"/>
              </a:lnSpc>
              <a:spcBef>
                <a:spcPts val="0"/>
              </a:spcBef>
              <a:spcAft>
                <a:spcPts val="0"/>
              </a:spcAft>
              <a:buNone/>
            </a:pPr>
            <a:r>
              <a:rPr b="1" lang="en-GB" sz="3000">
                <a:latin typeface="Book Antiqua"/>
                <a:ea typeface="Book Antiqua"/>
                <a:cs typeface="Book Antiqua"/>
                <a:sym typeface="Book Antiqua"/>
              </a:rPr>
              <a:t>Documentation:</a:t>
            </a:r>
            <a:r>
              <a:rPr lang="en-GB" sz="3000">
                <a:latin typeface="Book Antiqua"/>
                <a:ea typeface="Book Antiqua"/>
                <a:cs typeface="Book Antiqua"/>
                <a:sym typeface="Book Antiqua"/>
              </a:rPr>
              <a:t> Maintain clear documentation throughout the project.</a:t>
            </a:r>
            <a:endParaRPr sz="3000">
              <a:latin typeface="Book Antiqua"/>
              <a:ea typeface="Book Antiqua"/>
              <a:cs typeface="Book Antiqua"/>
              <a:sym typeface="Book Antiqu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3078a721397_0_9"/>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CRISP-DM Method</a:t>
            </a:r>
            <a:endParaRPr/>
          </a:p>
        </p:txBody>
      </p:sp>
      <p:sp>
        <p:nvSpPr>
          <p:cNvPr id="175" name="Google Shape;175;g3078a721397_0_9"/>
          <p:cNvSpPr txBox="1"/>
          <p:nvPr>
            <p:ph idx="1" type="body"/>
          </p:nvPr>
        </p:nvSpPr>
        <p:spPr>
          <a:xfrm>
            <a:off x="838200" y="1687525"/>
            <a:ext cx="11010300" cy="4489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b="1" lang="en-GB" sz="2400">
                <a:latin typeface="Book Antiqua"/>
                <a:ea typeface="Book Antiqua"/>
                <a:cs typeface="Book Antiqua"/>
                <a:sym typeface="Book Antiqua"/>
              </a:rPr>
              <a:t>Phases of CRISP-DM:</a:t>
            </a:r>
            <a:endParaRPr b="1" sz="2400">
              <a:latin typeface="Book Antiqua"/>
              <a:ea typeface="Book Antiqua"/>
              <a:cs typeface="Book Antiqua"/>
              <a:sym typeface="Book Antiqua"/>
            </a:endParaRPr>
          </a:p>
          <a:p>
            <a:pPr indent="-381000" lvl="0" marL="457200" rtl="0" algn="l">
              <a:lnSpc>
                <a:spcPct val="115000"/>
              </a:lnSpc>
              <a:spcBef>
                <a:spcPts val="1200"/>
              </a:spcBef>
              <a:spcAft>
                <a:spcPts val="0"/>
              </a:spcAft>
              <a:buClr>
                <a:schemeClr val="dk1"/>
              </a:buClr>
              <a:buSzPts val="2400"/>
              <a:buFont typeface="Book Antiqua"/>
              <a:buAutoNum type="arabicPeriod"/>
            </a:pPr>
            <a:r>
              <a:rPr b="1" lang="en-GB" sz="2400">
                <a:latin typeface="Book Antiqua"/>
                <a:ea typeface="Book Antiqua"/>
                <a:cs typeface="Book Antiqua"/>
                <a:sym typeface="Book Antiqua"/>
              </a:rPr>
              <a:t>Business Understanding:</a:t>
            </a:r>
            <a:endParaRPr b="1" sz="2400">
              <a:latin typeface="Book Antiqua"/>
              <a:ea typeface="Book Antiqua"/>
              <a:cs typeface="Book Antiqua"/>
              <a:sym typeface="Book Antiqua"/>
            </a:endParaRPr>
          </a:p>
          <a:p>
            <a:pPr indent="-381000" lvl="1" marL="914400" rtl="0" algn="l">
              <a:lnSpc>
                <a:spcPct val="115000"/>
              </a:lnSpc>
              <a:spcBef>
                <a:spcPts val="0"/>
              </a:spcBef>
              <a:spcAft>
                <a:spcPts val="0"/>
              </a:spcAft>
              <a:buClr>
                <a:schemeClr val="dk1"/>
              </a:buClr>
              <a:buSzPts val="2400"/>
              <a:buFont typeface="Book Antiqua"/>
              <a:buChar char="❑"/>
            </a:pPr>
            <a:r>
              <a:rPr lang="en-GB">
                <a:latin typeface="Book Antiqua"/>
                <a:ea typeface="Book Antiqua"/>
                <a:cs typeface="Book Antiqua"/>
                <a:sym typeface="Book Antiqua"/>
              </a:rPr>
              <a:t>Define the business objectives and goals.</a:t>
            </a:r>
            <a:endParaRPr>
              <a:latin typeface="Book Antiqua"/>
              <a:ea typeface="Book Antiqua"/>
              <a:cs typeface="Book Antiqua"/>
              <a:sym typeface="Book Antiqua"/>
            </a:endParaRPr>
          </a:p>
          <a:p>
            <a:pPr indent="-381000" lvl="1" marL="914400" rtl="0" algn="l">
              <a:lnSpc>
                <a:spcPct val="115000"/>
              </a:lnSpc>
              <a:spcBef>
                <a:spcPts val="0"/>
              </a:spcBef>
              <a:spcAft>
                <a:spcPts val="0"/>
              </a:spcAft>
              <a:buClr>
                <a:schemeClr val="dk1"/>
              </a:buClr>
              <a:buSzPts val="2400"/>
              <a:buFont typeface="Book Antiqua"/>
              <a:buChar char="❑"/>
            </a:pPr>
            <a:r>
              <a:rPr lang="en-GB">
                <a:latin typeface="Book Antiqua"/>
                <a:ea typeface="Book Antiqua"/>
                <a:cs typeface="Book Antiqua"/>
                <a:sym typeface="Book Antiqua"/>
              </a:rPr>
              <a:t>Identify the relevant data sources.</a:t>
            </a:r>
            <a:endParaRPr>
              <a:latin typeface="Book Antiqua"/>
              <a:ea typeface="Book Antiqua"/>
              <a:cs typeface="Book Antiqua"/>
              <a:sym typeface="Book Antiqua"/>
            </a:endParaRPr>
          </a:p>
          <a:p>
            <a:pPr indent="-381000" lvl="1" marL="914400" rtl="0" algn="l">
              <a:lnSpc>
                <a:spcPct val="115000"/>
              </a:lnSpc>
              <a:spcBef>
                <a:spcPts val="0"/>
              </a:spcBef>
              <a:spcAft>
                <a:spcPts val="0"/>
              </a:spcAft>
              <a:buClr>
                <a:schemeClr val="dk1"/>
              </a:buClr>
              <a:buSzPts val="2400"/>
              <a:buFont typeface="Book Antiqua"/>
              <a:buChar char="❑"/>
            </a:pPr>
            <a:r>
              <a:rPr lang="en-GB">
                <a:latin typeface="Book Antiqua"/>
                <a:ea typeface="Book Antiqua"/>
                <a:cs typeface="Book Antiqua"/>
                <a:sym typeface="Book Antiqua"/>
              </a:rPr>
              <a:t>Create a project plan.</a:t>
            </a:r>
            <a:endParaRPr>
              <a:latin typeface="Book Antiqua"/>
              <a:ea typeface="Book Antiqua"/>
              <a:cs typeface="Book Antiqua"/>
              <a:sym typeface="Book Antiqua"/>
            </a:endParaRPr>
          </a:p>
          <a:p>
            <a:pPr indent="-381000" lvl="0" marL="457200" rtl="0" algn="l">
              <a:lnSpc>
                <a:spcPct val="115000"/>
              </a:lnSpc>
              <a:spcBef>
                <a:spcPts val="0"/>
              </a:spcBef>
              <a:spcAft>
                <a:spcPts val="0"/>
              </a:spcAft>
              <a:buClr>
                <a:schemeClr val="dk1"/>
              </a:buClr>
              <a:buSzPts val="2400"/>
              <a:buFont typeface="Book Antiqua"/>
              <a:buAutoNum type="arabicPeriod"/>
            </a:pPr>
            <a:r>
              <a:rPr b="1" lang="en-GB" sz="2400">
                <a:latin typeface="Book Antiqua"/>
                <a:ea typeface="Book Antiqua"/>
                <a:cs typeface="Book Antiqua"/>
                <a:sym typeface="Book Antiqua"/>
              </a:rPr>
              <a:t>Data Understanding:</a:t>
            </a:r>
            <a:endParaRPr b="1" sz="2400">
              <a:latin typeface="Book Antiqua"/>
              <a:ea typeface="Book Antiqua"/>
              <a:cs typeface="Book Antiqua"/>
              <a:sym typeface="Book Antiqua"/>
            </a:endParaRPr>
          </a:p>
          <a:p>
            <a:pPr indent="-381000" lvl="1" marL="914400" rtl="0" algn="l">
              <a:lnSpc>
                <a:spcPct val="115000"/>
              </a:lnSpc>
              <a:spcBef>
                <a:spcPts val="0"/>
              </a:spcBef>
              <a:spcAft>
                <a:spcPts val="0"/>
              </a:spcAft>
              <a:buClr>
                <a:schemeClr val="dk1"/>
              </a:buClr>
              <a:buSzPts val="2400"/>
              <a:buFont typeface="Book Antiqua"/>
              <a:buChar char="❑"/>
            </a:pPr>
            <a:r>
              <a:rPr lang="en-GB">
                <a:latin typeface="Book Antiqua"/>
                <a:ea typeface="Book Antiqua"/>
                <a:cs typeface="Book Antiqua"/>
                <a:sym typeface="Book Antiqua"/>
              </a:rPr>
              <a:t>Collect and gather the necessary data.</a:t>
            </a:r>
            <a:endParaRPr>
              <a:latin typeface="Book Antiqua"/>
              <a:ea typeface="Book Antiqua"/>
              <a:cs typeface="Book Antiqua"/>
              <a:sym typeface="Book Antiqua"/>
            </a:endParaRPr>
          </a:p>
          <a:p>
            <a:pPr indent="-381000" lvl="1" marL="914400" rtl="0" algn="l">
              <a:lnSpc>
                <a:spcPct val="115000"/>
              </a:lnSpc>
              <a:spcBef>
                <a:spcPts val="0"/>
              </a:spcBef>
              <a:spcAft>
                <a:spcPts val="0"/>
              </a:spcAft>
              <a:buClr>
                <a:schemeClr val="dk1"/>
              </a:buClr>
              <a:buSzPts val="2400"/>
              <a:buFont typeface="Book Antiqua"/>
              <a:buChar char="❑"/>
            </a:pPr>
            <a:r>
              <a:rPr lang="en-GB">
                <a:latin typeface="Book Antiqua"/>
                <a:ea typeface="Book Antiqua"/>
                <a:cs typeface="Book Antiqua"/>
                <a:sym typeface="Book Antiqua"/>
              </a:rPr>
              <a:t>Explore the data to understand its characteristics, quality, and completeness.</a:t>
            </a:r>
            <a:endParaRPr>
              <a:latin typeface="Book Antiqua"/>
              <a:ea typeface="Book Antiqua"/>
              <a:cs typeface="Book Antiqua"/>
              <a:sym typeface="Book Antiqua"/>
            </a:endParaRPr>
          </a:p>
          <a:p>
            <a:pPr indent="-381000" lvl="1" marL="914400" rtl="0" algn="l">
              <a:lnSpc>
                <a:spcPct val="115000"/>
              </a:lnSpc>
              <a:spcBef>
                <a:spcPts val="0"/>
              </a:spcBef>
              <a:spcAft>
                <a:spcPts val="0"/>
              </a:spcAft>
              <a:buClr>
                <a:schemeClr val="dk1"/>
              </a:buClr>
              <a:buSzPts val="2400"/>
              <a:buFont typeface="Book Antiqua"/>
              <a:buChar char="❑"/>
            </a:pPr>
            <a:r>
              <a:rPr lang="en-GB">
                <a:latin typeface="Book Antiqua"/>
                <a:ea typeface="Book Antiqua"/>
                <a:cs typeface="Book Antiqua"/>
                <a:sym typeface="Book Antiqua"/>
              </a:rPr>
              <a:t>Identify potential data quality issues.</a:t>
            </a:r>
            <a:endParaRPr>
              <a:latin typeface="Book Antiqua"/>
              <a:ea typeface="Book Antiqua"/>
              <a:cs typeface="Book Antiqua"/>
              <a:sym typeface="Book Antiqu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078a721397_0_16"/>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CRISP-DM Method</a:t>
            </a:r>
            <a:endParaRPr/>
          </a:p>
        </p:txBody>
      </p:sp>
      <p:sp>
        <p:nvSpPr>
          <p:cNvPr id="182" name="Google Shape;182;g3078a721397_0_16"/>
          <p:cNvSpPr txBox="1"/>
          <p:nvPr>
            <p:ph idx="1" type="body"/>
          </p:nvPr>
        </p:nvSpPr>
        <p:spPr>
          <a:xfrm>
            <a:off x="838200" y="1687525"/>
            <a:ext cx="11010300" cy="4489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GB" sz="2400">
                <a:latin typeface="Book Antiqua"/>
                <a:ea typeface="Book Antiqua"/>
                <a:cs typeface="Book Antiqua"/>
                <a:sym typeface="Book Antiqua"/>
              </a:rPr>
              <a:t>3.  </a:t>
            </a:r>
            <a:r>
              <a:rPr b="1" lang="en-GB" sz="2400">
                <a:latin typeface="Book Antiqua"/>
                <a:ea typeface="Book Antiqua"/>
                <a:cs typeface="Book Antiqua"/>
                <a:sym typeface="Book Antiqua"/>
              </a:rPr>
              <a:t>Data Preparation:</a:t>
            </a:r>
            <a:endParaRPr b="1" sz="2400">
              <a:latin typeface="Book Antiqua"/>
              <a:ea typeface="Book Antiqua"/>
              <a:cs typeface="Book Antiqua"/>
              <a:sym typeface="Book Antiqua"/>
            </a:endParaRPr>
          </a:p>
          <a:p>
            <a:pPr indent="-381000" lvl="1" marL="914400" rtl="0" algn="l">
              <a:lnSpc>
                <a:spcPct val="115000"/>
              </a:lnSpc>
              <a:spcBef>
                <a:spcPts val="1200"/>
              </a:spcBef>
              <a:spcAft>
                <a:spcPts val="0"/>
              </a:spcAft>
              <a:buClr>
                <a:schemeClr val="dk1"/>
              </a:buClr>
              <a:buSzPts val="2400"/>
              <a:buFont typeface="Book Antiqua"/>
              <a:buChar char="❑"/>
            </a:pPr>
            <a:r>
              <a:rPr lang="en-GB">
                <a:latin typeface="Book Antiqua"/>
                <a:ea typeface="Book Antiqua"/>
                <a:cs typeface="Book Antiqua"/>
                <a:sym typeface="Book Antiqua"/>
              </a:rPr>
              <a:t>Clean and preprocess the data to address any quality issues.</a:t>
            </a:r>
            <a:endParaRPr>
              <a:latin typeface="Book Antiqua"/>
              <a:ea typeface="Book Antiqua"/>
              <a:cs typeface="Book Antiqua"/>
              <a:sym typeface="Book Antiqua"/>
            </a:endParaRPr>
          </a:p>
          <a:p>
            <a:pPr indent="-381000" lvl="1" marL="914400" rtl="0" algn="l">
              <a:lnSpc>
                <a:spcPct val="115000"/>
              </a:lnSpc>
              <a:spcBef>
                <a:spcPts val="0"/>
              </a:spcBef>
              <a:spcAft>
                <a:spcPts val="0"/>
              </a:spcAft>
              <a:buClr>
                <a:schemeClr val="dk1"/>
              </a:buClr>
              <a:buSzPts val="2400"/>
              <a:buFont typeface="Book Antiqua"/>
              <a:buChar char="❑"/>
            </a:pPr>
            <a:r>
              <a:rPr lang="en-GB">
                <a:latin typeface="Book Antiqua"/>
                <a:ea typeface="Book Antiqua"/>
                <a:cs typeface="Book Antiqua"/>
                <a:sym typeface="Book Antiqua"/>
              </a:rPr>
              <a:t>Transform the data into a suitable format for analysis.</a:t>
            </a:r>
            <a:endParaRPr>
              <a:latin typeface="Book Antiqua"/>
              <a:ea typeface="Book Antiqua"/>
              <a:cs typeface="Book Antiqua"/>
              <a:sym typeface="Book Antiqua"/>
            </a:endParaRPr>
          </a:p>
          <a:p>
            <a:pPr indent="-381000" lvl="1" marL="914400" rtl="0" algn="l">
              <a:lnSpc>
                <a:spcPct val="115000"/>
              </a:lnSpc>
              <a:spcBef>
                <a:spcPts val="0"/>
              </a:spcBef>
              <a:spcAft>
                <a:spcPts val="0"/>
              </a:spcAft>
              <a:buClr>
                <a:schemeClr val="dk1"/>
              </a:buClr>
              <a:buSzPts val="2400"/>
              <a:buFont typeface="Book Antiqua"/>
              <a:buChar char="❑"/>
            </a:pPr>
            <a:r>
              <a:rPr lang="en-GB">
                <a:latin typeface="Book Antiqua"/>
                <a:ea typeface="Book Antiqua"/>
                <a:cs typeface="Book Antiqua"/>
                <a:sym typeface="Book Antiqua"/>
              </a:rPr>
              <a:t>Create features or attributes that are relevant to the problem.</a:t>
            </a:r>
            <a:endParaRPr>
              <a:latin typeface="Book Antiqua"/>
              <a:ea typeface="Book Antiqua"/>
              <a:cs typeface="Book Antiqua"/>
              <a:sym typeface="Book Antiqua"/>
            </a:endParaRPr>
          </a:p>
          <a:p>
            <a:pPr indent="0" lvl="0" marL="0" rtl="0" algn="l">
              <a:lnSpc>
                <a:spcPct val="115000"/>
              </a:lnSpc>
              <a:spcBef>
                <a:spcPts val="1200"/>
              </a:spcBef>
              <a:spcAft>
                <a:spcPts val="0"/>
              </a:spcAft>
              <a:buNone/>
            </a:pPr>
            <a:r>
              <a:rPr b="1" lang="en-GB" sz="2400">
                <a:latin typeface="Book Antiqua"/>
                <a:ea typeface="Book Antiqua"/>
                <a:cs typeface="Book Antiqua"/>
                <a:sym typeface="Book Antiqua"/>
              </a:rPr>
              <a:t>4. </a:t>
            </a:r>
            <a:r>
              <a:rPr b="1" lang="en-GB" sz="2400">
                <a:latin typeface="Book Antiqua"/>
                <a:ea typeface="Book Antiqua"/>
                <a:cs typeface="Book Antiqua"/>
                <a:sym typeface="Book Antiqua"/>
              </a:rPr>
              <a:t>Modeling:</a:t>
            </a:r>
            <a:endParaRPr b="1" sz="2400">
              <a:latin typeface="Book Antiqua"/>
              <a:ea typeface="Book Antiqua"/>
              <a:cs typeface="Book Antiqua"/>
              <a:sym typeface="Book Antiqua"/>
            </a:endParaRPr>
          </a:p>
          <a:p>
            <a:pPr indent="-381000" lvl="1" marL="914400" rtl="0" algn="l">
              <a:lnSpc>
                <a:spcPct val="115000"/>
              </a:lnSpc>
              <a:spcBef>
                <a:spcPts val="1200"/>
              </a:spcBef>
              <a:spcAft>
                <a:spcPts val="0"/>
              </a:spcAft>
              <a:buClr>
                <a:schemeClr val="dk1"/>
              </a:buClr>
              <a:buSzPts val="2400"/>
              <a:buFont typeface="Book Antiqua"/>
              <a:buChar char="❑"/>
            </a:pPr>
            <a:r>
              <a:rPr lang="en-GB">
                <a:latin typeface="Book Antiqua"/>
                <a:ea typeface="Book Antiqua"/>
                <a:cs typeface="Book Antiqua"/>
                <a:sym typeface="Book Antiqua"/>
              </a:rPr>
              <a:t>Select appropriate data mining techniques based on the business objectives.</a:t>
            </a:r>
            <a:endParaRPr>
              <a:latin typeface="Book Antiqua"/>
              <a:ea typeface="Book Antiqua"/>
              <a:cs typeface="Book Antiqua"/>
              <a:sym typeface="Book Antiqua"/>
            </a:endParaRPr>
          </a:p>
          <a:p>
            <a:pPr indent="-381000" lvl="1" marL="914400" rtl="0" algn="l">
              <a:lnSpc>
                <a:spcPct val="115000"/>
              </a:lnSpc>
              <a:spcBef>
                <a:spcPts val="0"/>
              </a:spcBef>
              <a:spcAft>
                <a:spcPts val="0"/>
              </a:spcAft>
              <a:buClr>
                <a:schemeClr val="dk1"/>
              </a:buClr>
              <a:buSzPts val="2400"/>
              <a:buFont typeface="Book Antiqua"/>
              <a:buChar char="❑"/>
            </a:pPr>
            <a:r>
              <a:rPr lang="en-GB">
                <a:latin typeface="Book Antiqua"/>
                <a:ea typeface="Book Antiqua"/>
                <a:cs typeface="Book Antiqua"/>
                <a:sym typeface="Book Antiqua"/>
              </a:rPr>
              <a:t>Build and train models using the prepared data.</a:t>
            </a:r>
            <a:endParaRPr>
              <a:latin typeface="Book Antiqua"/>
              <a:ea typeface="Book Antiqua"/>
              <a:cs typeface="Book Antiqua"/>
              <a:sym typeface="Book Antiqua"/>
            </a:endParaRPr>
          </a:p>
          <a:p>
            <a:pPr indent="-381000" lvl="1" marL="914400" rtl="0" algn="l">
              <a:lnSpc>
                <a:spcPct val="115000"/>
              </a:lnSpc>
              <a:spcBef>
                <a:spcPts val="0"/>
              </a:spcBef>
              <a:spcAft>
                <a:spcPts val="0"/>
              </a:spcAft>
              <a:buClr>
                <a:schemeClr val="dk1"/>
              </a:buClr>
              <a:buSzPts val="2400"/>
              <a:buFont typeface="Book Antiqua"/>
              <a:buChar char="❑"/>
            </a:pPr>
            <a:r>
              <a:rPr lang="en-GB">
                <a:latin typeface="Book Antiqua"/>
                <a:ea typeface="Book Antiqua"/>
                <a:cs typeface="Book Antiqua"/>
                <a:sym typeface="Book Antiqua"/>
              </a:rPr>
              <a:t>Evaluate the performance of the models.</a:t>
            </a:r>
            <a:endParaRPr>
              <a:latin typeface="Book Antiqua"/>
              <a:ea typeface="Book Antiqua"/>
              <a:cs typeface="Book Antiqua"/>
              <a:sym typeface="Book Antiqua"/>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a:latin typeface="Book Antiqua"/>
              <a:ea typeface="Book Antiqua"/>
              <a:cs typeface="Book Antiqua"/>
              <a:sym typeface="Book Antiqu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3078a721397_0_3"/>
          <p:cNvSpPr txBox="1"/>
          <p:nvPr>
            <p:ph type="title"/>
          </p:nvPr>
        </p:nvSpPr>
        <p:spPr>
          <a:xfrm>
            <a:off x="838200" y="365126"/>
            <a:ext cx="10515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GB"/>
              <a:t>CRISP-DM Method</a:t>
            </a:r>
            <a:endParaRPr/>
          </a:p>
        </p:txBody>
      </p:sp>
      <p:sp>
        <p:nvSpPr>
          <p:cNvPr id="189" name="Google Shape;189;g3078a721397_0_3"/>
          <p:cNvSpPr txBox="1"/>
          <p:nvPr>
            <p:ph idx="1" type="body"/>
          </p:nvPr>
        </p:nvSpPr>
        <p:spPr>
          <a:xfrm>
            <a:off x="838200" y="1687525"/>
            <a:ext cx="11010300" cy="4489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GB" sz="2400">
                <a:latin typeface="Book Antiqua"/>
                <a:ea typeface="Book Antiqua"/>
                <a:cs typeface="Book Antiqua"/>
                <a:sym typeface="Book Antiqua"/>
              </a:rPr>
              <a:t>5. </a:t>
            </a:r>
            <a:r>
              <a:rPr b="1" lang="en-GB" sz="2400">
                <a:latin typeface="Book Antiqua"/>
                <a:ea typeface="Book Antiqua"/>
                <a:cs typeface="Book Antiqua"/>
                <a:sym typeface="Book Antiqua"/>
              </a:rPr>
              <a:t>Evaluation:</a:t>
            </a:r>
            <a:endParaRPr b="1" sz="2400">
              <a:latin typeface="Book Antiqua"/>
              <a:ea typeface="Book Antiqua"/>
              <a:cs typeface="Book Antiqua"/>
              <a:sym typeface="Book Antiqua"/>
            </a:endParaRPr>
          </a:p>
          <a:p>
            <a:pPr indent="-381000" lvl="1" marL="914400" rtl="0" algn="l">
              <a:lnSpc>
                <a:spcPct val="115000"/>
              </a:lnSpc>
              <a:spcBef>
                <a:spcPts val="1200"/>
              </a:spcBef>
              <a:spcAft>
                <a:spcPts val="0"/>
              </a:spcAft>
              <a:buClr>
                <a:schemeClr val="dk1"/>
              </a:buClr>
              <a:buSzPts val="2400"/>
              <a:buFont typeface="Book Antiqua"/>
              <a:buChar char="❑"/>
            </a:pPr>
            <a:r>
              <a:rPr lang="en-GB">
                <a:latin typeface="Book Antiqua"/>
                <a:ea typeface="Book Antiqua"/>
                <a:cs typeface="Book Antiqua"/>
                <a:sym typeface="Book Antiqua"/>
              </a:rPr>
              <a:t>Assess the quality and reliability of the models.</a:t>
            </a:r>
            <a:endParaRPr>
              <a:latin typeface="Book Antiqua"/>
              <a:ea typeface="Book Antiqua"/>
              <a:cs typeface="Book Antiqua"/>
              <a:sym typeface="Book Antiqua"/>
            </a:endParaRPr>
          </a:p>
          <a:p>
            <a:pPr indent="-381000" lvl="1" marL="914400" rtl="0" algn="l">
              <a:lnSpc>
                <a:spcPct val="115000"/>
              </a:lnSpc>
              <a:spcBef>
                <a:spcPts val="0"/>
              </a:spcBef>
              <a:spcAft>
                <a:spcPts val="0"/>
              </a:spcAft>
              <a:buClr>
                <a:schemeClr val="dk1"/>
              </a:buClr>
              <a:buSzPts val="2400"/>
              <a:buFont typeface="Book Antiqua"/>
              <a:buChar char="❑"/>
            </a:pPr>
            <a:r>
              <a:rPr lang="en-GB">
                <a:latin typeface="Book Antiqua"/>
                <a:ea typeface="Book Antiqua"/>
                <a:cs typeface="Book Antiqua"/>
                <a:sym typeface="Book Antiqua"/>
              </a:rPr>
              <a:t>Compare the performance of different models.</a:t>
            </a:r>
            <a:endParaRPr>
              <a:latin typeface="Book Antiqua"/>
              <a:ea typeface="Book Antiqua"/>
              <a:cs typeface="Book Antiqua"/>
              <a:sym typeface="Book Antiqua"/>
            </a:endParaRPr>
          </a:p>
          <a:p>
            <a:pPr indent="-381000" lvl="1" marL="914400" rtl="0" algn="l">
              <a:lnSpc>
                <a:spcPct val="115000"/>
              </a:lnSpc>
              <a:spcBef>
                <a:spcPts val="0"/>
              </a:spcBef>
              <a:spcAft>
                <a:spcPts val="0"/>
              </a:spcAft>
              <a:buClr>
                <a:schemeClr val="dk1"/>
              </a:buClr>
              <a:buSzPts val="2400"/>
              <a:buFont typeface="Book Antiqua"/>
              <a:buChar char="❑"/>
            </a:pPr>
            <a:r>
              <a:rPr lang="en-GB">
                <a:latin typeface="Book Antiqua"/>
                <a:ea typeface="Book Antiqua"/>
                <a:cs typeface="Book Antiqua"/>
                <a:sym typeface="Book Antiqua"/>
              </a:rPr>
              <a:t>Validate the models using unseen data.</a:t>
            </a:r>
            <a:endParaRPr>
              <a:latin typeface="Book Antiqua"/>
              <a:ea typeface="Book Antiqua"/>
              <a:cs typeface="Book Antiqua"/>
              <a:sym typeface="Book Antiqua"/>
            </a:endParaRPr>
          </a:p>
          <a:p>
            <a:pPr indent="0" lvl="0" marL="0" rtl="0" algn="l">
              <a:lnSpc>
                <a:spcPct val="115000"/>
              </a:lnSpc>
              <a:spcBef>
                <a:spcPts val="1200"/>
              </a:spcBef>
              <a:spcAft>
                <a:spcPts val="0"/>
              </a:spcAft>
              <a:buNone/>
            </a:pPr>
            <a:r>
              <a:rPr b="1" lang="en-GB" sz="2400">
                <a:latin typeface="Book Antiqua"/>
                <a:ea typeface="Book Antiqua"/>
                <a:cs typeface="Book Antiqua"/>
                <a:sym typeface="Book Antiqua"/>
              </a:rPr>
              <a:t>6. </a:t>
            </a:r>
            <a:r>
              <a:rPr b="1" lang="en-GB" sz="2400">
                <a:latin typeface="Book Antiqua"/>
                <a:ea typeface="Book Antiqua"/>
                <a:cs typeface="Book Antiqua"/>
                <a:sym typeface="Book Antiqua"/>
              </a:rPr>
              <a:t>Deployment:</a:t>
            </a:r>
            <a:endParaRPr b="1" sz="2400">
              <a:latin typeface="Book Antiqua"/>
              <a:ea typeface="Book Antiqua"/>
              <a:cs typeface="Book Antiqua"/>
              <a:sym typeface="Book Antiqua"/>
            </a:endParaRPr>
          </a:p>
          <a:p>
            <a:pPr indent="-381000" lvl="1" marL="914400" rtl="0" algn="l">
              <a:lnSpc>
                <a:spcPct val="115000"/>
              </a:lnSpc>
              <a:spcBef>
                <a:spcPts val="1200"/>
              </a:spcBef>
              <a:spcAft>
                <a:spcPts val="0"/>
              </a:spcAft>
              <a:buClr>
                <a:schemeClr val="dk1"/>
              </a:buClr>
              <a:buSzPts val="2400"/>
              <a:buFont typeface="Book Antiqua"/>
              <a:buChar char="❑"/>
            </a:pPr>
            <a:r>
              <a:rPr lang="en-GB">
                <a:latin typeface="Book Antiqua"/>
                <a:ea typeface="Book Antiqua"/>
                <a:cs typeface="Book Antiqua"/>
                <a:sym typeface="Book Antiqua"/>
              </a:rPr>
              <a:t>Integrate the chosen model into the production environment.</a:t>
            </a:r>
            <a:endParaRPr>
              <a:latin typeface="Book Antiqua"/>
              <a:ea typeface="Book Antiqua"/>
              <a:cs typeface="Book Antiqua"/>
              <a:sym typeface="Book Antiqua"/>
            </a:endParaRPr>
          </a:p>
          <a:p>
            <a:pPr indent="-381000" lvl="1" marL="914400" rtl="0" algn="l">
              <a:lnSpc>
                <a:spcPct val="115000"/>
              </a:lnSpc>
              <a:spcBef>
                <a:spcPts val="0"/>
              </a:spcBef>
              <a:spcAft>
                <a:spcPts val="0"/>
              </a:spcAft>
              <a:buClr>
                <a:schemeClr val="dk1"/>
              </a:buClr>
              <a:buSzPts val="2400"/>
              <a:buFont typeface="Book Antiqua"/>
              <a:buChar char="❑"/>
            </a:pPr>
            <a:r>
              <a:rPr lang="en-GB">
                <a:latin typeface="Book Antiqua"/>
                <a:ea typeface="Book Antiqua"/>
                <a:cs typeface="Book Antiqua"/>
                <a:sym typeface="Book Antiqua"/>
              </a:rPr>
              <a:t>Monitor the model's performance and update it as needed.</a:t>
            </a:r>
            <a:endParaRPr>
              <a:latin typeface="Book Antiqua"/>
              <a:ea typeface="Book Antiqua"/>
              <a:cs typeface="Book Antiqua"/>
              <a:sym typeface="Book Antiqua"/>
            </a:endParaRPr>
          </a:p>
          <a:p>
            <a:pPr indent="0" lvl="0" marL="0" rtl="0" algn="l">
              <a:lnSpc>
                <a:spcPct val="115000"/>
              </a:lnSpc>
              <a:spcBef>
                <a:spcPts val="1200"/>
              </a:spcBef>
              <a:spcAft>
                <a:spcPts val="0"/>
              </a:spcAft>
              <a:buNone/>
            </a:pPr>
            <a:r>
              <a:t/>
            </a:r>
            <a:endParaRPr sz="2400">
              <a:latin typeface="Book Antiqua"/>
              <a:ea typeface="Book Antiqua"/>
              <a:cs typeface="Book Antiqua"/>
              <a:sym typeface="Book Antiqu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2023-08-23T08:11:39Z</dcterms:created>
  <dc:creator>Microsoft Office User</dc:creator>
</cp:coreProperties>
</file>