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embeddedFontLst>
    <p:embeddedFont>
      <p:font typeface="Book Antiqua"/>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0" roundtripDataSignature="AMtx7mj/9KaWL+C+UY3vKlEckLRdw6VF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ookAntiqua-regular.fntdata"/><Relationship Id="rId25" Type="http://schemas.openxmlformats.org/officeDocument/2006/relationships/slide" Target="slides/slide21.xml"/><Relationship Id="rId28" Type="http://schemas.openxmlformats.org/officeDocument/2006/relationships/font" Target="fonts/BookAntiqua-italic.fntdata"/><Relationship Id="rId27" Type="http://schemas.openxmlformats.org/officeDocument/2006/relationships/font" Target="fonts/BookAntiqua-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ookAntiqua-boldItalic.fntdata"/><Relationship Id="rId7" Type="http://schemas.openxmlformats.org/officeDocument/2006/relationships/slide" Target="slides/slide3.xml"/><Relationship Id="rId8" Type="http://schemas.openxmlformats.org/officeDocument/2006/relationships/slide" Target="slides/slide4.xml"/><Relationship Id="rId3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05cc8ad85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g305cc8ad85c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g305cc8ad85c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05cc8ad85c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g305cc8ad85c_0_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g305cc8ad85c_0_6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05cc8ad85c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g305cc8ad85c_0_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g305cc8ad85c_0_6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05cc8ad85c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g305cc8ad85c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g305cc8ad85c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05cc8ad85c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g305cc8ad85c_0_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g305cc8ad85c_0_7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05cc8ad85c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g305cc8ad85c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g305cc8ad85c_0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05cc8ad85c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305cc8ad85c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g305cc8ad85c_0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05cc8ad85c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g305cc8ad85c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g305cc8ad85c_0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05cc8ad85c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g305cc8ad85c_0_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1" name="Google Shape;251;g305cc8ad85c_0_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05cc8ad85c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g305cc8ad85c_0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8" name="Google Shape;258;g305cc8ad85c_0_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ff69192a1d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g2ff69192a1d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76200" lvl="0" marL="0" rtl="0" algn="l">
              <a:lnSpc>
                <a:spcPct val="100000"/>
              </a:lnSpc>
              <a:spcBef>
                <a:spcPts val="0"/>
              </a:spcBef>
              <a:spcAft>
                <a:spcPts val="0"/>
              </a:spcAft>
              <a:buClr>
                <a:schemeClr val="dk1"/>
              </a:buClr>
              <a:buSzPts val="1200"/>
              <a:buFont typeface="Noto Sans Symbols"/>
              <a:buChar char="▪"/>
            </a:pPr>
            <a:r>
              <a:rPr lang="en-GB"/>
              <a:t>Limited empirical investigation into the challenges encountered by Master's degree students </a:t>
            </a:r>
            <a:endParaRPr/>
          </a:p>
          <a:p>
            <a:pPr indent="-76200" lvl="0" marL="0" rtl="0" algn="l">
              <a:lnSpc>
                <a:spcPct val="100000"/>
              </a:lnSpc>
              <a:spcBef>
                <a:spcPts val="0"/>
              </a:spcBef>
              <a:spcAft>
                <a:spcPts val="0"/>
              </a:spcAft>
              <a:buClr>
                <a:schemeClr val="dk1"/>
              </a:buClr>
              <a:buSzPts val="1200"/>
              <a:buFont typeface="Noto Sans Symbols"/>
              <a:buChar char="▪"/>
            </a:pPr>
            <a:r>
              <a:rPr lang="en-GB"/>
              <a:t>during the dissertation writing process contributes to difficulties in completing dissertations, resulting in elevated dropout rates and delayed program completion. This study seeks to fill this research gap by examining the specific challenges and solutions.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110" name="Google Shape;110;g2ff69192a1d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GB"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05cc8ad85c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g305cc8ad85c_0_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g305cc8ad85c_0_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0269cc05b6_0_0:notes"/>
          <p:cNvSpPr/>
          <p:nvPr>
            <p:ph idx="2" type="sldImg"/>
          </p:nvPr>
        </p:nvSpPr>
        <p:spPr>
          <a:xfrm>
            <a:off x="635000" y="1142418"/>
            <a:ext cx="5588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g30269cc05b6_0_0:notes"/>
          <p:cNvSpPr txBox="1"/>
          <p:nvPr>
            <p:ph idx="1" type="body"/>
          </p:nvPr>
        </p:nvSpPr>
        <p:spPr>
          <a:xfrm>
            <a:off x="686152" y="4400558"/>
            <a:ext cx="5485800" cy="36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g30269cc05b6_0_0:notes"/>
          <p:cNvSpPr txBox="1"/>
          <p:nvPr>
            <p:ph idx="12" type="sldNum"/>
          </p:nvPr>
        </p:nvSpPr>
        <p:spPr>
          <a:xfrm>
            <a:off x="3884292" y="8684699"/>
            <a:ext cx="2972400" cy="4593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0269cc05b6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g30269cc05b6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g30269cc05b6_0_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0269cc05b6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30269cc05b6_0_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g30269cc05b6_0_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05cc8ad85c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g305cc8ad85c_0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g305cc8ad85c_0_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05cc8ad85c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g305cc8ad85c_0_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g305cc8ad85c_0_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1.png"/><Relationship Id="rId4" Type="http://schemas.openxmlformats.org/officeDocument/2006/relationships/image" Target="../media/image7.png"/><Relationship Id="rId10" Type="http://schemas.openxmlformats.org/officeDocument/2006/relationships/image" Target="../media/image4.png"/><Relationship Id="rId9" Type="http://schemas.openxmlformats.org/officeDocument/2006/relationships/hyperlink" Target="mailto:info@ucu.ac.ug" TargetMode="External"/><Relationship Id="rId5" Type="http://schemas.openxmlformats.org/officeDocument/2006/relationships/hyperlink" Target="https://ucu.ac.ug/" TargetMode="External"/><Relationship Id="rId6" Type="http://schemas.openxmlformats.org/officeDocument/2006/relationships/hyperlink" Target="mailto:info@ucu.ac.ug" TargetMode="External"/><Relationship Id="rId7" Type="http://schemas.openxmlformats.org/officeDocument/2006/relationships/image" Target="../media/image3.png"/><Relationship Id="rId8"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1F497D"/>
              </a:buClr>
              <a:buSzPts val="6000"/>
              <a:buFont typeface="Trebuchet MS"/>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SzPts val="2400"/>
              <a:buNone/>
              <a:defRPr sz="2400"/>
            </a:lvl1pPr>
            <a:lvl2pPr lvl="1" algn="ctr">
              <a:lnSpc>
                <a:spcPct val="90000"/>
              </a:lnSpc>
              <a:spcBef>
                <a:spcPts val="500"/>
              </a:spcBef>
              <a:spcAft>
                <a:spcPts val="0"/>
              </a:spcAft>
              <a:buSzPts val="1900"/>
              <a:buNone/>
              <a:defRPr sz="2000"/>
            </a:lvl2pPr>
            <a:lvl3pPr lvl="2" algn="ctr">
              <a:lnSpc>
                <a:spcPct val="90000"/>
              </a:lnSpc>
              <a:spcBef>
                <a:spcPts val="500"/>
              </a:spcBef>
              <a:spcAft>
                <a:spcPts val="0"/>
              </a:spcAft>
              <a:buSzPts val="1620"/>
              <a:buNone/>
              <a:defRPr sz="1800"/>
            </a:lvl3pPr>
            <a:lvl4pPr lvl="3" algn="ctr">
              <a:lnSpc>
                <a:spcPct val="90000"/>
              </a:lnSpc>
              <a:spcBef>
                <a:spcPts val="500"/>
              </a:spcBef>
              <a:spcAft>
                <a:spcPts val="0"/>
              </a:spcAft>
              <a:buSzPts val="1408"/>
              <a:buNone/>
              <a:defRPr sz="1600"/>
            </a:lvl4pPr>
            <a:lvl5pPr lvl="4" algn="ctr">
              <a:lnSpc>
                <a:spcPct val="90000"/>
              </a:lnSpc>
              <a:spcBef>
                <a:spcPts val="500"/>
              </a:spcBef>
              <a:spcAft>
                <a:spcPts val="0"/>
              </a:spcAft>
              <a:buSzPts val="1376"/>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11"/>
          <p:cNvSpPr txBox="1"/>
          <p:nvPr>
            <p:ph idx="10" type="dt"/>
          </p:nvPr>
        </p:nvSpPr>
        <p:spPr>
          <a:xfrm>
            <a:off x="838200" y="6356350"/>
            <a:ext cx="102817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1"/>
          <p:cNvSpPr txBox="1"/>
          <p:nvPr>
            <p:ph idx="11" type="ftr"/>
          </p:nvPr>
        </p:nvSpPr>
        <p:spPr>
          <a:xfrm>
            <a:off x="2116899" y="6356350"/>
            <a:ext cx="8129391"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1"/>
          <p:cNvSpPr txBox="1"/>
          <p:nvPr>
            <p:ph idx="12" type="sldNum"/>
          </p:nvPr>
        </p:nvSpPr>
        <p:spPr>
          <a:xfrm>
            <a:off x="10809962" y="6356350"/>
            <a:ext cx="5438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12"/>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F497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2"/>
          <p:cNvSpPr txBox="1"/>
          <p:nvPr>
            <p:ph idx="1" type="body"/>
          </p:nvPr>
        </p:nvSpPr>
        <p:spPr>
          <a:xfrm>
            <a:off x="838200" y="1687514"/>
            <a:ext cx="10515600" cy="44894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37185" lvl="1" marL="914400" algn="l">
              <a:lnSpc>
                <a:spcPct val="90000"/>
              </a:lnSpc>
              <a:spcBef>
                <a:spcPts val="500"/>
              </a:spcBef>
              <a:spcAft>
                <a:spcPts val="0"/>
              </a:spcAft>
              <a:buSzPts val="1710"/>
              <a:buChar char="❑"/>
              <a:defRPr/>
            </a:lvl2pPr>
            <a:lvl3pPr indent="-331469" lvl="2" marL="1371600" algn="l">
              <a:lnSpc>
                <a:spcPct val="90000"/>
              </a:lnSpc>
              <a:spcBef>
                <a:spcPts val="500"/>
              </a:spcBef>
              <a:spcAft>
                <a:spcPts val="0"/>
              </a:spcAft>
              <a:buSzPts val="1620"/>
              <a:buChar char="❑"/>
              <a:defRPr/>
            </a:lvl3pPr>
            <a:lvl4pPr indent="-329183" lvl="3" marL="1828800" algn="l">
              <a:lnSpc>
                <a:spcPct val="90000"/>
              </a:lnSpc>
              <a:spcBef>
                <a:spcPts val="500"/>
              </a:spcBef>
              <a:spcAft>
                <a:spcPts val="0"/>
              </a:spcAft>
              <a:buSzPts val="1584"/>
              <a:buChar char="❑"/>
              <a:defRPr/>
            </a:lvl4pPr>
            <a:lvl5pPr indent="-326898" lvl="4" marL="2286000" algn="l">
              <a:lnSpc>
                <a:spcPct val="90000"/>
              </a:lnSpc>
              <a:spcBef>
                <a:spcPts val="500"/>
              </a:spcBef>
              <a:spcAft>
                <a:spcPts val="0"/>
              </a:spcAft>
              <a:buSzPts val="1548"/>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2"/>
          <p:cNvSpPr txBox="1"/>
          <p:nvPr>
            <p:ph idx="10" type="dt"/>
          </p:nvPr>
        </p:nvSpPr>
        <p:spPr>
          <a:xfrm>
            <a:off x="838200" y="6356350"/>
            <a:ext cx="102817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2"/>
          <p:cNvSpPr txBox="1"/>
          <p:nvPr>
            <p:ph idx="11" type="ftr"/>
          </p:nvPr>
        </p:nvSpPr>
        <p:spPr>
          <a:xfrm>
            <a:off x="2116899" y="6356350"/>
            <a:ext cx="8129391"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2"/>
          <p:cNvSpPr txBox="1"/>
          <p:nvPr>
            <p:ph idx="12" type="sldNum"/>
          </p:nvPr>
        </p:nvSpPr>
        <p:spPr>
          <a:xfrm>
            <a:off x="10809962" y="6356350"/>
            <a:ext cx="5438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st Slide">
  <p:cSld name="Last Slide">
    <p:spTree>
      <p:nvGrpSpPr>
        <p:cNvPr id="34" name="Shape 34"/>
        <p:cNvGrpSpPr/>
        <p:nvPr/>
      </p:nvGrpSpPr>
      <p:grpSpPr>
        <a:xfrm>
          <a:off x="0" y="0"/>
          <a:ext cx="0" cy="0"/>
          <a:chOff x="0" y="0"/>
          <a:chExt cx="0" cy="0"/>
        </a:xfrm>
      </p:grpSpPr>
      <p:sp>
        <p:nvSpPr>
          <p:cNvPr id="35" name="Google Shape;35;p18"/>
          <p:cNvSpPr txBox="1"/>
          <p:nvPr>
            <p:ph idx="12" type="sldNum"/>
          </p:nvPr>
        </p:nvSpPr>
        <p:spPr>
          <a:xfrm>
            <a:off x="10809962" y="6356350"/>
            <a:ext cx="5438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
        <p:nvSpPr>
          <p:cNvPr id="36" name="Google Shape;36;p18"/>
          <p:cNvSpPr txBox="1"/>
          <p:nvPr>
            <p:ph idx="10" type="dt"/>
          </p:nvPr>
        </p:nvSpPr>
        <p:spPr>
          <a:xfrm>
            <a:off x="838200" y="6356350"/>
            <a:ext cx="102817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8"/>
          <p:cNvSpPr txBox="1"/>
          <p:nvPr>
            <p:ph idx="11" type="ftr"/>
          </p:nvPr>
        </p:nvSpPr>
        <p:spPr>
          <a:xfrm>
            <a:off x="2116899" y="6251714"/>
            <a:ext cx="8129391" cy="46976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38" name="Google Shape;38;p18"/>
          <p:cNvGrpSpPr/>
          <p:nvPr/>
        </p:nvGrpSpPr>
        <p:grpSpPr>
          <a:xfrm>
            <a:off x="888267" y="4604423"/>
            <a:ext cx="5551131" cy="1360803"/>
            <a:chOff x="3063490" y="4400284"/>
            <a:chExt cx="5551131" cy="1360803"/>
          </a:xfrm>
        </p:grpSpPr>
        <p:grpSp>
          <p:nvGrpSpPr>
            <p:cNvPr id="39" name="Google Shape;39;p18"/>
            <p:cNvGrpSpPr/>
            <p:nvPr/>
          </p:nvGrpSpPr>
          <p:grpSpPr>
            <a:xfrm>
              <a:off x="4215162" y="4400284"/>
              <a:ext cx="4399459" cy="1360286"/>
              <a:chOff x="3595675" y="3836538"/>
              <a:chExt cx="5247402" cy="1632365"/>
            </a:xfrm>
          </p:grpSpPr>
          <p:pic>
            <p:nvPicPr>
              <p:cNvPr descr="facebook instagram whatsapp PNG image with transparent background | TOPpng" id="40" name="Google Shape;40;p18"/>
              <p:cNvPicPr preferRelativeResize="0"/>
              <p:nvPr/>
            </p:nvPicPr>
            <p:blipFill rotWithShape="1">
              <a:blip r:embed="rId2">
                <a:alphaModFix/>
              </a:blip>
              <a:srcRect b="67238" l="0" r="66494" t="0"/>
              <a:stretch/>
            </p:blipFill>
            <p:spPr>
              <a:xfrm>
                <a:off x="3693167" y="4915321"/>
                <a:ext cx="249211" cy="259159"/>
              </a:xfrm>
              <a:prstGeom prst="rect">
                <a:avLst/>
              </a:prstGeom>
              <a:noFill/>
              <a:ln>
                <a:noFill/>
              </a:ln>
            </p:spPr>
          </p:pic>
          <p:pic>
            <p:nvPicPr>
              <p:cNvPr descr="facebook instagram whatsapp PNG image with transparent background | TOPpng" id="41" name="Google Shape;41;p18"/>
              <p:cNvPicPr preferRelativeResize="0"/>
              <p:nvPr/>
            </p:nvPicPr>
            <p:blipFill rotWithShape="1">
              <a:blip r:embed="rId3">
                <a:alphaModFix/>
              </a:blip>
              <a:srcRect b="69905" l="67402" r="0" t="0"/>
              <a:stretch/>
            </p:blipFill>
            <p:spPr>
              <a:xfrm>
                <a:off x="3685804" y="5173122"/>
                <a:ext cx="263933" cy="259160"/>
              </a:xfrm>
              <a:prstGeom prst="rect">
                <a:avLst/>
              </a:prstGeom>
              <a:noFill/>
              <a:ln>
                <a:noFill/>
              </a:ln>
            </p:spPr>
          </p:pic>
          <p:pic>
            <p:nvPicPr>
              <p:cNvPr descr="Round black telephone logo, Telephone Icon, Phone File, electronics, logo,  black And White png | PNGWing" id="42" name="Google Shape;42;p18"/>
              <p:cNvPicPr preferRelativeResize="0"/>
              <p:nvPr/>
            </p:nvPicPr>
            <p:blipFill rotWithShape="1">
              <a:blip r:embed="rId4">
                <a:alphaModFix/>
              </a:blip>
              <a:srcRect b="0" l="0" r="0" t="0"/>
              <a:stretch/>
            </p:blipFill>
            <p:spPr>
              <a:xfrm>
                <a:off x="3693167" y="4579064"/>
                <a:ext cx="249209" cy="259159"/>
              </a:xfrm>
              <a:prstGeom prst="rect">
                <a:avLst/>
              </a:prstGeom>
              <a:noFill/>
              <a:ln>
                <a:noFill/>
              </a:ln>
            </p:spPr>
          </p:pic>
          <p:sp>
            <p:nvSpPr>
              <p:cNvPr id="43" name="Google Shape;43;p18"/>
              <p:cNvSpPr txBox="1"/>
              <p:nvPr/>
            </p:nvSpPr>
            <p:spPr>
              <a:xfrm>
                <a:off x="3943860" y="4840719"/>
                <a:ext cx="2964236" cy="3324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Trebuchet MS"/>
                    <a:ea typeface="Trebuchet MS"/>
                    <a:cs typeface="Trebuchet MS"/>
                    <a:sym typeface="Trebuchet MS"/>
                  </a:rPr>
                  <a:t>@ugandachristianuniversity</a:t>
                </a:r>
                <a:endParaRPr b="0" i="0" sz="1200" u="none" cap="none" strike="noStrike">
                  <a:solidFill>
                    <a:srgbClr val="000000"/>
                  </a:solidFill>
                  <a:latin typeface="Trebuchet MS"/>
                  <a:ea typeface="Trebuchet MS"/>
                  <a:cs typeface="Trebuchet MS"/>
                  <a:sym typeface="Trebuchet MS"/>
                </a:endParaRPr>
              </a:p>
            </p:txBody>
          </p:sp>
          <p:sp>
            <p:nvSpPr>
              <p:cNvPr id="44" name="Google Shape;44;p18"/>
              <p:cNvSpPr txBox="1"/>
              <p:nvPr/>
            </p:nvSpPr>
            <p:spPr>
              <a:xfrm>
                <a:off x="6724749" y="4848559"/>
                <a:ext cx="1781016" cy="369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50"/>
                  <a:buFont typeface="Arial"/>
                  <a:buNone/>
                </a:pPr>
                <a:r>
                  <a:rPr b="0" i="0" lang="en-GB" sz="1350" u="none" cap="none" strike="noStrike">
                    <a:solidFill>
                      <a:srgbClr val="0C0C0C"/>
                    </a:solidFill>
                    <a:latin typeface="Trebuchet MS"/>
                    <a:ea typeface="Trebuchet MS"/>
                    <a:cs typeface="Trebuchet MS"/>
                    <a:sym typeface="Trebuchet MS"/>
                  </a:rPr>
                  <a:t>@</a:t>
                </a:r>
                <a:r>
                  <a:rPr b="0" i="0" lang="en-GB" sz="1200" u="none" cap="none" strike="noStrike">
                    <a:solidFill>
                      <a:srgbClr val="0C0C0C"/>
                    </a:solidFill>
                    <a:latin typeface="Trebuchet MS"/>
                    <a:ea typeface="Trebuchet MS"/>
                    <a:cs typeface="Trebuchet MS"/>
                    <a:sym typeface="Trebuchet MS"/>
                  </a:rPr>
                  <a:t>UCUniversity</a:t>
                </a:r>
                <a:endParaRPr b="0" i="0" sz="1350" u="none" cap="none" strike="noStrike">
                  <a:solidFill>
                    <a:srgbClr val="0C0C0C"/>
                  </a:solidFill>
                  <a:latin typeface="Trebuchet MS"/>
                  <a:ea typeface="Trebuchet MS"/>
                  <a:cs typeface="Trebuchet MS"/>
                  <a:sym typeface="Trebuchet MS"/>
                </a:endParaRPr>
              </a:p>
            </p:txBody>
          </p:sp>
          <p:sp>
            <p:nvSpPr>
              <p:cNvPr id="45" name="Google Shape;45;p18"/>
              <p:cNvSpPr txBox="1"/>
              <p:nvPr/>
            </p:nvSpPr>
            <p:spPr>
              <a:xfrm>
                <a:off x="3961223" y="5136500"/>
                <a:ext cx="3240066" cy="3324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C0C0C"/>
                    </a:solidFill>
                    <a:latin typeface="Trebuchet MS"/>
                    <a:ea typeface="Trebuchet MS"/>
                    <a:cs typeface="Trebuchet MS"/>
                    <a:sym typeface="Trebuchet MS"/>
                  </a:rPr>
                  <a:t>@UgandaChristianUniversity</a:t>
                </a:r>
                <a:endParaRPr b="0" i="0" sz="1200" u="none" cap="none" strike="noStrike">
                  <a:solidFill>
                    <a:srgbClr val="0C0C0C"/>
                  </a:solidFill>
                  <a:latin typeface="Trebuchet MS"/>
                  <a:ea typeface="Trebuchet MS"/>
                  <a:cs typeface="Trebuchet MS"/>
                  <a:sym typeface="Trebuchet MS"/>
                </a:endParaRPr>
              </a:p>
            </p:txBody>
          </p:sp>
          <p:sp>
            <p:nvSpPr>
              <p:cNvPr id="46" name="Google Shape;46;p18"/>
              <p:cNvSpPr txBox="1"/>
              <p:nvPr/>
            </p:nvSpPr>
            <p:spPr>
              <a:xfrm>
                <a:off x="3619181" y="4118017"/>
                <a:ext cx="5223896" cy="72020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1E4E79"/>
                    </a:solidFill>
                    <a:latin typeface="Trebuchet MS"/>
                    <a:ea typeface="Trebuchet MS"/>
                    <a:cs typeface="Trebuchet MS"/>
                    <a:sym typeface="Trebuchet MS"/>
                  </a:rPr>
                  <a:t>P.O. Box 4 Mukono, Uganda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1E4E79"/>
                    </a:solidFill>
                    <a:latin typeface="Trebuchet MS"/>
                    <a:ea typeface="Trebuchet MS"/>
                    <a:cs typeface="Trebuchet MS"/>
                    <a:sym typeface="Trebuchet MS"/>
                  </a:rPr>
                  <a:t>Tel: 256-312-350800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FF"/>
                  </a:buClr>
                  <a:buSzPts val="1100"/>
                  <a:buFont typeface="Trebuchet MS"/>
                  <a:buNone/>
                </a:pPr>
                <a:r>
                  <a:rPr b="0" i="0" lang="en-GB" sz="1100" u="sng" cap="none" strike="noStrike">
                    <a:solidFill>
                      <a:srgbClr val="0000FF"/>
                    </a:solidFill>
                    <a:latin typeface="Trebuchet MS"/>
                    <a:ea typeface="Trebuchet MS"/>
                    <a:cs typeface="Trebuchet MS"/>
                    <a:sym typeface="Trebuchet MS"/>
                    <a:hlinkClick r:id="rId5">
                      <a:extLst>
                        <a:ext uri="{A12FA001-AC4F-418D-AE19-62706E023703}">
                          <ahyp:hlinkClr val="tx"/>
                        </a:ext>
                      </a:extLst>
                    </a:hlinkClick>
                  </a:rPr>
                  <a:t>      https://ucu.ac.ug/</a:t>
                </a:r>
                <a:r>
                  <a:rPr b="0" i="0" lang="en-GB" sz="1100" u="none" cap="none" strike="noStrike">
                    <a:solidFill>
                      <a:srgbClr val="0000FF"/>
                    </a:solidFill>
                    <a:latin typeface="Trebuchet MS"/>
                    <a:ea typeface="Trebuchet MS"/>
                    <a:cs typeface="Trebuchet MS"/>
                    <a:sym typeface="Trebuchet MS"/>
                  </a:rPr>
                  <a:t> </a:t>
                </a:r>
                <a:r>
                  <a:rPr b="0" i="0" lang="en-GB" sz="1100" u="none" cap="none" strike="noStrike">
                    <a:solidFill>
                      <a:srgbClr val="1E4E79"/>
                    </a:solidFill>
                    <a:latin typeface="Trebuchet MS"/>
                    <a:ea typeface="Trebuchet MS"/>
                    <a:cs typeface="Trebuchet MS"/>
                    <a:sym typeface="Trebuchet MS"/>
                  </a:rPr>
                  <a:t>   Email: </a:t>
                </a:r>
                <a:r>
                  <a:rPr b="0" i="0" lang="en-GB" sz="1100" u="sng" cap="none" strike="noStrike">
                    <a:solidFill>
                      <a:srgbClr val="0000FF"/>
                    </a:solidFill>
                    <a:latin typeface="Trebuchet MS"/>
                    <a:ea typeface="Trebuchet MS"/>
                    <a:cs typeface="Trebuchet MS"/>
                    <a:sym typeface="Trebuchet MS"/>
                    <a:hlinkClick r:id="rId6">
                      <a:extLst>
                        <a:ext uri="{A12FA001-AC4F-418D-AE19-62706E023703}">
                          <ahyp:hlinkClr val="tx"/>
                        </a:ext>
                      </a:extLst>
                    </a:hlinkClick>
                  </a:rPr>
                  <a:t>info@ucu.ac.ug</a:t>
                </a:r>
                <a:r>
                  <a:rPr b="0" i="0" lang="en-GB" sz="1100" u="none" cap="none" strike="noStrike">
                    <a:solidFill>
                      <a:srgbClr val="0000FF"/>
                    </a:solidFill>
                    <a:latin typeface="Trebuchet MS"/>
                    <a:ea typeface="Trebuchet MS"/>
                    <a:cs typeface="Trebuchet MS"/>
                    <a:sym typeface="Trebuchet MS"/>
                  </a:rPr>
                  <a:t>.   </a:t>
                </a:r>
                <a:endParaRPr b="0" i="0" sz="1400" u="none" cap="none" strike="noStrike">
                  <a:solidFill>
                    <a:srgbClr val="000000"/>
                  </a:solidFill>
                  <a:latin typeface="Arial"/>
                  <a:ea typeface="Arial"/>
                  <a:cs typeface="Arial"/>
                  <a:sym typeface="Arial"/>
                </a:endParaRPr>
              </a:p>
            </p:txBody>
          </p:sp>
          <p:sp>
            <p:nvSpPr>
              <p:cNvPr id="47" name="Google Shape;47;p18"/>
              <p:cNvSpPr txBox="1"/>
              <p:nvPr/>
            </p:nvSpPr>
            <p:spPr>
              <a:xfrm>
                <a:off x="3595675" y="3836538"/>
                <a:ext cx="4174870" cy="40627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1E4E79"/>
                    </a:solidFill>
                    <a:latin typeface="Trebuchet MS"/>
                    <a:ea typeface="Trebuchet MS"/>
                    <a:cs typeface="Trebuchet MS"/>
                    <a:sym typeface="Trebuchet MS"/>
                  </a:rPr>
                  <a:t>Uganda Christian University</a:t>
                </a:r>
                <a:endParaRPr b="0" i="0" sz="1600" u="none" cap="none" strike="noStrike">
                  <a:solidFill>
                    <a:srgbClr val="1E4E79"/>
                  </a:solidFill>
                  <a:latin typeface="Trebuchet MS"/>
                  <a:ea typeface="Trebuchet MS"/>
                  <a:cs typeface="Trebuchet MS"/>
                  <a:sym typeface="Trebuchet MS"/>
                </a:endParaRPr>
              </a:p>
            </p:txBody>
          </p:sp>
          <p:pic>
            <p:nvPicPr>
              <p:cNvPr descr="facebook instagram whatsapp PNG image with transparent background | TOPpng" id="48" name="Google Shape;48;p18"/>
              <p:cNvPicPr preferRelativeResize="0"/>
              <p:nvPr/>
            </p:nvPicPr>
            <p:blipFill rotWithShape="1">
              <a:blip r:embed="rId3">
                <a:alphaModFix/>
              </a:blip>
              <a:srcRect b="31937" l="0" r="64675" t="34921"/>
              <a:stretch/>
            </p:blipFill>
            <p:spPr>
              <a:xfrm>
                <a:off x="6492923" y="4908033"/>
                <a:ext cx="260459" cy="259903"/>
              </a:xfrm>
              <a:prstGeom prst="rect">
                <a:avLst/>
              </a:prstGeom>
              <a:noFill/>
              <a:ln>
                <a:noFill/>
              </a:ln>
            </p:spPr>
          </p:pic>
        </p:grpSp>
        <p:pic>
          <p:nvPicPr>
            <p:cNvPr id="49" name="Google Shape;49;p18"/>
            <p:cNvPicPr preferRelativeResize="0"/>
            <p:nvPr/>
          </p:nvPicPr>
          <p:blipFill rotWithShape="1">
            <a:blip r:embed="rId7">
              <a:alphaModFix/>
            </a:blip>
            <a:srcRect b="16736" l="4177" r="77310" t="16271"/>
            <a:stretch/>
          </p:blipFill>
          <p:spPr>
            <a:xfrm>
              <a:off x="3063490" y="4440462"/>
              <a:ext cx="1197778" cy="1320625"/>
            </a:xfrm>
            <a:prstGeom prst="rect">
              <a:avLst/>
            </a:prstGeom>
            <a:noFill/>
            <a:ln>
              <a:noFill/>
            </a:ln>
          </p:spPr>
        </p:pic>
      </p:grpSp>
      <p:pic>
        <p:nvPicPr>
          <p:cNvPr descr="Red button thank you icon Royalty Free Vector Image" id="50" name="Google Shape;50;p18"/>
          <p:cNvPicPr preferRelativeResize="0"/>
          <p:nvPr/>
        </p:nvPicPr>
        <p:blipFill rotWithShape="1">
          <a:blip r:embed="rId8">
            <a:alphaModFix/>
          </a:blip>
          <a:srcRect b="13039" l="0" r="0" t="0"/>
          <a:stretch/>
        </p:blipFill>
        <p:spPr>
          <a:xfrm>
            <a:off x="5409985" y="1899157"/>
            <a:ext cx="1825644" cy="1704122"/>
          </a:xfrm>
          <a:prstGeom prst="rect">
            <a:avLst/>
          </a:prstGeom>
          <a:noFill/>
          <a:ln>
            <a:noFill/>
          </a:ln>
        </p:spPr>
      </p:pic>
      <p:grpSp>
        <p:nvGrpSpPr>
          <p:cNvPr id="51" name="Google Shape;51;p18"/>
          <p:cNvGrpSpPr/>
          <p:nvPr/>
        </p:nvGrpSpPr>
        <p:grpSpPr>
          <a:xfrm>
            <a:off x="8223082" y="4505034"/>
            <a:ext cx="4710416" cy="1774757"/>
            <a:chOff x="4261082" y="3159912"/>
            <a:chExt cx="5618294" cy="2129734"/>
          </a:xfrm>
        </p:grpSpPr>
        <p:pic>
          <p:nvPicPr>
            <p:cNvPr descr="facebook instagram whatsapp PNG image with transparent background | TOPpng" id="52" name="Google Shape;52;p18"/>
            <p:cNvPicPr preferRelativeResize="0"/>
            <p:nvPr/>
          </p:nvPicPr>
          <p:blipFill rotWithShape="1">
            <a:blip r:embed="rId2">
              <a:alphaModFix/>
            </a:blip>
            <a:srcRect b="67238" l="0" r="66494" t="0"/>
            <a:stretch/>
          </p:blipFill>
          <p:spPr>
            <a:xfrm>
              <a:off x="4333142" y="4196730"/>
              <a:ext cx="277638" cy="288721"/>
            </a:xfrm>
            <a:prstGeom prst="rect">
              <a:avLst/>
            </a:prstGeom>
            <a:noFill/>
            <a:ln>
              <a:noFill/>
            </a:ln>
          </p:spPr>
        </p:pic>
        <p:pic>
          <p:nvPicPr>
            <p:cNvPr descr="Round black telephone logo, Telephone Icon, Phone File, electronics, logo,  black And White png | PNGWing" id="53" name="Google Shape;53;p18"/>
            <p:cNvPicPr preferRelativeResize="0"/>
            <p:nvPr/>
          </p:nvPicPr>
          <p:blipFill rotWithShape="1">
            <a:blip r:embed="rId4">
              <a:alphaModFix/>
            </a:blip>
            <a:srcRect b="0" l="0" r="0" t="0"/>
            <a:stretch/>
          </p:blipFill>
          <p:spPr>
            <a:xfrm>
              <a:off x="4362423" y="4497666"/>
              <a:ext cx="245303" cy="255097"/>
            </a:xfrm>
            <a:prstGeom prst="rect">
              <a:avLst/>
            </a:prstGeom>
            <a:noFill/>
            <a:ln>
              <a:noFill/>
            </a:ln>
          </p:spPr>
        </p:pic>
        <p:sp>
          <p:nvSpPr>
            <p:cNvPr id="54" name="Google Shape;54;p18"/>
            <p:cNvSpPr txBox="1"/>
            <p:nvPr/>
          </p:nvSpPr>
          <p:spPr>
            <a:xfrm>
              <a:off x="4629313" y="4929543"/>
              <a:ext cx="2964236" cy="3601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Trebuchet MS"/>
                <a:ea typeface="Trebuchet MS"/>
                <a:cs typeface="Trebuchet MS"/>
                <a:sym typeface="Trebuchet MS"/>
              </a:endParaRPr>
            </a:p>
          </p:txBody>
        </p:sp>
        <p:sp>
          <p:nvSpPr>
            <p:cNvPr id="55" name="Google Shape;55;p18"/>
            <p:cNvSpPr txBox="1"/>
            <p:nvPr/>
          </p:nvSpPr>
          <p:spPr>
            <a:xfrm>
              <a:off x="4547946" y="4468247"/>
              <a:ext cx="1959178" cy="3139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FF"/>
                  </a:solidFill>
                  <a:latin typeface="Trebuchet MS"/>
                  <a:ea typeface="Trebuchet MS"/>
                  <a:cs typeface="Trebuchet MS"/>
                  <a:sym typeface="Trebuchet MS"/>
                </a:rPr>
                <a:t>https://cse.ucu.ac.ug/</a:t>
              </a:r>
              <a:endParaRPr b="0" i="0" sz="1100" u="none" cap="none" strike="noStrike">
                <a:solidFill>
                  <a:srgbClr val="0000FF"/>
                </a:solidFill>
                <a:latin typeface="Trebuchet MS"/>
                <a:ea typeface="Trebuchet MS"/>
                <a:cs typeface="Trebuchet MS"/>
                <a:sym typeface="Trebuchet MS"/>
              </a:endParaRPr>
            </a:p>
          </p:txBody>
        </p:sp>
        <p:sp>
          <p:nvSpPr>
            <p:cNvPr id="56" name="Google Shape;56;p18"/>
            <p:cNvSpPr txBox="1"/>
            <p:nvPr/>
          </p:nvSpPr>
          <p:spPr>
            <a:xfrm>
              <a:off x="6285518" y="4170852"/>
              <a:ext cx="1750610" cy="3324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C0C0C"/>
                  </a:solidFill>
                  <a:latin typeface="Trebuchet MS"/>
                  <a:ea typeface="Trebuchet MS"/>
                  <a:cs typeface="Trebuchet MS"/>
                  <a:sym typeface="Trebuchet MS"/>
                </a:rPr>
                <a:t>@ucu_ComputEng</a:t>
              </a:r>
              <a:endParaRPr b="0" i="0" sz="1200" u="none" cap="none" strike="noStrike">
                <a:solidFill>
                  <a:srgbClr val="0C0C0C"/>
                </a:solidFill>
                <a:latin typeface="Trebuchet MS"/>
                <a:ea typeface="Trebuchet MS"/>
                <a:cs typeface="Trebuchet MS"/>
                <a:sym typeface="Trebuchet MS"/>
              </a:endParaRPr>
            </a:p>
          </p:txBody>
        </p:sp>
        <p:sp>
          <p:nvSpPr>
            <p:cNvPr id="57" name="Google Shape;57;p18"/>
            <p:cNvSpPr txBox="1"/>
            <p:nvPr/>
          </p:nvSpPr>
          <p:spPr>
            <a:xfrm>
              <a:off x="4547946" y="4152767"/>
              <a:ext cx="1581881" cy="3139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C0C0C"/>
                  </a:solidFill>
                  <a:latin typeface="Trebuchet MS"/>
                  <a:ea typeface="Trebuchet MS"/>
                  <a:cs typeface="Trebuchet MS"/>
                  <a:sym typeface="Trebuchet MS"/>
                </a:rPr>
                <a:t>@ucucomputeng</a:t>
              </a:r>
              <a:endParaRPr b="0" i="0" sz="1100" u="none" cap="none" strike="noStrike">
                <a:solidFill>
                  <a:srgbClr val="0C0C0C"/>
                </a:solidFill>
                <a:latin typeface="Trebuchet MS"/>
                <a:ea typeface="Trebuchet MS"/>
                <a:cs typeface="Trebuchet MS"/>
                <a:sym typeface="Trebuchet MS"/>
              </a:endParaRPr>
            </a:p>
          </p:txBody>
        </p:sp>
        <p:sp>
          <p:nvSpPr>
            <p:cNvPr id="58" name="Google Shape;58;p18"/>
            <p:cNvSpPr txBox="1"/>
            <p:nvPr/>
          </p:nvSpPr>
          <p:spPr>
            <a:xfrm>
              <a:off x="4281392" y="3800378"/>
              <a:ext cx="5597984" cy="3139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1E4E79"/>
                  </a:solidFill>
                  <a:latin typeface="Trebuchet MS"/>
                  <a:ea typeface="Trebuchet MS"/>
                  <a:cs typeface="Trebuchet MS"/>
                  <a:sym typeface="Trebuchet MS"/>
                </a:rPr>
                <a:t>Tel: +256 (0) 312 350 863 | WhatsApp: +256 (0) 708 114 300</a:t>
              </a:r>
              <a:endParaRPr b="0" i="0" sz="1400" u="none" cap="none" strike="noStrike">
                <a:solidFill>
                  <a:srgbClr val="000000"/>
                </a:solidFill>
                <a:latin typeface="Arial"/>
                <a:ea typeface="Arial"/>
                <a:cs typeface="Arial"/>
                <a:sym typeface="Arial"/>
              </a:endParaRPr>
            </a:p>
          </p:txBody>
        </p:sp>
        <p:sp>
          <p:nvSpPr>
            <p:cNvPr id="59" name="Google Shape;59;p18"/>
            <p:cNvSpPr txBox="1"/>
            <p:nvPr/>
          </p:nvSpPr>
          <p:spPr>
            <a:xfrm>
              <a:off x="4261082" y="3159912"/>
              <a:ext cx="5597985" cy="62787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1E4E79"/>
                  </a:solidFill>
                  <a:latin typeface="Trebuchet MS"/>
                  <a:ea typeface="Trebuchet MS"/>
                  <a:cs typeface="Trebuchet MS"/>
                  <a:sym typeface="Trebuchet MS"/>
                </a:rPr>
                <a:t>Department of Computing &amp; Technology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rgbClr val="C00000"/>
                  </a:solidFill>
                  <a:latin typeface="Trebuchet MS"/>
                  <a:ea typeface="Trebuchet MS"/>
                  <a:cs typeface="Trebuchet MS"/>
                  <a:sym typeface="Trebuchet MS"/>
                </a:rPr>
                <a:t>FACULTY OF ENGINEERING, DESIGN AND TECHNOLOGY</a:t>
              </a:r>
              <a:endParaRPr b="0" i="0" sz="1200" u="none" cap="none" strike="noStrike">
                <a:solidFill>
                  <a:srgbClr val="C00000"/>
                </a:solidFill>
                <a:latin typeface="Trebuchet MS"/>
                <a:ea typeface="Trebuchet MS"/>
                <a:cs typeface="Trebuchet MS"/>
                <a:sym typeface="Trebuchet MS"/>
              </a:endParaRPr>
            </a:p>
          </p:txBody>
        </p:sp>
        <p:pic>
          <p:nvPicPr>
            <p:cNvPr descr="facebook instagram whatsapp PNG image with transparent background | TOPpng" id="60" name="Google Shape;60;p18"/>
            <p:cNvPicPr preferRelativeResize="0"/>
            <p:nvPr/>
          </p:nvPicPr>
          <p:blipFill rotWithShape="1">
            <a:blip r:embed="rId3">
              <a:alphaModFix/>
            </a:blip>
            <a:srcRect b="31937" l="0" r="64675" t="34921"/>
            <a:stretch/>
          </p:blipFill>
          <p:spPr>
            <a:xfrm>
              <a:off x="6070315" y="4226614"/>
              <a:ext cx="301120" cy="300476"/>
            </a:xfrm>
            <a:prstGeom prst="rect">
              <a:avLst/>
            </a:prstGeom>
            <a:noFill/>
            <a:ln>
              <a:noFill/>
            </a:ln>
          </p:spPr>
        </p:pic>
      </p:grpSp>
      <p:sp>
        <p:nvSpPr>
          <p:cNvPr id="61" name="Google Shape;61;p18"/>
          <p:cNvSpPr txBox="1"/>
          <p:nvPr/>
        </p:nvSpPr>
        <p:spPr>
          <a:xfrm>
            <a:off x="10081508" y="5598486"/>
            <a:ext cx="2000745"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1E4E79"/>
                </a:solidFill>
                <a:latin typeface="Trebuchet MS"/>
                <a:ea typeface="Trebuchet MS"/>
                <a:cs typeface="Trebuchet MS"/>
                <a:sym typeface="Trebuchet MS"/>
              </a:rPr>
              <a:t>Email: dct-</a:t>
            </a:r>
            <a:r>
              <a:rPr b="0" i="0" lang="en-GB" sz="1100" u="sng" cap="none" strike="noStrike">
                <a:solidFill>
                  <a:srgbClr val="0000FF"/>
                </a:solidFill>
                <a:latin typeface="Trebuchet MS"/>
                <a:ea typeface="Trebuchet MS"/>
                <a:cs typeface="Trebuchet MS"/>
                <a:sym typeface="Trebuchet MS"/>
                <a:hlinkClick r:id="rId9">
                  <a:extLst>
                    <a:ext uri="{A12FA001-AC4F-418D-AE19-62706E023703}">
                      <ahyp:hlinkClr val="tx"/>
                    </a:ext>
                  </a:extLst>
                </a:hlinkClick>
              </a:rPr>
              <a:t>info@ucu.ac.ug</a:t>
            </a:r>
            <a:endParaRPr b="0" i="0" sz="1100" u="none" cap="none" strike="noStrike">
              <a:solidFill>
                <a:srgbClr val="0000FF"/>
              </a:solidFill>
              <a:latin typeface="Trebuchet MS"/>
              <a:ea typeface="Trebuchet MS"/>
              <a:cs typeface="Trebuchet MS"/>
              <a:sym typeface="Trebuchet MS"/>
            </a:endParaRPr>
          </a:p>
        </p:txBody>
      </p:sp>
      <p:pic>
        <p:nvPicPr>
          <p:cNvPr id="62" name="Google Shape;62;p18"/>
          <p:cNvPicPr preferRelativeResize="0"/>
          <p:nvPr/>
        </p:nvPicPr>
        <p:blipFill rotWithShape="1">
          <a:blip r:embed="rId10">
            <a:alphaModFix/>
          </a:blip>
          <a:srcRect b="0" l="0" r="0" t="0"/>
          <a:stretch/>
        </p:blipFill>
        <p:spPr>
          <a:xfrm flipH="1">
            <a:off x="7631107" y="4473507"/>
            <a:ext cx="634564" cy="1407474"/>
          </a:xfrm>
          <a:prstGeom prst="rect">
            <a:avLst/>
          </a:prstGeom>
          <a:noFill/>
          <a:ln>
            <a:noFill/>
          </a:ln>
        </p:spPr>
      </p:pic>
      <p:cxnSp>
        <p:nvCxnSpPr>
          <p:cNvPr id="63" name="Google Shape;63;p18"/>
          <p:cNvCxnSpPr/>
          <p:nvPr/>
        </p:nvCxnSpPr>
        <p:spPr>
          <a:xfrm flipH="1">
            <a:off x="345989" y="4505034"/>
            <a:ext cx="11846011" cy="105016"/>
          </a:xfrm>
          <a:prstGeom prst="straightConnector1">
            <a:avLst/>
          </a:prstGeom>
          <a:noFill/>
          <a:ln cap="flat" cmpd="sng" w="9525">
            <a:solidFill>
              <a:schemeClr val="accent1"/>
            </a:solidFill>
            <a:prstDash val="solid"/>
            <a:miter lim="800000"/>
            <a:headEnd len="sm" w="sm" type="none"/>
            <a:tailEnd len="sm" w="sm" type="none"/>
          </a:ln>
        </p:spPr>
      </p:cxnSp>
      <p:sp>
        <p:nvSpPr>
          <p:cNvPr id="64" name="Google Shape;64;p18"/>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F497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5" name="Shape 65"/>
        <p:cNvGrpSpPr/>
        <p:nvPr/>
      </p:nvGrpSpPr>
      <p:grpSpPr>
        <a:xfrm>
          <a:off x="0" y="0"/>
          <a:ext cx="0" cy="0"/>
          <a:chOff x="0" y="0"/>
          <a:chExt cx="0" cy="0"/>
        </a:xfrm>
      </p:grpSpPr>
      <p:sp>
        <p:nvSpPr>
          <p:cNvPr id="66" name="Google Shape;66;p13"/>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F497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37185" lvl="1" marL="914400" algn="l">
              <a:lnSpc>
                <a:spcPct val="90000"/>
              </a:lnSpc>
              <a:spcBef>
                <a:spcPts val="500"/>
              </a:spcBef>
              <a:spcAft>
                <a:spcPts val="0"/>
              </a:spcAft>
              <a:buSzPts val="1710"/>
              <a:buChar char="❑"/>
              <a:defRPr/>
            </a:lvl2pPr>
            <a:lvl3pPr indent="-331469" lvl="2" marL="1371600" algn="l">
              <a:lnSpc>
                <a:spcPct val="90000"/>
              </a:lnSpc>
              <a:spcBef>
                <a:spcPts val="500"/>
              </a:spcBef>
              <a:spcAft>
                <a:spcPts val="0"/>
              </a:spcAft>
              <a:buSzPts val="1620"/>
              <a:buChar char="❑"/>
              <a:defRPr/>
            </a:lvl3pPr>
            <a:lvl4pPr indent="-329183" lvl="3" marL="1828800" algn="l">
              <a:lnSpc>
                <a:spcPct val="90000"/>
              </a:lnSpc>
              <a:spcBef>
                <a:spcPts val="500"/>
              </a:spcBef>
              <a:spcAft>
                <a:spcPts val="0"/>
              </a:spcAft>
              <a:buSzPts val="1584"/>
              <a:buChar char="❑"/>
              <a:defRPr/>
            </a:lvl4pPr>
            <a:lvl5pPr indent="-326898" lvl="4" marL="2286000" algn="l">
              <a:lnSpc>
                <a:spcPct val="90000"/>
              </a:lnSpc>
              <a:spcBef>
                <a:spcPts val="500"/>
              </a:spcBef>
              <a:spcAft>
                <a:spcPts val="0"/>
              </a:spcAft>
              <a:buSzPts val="1548"/>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37185" lvl="1" marL="914400" algn="l">
              <a:lnSpc>
                <a:spcPct val="90000"/>
              </a:lnSpc>
              <a:spcBef>
                <a:spcPts val="500"/>
              </a:spcBef>
              <a:spcAft>
                <a:spcPts val="0"/>
              </a:spcAft>
              <a:buSzPts val="1710"/>
              <a:buChar char="❑"/>
              <a:defRPr/>
            </a:lvl2pPr>
            <a:lvl3pPr indent="-331469" lvl="2" marL="1371600" algn="l">
              <a:lnSpc>
                <a:spcPct val="90000"/>
              </a:lnSpc>
              <a:spcBef>
                <a:spcPts val="500"/>
              </a:spcBef>
              <a:spcAft>
                <a:spcPts val="0"/>
              </a:spcAft>
              <a:buSzPts val="1620"/>
              <a:buChar char="❑"/>
              <a:defRPr/>
            </a:lvl3pPr>
            <a:lvl4pPr indent="-329183" lvl="3" marL="1828800" algn="l">
              <a:lnSpc>
                <a:spcPct val="90000"/>
              </a:lnSpc>
              <a:spcBef>
                <a:spcPts val="500"/>
              </a:spcBef>
              <a:spcAft>
                <a:spcPts val="0"/>
              </a:spcAft>
              <a:buSzPts val="1584"/>
              <a:buChar char="❑"/>
              <a:defRPr/>
            </a:lvl4pPr>
            <a:lvl5pPr indent="-326898" lvl="4" marL="2286000" algn="l">
              <a:lnSpc>
                <a:spcPct val="90000"/>
              </a:lnSpc>
              <a:spcBef>
                <a:spcPts val="500"/>
              </a:spcBef>
              <a:spcAft>
                <a:spcPts val="0"/>
              </a:spcAft>
              <a:buSzPts val="1548"/>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3"/>
          <p:cNvSpPr txBox="1"/>
          <p:nvPr>
            <p:ph idx="10" type="dt"/>
          </p:nvPr>
        </p:nvSpPr>
        <p:spPr>
          <a:xfrm>
            <a:off x="838200" y="6356350"/>
            <a:ext cx="102817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3"/>
          <p:cNvSpPr txBox="1"/>
          <p:nvPr>
            <p:ph idx="11" type="ftr"/>
          </p:nvPr>
        </p:nvSpPr>
        <p:spPr>
          <a:xfrm>
            <a:off x="2116899" y="6356350"/>
            <a:ext cx="8129391"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3"/>
          <p:cNvSpPr txBox="1"/>
          <p:nvPr>
            <p:ph idx="12" type="sldNum"/>
          </p:nvPr>
        </p:nvSpPr>
        <p:spPr>
          <a:xfrm>
            <a:off x="10809962" y="6356350"/>
            <a:ext cx="5438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1F497D"/>
              </a:buClr>
              <a:buSzPts val="6000"/>
              <a:buFont typeface="Trebuchet MS"/>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2400"/>
              <a:buNone/>
              <a:defRPr sz="2400">
                <a:solidFill>
                  <a:srgbClr val="888888"/>
                </a:solidFill>
              </a:defRPr>
            </a:lvl1pPr>
            <a:lvl2pPr indent="-228600" lvl="1" marL="914400" algn="l">
              <a:lnSpc>
                <a:spcPct val="90000"/>
              </a:lnSpc>
              <a:spcBef>
                <a:spcPts val="500"/>
              </a:spcBef>
              <a:spcAft>
                <a:spcPts val="0"/>
              </a:spcAft>
              <a:buSzPts val="1900"/>
              <a:buNone/>
              <a:defRPr sz="2000">
                <a:solidFill>
                  <a:srgbClr val="888888"/>
                </a:solidFill>
              </a:defRPr>
            </a:lvl2pPr>
            <a:lvl3pPr indent="-228600" lvl="2" marL="1371600" algn="l">
              <a:lnSpc>
                <a:spcPct val="90000"/>
              </a:lnSpc>
              <a:spcBef>
                <a:spcPts val="500"/>
              </a:spcBef>
              <a:spcAft>
                <a:spcPts val="0"/>
              </a:spcAft>
              <a:buSzPts val="1620"/>
              <a:buNone/>
              <a:defRPr sz="1800">
                <a:solidFill>
                  <a:srgbClr val="888888"/>
                </a:solidFill>
              </a:defRPr>
            </a:lvl3pPr>
            <a:lvl4pPr indent="-228600" lvl="3" marL="1828800" algn="l">
              <a:lnSpc>
                <a:spcPct val="90000"/>
              </a:lnSpc>
              <a:spcBef>
                <a:spcPts val="500"/>
              </a:spcBef>
              <a:spcAft>
                <a:spcPts val="0"/>
              </a:spcAft>
              <a:buSzPts val="1408"/>
              <a:buNone/>
              <a:defRPr sz="1600">
                <a:solidFill>
                  <a:srgbClr val="888888"/>
                </a:solidFill>
              </a:defRPr>
            </a:lvl4pPr>
            <a:lvl5pPr indent="-228600" lvl="4" marL="2286000" algn="l">
              <a:lnSpc>
                <a:spcPct val="90000"/>
              </a:lnSpc>
              <a:spcBef>
                <a:spcPts val="500"/>
              </a:spcBef>
              <a:spcAft>
                <a:spcPts val="0"/>
              </a:spcAft>
              <a:buSzPts val="1376"/>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75" name="Google Shape;75;p19"/>
          <p:cNvSpPr txBox="1"/>
          <p:nvPr>
            <p:ph idx="10" type="dt"/>
          </p:nvPr>
        </p:nvSpPr>
        <p:spPr>
          <a:xfrm>
            <a:off x="838200" y="6356350"/>
            <a:ext cx="102817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9"/>
          <p:cNvSpPr txBox="1"/>
          <p:nvPr>
            <p:ph idx="11" type="ftr"/>
          </p:nvPr>
        </p:nvSpPr>
        <p:spPr>
          <a:xfrm>
            <a:off x="2116899" y="6356350"/>
            <a:ext cx="8129391"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9"/>
          <p:cNvSpPr txBox="1"/>
          <p:nvPr>
            <p:ph idx="12" type="sldNum"/>
          </p:nvPr>
        </p:nvSpPr>
        <p:spPr>
          <a:xfrm>
            <a:off x="10809962" y="6356350"/>
            <a:ext cx="5438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8" name="Shape 78"/>
        <p:cNvGrpSpPr/>
        <p:nvPr/>
      </p:nvGrpSpPr>
      <p:grpSpPr>
        <a:xfrm>
          <a:off x="0" y="0"/>
          <a:ext cx="0" cy="0"/>
          <a:chOff x="0" y="0"/>
          <a:chExt cx="0" cy="0"/>
        </a:xfrm>
      </p:grpSpPr>
      <p:sp>
        <p:nvSpPr>
          <p:cNvPr id="79" name="Google Shape;79;p20"/>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F497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0"/>
          <p:cNvSpPr txBox="1"/>
          <p:nvPr>
            <p:ph idx="10" type="dt"/>
          </p:nvPr>
        </p:nvSpPr>
        <p:spPr>
          <a:xfrm>
            <a:off x="838200" y="6356350"/>
            <a:ext cx="102817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0"/>
          <p:cNvSpPr txBox="1"/>
          <p:nvPr>
            <p:ph idx="11" type="ftr"/>
          </p:nvPr>
        </p:nvSpPr>
        <p:spPr>
          <a:xfrm>
            <a:off x="2116899" y="6356350"/>
            <a:ext cx="8129391"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0"/>
          <p:cNvSpPr txBox="1"/>
          <p:nvPr>
            <p:ph idx="12" type="sldNum"/>
          </p:nvPr>
        </p:nvSpPr>
        <p:spPr>
          <a:xfrm>
            <a:off x="10809962" y="6356350"/>
            <a:ext cx="5438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21"/>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F497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1"/>
          <p:cNvSpPr txBox="1"/>
          <p:nvPr>
            <p:ph idx="1" type="body"/>
          </p:nvPr>
        </p:nvSpPr>
        <p:spPr>
          <a:xfrm rot="5400000">
            <a:off x="3851275" y="-1325561"/>
            <a:ext cx="4489450"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37185" lvl="1" marL="914400" algn="l">
              <a:lnSpc>
                <a:spcPct val="90000"/>
              </a:lnSpc>
              <a:spcBef>
                <a:spcPts val="500"/>
              </a:spcBef>
              <a:spcAft>
                <a:spcPts val="0"/>
              </a:spcAft>
              <a:buSzPts val="1710"/>
              <a:buChar char="❑"/>
              <a:defRPr/>
            </a:lvl2pPr>
            <a:lvl3pPr indent="-331469" lvl="2" marL="1371600" algn="l">
              <a:lnSpc>
                <a:spcPct val="90000"/>
              </a:lnSpc>
              <a:spcBef>
                <a:spcPts val="500"/>
              </a:spcBef>
              <a:spcAft>
                <a:spcPts val="0"/>
              </a:spcAft>
              <a:buSzPts val="1620"/>
              <a:buChar char="❑"/>
              <a:defRPr/>
            </a:lvl3pPr>
            <a:lvl4pPr indent="-329183" lvl="3" marL="1828800" algn="l">
              <a:lnSpc>
                <a:spcPct val="90000"/>
              </a:lnSpc>
              <a:spcBef>
                <a:spcPts val="500"/>
              </a:spcBef>
              <a:spcAft>
                <a:spcPts val="0"/>
              </a:spcAft>
              <a:buSzPts val="1584"/>
              <a:buChar char="❑"/>
              <a:defRPr/>
            </a:lvl4pPr>
            <a:lvl5pPr indent="-326898" lvl="4" marL="2286000" algn="l">
              <a:lnSpc>
                <a:spcPct val="90000"/>
              </a:lnSpc>
              <a:spcBef>
                <a:spcPts val="500"/>
              </a:spcBef>
              <a:spcAft>
                <a:spcPts val="0"/>
              </a:spcAft>
              <a:buSzPts val="1548"/>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21"/>
          <p:cNvSpPr txBox="1"/>
          <p:nvPr>
            <p:ph idx="10" type="dt"/>
          </p:nvPr>
        </p:nvSpPr>
        <p:spPr>
          <a:xfrm>
            <a:off x="838200" y="6356350"/>
            <a:ext cx="102817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1"/>
          <p:cNvSpPr txBox="1"/>
          <p:nvPr>
            <p:ph idx="11" type="ftr"/>
          </p:nvPr>
        </p:nvSpPr>
        <p:spPr>
          <a:xfrm>
            <a:off x="2116899" y="6356350"/>
            <a:ext cx="8129391"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1"/>
          <p:cNvSpPr txBox="1"/>
          <p:nvPr>
            <p:ph idx="12" type="sldNum"/>
          </p:nvPr>
        </p:nvSpPr>
        <p:spPr>
          <a:xfrm>
            <a:off x="10809962" y="6356350"/>
            <a:ext cx="5438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F497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37185" lvl="1" marL="914400" algn="l">
              <a:lnSpc>
                <a:spcPct val="90000"/>
              </a:lnSpc>
              <a:spcBef>
                <a:spcPts val="500"/>
              </a:spcBef>
              <a:spcAft>
                <a:spcPts val="0"/>
              </a:spcAft>
              <a:buSzPts val="1710"/>
              <a:buChar char="❑"/>
              <a:defRPr/>
            </a:lvl2pPr>
            <a:lvl3pPr indent="-331469" lvl="2" marL="1371600" algn="l">
              <a:lnSpc>
                <a:spcPct val="90000"/>
              </a:lnSpc>
              <a:spcBef>
                <a:spcPts val="500"/>
              </a:spcBef>
              <a:spcAft>
                <a:spcPts val="0"/>
              </a:spcAft>
              <a:buSzPts val="1620"/>
              <a:buChar char="❑"/>
              <a:defRPr/>
            </a:lvl3pPr>
            <a:lvl4pPr indent="-329183" lvl="3" marL="1828800" algn="l">
              <a:lnSpc>
                <a:spcPct val="90000"/>
              </a:lnSpc>
              <a:spcBef>
                <a:spcPts val="500"/>
              </a:spcBef>
              <a:spcAft>
                <a:spcPts val="0"/>
              </a:spcAft>
              <a:buSzPts val="1584"/>
              <a:buChar char="❑"/>
              <a:defRPr/>
            </a:lvl4pPr>
            <a:lvl5pPr indent="-326898" lvl="4" marL="2286000" algn="l">
              <a:lnSpc>
                <a:spcPct val="90000"/>
              </a:lnSpc>
              <a:spcBef>
                <a:spcPts val="500"/>
              </a:spcBef>
              <a:spcAft>
                <a:spcPts val="0"/>
              </a:spcAft>
              <a:buSzPts val="1548"/>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22"/>
          <p:cNvSpPr txBox="1"/>
          <p:nvPr>
            <p:ph idx="10" type="dt"/>
          </p:nvPr>
        </p:nvSpPr>
        <p:spPr>
          <a:xfrm>
            <a:off x="838200" y="6356350"/>
            <a:ext cx="102817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2"/>
          <p:cNvSpPr txBox="1"/>
          <p:nvPr>
            <p:ph idx="11" type="ftr"/>
          </p:nvPr>
        </p:nvSpPr>
        <p:spPr>
          <a:xfrm>
            <a:off x="2116899" y="6356350"/>
            <a:ext cx="8129391"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2"/>
          <p:cNvSpPr txBox="1"/>
          <p:nvPr>
            <p:ph idx="12" type="sldNum"/>
          </p:nvPr>
        </p:nvSpPr>
        <p:spPr>
          <a:xfrm>
            <a:off x="10809962" y="6356350"/>
            <a:ext cx="5438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7.xml"/><Relationship Id="rId10" Type="http://schemas.openxmlformats.org/officeDocument/2006/relationships/slideLayout" Target="../slideLayouts/slideLayout6.xml"/><Relationship Id="rId13" Type="http://schemas.openxmlformats.org/officeDocument/2006/relationships/theme" Target="../theme/theme2.xml"/><Relationship Id="rId12" Type="http://schemas.openxmlformats.org/officeDocument/2006/relationships/slideLayout" Target="../slideLayouts/slideLayout8.xml"/><Relationship Id="rId1" Type="http://schemas.openxmlformats.org/officeDocument/2006/relationships/image" Target="../media/image3.png"/><Relationship Id="rId2" Type="http://schemas.openxmlformats.org/officeDocument/2006/relationships/hyperlink" Target="mailto:info@ucu.ac.ug" TargetMode="External"/><Relationship Id="rId3" Type="http://schemas.openxmlformats.org/officeDocument/2006/relationships/hyperlink" Target="http://www.ucu.ac.ug/" TargetMode="External"/><Relationship Id="rId4" Type="http://schemas.openxmlformats.org/officeDocument/2006/relationships/image" Target="../media/image4.png"/><Relationship Id="rId9" Type="http://schemas.openxmlformats.org/officeDocument/2006/relationships/slideLayout" Target="../slideLayouts/slideLayout5.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0"/>
          <p:cNvPicPr preferRelativeResize="0"/>
          <p:nvPr/>
        </p:nvPicPr>
        <p:blipFill rotWithShape="1">
          <a:blip r:embed="rId1">
            <a:alphaModFix/>
          </a:blip>
          <a:srcRect b="0" l="0" r="0" t="0"/>
          <a:stretch/>
        </p:blipFill>
        <p:spPr>
          <a:xfrm>
            <a:off x="9776791" y="0"/>
            <a:ext cx="2415209" cy="735885"/>
          </a:xfrm>
          <a:prstGeom prst="rect">
            <a:avLst/>
          </a:prstGeom>
          <a:noFill/>
          <a:ln>
            <a:noFill/>
          </a:ln>
        </p:spPr>
      </p:pic>
      <p:sp>
        <p:nvSpPr>
          <p:cNvPr id="11" name="Google Shape;11;p10"/>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1F497D"/>
              </a:buClr>
              <a:buSzPts val="4400"/>
              <a:buFont typeface="Trebuchet MS"/>
              <a:buNone/>
              <a:defRPr b="0" i="0" sz="4400" u="none" cap="none" strike="noStrike">
                <a:solidFill>
                  <a:srgbClr val="1F497D"/>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0"/>
          <p:cNvSpPr txBox="1"/>
          <p:nvPr>
            <p:ph idx="1" type="body"/>
          </p:nvPr>
        </p:nvSpPr>
        <p:spPr>
          <a:xfrm>
            <a:off x="838200" y="1687514"/>
            <a:ext cx="10515600" cy="448945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rgbClr val="D7014D"/>
              </a:buClr>
              <a:buSzPts val="2800"/>
              <a:buFont typeface="Noto Sans Symbols"/>
              <a:buChar char="❑"/>
              <a:defRPr b="0" i="0" sz="2800" u="none" cap="none" strike="noStrike">
                <a:solidFill>
                  <a:schemeClr val="dk1"/>
                </a:solidFill>
                <a:latin typeface="Trebuchet MS"/>
                <a:ea typeface="Trebuchet MS"/>
                <a:cs typeface="Trebuchet MS"/>
                <a:sym typeface="Trebuchet MS"/>
              </a:defRPr>
            </a:lvl1pPr>
            <a:lvl2pPr indent="-373380" lvl="1" marL="914400" marR="0" rtl="0" algn="l">
              <a:lnSpc>
                <a:spcPct val="90000"/>
              </a:lnSpc>
              <a:spcBef>
                <a:spcPts val="500"/>
              </a:spcBef>
              <a:spcAft>
                <a:spcPts val="0"/>
              </a:spcAft>
              <a:buClr>
                <a:srgbClr val="0B3D91"/>
              </a:buClr>
              <a:buSzPts val="2280"/>
              <a:buFont typeface="Noto Sans Symbols"/>
              <a:buChar char="❑"/>
              <a:defRPr b="0" i="0" sz="2400" u="none" cap="none" strike="noStrike">
                <a:solidFill>
                  <a:schemeClr val="dk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rgbClr val="D70167"/>
              </a:buClr>
              <a:buSzPts val="1800"/>
              <a:buFont typeface="Noto Sans Symbols"/>
              <a:buChar char="❑"/>
              <a:defRPr b="0" i="0" sz="2000" u="none" cap="none" strike="noStrike">
                <a:solidFill>
                  <a:schemeClr val="dk1"/>
                </a:solidFill>
                <a:latin typeface="Trebuchet MS"/>
                <a:ea typeface="Trebuchet MS"/>
                <a:cs typeface="Trebuchet MS"/>
                <a:sym typeface="Trebuchet MS"/>
              </a:defRPr>
            </a:lvl3pPr>
            <a:lvl4pPr indent="-329183" lvl="3" marL="1828800" marR="0" rtl="0" algn="l">
              <a:lnSpc>
                <a:spcPct val="90000"/>
              </a:lnSpc>
              <a:spcBef>
                <a:spcPts val="500"/>
              </a:spcBef>
              <a:spcAft>
                <a:spcPts val="0"/>
              </a:spcAft>
              <a:buClr>
                <a:srgbClr val="D70167"/>
              </a:buClr>
              <a:buSzPts val="1584"/>
              <a:buFont typeface="Noto Sans Symbols"/>
              <a:buChar char="❑"/>
              <a:defRPr b="0" i="0" sz="1800" u="none" cap="none" strike="noStrike">
                <a:solidFill>
                  <a:schemeClr val="dk1"/>
                </a:solidFill>
                <a:latin typeface="Trebuchet MS"/>
                <a:ea typeface="Trebuchet MS"/>
                <a:cs typeface="Trebuchet MS"/>
                <a:sym typeface="Trebuchet MS"/>
              </a:defRPr>
            </a:lvl4pPr>
            <a:lvl5pPr indent="-326898" lvl="4" marL="2286000" marR="0" rtl="0" algn="l">
              <a:lnSpc>
                <a:spcPct val="90000"/>
              </a:lnSpc>
              <a:spcBef>
                <a:spcPts val="500"/>
              </a:spcBef>
              <a:spcAft>
                <a:spcPts val="0"/>
              </a:spcAft>
              <a:buClr>
                <a:srgbClr val="007931"/>
              </a:buClr>
              <a:buSzPts val="1548"/>
              <a:buFont typeface="Noto Sans Symbols"/>
              <a:buChar char="❑"/>
              <a:defRPr b="0" i="0" sz="1800" u="none" cap="none" strike="noStrike">
                <a:solidFill>
                  <a:schemeClr val="dk1"/>
                </a:solidFill>
                <a:latin typeface="Trebuchet MS"/>
                <a:ea typeface="Trebuchet MS"/>
                <a:cs typeface="Trebuchet MS"/>
                <a:sym typeface="Trebuchet M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13" name="Google Shape;13;p10"/>
          <p:cNvSpPr/>
          <p:nvPr/>
        </p:nvSpPr>
        <p:spPr>
          <a:xfrm>
            <a:off x="838200" y="1508126"/>
            <a:ext cx="11353800" cy="179387"/>
          </a:xfrm>
          <a:prstGeom prst="rect">
            <a:avLst/>
          </a:prstGeom>
          <a:solidFill>
            <a:srgbClr val="0B3D9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14" name="Google Shape;14;p10"/>
          <p:cNvSpPr/>
          <p:nvPr/>
        </p:nvSpPr>
        <p:spPr>
          <a:xfrm>
            <a:off x="0" y="1508126"/>
            <a:ext cx="838200" cy="179387"/>
          </a:xfrm>
          <a:prstGeom prst="rect">
            <a:avLst/>
          </a:prstGeom>
          <a:solidFill>
            <a:srgbClr val="D7014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15" name="Google Shape;15;p10"/>
          <p:cNvSpPr/>
          <p:nvPr/>
        </p:nvSpPr>
        <p:spPr>
          <a:xfrm>
            <a:off x="838200" y="1508125"/>
            <a:ext cx="838200" cy="179387"/>
          </a:xfrm>
          <a:prstGeom prst="rect">
            <a:avLst/>
          </a:prstGeom>
          <a:solidFill>
            <a:srgbClr val="FFD93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16" name="Google Shape;16;p10"/>
          <p:cNvSpPr txBox="1"/>
          <p:nvPr>
            <p:ph idx="10" type="dt"/>
          </p:nvPr>
        </p:nvSpPr>
        <p:spPr>
          <a:xfrm>
            <a:off x="838200" y="6356350"/>
            <a:ext cx="1028178"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17" name="Google Shape;17;p10"/>
          <p:cNvSpPr txBox="1"/>
          <p:nvPr>
            <p:ph idx="11" type="ftr"/>
          </p:nvPr>
        </p:nvSpPr>
        <p:spPr>
          <a:xfrm>
            <a:off x="2116899" y="6251714"/>
            <a:ext cx="8129391" cy="469762"/>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18" name="Google Shape;18;p10"/>
          <p:cNvSpPr txBox="1"/>
          <p:nvPr/>
        </p:nvSpPr>
        <p:spPr>
          <a:xfrm>
            <a:off x="2116899" y="6356350"/>
            <a:ext cx="7517429"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50"/>
              <a:buFont typeface="Arial"/>
              <a:buNone/>
            </a:pPr>
            <a:r>
              <a:rPr b="1" i="0" lang="en-GB" sz="850" u="none" cap="none" strike="noStrike">
                <a:solidFill>
                  <a:srgbClr val="0B3D91"/>
                </a:solidFill>
                <a:latin typeface="Trebuchet MS"/>
                <a:ea typeface="Trebuchet MS"/>
                <a:cs typeface="Trebuchet MS"/>
                <a:sym typeface="Trebuchet MS"/>
              </a:rPr>
              <a:t>A Complete Education for A Complete Person</a:t>
            </a:r>
            <a:br>
              <a:rPr b="0" i="0" lang="en-GB" sz="700" u="none" cap="none" strike="noStrike">
                <a:solidFill>
                  <a:schemeClr val="dk1"/>
                </a:solidFill>
                <a:latin typeface="Trebuchet MS"/>
                <a:ea typeface="Trebuchet MS"/>
                <a:cs typeface="Trebuchet MS"/>
                <a:sym typeface="Trebuchet MS"/>
              </a:rPr>
            </a:br>
            <a:r>
              <a:rPr b="0" i="0" lang="en-GB" sz="700" u="none" cap="none" strike="noStrike">
                <a:solidFill>
                  <a:schemeClr val="dk1"/>
                </a:solidFill>
                <a:latin typeface="Trebuchet MS"/>
                <a:ea typeface="Trebuchet MS"/>
                <a:cs typeface="Trebuchet MS"/>
                <a:sym typeface="Trebuchet MS"/>
              </a:rPr>
              <a:t>P.O. Box 4, Mukono, Uganda, Plot 67-173, Bishop Tucker Road, Mukono Hill | Tel: +256 (0) 312 350 800 Email: </a:t>
            </a:r>
            <a:r>
              <a:rPr b="0" i="0" lang="en-GB" sz="700" u="sng" cap="none" strike="noStrike">
                <a:solidFill>
                  <a:srgbClr val="0000FF"/>
                </a:solidFill>
                <a:latin typeface="Trebuchet MS"/>
                <a:ea typeface="Trebuchet MS"/>
                <a:cs typeface="Trebuchet MS"/>
                <a:sym typeface="Trebuchet MS"/>
                <a:hlinkClick r:id="rId2">
                  <a:extLst>
                    <a:ext uri="{A12FA001-AC4F-418D-AE19-62706E023703}">
                      <ahyp:hlinkClr val="tx"/>
                    </a:ext>
                  </a:extLst>
                </a:hlinkClick>
              </a:rPr>
              <a:t>info@ucu.ac.ug</a:t>
            </a:r>
            <a:r>
              <a:rPr b="0" i="0" lang="en-GB" sz="700" u="none" cap="none" strike="noStrike">
                <a:solidFill>
                  <a:srgbClr val="0000FF"/>
                </a:solidFill>
                <a:latin typeface="Trebuchet MS"/>
                <a:ea typeface="Trebuchet MS"/>
                <a:cs typeface="Trebuchet MS"/>
                <a:sym typeface="Trebuchet MS"/>
              </a:rPr>
              <a:t> </a:t>
            </a:r>
            <a:r>
              <a:rPr b="0" i="0" lang="en-GB" sz="700" u="none" cap="none" strike="noStrike">
                <a:solidFill>
                  <a:schemeClr val="dk1"/>
                </a:solidFill>
                <a:latin typeface="Trebuchet MS"/>
                <a:ea typeface="Trebuchet MS"/>
                <a:cs typeface="Trebuchet MS"/>
                <a:sym typeface="Trebuchet MS"/>
              </a:rPr>
              <a:t>Web: </a:t>
            </a:r>
            <a:r>
              <a:rPr b="0" i="0" lang="en-GB" sz="700" u="sng" cap="none" strike="noStrike">
                <a:solidFill>
                  <a:srgbClr val="0000FF"/>
                </a:solidFill>
                <a:latin typeface="Trebuchet MS"/>
                <a:ea typeface="Trebuchet MS"/>
                <a:cs typeface="Trebuchet MS"/>
                <a:sym typeface="Trebuchet MS"/>
              </a:rPr>
              <a:t>https://</a:t>
            </a:r>
            <a:r>
              <a:rPr b="0" i="0" lang="en-GB" sz="700" u="sng" cap="none" strike="noStrike">
                <a:solidFill>
                  <a:srgbClr val="0000FF"/>
                </a:solidFill>
                <a:latin typeface="Trebuchet MS"/>
                <a:ea typeface="Trebuchet MS"/>
                <a:cs typeface="Trebuchet MS"/>
                <a:sym typeface="Trebuchet MS"/>
                <a:hlinkClick r:id="rId3">
                  <a:extLst>
                    <a:ext uri="{A12FA001-AC4F-418D-AE19-62706E023703}">
                      <ahyp:hlinkClr val="tx"/>
                    </a:ext>
                  </a:extLst>
                </a:hlinkClick>
              </a:rPr>
              <a:t>ucu.ac.ug</a:t>
            </a:r>
            <a:endParaRPr b="0" i="0" sz="700" u="sng" cap="none" strike="noStrike">
              <a:solidFill>
                <a:srgbClr val="0000F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650"/>
              <a:buFont typeface="Arial"/>
              <a:buNone/>
            </a:pPr>
            <a:r>
              <a:rPr b="0" i="0" lang="en-GB" sz="650" u="none" cap="none" strike="noStrike">
                <a:solidFill>
                  <a:schemeClr val="dk1"/>
                </a:solidFill>
                <a:latin typeface="Trebuchet MS"/>
                <a:ea typeface="Trebuchet MS"/>
                <a:cs typeface="Trebuchet MS"/>
                <a:sym typeface="Trebuchet MS"/>
              </a:rPr>
              <a:t>Founded by the Province of the Church of Uganda. Chartered by the Government of Uganda</a:t>
            </a:r>
            <a:endParaRPr b="0" i="0" sz="650" u="none" cap="none" strike="noStrike">
              <a:solidFill>
                <a:schemeClr val="dk1"/>
              </a:solidFill>
              <a:latin typeface="Trebuchet MS"/>
              <a:ea typeface="Trebuchet MS"/>
              <a:cs typeface="Trebuchet MS"/>
              <a:sym typeface="Trebuchet MS"/>
            </a:endParaRPr>
          </a:p>
        </p:txBody>
      </p:sp>
      <p:cxnSp>
        <p:nvCxnSpPr>
          <p:cNvPr id="19" name="Google Shape;19;p10"/>
          <p:cNvCxnSpPr/>
          <p:nvPr/>
        </p:nvCxnSpPr>
        <p:spPr>
          <a:xfrm>
            <a:off x="0" y="6395027"/>
            <a:ext cx="12192000" cy="0"/>
          </a:xfrm>
          <a:prstGeom prst="straightConnector1">
            <a:avLst/>
          </a:prstGeom>
          <a:noFill/>
          <a:ln cap="flat" cmpd="sng" w="12700">
            <a:solidFill>
              <a:srgbClr val="D70167"/>
            </a:solidFill>
            <a:prstDash val="solid"/>
            <a:miter lim="800000"/>
            <a:headEnd len="sm" w="sm" type="none"/>
            <a:tailEnd len="sm" w="sm" type="none"/>
          </a:ln>
        </p:spPr>
      </p:cxnSp>
      <p:pic>
        <p:nvPicPr>
          <p:cNvPr id="20" name="Google Shape;20;p10"/>
          <p:cNvPicPr preferRelativeResize="0"/>
          <p:nvPr/>
        </p:nvPicPr>
        <p:blipFill rotWithShape="1">
          <a:blip r:embed="rId4">
            <a:alphaModFix/>
          </a:blip>
          <a:srcRect b="42643" l="0" r="0" t="0"/>
          <a:stretch/>
        </p:blipFill>
        <p:spPr>
          <a:xfrm>
            <a:off x="0" y="5412967"/>
            <a:ext cx="1162289" cy="1445033"/>
          </a:xfrm>
          <a:prstGeom prst="rect">
            <a:avLst/>
          </a:prstGeom>
          <a:noFill/>
          <a:ln>
            <a:noFill/>
          </a:ln>
        </p:spPr>
      </p:pic>
      <p:sp>
        <p:nvSpPr>
          <p:cNvPr id="21" name="Google Shape;2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2400"/>
              <a:buNone/>
            </a:pPr>
            <a:r>
              <a:rPr lang="en-GB"/>
              <a:t>Topic: </a:t>
            </a:r>
            <a:r>
              <a:rPr i="1" lang="en-GB"/>
              <a:t>Descriptive analytics</a:t>
            </a:r>
            <a:endParaRPr/>
          </a:p>
        </p:txBody>
      </p:sp>
      <p:sp>
        <p:nvSpPr>
          <p:cNvPr id="101" name="Google Shape;101;p1"/>
          <p:cNvSpPr txBox="1"/>
          <p:nvPr/>
        </p:nvSpPr>
        <p:spPr>
          <a:xfrm>
            <a:off x="1007534" y="5551742"/>
            <a:ext cx="3733800" cy="820381"/>
          </a:xfrm>
          <a:prstGeom prst="rect">
            <a:avLst/>
          </a:prstGeom>
          <a:solidFill>
            <a:srgbClr val="F2F2F2"/>
          </a:solidFill>
          <a:ln cap="flat" cmpd="sng" w="9525">
            <a:solidFill>
              <a:srgbClr val="F2F2F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102" name="Google Shape;102;p1"/>
          <p:cNvSpPr txBox="1"/>
          <p:nvPr/>
        </p:nvSpPr>
        <p:spPr>
          <a:xfrm>
            <a:off x="937001" y="5579763"/>
            <a:ext cx="3804333" cy="831859"/>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Trebuchet MS"/>
              <a:buNone/>
            </a:pPr>
            <a:r>
              <a:rPr b="0" i="0" lang="en-GB" sz="2000" u="none" cap="none" strike="noStrike">
                <a:solidFill>
                  <a:schemeClr val="dk1"/>
                </a:solidFill>
                <a:latin typeface="Trebuchet MS"/>
                <a:ea typeface="Trebuchet MS"/>
                <a:cs typeface="Trebuchet MS"/>
                <a:sym typeface="Trebuchet MS"/>
              </a:rPr>
              <a:t>Dr. Daphne Nyachaki Bitalo</a:t>
            </a:r>
            <a:endParaRPr b="0" i="0" sz="2000" u="none" cap="none" strike="noStrike">
              <a:solidFill>
                <a:schemeClr val="dk1"/>
              </a:solidFill>
              <a:latin typeface="Trebuchet MS"/>
              <a:ea typeface="Trebuchet MS"/>
              <a:cs typeface="Trebuchet MS"/>
              <a:sym typeface="Trebuchet MS"/>
            </a:endParaRPr>
          </a:p>
          <a:p>
            <a:pPr indent="0" lvl="0" marL="0" marR="0" rtl="0" algn="l">
              <a:lnSpc>
                <a:spcPct val="90000"/>
              </a:lnSpc>
              <a:spcBef>
                <a:spcPts val="0"/>
              </a:spcBef>
              <a:spcAft>
                <a:spcPts val="0"/>
              </a:spcAft>
              <a:buClr>
                <a:srgbClr val="002060"/>
              </a:buClr>
              <a:buSzPts val="1400"/>
              <a:buFont typeface="Trebuchet MS"/>
              <a:buNone/>
            </a:pPr>
            <a:r>
              <a:rPr b="1" i="0" lang="en-GB" sz="1400" u="none" cap="none" strike="noStrike">
                <a:solidFill>
                  <a:srgbClr val="002060"/>
                </a:solidFill>
                <a:latin typeface="Trebuchet MS"/>
                <a:ea typeface="Trebuchet MS"/>
                <a:cs typeface="Trebuchet MS"/>
                <a:sym typeface="Trebuchet MS"/>
              </a:rPr>
              <a:t>Department of Computing &amp; Technology</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C00000"/>
              </a:buClr>
              <a:buSzPts val="1400"/>
              <a:buFont typeface="Trebuchet MS"/>
              <a:buNone/>
            </a:pPr>
            <a:r>
              <a:rPr b="0" i="0" lang="en-GB" sz="1400" u="none" cap="none" strike="noStrike">
                <a:solidFill>
                  <a:srgbClr val="C00000"/>
                </a:solidFill>
                <a:latin typeface="Trebuchet MS"/>
                <a:ea typeface="Trebuchet MS"/>
                <a:cs typeface="Trebuchet MS"/>
                <a:sym typeface="Trebuchet MS"/>
              </a:rPr>
              <a:t>Faculty of Engineering, Design &amp; Technology</a:t>
            </a:r>
            <a:endParaRPr b="0" i="0" sz="1400" u="none" cap="none" strike="noStrike">
              <a:solidFill>
                <a:srgbClr val="000000"/>
              </a:solidFill>
              <a:latin typeface="Arial"/>
              <a:ea typeface="Arial"/>
              <a:cs typeface="Arial"/>
              <a:sym typeface="Arial"/>
            </a:endParaRPr>
          </a:p>
        </p:txBody>
      </p:sp>
      <p:sp>
        <p:nvSpPr>
          <p:cNvPr id="103" name="Google Shape;103;p1"/>
          <p:cNvSpPr txBox="1"/>
          <p:nvPr/>
        </p:nvSpPr>
        <p:spPr>
          <a:xfrm>
            <a:off x="1" y="2156859"/>
            <a:ext cx="12191999" cy="1325563"/>
          </a:xfrm>
          <a:prstGeom prst="rect">
            <a:avLst/>
          </a:prstGeom>
          <a:solidFill>
            <a:srgbClr val="0A3D91"/>
          </a:solidFill>
          <a:ln cap="flat" cmpd="sng" w="9525">
            <a:solidFill>
              <a:srgbClr val="0A3D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2800"/>
              <a:buFont typeface="Trebuchet MS"/>
              <a:buNone/>
            </a:pPr>
            <a:r>
              <a:t/>
            </a:r>
            <a:endParaRPr b="0" i="0" sz="2800" u="none" cap="none" strike="noStrike">
              <a:solidFill>
                <a:srgbClr val="FFFF00"/>
              </a:solidFill>
              <a:latin typeface="Trebuchet MS"/>
              <a:ea typeface="Trebuchet MS"/>
              <a:cs typeface="Trebuchet MS"/>
              <a:sym typeface="Trebuchet MS"/>
            </a:endParaRPr>
          </a:p>
        </p:txBody>
      </p:sp>
      <p:sp>
        <p:nvSpPr>
          <p:cNvPr id="104" name="Google Shape;104;p1"/>
          <p:cNvSpPr txBox="1"/>
          <p:nvPr/>
        </p:nvSpPr>
        <p:spPr>
          <a:xfrm>
            <a:off x="1" y="2181298"/>
            <a:ext cx="12191999" cy="889481"/>
          </a:xfrm>
          <a:prstGeom prst="rect">
            <a:avLst/>
          </a:prstGeom>
          <a:noFill/>
          <a:ln cap="flat" cmpd="sng" w="9525">
            <a:solidFill>
              <a:srgbClr val="0A3D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4800"/>
              <a:buFont typeface="Arial"/>
              <a:buNone/>
            </a:pPr>
            <a:r>
              <a:rPr b="0" i="0" lang="en-GB" sz="4800" u="none" cap="none" strike="noStrike">
                <a:solidFill>
                  <a:schemeClr val="lt1"/>
                </a:solidFill>
                <a:latin typeface="Trebuchet MS"/>
                <a:ea typeface="Trebuchet MS"/>
                <a:cs typeface="Trebuchet MS"/>
                <a:sym typeface="Trebuchet MS"/>
              </a:rPr>
              <a:t>DSC3108: Big Data Mining and Analytics</a:t>
            </a:r>
            <a:endParaRPr b="0" i="0" sz="1400" u="none" cap="none" strike="noStrike">
              <a:solidFill>
                <a:srgbClr val="000000"/>
              </a:solidFill>
              <a:latin typeface="Arial"/>
              <a:ea typeface="Arial"/>
              <a:cs typeface="Arial"/>
              <a:sym typeface="Arial"/>
            </a:endParaRPr>
          </a:p>
        </p:txBody>
      </p:sp>
      <p:sp>
        <p:nvSpPr>
          <p:cNvPr id="105" name="Google Shape;105;p1"/>
          <p:cNvSpPr txBox="1"/>
          <p:nvPr/>
        </p:nvSpPr>
        <p:spPr>
          <a:xfrm>
            <a:off x="-2" y="2819880"/>
            <a:ext cx="12191999" cy="609120"/>
          </a:xfrm>
          <a:prstGeom prst="rect">
            <a:avLst/>
          </a:prstGeom>
          <a:noFill/>
          <a:ln cap="flat" cmpd="sng" w="9525">
            <a:solidFill>
              <a:srgbClr val="0A3D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00"/>
              </a:buClr>
              <a:buSzPts val="2800"/>
              <a:buFont typeface="Trebuchet MS"/>
              <a:buNone/>
            </a:pPr>
            <a:r>
              <a:rPr b="0" i="0" lang="en-GB" sz="2800" u="none" cap="none" strike="noStrike">
                <a:solidFill>
                  <a:srgbClr val="FFFF00"/>
                </a:solidFill>
                <a:latin typeface="Trebuchet MS"/>
                <a:ea typeface="Trebuchet MS"/>
                <a:cs typeface="Trebuchet MS"/>
                <a:sym typeface="Trebuchet MS"/>
              </a:rPr>
              <a:t>Lecture 0</a:t>
            </a:r>
            <a:r>
              <a:rPr lang="en-GB" sz="2800">
                <a:solidFill>
                  <a:srgbClr val="FFFF00"/>
                </a:solidFill>
                <a:latin typeface="Trebuchet MS"/>
                <a:ea typeface="Trebuchet MS"/>
                <a:cs typeface="Trebuchet MS"/>
                <a:sym typeface="Trebuchet MS"/>
              </a:rPr>
              <a:t>5</a:t>
            </a:r>
            <a:r>
              <a:rPr b="0" i="0" lang="en-GB" sz="2800" u="none" cap="none" strike="noStrike">
                <a:solidFill>
                  <a:srgbClr val="FFFF00"/>
                </a:solidFill>
                <a:latin typeface="Trebuchet MS"/>
                <a:ea typeface="Trebuchet MS"/>
                <a:cs typeface="Trebuchet MS"/>
                <a:sym typeface="Trebuchet MS"/>
              </a:rPr>
              <a:t> (BSCS_3:1)</a:t>
            </a:r>
            <a:endParaRPr b="0" i="0" sz="2800" u="none" cap="none" strike="noStrike">
              <a:solidFill>
                <a:srgbClr val="FFFF00"/>
              </a:solidFill>
              <a:latin typeface="Trebuchet MS"/>
              <a:ea typeface="Trebuchet MS"/>
              <a:cs typeface="Trebuchet MS"/>
              <a:sym typeface="Trebuchet MS"/>
            </a:endParaRPr>
          </a:p>
        </p:txBody>
      </p:sp>
      <p:sp>
        <p:nvSpPr>
          <p:cNvPr id="106" name="Google Shape;106;p1"/>
          <p:cNvSpPr txBox="1"/>
          <p:nvPr/>
        </p:nvSpPr>
        <p:spPr>
          <a:xfrm>
            <a:off x="9656407" y="5971302"/>
            <a:ext cx="2535600" cy="44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accent5"/>
              </a:buClr>
              <a:buSzPts val="1600"/>
              <a:buFont typeface="Trebuchet MS"/>
              <a:buNone/>
            </a:pPr>
            <a:r>
              <a:rPr lang="en-GB" sz="1600">
                <a:solidFill>
                  <a:schemeClr val="accent5"/>
                </a:solidFill>
                <a:latin typeface="Trebuchet MS"/>
                <a:ea typeface="Trebuchet MS"/>
                <a:cs typeface="Trebuchet MS"/>
                <a:sym typeface="Trebuchet MS"/>
              </a:rPr>
              <a:t>Thur</a:t>
            </a:r>
            <a:r>
              <a:rPr b="0" i="0" lang="en-GB" sz="1600" u="none" cap="none" strike="noStrike">
                <a:solidFill>
                  <a:schemeClr val="accent5"/>
                </a:solidFill>
                <a:latin typeface="Trebuchet MS"/>
                <a:ea typeface="Trebuchet MS"/>
                <a:cs typeface="Trebuchet MS"/>
                <a:sym typeface="Trebuchet MS"/>
              </a:rPr>
              <a:t> 26</a:t>
            </a:r>
            <a:r>
              <a:rPr b="0" baseline="30000" i="0" lang="en-GB" sz="1600" u="none" cap="none" strike="noStrike">
                <a:solidFill>
                  <a:schemeClr val="accent5"/>
                </a:solidFill>
                <a:latin typeface="Trebuchet MS"/>
                <a:ea typeface="Trebuchet MS"/>
                <a:cs typeface="Trebuchet MS"/>
                <a:sym typeface="Trebuchet MS"/>
              </a:rPr>
              <a:t>th</a:t>
            </a:r>
            <a:r>
              <a:rPr b="0" i="0" lang="en-GB" sz="1600" u="none" cap="none" strike="noStrike">
                <a:solidFill>
                  <a:schemeClr val="accent5"/>
                </a:solidFill>
                <a:latin typeface="Trebuchet MS"/>
                <a:ea typeface="Trebuchet MS"/>
                <a:cs typeface="Trebuchet MS"/>
                <a:sym typeface="Trebuchet MS"/>
              </a:rPr>
              <a:t> Sept 2024</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305cc8ad85c_0_0"/>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GB"/>
              <a:t>Process of EDA</a:t>
            </a:r>
            <a:endParaRPr/>
          </a:p>
        </p:txBody>
      </p:sp>
      <p:sp>
        <p:nvSpPr>
          <p:cNvPr id="198" name="Google Shape;198;g305cc8ad85c_0_0"/>
          <p:cNvSpPr txBox="1"/>
          <p:nvPr>
            <p:ph idx="1" type="body"/>
          </p:nvPr>
        </p:nvSpPr>
        <p:spPr>
          <a:xfrm>
            <a:off x="838200" y="1687525"/>
            <a:ext cx="11010300" cy="4489500"/>
          </a:xfrm>
          <a:prstGeom prst="rect">
            <a:avLst/>
          </a:prstGeom>
          <a:noFill/>
          <a:ln>
            <a:noFill/>
          </a:ln>
        </p:spPr>
        <p:txBody>
          <a:bodyPr anchorCtr="0" anchor="t" bIns="45700" lIns="91425" spcFirstLastPara="1" rIns="91425" wrap="square" tIns="45700">
            <a:noAutofit/>
          </a:bodyPr>
          <a:lstStyle/>
          <a:p>
            <a:pPr indent="-469900" lvl="0" marL="457200" rtl="0" algn="l">
              <a:lnSpc>
                <a:spcPct val="95000"/>
              </a:lnSpc>
              <a:spcBef>
                <a:spcPts val="0"/>
              </a:spcBef>
              <a:spcAft>
                <a:spcPts val="0"/>
              </a:spcAft>
              <a:buClr>
                <a:schemeClr val="dk1"/>
              </a:buClr>
              <a:buSzPts val="3800"/>
              <a:buFont typeface="Book Antiqua"/>
              <a:buAutoNum type="arabicPeriod"/>
            </a:pPr>
            <a:r>
              <a:rPr lang="en-GB" sz="3800">
                <a:latin typeface="Book Antiqua"/>
                <a:ea typeface="Book Antiqua"/>
                <a:cs typeface="Book Antiqua"/>
                <a:sym typeface="Book Antiqua"/>
              </a:rPr>
              <a:t>Data types determine how relationships are explored</a:t>
            </a:r>
            <a:endParaRPr sz="3800">
              <a:latin typeface="Book Antiqua"/>
              <a:ea typeface="Book Antiqua"/>
              <a:cs typeface="Book Antiqua"/>
              <a:sym typeface="Book Antiqua"/>
            </a:endParaRPr>
          </a:p>
          <a:p>
            <a:pPr indent="-469900" lvl="0" marL="457200" rtl="0" algn="l">
              <a:lnSpc>
                <a:spcPct val="95000"/>
              </a:lnSpc>
              <a:spcBef>
                <a:spcPts val="0"/>
              </a:spcBef>
              <a:spcAft>
                <a:spcPts val="0"/>
              </a:spcAft>
              <a:buClr>
                <a:schemeClr val="dk1"/>
              </a:buClr>
              <a:buSzPts val="3800"/>
              <a:buFont typeface="Book Antiqua"/>
              <a:buAutoNum type="arabicPeriod"/>
            </a:pPr>
            <a:r>
              <a:rPr lang="en-GB" sz="3800">
                <a:latin typeface="Book Antiqua"/>
                <a:ea typeface="Book Antiqua"/>
                <a:cs typeface="Book Antiqua"/>
                <a:sym typeface="Book Antiqua"/>
              </a:rPr>
              <a:t>We can use visuals (graphs)</a:t>
            </a:r>
            <a:endParaRPr sz="3800">
              <a:latin typeface="Book Antiqua"/>
              <a:ea typeface="Book Antiqua"/>
              <a:cs typeface="Book Antiqua"/>
              <a:sym typeface="Book Antiqua"/>
            </a:endParaRPr>
          </a:p>
          <a:p>
            <a:pPr indent="-469900" lvl="0" marL="457200" rtl="0" algn="l">
              <a:lnSpc>
                <a:spcPct val="95000"/>
              </a:lnSpc>
              <a:spcBef>
                <a:spcPts val="0"/>
              </a:spcBef>
              <a:spcAft>
                <a:spcPts val="0"/>
              </a:spcAft>
              <a:buClr>
                <a:schemeClr val="dk1"/>
              </a:buClr>
              <a:buSzPts val="3800"/>
              <a:buFont typeface="Book Antiqua"/>
              <a:buAutoNum type="arabicPeriod"/>
            </a:pPr>
            <a:r>
              <a:rPr lang="en-GB" sz="3800">
                <a:latin typeface="Book Antiqua"/>
                <a:ea typeface="Book Antiqua"/>
                <a:cs typeface="Book Antiqua"/>
                <a:sym typeface="Book Antiqua"/>
              </a:rPr>
              <a:t>E.g. Continuous variables relationship-scatterplot</a:t>
            </a:r>
            <a:endParaRPr sz="3800">
              <a:latin typeface="Book Antiqua"/>
              <a:ea typeface="Book Antiqua"/>
              <a:cs typeface="Book Antiqua"/>
              <a:sym typeface="Book Antiqua"/>
            </a:endParaRPr>
          </a:p>
          <a:p>
            <a:pPr indent="-469900" lvl="0" marL="457200" rtl="0" algn="l">
              <a:lnSpc>
                <a:spcPct val="95000"/>
              </a:lnSpc>
              <a:spcBef>
                <a:spcPts val="0"/>
              </a:spcBef>
              <a:spcAft>
                <a:spcPts val="0"/>
              </a:spcAft>
              <a:buClr>
                <a:schemeClr val="dk1"/>
              </a:buClr>
              <a:buSzPts val="3800"/>
              <a:buFont typeface="Book Antiqua"/>
              <a:buAutoNum type="arabicPeriod"/>
            </a:pPr>
            <a:r>
              <a:rPr lang="en-GB" sz="3800">
                <a:latin typeface="Book Antiqua"/>
                <a:ea typeface="Book Antiqua"/>
                <a:cs typeface="Book Antiqua"/>
                <a:sym typeface="Book Antiqua"/>
              </a:rPr>
              <a:t>Explore relationships using statistics</a:t>
            </a:r>
            <a:endParaRPr sz="2970">
              <a:latin typeface="Book Antiqua"/>
              <a:ea typeface="Book Antiqua"/>
              <a:cs typeface="Book Antiqua"/>
              <a:sym typeface="Book Antiqu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305cc8ad85c_0_62"/>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GB"/>
              <a:t>Statistical significance</a:t>
            </a:r>
            <a:endParaRPr/>
          </a:p>
        </p:txBody>
      </p:sp>
      <p:sp>
        <p:nvSpPr>
          <p:cNvPr id="205" name="Google Shape;205;g305cc8ad85c_0_62"/>
          <p:cNvSpPr txBox="1"/>
          <p:nvPr>
            <p:ph idx="1" type="body"/>
          </p:nvPr>
        </p:nvSpPr>
        <p:spPr>
          <a:xfrm>
            <a:off x="838200" y="1687525"/>
            <a:ext cx="11010300" cy="4489500"/>
          </a:xfrm>
          <a:prstGeom prst="rect">
            <a:avLst/>
          </a:prstGeom>
          <a:noFill/>
          <a:ln>
            <a:noFill/>
          </a:ln>
        </p:spPr>
        <p:txBody>
          <a:bodyPr anchorCtr="0" anchor="t" bIns="45700" lIns="91425" spcFirstLastPara="1" rIns="91425" wrap="square" tIns="45700">
            <a:noAutofit/>
          </a:bodyPr>
          <a:lstStyle/>
          <a:p>
            <a:pPr indent="-482600" lvl="0" marL="457200" rtl="0" algn="l">
              <a:lnSpc>
                <a:spcPct val="115000"/>
              </a:lnSpc>
              <a:spcBef>
                <a:spcPts val="0"/>
              </a:spcBef>
              <a:spcAft>
                <a:spcPts val="0"/>
              </a:spcAft>
              <a:buClr>
                <a:schemeClr val="dk1"/>
              </a:buClr>
              <a:buSzPts val="4000"/>
              <a:buFont typeface="Book Antiqua"/>
              <a:buAutoNum type="arabicPeriod"/>
            </a:pPr>
            <a:r>
              <a:rPr lang="en-GB" sz="3100">
                <a:latin typeface="Book Antiqua"/>
                <a:ea typeface="Book Antiqua"/>
                <a:cs typeface="Book Antiqua"/>
                <a:sym typeface="Book Antiqua"/>
              </a:rPr>
              <a:t>p-value adds statistical credence to the tests for null/alternative hypotheses stated</a:t>
            </a:r>
            <a:endParaRPr sz="3100">
              <a:latin typeface="Book Antiqua"/>
              <a:ea typeface="Book Antiqua"/>
              <a:cs typeface="Book Antiqua"/>
              <a:sym typeface="Book Antiqua"/>
            </a:endParaRPr>
          </a:p>
          <a:p>
            <a:pPr indent="-482600" lvl="0" marL="457200" rtl="0" algn="l">
              <a:lnSpc>
                <a:spcPct val="115000"/>
              </a:lnSpc>
              <a:spcBef>
                <a:spcPts val="0"/>
              </a:spcBef>
              <a:spcAft>
                <a:spcPts val="0"/>
              </a:spcAft>
              <a:buClr>
                <a:schemeClr val="dk1"/>
              </a:buClr>
              <a:buSzPts val="4000"/>
              <a:buFont typeface="Book Antiqua"/>
              <a:buAutoNum type="arabicPeriod"/>
            </a:pPr>
            <a:r>
              <a:rPr lang="en-GB" sz="3100">
                <a:latin typeface="Book Antiqua"/>
                <a:ea typeface="Book Antiqua"/>
                <a:cs typeface="Book Antiqua"/>
                <a:sym typeface="Book Antiqua"/>
              </a:rPr>
              <a:t>Works for normally distributed data (parametric testing)</a:t>
            </a:r>
            <a:endParaRPr sz="3100">
              <a:latin typeface="Book Antiqua"/>
              <a:ea typeface="Book Antiqua"/>
              <a:cs typeface="Book Antiqua"/>
              <a:sym typeface="Book Antiqua"/>
            </a:endParaRPr>
          </a:p>
          <a:p>
            <a:pPr indent="-482600" lvl="0" marL="457200" rtl="0" algn="l">
              <a:lnSpc>
                <a:spcPct val="115000"/>
              </a:lnSpc>
              <a:spcBef>
                <a:spcPts val="0"/>
              </a:spcBef>
              <a:spcAft>
                <a:spcPts val="0"/>
              </a:spcAft>
              <a:buClr>
                <a:schemeClr val="dk1"/>
              </a:buClr>
              <a:buSzPts val="4000"/>
              <a:buFont typeface="Book Antiqua"/>
              <a:buAutoNum type="arabicPeriod"/>
            </a:pPr>
            <a:r>
              <a:rPr lang="en-GB" sz="3100">
                <a:latin typeface="Book Antiqua"/>
                <a:ea typeface="Book Antiqua"/>
                <a:cs typeface="Book Antiqua"/>
                <a:sym typeface="Book Antiqua"/>
              </a:rPr>
              <a:t>t-test for continuous variables/data</a:t>
            </a:r>
            <a:endParaRPr sz="3100">
              <a:latin typeface="Book Antiqua"/>
              <a:ea typeface="Book Antiqua"/>
              <a:cs typeface="Book Antiqua"/>
              <a:sym typeface="Book Antiqua"/>
            </a:endParaRPr>
          </a:p>
          <a:p>
            <a:pPr indent="-482600" lvl="0" marL="457200" rtl="0" algn="l">
              <a:lnSpc>
                <a:spcPct val="115000"/>
              </a:lnSpc>
              <a:spcBef>
                <a:spcPts val="0"/>
              </a:spcBef>
              <a:spcAft>
                <a:spcPts val="0"/>
              </a:spcAft>
              <a:buClr>
                <a:schemeClr val="dk1"/>
              </a:buClr>
              <a:buSzPts val="4000"/>
              <a:buFont typeface="Book Antiqua"/>
              <a:buAutoNum type="arabicPeriod"/>
            </a:pPr>
            <a:r>
              <a:rPr lang="en-GB" sz="3100">
                <a:latin typeface="Book Antiqua"/>
                <a:ea typeface="Book Antiqua"/>
                <a:cs typeface="Book Antiqua"/>
                <a:sym typeface="Book Antiqua"/>
              </a:rPr>
              <a:t>chi-squared test for categorical/qualitative data</a:t>
            </a:r>
            <a:endParaRPr sz="3100">
              <a:latin typeface="Book Antiqua"/>
              <a:ea typeface="Book Antiqua"/>
              <a:cs typeface="Book Antiqua"/>
              <a:sym typeface="Book Antiqua"/>
            </a:endParaRPr>
          </a:p>
          <a:p>
            <a:pPr indent="-482600" lvl="0" marL="457200" rtl="0" algn="l">
              <a:lnSpc>
                <a:spcPct val="115000"/>
              </a:lnSpc>
              <a:spcBef>
                <a:spcPts val="0"/>
              </a:spcBef>
              <a:spcAft>
                <a:spcPts val="0"/>
              </a:spcAft>
              <a:buClr>
                <a:schemeClr val="dk1"/>
              </a:buClr>
              <a:buSzPts val="4000"/>
              <a:buFont typeface="Book Antiqua"/>
              <a:buAutoNum type="arabicPeriod"/>
            </a:pPr>
            <a:r>
              <a:rPr lang="en-GB" sz="3100">
                <a:latin typeface="Book Antiqua"/>
                <a:ea typeface="Book Antiqua"/>
                <a:cs typeface="Book Antiqua"/>
                <a:sym typeface="Book Antiqua"/>
              </a:rPr>
              <a:t>ANOVA for more in-depth analyses</a:t>
            </a:r>
            <a:endParaRPr sz="4000">
              <a:latin typeface="Book Antiqua"/>
              <a:ea typeface="Book Antiqua"/>
              <a:cs typeface="Book Antiqua"/>
              <a:sym typeface="Book Antiqu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305cc8ad85c_0_69"/>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GB"/>
              <a:t>Statistical significance</a:t>
            </a:r>
            <a:endParaRPr/>
          </a:p>
        </p:txBody>
      </p:sp>
      <p:sp>
        <p:nvSpPr>
          <p:cNvPr id="212" name="Google Shape;212;g305cc8ad85c_0_69"/>
          <p:cNvSpPr txBox="1"/>
          <p:nvPr>
            <p:ph idx="1" type="body"/>
          </p:nvPr>
        </p:nvSpPr>
        <p:spPr>
          <a:xfrm>
            <a:off x="838200" y="1687525"/>
            <a:ext cx="11010300" cy="4489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GB" sz="4100">
                <a:latin typeface="Book Antiqua"/>
                <a:ea typeface="Book Antiqua"/>
                <a:cs typeface="Book Antiqua"/>
                <a:sym typeface="Book Antiqua"/>
              </a:rPr>
              <a:t>6. Stats range from 0-1</a:t>
            </a:r>
            <a:endParaRPr sz="4100">
              <a:latin typeface="Book Antiqua"/>
              <a:ea typeface="Book Antiqua"/>
              <a:cs typeface="Book Antiqua"/>
              <a:sym typeface="Book Antiqua"/>
            </a:endParaRPr>
          </a:p>
          <a:p>
            <a:pPr indent="0" lvl="0" marL="0" rtl="0" algn="l">
              <a:lnSpc>
                <a:spcPct val="115000"/>
              </a:lnSpc>
              <a:spcBef>
                <a:spcPts val="0"/>
              </a:spcBef>
              <a:spcAft>
                <a:spcPts val="0"/>
              </a:spcAft>
              <a:buNone/>
            </a:pPr>
            <a:r>
              <a:rPr lang="en-GB" sz="4100">
                <a:latin typeface="Book Antiqua"/>
                <a:ea typeface="Book Antiqua"/>
                <a:cs typeface="Book Antiqua"/>
                <a:sym typeface="Book Antiqua"/>
              </a:rPr>
              <a:t>7. Thresholds for error usually at 0.05</a:t>
            </a:r>
            <a:endParaRPr sz="4100">
              <a:latin typeface="Book Antiqua"/>
              <a:ea typeface="Book Antiqua"/>
              <a:cs typeface="Book Antiqua"/>
              <a:sym typeface="Book Antiqua"/>
            </a:endParaRPr>
          </a:p>
          <a:p>
            <a:pPr indent="0" lvl="0" marL="0" rtl="0" algn="l">
              <a:lnSpc>
                <a:spcPct val="115000"/>
              </a:lnSpc>
              <a:spcBef>
                <a:spcPts val="0"/>
              </a:spcBef>
              <a:spcAft>
                <a:spcPts val="0"/>
              </a:spcAft>
              <a:buNone/>
            </a:pPr>
            <a:r>
              <a:rPr lang="en-GB" sz="4100">
                <a:latin typeface="Book Antiqua"/>
                <a:ea typeface="Book Antiqua"/>
                <a:cs typeface="Book Antiqua"/>
                <a:sym typeface="Book Antiqua"/>
              </a:rPr>
              <a:t>8. p =&lt;0.05 reject null hypothesis</a:t>
            </a:r>
            <a:endParaRPr sz="4100">
              <a:latin typeface="Book Antiqua"/>
              <a:ea typeface="Book Antiqua"/>
              <a:cs typeface="Book Antiqua"/>
              <a:sym typeface="Book Antiqua"/>
            </a:endParaRPr>
          </a:p>
          <a:p>
            <a:pPr indent="0" lvl="0" marL="0" rtl="0" algn="l">
              <a:lnSpc>
                <a:spcPct val="95000"/>
              </a:lnSpc>
              <a:spcBef>
                <a:spcPts val="0"/>
              </a:spcBef>
              <a:spcAft>
                <a:spcPts val="0"/>
              </a:spcAft>
              <a:buNone/>
            </a:pPr>
            <a:r>
              <a:rPr lang="en-GB" sz="4100">
                <a:latin typeface="Book Antiqua"/>
                <a:ea typeface="Book Antiqua"/>
                <a:cs typeface="Book Antiqua"/>
                <a:sym typeface="Book Antiqua"/>
              </a:rPr>
              <a:t>9. p&gt;= 0.05 fail to reject the null hypothesis</a:t>
            </a:r>
            <a:endParaRPr sz="5000">
              <a:latin typeface="Book Antiqua"/>
              <a:ea typeface="Book Antiqua"/>
              <a:cs typeface="Book Antiqua"/>
              <a:sym typeface="Book Antiqu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305cc8ad85c_0_6"/>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GB"/>
              <a:t>Process of EDA: Statistical investigation </a:t>
            </a:r>
            <a:endParaRPr/>
          </a:p>
        </p:txBody>
      </p:sp>
      <p:sp>
        <p:nvSpPr>
          <p:cNvPr id="219" name="Google Shape;219;g305cc8ad85c_0_6"/>
          <p:cNvSpPr txBox="1"/>
          <p:nvPr>
            <p:ph idx="1" type="body"/>
          </p:nvPr>
        </p:nvSpPr>
        <p:spPr>
          <a:xfrm>
            <a:off x="838200" y="1687525"/>
            <a:ext cx="11133000" cy="4489500"/>
          </a:xfrm>
          <a:prstGeom prst="rect">
            <a:avLst/>
          </a:prstGeom>
          <a:noFill/>
          <a:ln>
            <a:noFill/>
          </a:ln>
        </p:spPr>
        <p:txBody>
          <a:bodyPr anchorCtr="0" anchor="t" bIns="45700" lIns="91425" spcFirstLastPara="1" rIns="91425" wrap="square" tIns="45700">
            <a:noAutofit/>
          </a:bodyPr>
          <a:lstStyle/>
          <a:p>
            <a:pPr indent="-450850" lvl="0" marL="457200" rtl="0" algn="l">
              <a:lnSpc>
                <a:spcPct val="115000"/>
              </a:lnSpc>
              <a:spcBef>
                <a:spcPts val="0"/>
              </a:spcBef>
              <a:spcAft>
                <a:spcPts val="0"/>
              </a:spcAft>
              <a:buClr>
                <a:schemeClr val="dk1"/>
              </a:buClr>
              <a:buSzPts val="3500"/>
              <a:buFont typeface="Book Antiqua"/>
              <a:buAutoNum type="arabicPeriod"/>
            </a:pPr>
            <a:r>
              <a:rPr lang="en-GB" sz="3500">
                <a:latin typeface="Book Antiqua"/>
                <a:ea typeface="Book Antiqua"/>
                <a:cs typeface="Book Antiqua"/>
                <a:sym typeface="Book Antiqua"/>
              </a:rPr>
              <a:t>Two continuous variables: correlation test (r= -1 to +1)</a:t>
            </a:r>
            <a:endParaRPr sz="3500">
              <a:latin typeface="Book Antiqua"/>
              <a:ea typeface="Book Antiqua"/>
              <a:cs typeface="Book Antiqua"/>
              <a:sym typeface="Book Antiqua"/>
            </a:endParaRPr>
          </a:p>
          <a:p>
            <a:pPr indent="-450850" lvl="0" marL="457200" rtl="0" algn="l">
              <a:lnSpc>
                <a:spcPct val="115000"/>
              </a:lnSpc>
              <a:spcBef>
                <a:spcPts val="0"/>
              </a:spcBef>
              <a:spcAft>
                <a:spcPts val="0"/>
              </a:spcAft>
              <a:buClr>
                <a:schemeClr val="dk1"/>
              </a:buClr>
              <a:buSzPts val="3500"/>
              <a:buFont typeface="Book Antiqua"/>
              <a:buAutoNum type="arabicPeriod"/>
            </a:pPr>
            <a:r>
              <a:rPr lang="en-GB" sz="3500">
                <a:latin typeface="Book Antiqua"/>
                <a:ea typeface="Book Antiqua"/>
                <a:cs typeface="Book Antiqua"/>
                <a:sym typeface="Book Antiqua"/>
              </a:rPr>
              <a:t>Strong relationship (either &gt;=+0.7, -0.7)</a:t>
            </a:r>
            <a:endParaRPr sz="3500">
              <a:latin typeface="Book Antiqua"/>
              <a:ea typeface="Book Antiqua"/>
              <a:cs typeface="Book Antiqua"/>
              <a:sym typeface="Book Antiqua"/>
            </a:endParaRPr>
          </a:p>
          <a:p>
            <a:pPr indent="-450850" lvl="0" marL="457200" rtl="0" algn="l">
              <a:lnSpc>
                <a:spcPct val="115000"/>
              </a:lnSpc>
              <a:spcBef>
                <a:spcPts val="0"/>
              </a:spcBef>
              <a:spcAft>
                <a:spcPts val="0"/>
              </a:spcAft>
              <a:buClr>
                <a:schemeClr val="dk1"/>
              </a:buClr>
              <a:buSzPts val="3500"/>
              <a:buFont typeface="Book Antiqua"/>
              <a:buAutoNum type="arabicPeriod"/>
            </a:pPr>
            <a:r>
              <a:rPr lang="en-GB" sz="3500">
                <a:latin typeface="Book Antiqua"/>
                <a:ea typeface="Book Antiqua"/>
                <a:cs typeface="Book Antiqua"/>
                <a:sym typeface="Book Antiqua"/>
              </a:rPr>
              <a:t>Negative correlations exhibit an inverse relationship (i.e. one increases, other decreases)</a:t>
            </a:r>
            <a:endParaRPr sz="3500">
              <a:latin typeface="Book Antiqua"/>
              <a:ea typeface="Book Antiqua"/>
              <a:cs typeface="Book Antiqua"/>
              <a:sym typeface="Book Antiqua"/>
            </a:endParaRPr>
          </a:p>
          <a:p>
            <a:pPr indent="-450850" lvl="0" marL="457200" rtl="0" algn="l">
              <a:lnSpc>
                <a:spcPct val="115000"/>
              </a:lnSpc>
              <a:spcBef>
                <a:spcPts val="0"/>
              </a:spcBef>
              <a:spcAft>
                <a:spcPts val="0"/>
              </a:spcAft>
              <a:buClr>
                <a:schemeClr val="dk1"/>
              </a:buClr>
              <a:buSzPts val="3500"/>
              <a:buFont typeface="Book Antiqua"/>
              <a:buAutoNum type="arabicPeriod"/>
            </a:pPr>
            <a:r>
              <a:rPr lang="en-GB" sz="3500">
                <a:latin typeface="Book Antiqua"/>
                <a:ea typeface="Book Antiqua"/>
                <a:cs typeface="Book Antiqua"/>
                <a:sym typeface="Book Antiqua"/>
              </a:rPr>
              <a:t>Medium relationship (ranges from 0.3 to 0.69)</a:t>
            </a:r>
            <a:endParaRPr sz="3500">
              <a:latin typeface="Book Antiqua"/>
              <a:ea typeface="Book Antiqua"/>
              <a:cs typeface="Book Antiqua"/>
              <a:sym typeface="Book Antiqua"/>
            </a:endParaRPr>
          </a:p>
          <a:p>
            <a:pPr indent="-450850" lvl="0" marL="457200" rtl="0" algn="l">
              <a:lnSpc>
                <a:spcPct val="115000"/>
              </a:lnSpc>
              <a:spcBef>
                <a:spcPts val="0"/>
              </a:spcBef>
              <a:spcAft>
                <a:spcPts val="0"/>
              </a:spcAft>
              <a:buClr>
                <a:schemeClr val="dk1"/>
              </a:buClr>
              <a:buSzPts val="3500"/>
              <a:buFont typeface="Book Antiqua"/>
              <a:buAutoNum type="arabicPeriod"/>
            </a:pPr>
            <a:r>
              <a:rPr lang="en-GB" sz="3500">
                <a:latin typeface="Book Antiqua"/>
                <a:ea typeface="Book Antiqua"/>
                <a:cs typeface="Book Antiqua"/>
                <a:sym typeface="Book Antiqua"/>
              </a:rPr>
              <a:t>Less than 0.3 or -0.3 is a weak relationship</a:t>
            </a:r>
            <a:endParaRPr sz="3500">
              <a:latin typeface="Book Antiqua"/>
              <a:ea typeface="Book Antiqua"/>
              <a:cs typeface="Book Antiqua"/>
              <a:sym typeface="Book Antiqua"/>
            </a:endParaRPr>
          </a:p>
          <a:p>
            <a:pPr indent="-12700" lvl="0" marL="12700" rtl="0" algn="l">
              <a:lnSpc>
                <a:spcPct val="78181"/>
              </a:lnSpc>
              <a:spcBef>
                <a:spcPts val="1200"/>
              </a:spcBef>
              <a:spcAft>
                <a:spcPts val="0"/>
              </a:spcAft>
              <a:buClr>
                <a:schemeClr val="dk1"/>
              </a:buClr>
              <a:buSzPts val="852"/>
              <a:buFont typeface="Arial"/>
              <a:buNone/>
            </a:pPr>
            <a:r>
              <a:t/>
            </a:r>
            <a:endParaRPr sz="3005">
              <a:latin typeface="Book Antiqua"/>
              <a:ea typeface="Book Antiqua"/>
              <a:cs typeface="Book Antiqua"/>
              <a:sym typeface="Book Antiqua"/>
            </a:endParaRPr>
          </a:p>
          <a:p>
            <a:pPr indent="0" lvl="0" marL="0" rtl="0" algn="l">
              <a:lnSpc>
                <a:spcPct val="70000"/>
              </a:lnSpc>
              <a:spcBef>
                <a:spcPts val="1000"/>
              </a:spcBef>
              <a:spcAft>
                <a:spcPts val="0"/>
              </a:spcAft>
              <a:buSzPts val="1641"/>
              <a:buNone/>
            </a:pPr>
            <a:r>
              <a:t/>
            </a:r>
            <a:endParaRPr sz="2670">
              <a:latin typeface="Book Antiqua"/>
              <a:ea typeface="Book Antiqua"/>
              <a:cs typeface="Book Antiqua"/>
              <a:sym typeface="Book Antiqu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305cc8ad85c_0_75"/>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GB"/>
              <a:t>Statistical investigation: T test</a:t>
            </a:r>
            <a:endParaRPr/>
          </a:p>
        </p:txBody>
      </p:sp>
      <p:sp>
        <p:nvSpPr>
          <p:cNvPr id="226" name="Google Shape;226;g305cc8ad85c_0_75"/>
          <p:cNvSpPr txBox="1"/>
          <p:nvPr>
            <p:ph idx="1" type="body"/>
          </p:nvPr>
        </p:nvSpPr>
        <p:spPr>
          <a:xfrm>
            <a:off x="838200" y="1687525"/>
            <a:ext cx="11157600" cy="4489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4300">
              <a:latin typeface="Book Antiqua"/>
              <a:ea typeface="Book Antiqua"/>
              <a:cs typeface="Book Antiqua"/>
              <a:sym typeface="Book Antiqua"/>
            </a:endParaRPr>
          </a:p>
          <a:p>
            <a:pPr indent="-501650" lvl="0" marL="457200" rtl="0" algn="l">
              <a:lnSpc>
                <a:spcPct val="115000"/>
              </a:lnSpc>
              <a:spcBef>
                <a:spcPts val="0"/>
              </a:spcBef>
              <a:spcAft>
                <a:spcPts val="0"/>
              </a:spcAft>
              <a:buSzPts val="4300"/>
              <a:buFont typeface="Book Antiqua"/>
              <a:buAutoNum type="arabicPeriod"/>
            </a:pPr>
            <a:r>
              <a:rPr lang="en-GB" sz="4300">
                <a:latin typeface="Book Antiqua"/>
                <a:ea typeface="Book Antiqua"/>
                <a:cs typeface="Book Antiqua"/>
                <a:sym typeface="Book Antiqua"/>
              </a:rPr>
              <a:t>Works for normally distributed data (parametric testing)</a:t>
            </a:r>
            <a:endParaRPr sz="4300">
              <a:latin typeface="Book Antiqua"/>
              <a:ea typeface="Book Antiqua"/>
              <a:cs typeface="Book Antiqua"/>
              <a:sym typeface="Book Antiqua"/>
            </a:endParaRPr>
          </a:p>
          <a:p>
            <a:pPr indent="-501650" lvl="0" marL="457200" rtl="0" algn="l">
              <a:lnSpc>
                <a:spcPct val="115000"/>
              </a:lnSpc>
              <a:spcBef>
                <a:spcPts val="0"/>
              </a:spcBef>
              <a:spcAft>
                <a:spcPts val="0"/>
              </a:spcAft>
              <a:buSzPts val="4300"/>
              <a:buFont typeface="Book Antiqua"/>
              <a:buAutoNum type="arabicPeriod"/>
            </a:pPr>
            <a:r>
              <a:rPr lang="en-GB" sz="4300">
                <a:latin typeface="Book Antiqua"/>
                <a:ea typeface="Book Antiqua"/>
                <a:cs typeface="Book Antiqua"/>
                <a:sym typeface="Book Antiqua"/>
              </a:rPr>
              <a:t>t-test is suited for continuous variables/data</a:t>
            </a:r>
            <a:endParaRPr sz="4800">
              <a:latin typeface="Book Antiqua"/>
              <a:ea typeface="Book Antiqua"/>
              <a:cs typeface="Book Antiqua"/>
              <a:sym typeface="Book Antiqua"/>
            </a:endParaRPr>
          </a:p>
          <a:p>
            <a:pPr indent="0" lvl="0" marL="0" rtl="0" algn="l">
              <a:lnSpc>
                <a:spcPct val="115000"/>
              </a:lnSpc>
              <a:spcBef>
                <a:spcPts val="0"/>
              </a:spcBef>
              <a:spcAft>
                <a:spcPts val="0"/>
              </a:spcAft>
              <a:buNone/>
            </a:pPr>
            <a:r>
              <a:t/>
            </a:r>
            <a:endParaRPr sz="4800">
              <a:latin typeface="Book Antiqua"/>
              <a:ea typeface="Book Antiqua"/>
              <a:cs typeface="Book Antiqua"/>
              <a:sym typeface="Book Antiqua"/>
            </a:endParaRPr>
          </a:p>
          <a:p>
            <a:pPr indent="-12700" lvl="0" marL="12700" rtl="0" algn="l">
              <a:lnSpc>
                <a:spcPct val="78181"/>
              </a:lnSpc>
              <a:spcBef>
                <a:spcPts val="1200"/>
              </a:spcBef>
              <a:spcAft>
                <a:spcPts val="0"/>
              </a:spcAft>
              <a:buClr>
                <a:schemeClr val="dk1"/>
              </a:buClr>
              <a:buSzPts val="852"/>
              <a:buFont typeface="Arial"/>
              <a:buNone/>
            </a:pPr>
            <a:r>
              <a:t/>
            </a:r>
            <a:endParaRPr sz="4305">
              <a:latin typeface="Book Antiqua"/>
              <a:ea typeface="Book Antiqua"/>
              <a:cs typeface="Book Antiqua"/>
              <a:sym typeface="Book Antiqua"/>
            </a:endParaRPr>
          </a:p>
          <a:p>
            <a:pPr indent="0" lvl="0" marL="0" rtl="0" algn="l">
              <a:lnSpc>
                <a:spcPct val="70000"/>
              </a:lnSpc>
              <a:spcBef>
                <a:spcPts val="1000"/>
              </a:spcBef>
              <a:spcAft>
                <a:spcPts val="0"/>
              </a:spcAft>
              <a:buSzPts val="1641"/>
              <a:buNone/>
            </a:pPr>
            <a:r>
              <a:t/>
            </a:r>
            <a:endParaRPr sz="3970">
              <a:latin typeface="Book Antiqua"/>
              <a:ea typeface="Book Antiqua"/>
              <a:cs typeface="Book Antiqua"/>
              <a:sym typeface="Book Antiqu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305cc8ad85c_0_12"/>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GB"/>
              <a:t>Statistical investigation: ANOVA</a:t>
            </a:r>
            <a:endParaRPr/>
          </a:p>
        </p:txBody>
      </p:sp>
      <p:sp>
        <p:nvSpPr>
          <p:cNvPr id="233" name="Google Shape;233;g305cc8ad85c_0_12"/>
          <p:cNvSpPr txBox="1"/>
          <p:nvPr>
            <p:ph idx="1" type="body"/>
          </p:nvPr>
        </p:nvSpPr>
        <p:spPr>
          <a:xfrm>
            <a:off x="838200" y="1687514"/>
            <a:ext cx="10515600" cy="4489500"/>
          </a:xfrm>
          <a:prstGeom prst="rect">
            <a:avLst/>
          </a:prstGeom>
          <a:noFill/>
          <a:ln>
            <a:noFill/>
          </a:ln>
        </p:spPr>
        <p:txBody>
          <a:bodyPr anchorCtr="0" anchor="t" bIns="45700" lIns="91425" spcFirstLastPara="1" rIns="91425" wrap="square" tIns="45700">
            <a:noAutofit/>
          </a:bodyPr>
          <a:lstStyle/>
          <a:p>
            <a:pPr indent="-444500" lvl="0" marL="457200" rtl="0" algn="l">
              <a:lnSpc>
                <a:spcPct val="115000"/>
              </a:lnSpc>
              <a:spcBef>
                <a:spcPts val="0"/>
              </a:spcBef>
              <a:spcAft>
                <a:spcPts val="0"/>
              </a:spcAft>
              <a:buClr>
                <a:schemeClr val="dk1"/>
              </a:buClr>
              <a:buSzPts val="3400"/>
              <a:buFont typeface="Book Antiqua"/>
              <a:buAutoNum type="arabicPeriod"/>
            </a:pPr>
            <a:r>
              <a:rPr lang="en-GB" sz="3400">
                <a:latin typeface="Book Antiqua"/>
                <a:ea typeface="Book Antiqua"/>
                <a:cs typeface="Book Antiqua"/>
                <a:sym typeface="Book Antiqua"/>
              </a:rPr>
              <a:t>Tests relationship between categorical and continuous variables</a:t>
            </a:r>
            <a:endParaRPr sz="3400">
              <a:latin typeface="Book Antiqua"/>
              <a:ea typeface="Book Antiqua"/>
              <a:cs typeface="Book Antiqua"/>
              <a:sym typeface="Book Antiqua"/>
            </a:endParaRPr>
          </a:p>
          <a:p>
            <a:pPr indent="-444500" lvl="0" marL="457200" rtl="0" algn="l">
              <a:lnSpc>
                <a:spcPct val="115000"/>
              </a:lnSpc>
              <a:spcBef>
                <a:spcPts val="0"/>
              </a:spcBef>
              <a:spcAft>
                <a:spcPts val="0"/>
              </a:spcAft>
              <a:buClr>
                <a:schemeClr val="dk1"/>
              </a:buClr>
              <a:buSzPts val="3400"/>
              <a:buFont typeface="Book Antiqua"/>
              <a:buAutoNum type="arabicPeriod"/>
            </a:pPr>
            <a:r>
              <a:rPr lang="en-GB" sz="3400">
                <a:latin typeface="Book Antiqua"/>
                <a:ea typeface="Book Antiqua"/>
                <a:cs typeface="Book Antiqua"/>
                <a:sym typeface="Book Antiqua"/>
              </a:rPr>
              <a:t>Hypotheses: Assumption/presumptive statement</a:t>
            </a:r>
            <a:endParaRPr sz="3400">
              <a:latin typeface="Book Antiqua"/>
              <a:ea typeface="Book Antiqua"/>
              <a:cs typeface="Book Antiqua"/>
              <a:sym typeface="Book Antiqua"/>
            </a:endParaRPr>
          </a:p>
          <a:p>
            <a:pPr indent="-444500" lvl="0" marL="457200" rtl="0" algn="l">
              <a:lnSpc>
                <a:spcPct val="115000"/>
              </a:lnSpc>
              <a:spcBef>
                <a:spcPts val="0"/>
              </a:spcBef>
              <a:spcAft>
                <a:spcPts val="0"/>
              </a:spcAft>
              <a:buClr>
                <a:schemeClr val="dk1"/>
              </a:buClr>
              <a:buSzPts val="3400"/>
              <a:buFont typeface="Book Antiqua"/>
              <a:buAutoNum type="arabicPeriod"/>
            </a:pPr>
            <a:r>
              <a:rPr lang="en-GB" sz="3400">
                <a:latin typeface="Book Antiqua"/>
                <a:ea typeface="Book Antiqua"/>
                <a:cs typeface="Book Antiqua"/>
                <a:sym typeface="Book Antiqua"/>
              </a:rPr>
              <a:t>Null hypothesis: Negative manner (e.g. There’s NO relationship between state and revenue)</a:t>
            </a:r>
            <a:endParaRPr sz="3400">
              <a:latin typeface="Book Antiqua"/>
              <a:ea typeface="Book Antiqua"/>
              <a:cs typeface="Book Antiqua"/>
              <a:sym typeface="Book Antiqua"/>
            </a:endParaRPr>
          </a:p>
          <a:p>
            <a:pPr indent="-444500" lvl="0" marL="457200" rtl="0" algn="l">
              <a:lnSpc>
                <a:spcPct val="115000"/>
              </a:lnSpc>
              <a:spcBef>
                <a:spcPts val="0"/>
              </a:spcBef>
              <a:spcAft>
                <a:spcPts val="0"/>
              </a:spcAft>
              <a:buClr>
                <a:schemeClr val="dk1"/>
              </a:buClr>
              <a:buSzPts val="3400"/>
              <a:buFont typeface="Book Antiqua"/>
              <a:buAutoNum type="arabicPeriod"/>
            </a:pPr>
            <a:r>
              <a:rPr lang="en-GB" sz="3400">
                <a:latin typeface="Book Antiqua"/>
                <a:ea typeface="Book Antiqua"/>
                <a:cs typeface="Book Antiqua"/>
                <a:sym typeface="Book Antiqua"/>
              </a:rPr>
              <a:t>Can be true if; p-value is &gt; 0.05 (No relationship between state and revenue)</a:t>
            </a:r>
            <a:endParaRPr sz="3400">
              <a:latin typeface="Book Antiqua"/>
              <a:ea typeface="Book Antiqua"/>
              <a:cs typeface="Book Antiqua"/>
              <a:sym typeface="Book Antiqua"/>
            </a:endParaRPr>
          </a:p>
          <a:p>
            <a:pPr indent="-12700" lvl="0" marL="12700" rtl="0" algn="l">
              <a:lnSpc>
                <a:spcPct val="78181"/>
              </a:lnSpc>
              <a:spcBef>
                <a:spcPts val="1200"/>
              </a:spcBef>
              <a:spcAft>
                <a:spcPts val="0"/>
              </a:spcAft>
              <a:buClr>
                <a:schemeClr val="dk1"/>
              </a:buClr>
              <a:buSzPts val="852"/>
              <a:buFont typeface="Arial"/>
              <a:buNone/>
            </a:pPr>
            <a:r>
              <a:t/>
            </a:r>
            <a:endParaRPr sz="2905">
              <a:latin typeface="Book Antiqua"/>
              <a:ea typeface="Book Antiqua"/>
              <a:cs typeface="Book Antiqua"/>
              <a:sym typeface="Book Antiqua"/>
            </a:endParaRPr>
          </a:p>
          <a:p>
            <a:pPr indent="0" lvl="0" marL="0" rtl="0" algn="l">
              <a:lnSpc>
                <a:spcPct val="70000"/>
              </a:lnSpc>
              <a:spcBef>
                <a:spcPts val="1000"/>
              </a:spcBef>
              <a:spcAft>
                <a:spcPts val="0"/>
              </a:spcAft>
              <a:buSzPts val="1641"/>
              <a:buNone/>
            </a:pPr>
            <a:r>
              <a:t/>
            </a:r>
            <a:endParaRPr sz="2570">
              <a:latin typeface="Book Antiqua"/>
              <a:ea typeface="Book Antiqua"/>
              <a:cs typeface="Book Antiqua"/>
              <a:sym typeface="Book Antiqu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305cc8ad85c_0_18"/>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GB"/>
              <a:t>Statistical investigation: ANOVA</a:t>
            </a:r>
            <a:endParaRPr/>
          </a:p>
        </p:txBody>
      </p:sp>
      <p:sp>
        <p:nvSpPr>
          <p:cNvPr id="240" name="Google Shape;240;g305cc8ad85c_0_18"/>
          <p:cNvSpPr txBox="1"/>
          <p:nvPr>
            <p:ph idx="1" type="body"/>
          </p:nvPr>
        </p:nvSpPr>
        <p:spPr>
          <a:xfrm>
            <a:off x="838200" y="1687514"/>
            <a:ext cx="10515600" cy="4489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GB" sz="4000">
                <a:latin typeface="Book Antiqua"/>
                <a:ea typeface="Book Antiqua"/>
                <a:cs typeface="Book Antiqua"/>
                <a:sym typeface="Book Antiqua"/>
              </a:rPr>
              <a:t>However; </a:t>
            </a:r>
            <a:endParaRPr sz="4000">
              <a:latin typeface="Book Antiqua"/>
              <a:ea typeface="Book Antiqua"/>
              <a:cs typeface="Book Antiqua"/>
              <a:sym typeface="Book Antiqua"/>
            </a:endParaRPr>
          </a:p>
          <a:p>
            <a:pPr indent="-482600" lvl="0" marL="457200" rtl="0" algn="l">
              <a:lnSpc>
                <a:spcPct val="115000"/>
              </a:lnSpc>
              <a:spcBef>
                <a:spcPts val="1200"/>
              </a:spcBef>
              <a:spcAft>
                <a:spcPts val="0"/>
              </a:spcAft>
              <a:buClr>
                <a:schemeClr val="dk1"/>
              </a:buClr>
              <a:buSzPts val="4000"/>
              <a:buFont typeface="Book Antiqua"/>
              <a:buAutoNum type="arabicPeriod"/>
            </a:pPr>
            <a:r>
              <a:rPr lang="en-GB" sz="4000">
                <a:latin typeface="Book Antiqua"/>
                <a:ea typeface="Book Antiqua"/>
                <a:cs typeface="Book Antiqua"/>
                <a:sym typeface="Book Antiqua"/>
              </a:rPr>
              <a:t>If p&lt; 0.05, then we reject the null hypothesis (Relationship between the variables)</a:t>
            </a:r>
            <a:endParaRPr sz="4000">
              <a:latin typeface="Book Antiqua"/>
              <a:ea typeface="Book Antiqua"/>
              <a:cs typeface="Book Antiqua"/>
              <a:sym typeface="Book Antiqua"/>
            </a:endParaRPr>
          </a:p>
          <a:p>
            <a:pPr indent="-482600" lvl="0" marL="457200" rtl="0" algn="l">
              <a:lnSpc>
                <a:spcPct val="115000"/>
              </a:lnSpc>
              <a:spcBef>
                <a:spcPts val="0"/>
              </a:spcBef>
              <a:spcAft>
                <a:spcPts val="0"/>
              </a:spcAft>
              <a:buClr>
                <a:schemeClr val="dk1"/>
              </a:buClr>
              <a:buSzPts val="4000"/>
              <a:buFont typeface="Book Antiqua"/>
              <a:buAutoNum type="arabicPeriod"/>
            </a:pPr>
            <a:r>
              <a:rPr lang="en-GB" sz="4000">
                <a:latin typeface="Book Antiqua"/>
                <a:ea typeface="Book Antiqua"/>
                <a:cs typeface="Book Antiqua"/>
                <a:sym typeface="Book Antiqua"/>
              </a:rPr>
              <a:t>Therefore accept alternative hypothesis</a:t>
            </a:r>
            <a:endParaRPr sz="4000">
              <a:latin typeface="Book Antiqua"/>
              <a:ea typeface="Book Antiqua"/>
              <a:cs typeface="Book Antiqua"/>
              <a:sym typeface="Book Antiqua"/>
            </a:endParaRPr>
          </a:p>
          <a:p>
            <a:pPr indent="0" lvl="0" marL="0" rtl="0" algn="l">
              <a:lnSpc>
                <a:spcPct val="115000"/>
              </a:lnSpc>
              <a:spcBef>
                <a:spcPts val="1200"/>
              </a:spcBef>
              <a:spcAft>
                <a:spcPts val="0"/>
              </a:spcAft>
              <a:buNone/>
            </a:pPr>
            <a:r>
              <a:t/>
            </a:r>
            <a:endParaRPr sz="4000">
              <a:latin typeface="Book Antiqua"/>
              <a:ea typeface="Book Antiqua"/>
              <a:cs typeface="Book Antiqua"/>
              <a:sym typeface="Book Antiqua"/>
            </a:endParaRPr>
          </a:p>
          <a:p>
            <a:pPr indent="-12700" lvl="0" marL="12700" rtl="0" algn="l">
              <a:lnSpc>
                <a:spcPct val="78181"/>
              </a:lnSpc>
              <a:spcBef>
                <a:spcPts val="1200"/>
              </a:spcBef>
              <a:spcAft>
                <a:spcPts val="0"/>
              </a:spcAft>
              <a:buClr>
                <a:schemeClr val="dk1"/>
              </a:buClr>
              <a:buSzPts val="852"/>
              <a:buFont typeface="Arial"/>
              <a:buNone/>
            </a:pPr>
            <a:r>
              <a:t/>
            </a:r>
            <a:endParaRPr sz="3505">
              <a:latin typeface="Book Antiqua"/>
              <a:ea typeface="Book Antiqua"/>
              <a:cs typeface="Book Antiqua"/>
              <a:sym typeface="Book Antiqua"/>
            </a:endParaRPr>
          </a:p>
          <a:p>
            <a:pPr indent="0" lvl="0" marL="0" rtl="0" algn="l">
              <a:lnSpc>
                <a:spcPct val="70000"/>
              </a:lnSpc>
              <a:spcBef>
                <a:spcPts val="1000"/>
              </a:spcBef>
              <a:spcAft>
                <a:spcPts val="0"/>
              </a:spcAft>
              <a:buSzPts val="1641"/>
              <a:buNone/>
            </a:pPr>
            <a:r>
              <a:t/>
            </a:r>
            <a:endParaRPr sz="3170">
              <a:latin typeface="Book Antiqua"/>
              <a:ea typeface="Book Antiqua"/>
              <a:cs typeface="Book Antiqua"/>
              <a:sym typeface="Book Antiqu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305cc8ad85c_0_24"/>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GB"/>
              <a:t>Statistical investigation: ANOVA</a:t>
            </a:r>
            <a:endParaRPr/>
          </a:p>
        </p:txBody>
      </p:sp>
      <p:sp>
        <p:nvSpPr>
          <p:cNvPr id="247" name="Google Shape;247;g305cc8ad85c_0_24"/>
          <p:cNvSpPr txBox="1"/>
          <p:nvPr>
            <p:ph idx="1" type="body"/>
          </p:nvPr>
        </p:nvSpPr>
        <p:spPr>
          <a:xfrm>
            <a:off x="838200" y="1687525"/>
            <a:ext cx="11157600" cy="4489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GB" sz="3700">
                <a:latin typeface="Book Antiqua"/>
                <a:ea typeface="Book Antiqua"/>
                <a:cs typeface="Book Antiqua"/>
                <a:sym typeface="Book Antiqua"/>
              </a:rPr>
              <a:t>ANOVA test also;</a:t>
            </a:r>
            <a:endParaRPr sz="3700">
              <a:latin typeface="Book Antiqua"/>
              <a:ea typeface="Book Antiqua"/>
              <a:cs typeface="Book Antiqua"/>
              <a:sym typeface="Book Antiqua"/>
            </a:endParaRPr>
          </a:p>
          <a:p>
            <a:pPr indent="-463550" lvl="0" marL="457200" rtl="0" algn="l">
              <a:lnSpc>
                <a:spcPct val="115000"/>
              </a:lnSpc>
              <a:spcBef>
                <a:spcPts val="1200"/>
              </a:spcBef>
              <a:spcAft>
                <a:spcPts val="0"/>
              </a:spcAft>
              <a:buClr>
                <a:schemeClr val="dk1"/>
              </a:buClr>
              <a:buSzPts val="3700"/>
              <a:buFont typeface="Book Antiqua"/>
              <a:buAutoNum type="arabicPeriod"/>
            </a:pPr>
            <a:r>
              <a:rPr lang="en-GB" sz="3700">
                <a:latin typeface="Book Antiqua"/>
                <a:ea typeface="Book Antiqua"/>
                <a:cs typeface="Book Antiqua"/>
                <a:sym typeface="Book Antiqua"/>
              </a:rPr>
              <a:t>Tests the difference in mean values of continuous variable across each categorical variable</a:t>
            </a:r>
            <a:endParaRPr sz="3700">
              <a:latin typeface="Book Antiqua"/>
              <a:ea typeface="Book Antiqua"/>
              <a:cs typeface="Book Antiqua"/>
              <a:sym typeface="Book Antiqua"/>
            </a:endParaRPr>
          </a:p>
          <a:p>
            <a:pPr indent="-463550" lvl="0" marL="457200" rtl="0" algn="l">
              <a:lnSpc>
                <a:spcPct val="115000"/>
              </a:lnSpc>
              <a:spcBef>
                <a:spcPts val="0"/>
              </a:spcBef>
              <a:spcAft>
                <a:spcPts val="0"/>
              </a:spcAft>
              <a:buClr>
                <a:schemeClr val="dk1"/>
              </a:buClr>
              <a:buSzPts val="3700"/>
              <a:buFont typeface="Book Antiqua"/>
              <a:buAutoNum type="arabicPeriod"/>
            </a:pPr>
            <a:r>
              <a:rPr lang="en-GB" sz="3700">
                <a:latin typeface="Book Antiqua"/>
                <a:ea typeface="Book Antiqua"/>
                <a:cs typeface="Book Antiqua"/>
                <a:sym typeface="Book Antiqua"/>
              </a:rPr>
              <a:t>Null hypothesis: No difference in means across categories</a:t>
            </a:r>
            <a:endParaRPr sz="3700">
              <a:latin typeface="Book Antiqua"/>
              <a:ea typeface="Book Antiqua"/>
              <a:cs typeface="Book Antiqua"/>
              <a:sym typeface="Book Antiqua"/>
            </a:endParaRPr>
          </a:p>
          <a:p>
            <a:pPr indent="0" lvl="0" marL="0" rtl="0" algn="l">
              <a:lnSpc>
                <a:spcPct val="115000"/>
              </a:lnSpc>
              <a:spcBef>
                <a:spcPts val="1200"/>
              </a:spcBef>
              <a:spcAft>
                <a:spcPts val="0"/>
              </a:spcAft>
              <a:buNone/>
            </a:pPr>
            <a:r>
              <a:t/>
            </a:r>
            <a:endParaRPr sz="3700">
              <a:latin typeface="Book Antiqua"/>
              <a:ea typeface="Book Antiqua"/>
              <a:cs typeface="Book Antiqua"/>
              <a:sym typeface="Book Antiqua"/>
            </a:endParaRPr>
          </a:p>
          <a:p>
            <a:pPr indent="-12700" lvl="0" marL="12700" rtl="0" algn="l">
              <a:lnSpc>
                <a:spcPct val="78181"/>
              </a:lnSpc>
              <a:spcBef>
                <a:spcPts val="1200"/>
              </a:spcBef>
              <a:spcAft>
                <a:spcPts val="0"/>
              </a:spcAft>
              <a:buClr>
                <a:schemeClr val="dk1"/>
              </a:buClr>
              <a:buSzPts val="852"/>
              <a:buFont typeface="Arial"/>
              <a:buNone/>
            </a:pPr>
            <a:r>
              <a:t/>
            </a:r>
            <a:endParaRPr sz="3205">
              <a:latin typeface="Book Antiqua"/>
              <a:ea typeface="Book Antiqua"/>
              <a:cs typeface="Book Antiqua"/>
              <a:sym typeface="Book Antiqua"/>
            </a:endParaRPr>
          </a:p>
          <a:p>
            <a:pPr indent="0" lvl="0" marL="0" rtl="0" algn="l">
              <a:lnSpc>
                <a:spcPct val="70000"/>
              </a:lnSpc>
              <a:spcBef>
                <a:spcPts val="1000"/>
              </a:spcBef>
              <a:spcAft>
                <a:spcPts val="0"/>
              </a:spcAft>
              <a:buSzPts val="1641"/>
              <a:buNone/>
            </a:pPr>
            <a:r>
              <a:t/>
            </a:r>
            <a:endParaRPr sz="2870">
              <a:latin typeface="Book Antiqua"/>
              <a:ea typeface="Book Antiqua"/>
              <a:cs typeface="Book Antiqua"/>
              <a:sym typeface="Book Antiqu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305cc8ad85c_0_30"/>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GB"/>
              <a:t>Statistical investigation: Chisquare test</a:t>
            </a:r>
            <a:endParaRPr/>
          </a:p>
        </p:txBody>
      </p:sp>
      <p:sp>
        <p:nvSpPr>
          <p:cNvPr id="254" name="Google Shape;254;g305cc8ad85c_0_30"/>
          <p:cNvSpPr txBox="1"/>
          <p:nvPr>
            <p:ph idx="1" type="body"/>
          </p:nvPr>
        </p:nvSpPr>
        <p:spPr>
          <a:xfrm>
            <a:off x="838200" y="1687525"/>
            <a:ext cx="11157600" cy="4489500"/>
          </a:xfrm>
          <a:prstGeom prst="rect">
            <a:avLst/>
          </a:prstGeom>
          <a:noFill/>
          <a:ln>
            <a:noFill/>
          </a:ln>
        </p:spPr>
        <p:txBody>
          <a:bodyPr anchorCtr="0" anchor="t" bIns="45700" lIns="91425" spcFirstLastPara="1" rIns="91425" wrap="square" tIns="45700">
            <a:noAutofit/>
          </a:bodyPr>
          <a:lstStyle/>
          <a:p>
            <a:pPr indent="-463550" lvl="0" marL="457200" rtl="0" algn="l">
              <a:lnSpc>
                <a:spcPct val="115000"/>
              </a:lnSpc>
              <a:spcBef>
                <a:spcPts val="0"/>
              </a:spcBef>
              <a:spcAft>
                <a:spcPts val="0"/>
              </a:spcAft>
              <a:buClr>
                <a:schemeClr val="dk1"/>
              </a:buClr>
              <a:buSzPts val="3700"/>
              <a:buFont typeface="Book Antiqua"/>
              <a:buAutoNum type="arabicPeriod"/>
            </a:pPr>
            <a:r>
              <a:rPr lang="en-GB" sz="3700">
                <a:latin typeface="Book Antiqua"/>
                <a:ea typeface="Book Antiqua"/>
                <a:cs typeface="Book Antiqua"/>
                <a:sym typeface="Book Antiqua"/>
              </a:rPr>
              <a:t>Chisquare test (X2)</a:t>
            </a:r>
            <a:endParaRPr sz="3700">
              <a:latin typeface="Book Antiqua"/>
              <a:ea typeface="Book Antiqua"/>
              <a:cs typeface="Book Antiqua"/>
              <a:sym typeface="Book Antiqua"/>
            </a:endParaRPr>
          </a:p>
          <a:p>
            <a:pPr indent="-463550" lvl="0" marL="457200" rtl="0" algn="l">
              <a:lnSpc>
                <a:spcPct val="115000"/>
              </a:lnSpc>
              <a:spcBef>
                <a:spcPts val="0"/>
              </a:spcBef>
              <a:spcAft>
                <a:spcPts val="0"/>
              </a:spcAft>
              <a:buClr>
                <a:schemeClr val="dk1"/>
              </a:buClr>
              <a:buSzPts val="3700"/>
              <a:buFont typeface="Book Antiqua"/>
              <a:buAutoNum type="arabicPeriod"/>
            </a:pPr>
            <a:r>
              <a:rPr lang="en-GB" sz="3700">
                <a:latin typeface="Book Antiqua"/>
                <a:ea typeface="Book Antiqua"/>
                <a:cs typeface="Book Antiqua"/>
                <a:sym typeface="Book Antiqua"/>
              </a:rPr>
              <a:t>Generates contingency table of the categorical variables </a:t>
            </a:r>
            <a:endParaRPr sz="3700">
              <a:latin typeface="Book Antiqua"/>
              <a:ea typeface="Book Antiqua"/>
              <a:cs typeface="Book Antiqua"/>
              <a:sym typeface="Book Antiqua"/>
            </a:endParaRPr>
          </a:p>
          <a:p>
            <a:pPr indent="-463550" lvl="0" marL="457200" rtl="0" algn="l">
              <a:lnSpc>
                <a:spcPct val="115000"/>
              </a:lnSpc>
              <a:spcBef>
                <a:spcPts val="0"/>
              </a:spcBef>
              <a:spcAft>
                <a:spcPts val="0"/>
              </a:spcAft>
              <a:buClr>
                <a:schemeClr val="dk1"/>
              </a:buClr>
              <a:buSzPts val="3700"/>
              <a:buFont typeface="Book Antiqua"/>
              <a:buAutoNum type="arabicPeriod"/>
            </a:pPr>
            <a:r>
              <a:rPr lang="en-GB" sz="3700">
                <a:latin typeface="Book Antiqua"/>
                <a:ea typeface="Book Antiqua"/>
                <a:cs typeface="Book Antiqua"/>
                <a:sym typeface="Book Antiqua"/>
              </a:rPr>
              <a:t>Generates a p-value</a:t>
            </a:r>
            <a:endParaRPr sz="3700">
              <a:latin typeface="Book Antiqua"/>
              <a:ea typeface="Book Antiqua"/>
              <a:cs typeface="Book Antiqua"/>
              <a:sym typeface="Book Antiqua"/>
            </a:endParaRPr>
          </a:p>
          <a:p>
            <a:pPr indent="-463550" lvl="0" marL="457200" rtl="0" algn="l">
              <a:lnSpc>
                <a:spcPct val="115000"/>
              </a:lnSpc>
              <a:spcBef>
                <a:spcPts val="0"/>
              </a:spcBef>
              <a:spcAft>
                <a:spcPts val="0"/>
              </a:spcAft>
              <a:buClr>
                <a:schemeClr val="dk1"/>
              </a:buClr>
              <a:buSzPts val="3700"/>
              <a:buFont typeface="Book Antiqua"/>
              <a:buAutoNum type="arabicPeriod"/>
            </a:pPr>
            <a:r>
              <a:rPr lang="en-GB" sz="3700">
                <a:latin typeface="Book Antiqua"/>
                <a:ea typeface="Book Antiqua"/>
                <a:cs typeface="Book Antiqua"/>
                <a:sym typeface="Book Antiqua"/>
              </a:rPr>
              <a:t>Null Hypothesis: No relationship/no correlation between the variables</a:t>
            </a:r>
            <a:endParaRPr sz="3700">
              <a:latin typeface="Book Antiqua"/>
              <a:ea typeface="Book Antiqua"/>
              <a:cs typeface="Book Antiqua"/>
              <a:sym typeface="Book Antiqua"/>
            </a:endParaRPr>
          </a:p>
          <a:p>
            <a:pPr indent="0" lvl="0" marL="0" rtl="0" algn="l">
              <a:lnSpc>
                <a:spcPct val="115000"/>
              </a:lnSpc>
              <a:spcBef>
                <a:spcPts val="1200"/>
              </a:spcBef>
              <a:spcAft>
                <a:spcPts val="0"/>
              </a:spcAft>
              <a:buNone/>
            </a:pPr>
            <a:r>
              <a:t/>
            </a:r>
            <a:endParaRPr sz="3700">
              <a:latin typeface="Book Antiqua"/>
              <a:ea typeface="Book Antiqua"/>
              <a:cs typeface="Book Antiqua"/>
              <a:sym typeface="Book Antiqua"/>
            </a:endParaRPr>
          </a:p>
          <a:p>
            <a:pPr indent="-12700" lvl="0" marL="12700" rtl="0" algn="l">
              <a:lnSpc>
                <a:spcPct val="78181"/>
              </a:lnSpc>
              <a:spcBef>
                <a:spcPts val="1200"/>
              </a:spcBef>
              <a:spcAft>
                <a:spcPts val="0"/>
              </a:spcAft>
              <a:buClr>
                <a:schemeClr val="dk1"/>
              </a:buClr>
              <a:buSzPts val="852"/>
              <a:buFont typeface="Arial"/>
              <a:buNone/>
            </a:pPr>
            <a:r>
              <a:t/>
            </a:r>
            <a:endParaRPr sz="3205">
              <a:latin typeface="Book Antiqua"/>
              <a:ea typeface="Book Antiqua"/>
              <a:cs typeface="Book Antiqua"/>
              <a:sym typeface="Book Antiqua"/>
            </a:endParaRPr>
          </a:p>
          <a:p>
            <a:pPr indent="0" lvl="0" marL="0" rtl="0" algn="l">
              <a:lnSpc>
                <a:spcPct val="70000"/>
              </a:lnSpc>
              <a:spcBef>
                <a:spcPts val="1000"/>
              </a:spcBef>
              <a:spcAft>
                <a:spcPts val="0"/>
              </a:spcAft>
              <a:buSzPts val="1641"/>
              <a:buNone/>
            </a:pPr>
            <a:r>
              <a:t/>
            </a:r>
            <a:endParaRPr sz="2870">
              <a:latin typeface="Book Antiqua"/>
              <a:ea typeface="Book Antiqua"/>
              <a:cs typeface="Book Antiqua"/>
              <a:sym typeface="Book Antiqu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305cc8ad85c_0_36"/>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GB"/>
              <a:t>In-class assignment</a:t>
            </a:r>
            <a:endParaRPr/>
          </a:p>
        </p:txBody>
      </p:sp>
      <p:sp>
        <p:nvSpPr>
          <p:cNvPr id="261" name="Google Shape;261;g305cc8ad85c_0_36"/>
          <p:cNvSpPr txBox="1"/>
          <p:nvPr>
            <p:ph idx="1" type="body"/>
          </p:nvPr>
        </p:nvSpPr>
        <p:spPr>
          <a:xfrm>
            <a:off x="838200" y="1687514"/>
            <a:ext cx="10515600" cy="4489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GB" sz="3000">
                <a:latin typeface="Book Antiqua"/>
                <a:ea typeface="Book Antiqua"/>
                <a:cs typeface="Book Antiqua"/>
                <a:sym typeface="Book Antiqua"/>
              </a:rPr>
              <a:t>Using the Cassava dataset on Moodle:</a:t>
            </a:r>
            <a:endParaRPr sz="3000">
              <a:latin typeface="Book Antiqua"/>
              <a:ea typeface="Book Antiqua"/>
              <a:cs typeface="Book Antiqua"/>
              <a:sym typeface="Book Antiqua"/>
            </a:endParaRPr>
          </a:p>
          <a:p>
            <a:pPr indent="-419100" lvl="0" marL="457200" rtl="0" algn="l">
              <a:lnSpc>
                <a:spcPct val="115000"/>
              </a:lnSpc>
              <a:spcBef>
                <a:spcPts val="1200"/>
              </a:spcBef>
              <a:spcAft>
                <a:spcPts val="0"/>
              </a:spcAft>
              <a:buClr>
                <a:schemeClr val="dk1"/>
              </a:buClr>
              <a:buSzPts val="3000"/>
              <a:buFont typeface="Book Antiqua"/>
              <a:buAutoNum type="arabicPeriod"/>
            </a:pPr>
            <a:r>
              <a:rPr lang="en-GB" sz="3000">
                <a:latin typeface="Book Antiqua"/>
                <a:ea typeface="Book Antiqua"/>
                <a:cs typeface="Book Antiqua"/>
                <a:sym typeface="Book Antiqua"/>
              </a:rPr>
              <a:t>What is the relationship between two continuous variables?</a:t>
            </a:r>
            <a:endParaRPr sz="3000">
              <a:latin typeface="Book Antiqua"/>
              <a:ea typeface="Book Antiqua"/>
              <a:cs typeface="Book Antiqua"/>
              <a:sym typeface="Book Antiqua"/>
            </a:endParaRPr>
          </a:p>
          <a:p>
            <a:pPr indent="-419100" lvl="0" marL="457200" rtl="0" algn="l">
              <a:lnSpc>
                <a:spcPct val="115000"/>
              </a:lnSpc>
              <a:spcBef>
                <a:spcPts val="0"/>
              </a:spcBef>
              <a:spcAft>
                <a:spcPts val="0"/>
              </a:spcAft>
              <a:buClr>
                <a:schemeClr val="dk1"/>
              </a:buClr>
              <a:buSzPts val="3000"/>
              <a:buFont typeface="Book Antiqua"/>
              <a:buAutoNum type="arabicPeriod"/>
            </a:pPr>
            <a:r>
              <a:rPr lang="en-GB" sz="3000">
                <a:latin typeface="Book Antiqua"/>
                <a:ea typeface="Book Antiqua"/>
                <a:cs typeface="Book Antiqua"/>
                <a:sym typeface="Book Antiqua"/>
              </a:rPr>
              <a:t>What is the relationship between two categorical variables?</a:t>
            </a:r>
            <a:endParaRPr sz="3000">
              <a:latin typeface="Book Antiqua"/>
              <a:ea typeface="Book Antiqua"/>
              <a:cs typeface="Book Antiqua"/>
              <a:sym typeface="Book Antiqua"/>
            </a:endParaRPr>
          </a:p>
          <a:p>
            <a:pPr indent="-419100" lvl="0" marL="457200" rtl="0" algn="l">
              <a:lnSpc>
                <a:spcPct val="115000"/>
              </a:lnSpc>
              <a:spcBef>
                <a:spcPts val="0"/>
              </a:spcBef>
              <a:spcAft>
                <a:spcPts val="0"/>
              </a:spcAft>
              <a:buClr>
                <a:schemeClr val="dk1"/>
              </a:buClr>
              <a:buSzPts val="3000"/>
              <a:buFont typeface="Book Antiqua"/>
              <a:buAutoNum type="arabicPeriod"/>
            </a:pPr>
            <a:r>
              <a:rPr lang="en-GB" sz="3000">
                <a:latin typeface="Book Antiqua"/>
                <a:ea typeface="Book Antiqua"/>
                <a:cs typeface="Book Antiqua"/>
                <a:sym typeface="Book Antiqua"/>
              </a:rPr>
              <a:t>Relationship between one categorical and one continuous variable?</a:t>
            </a:r>
            <a:endParaRPr sz="3105">
              <a:latin typeface="Book Antiqua"/>
              <a:ea typeface="Book Antiqua"/>
              <a:cs typeface="Book Antiqua"/>
              <a:sym typeface="Book Antiqua"/>
            </a:endParaRPr>
          </a:p>
          <a:p>
            <a:pPr indent="0" lvl="0" marL="0" rtl="0" algn="l">
              <a:lnSpc>
                <a:spcPct val="70000"/>
              </a:lnSpc>
              <a:spcBef>
                <a:spcPts val="1200"/>
              </a:spcBef>
              <a:spcAft>
                <a:spcPts val="0"/>
              </a:spcAft>
              <a:buSzPts val="1641"/>
              <a:buNone/>
            </a:pPr>
            <a:r>
              <a:rPr lang="en-GB" sz="2770">
                <a:latin typeface="Book Antiqua"/>
                <a:ea typeface="Book Antiqua"/>
                <a:cs typeface="Book Antiqua"/>
                <a:sym typeface="Book Antiqua"/>
              </a:rPr>
              <a:t>Submit your assignment as a jupyter notebook by 27th Sept 2024.</a:t>
            </a:r>
            <a:endParaRPr sz="2770">
              <a:latin typeface="Book Antiqua"/>
              <a:ea typeface="Book Antiqua"/>
              <a:cs typeface="Book Antiqua"/>
              <a:sym typeface="Book Antiqu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grpSp>
        <p:nvGrpSpPr>
          <p:cNvPr id="112" name="Google Shape;112;g2ff69192a1d_1_0"/>
          <p:cNvGrpSpPr/>
          <p:nvPr/>
        </p:nvGrpSpPr>
        <p:grpSpPr>
          <a:xfrm>
            <a:off x="509666" y="239837"/>
            <a:ext cx="8438925" cy="1327816"/>
            <a:chOff x="375853" y="127520"/>
            <a:chExt cx="7831949" cy="1365785"/>
          </a:xfrm>
        </p:grpSpPr>
        <p:pic>
          <p:nvPicPr>
            <p:cNvPr id="113" name="Google Shape;113;g2ff69192a1d_1_0"/>
            <p:cNvPicPr preferRelativeResize="0"/>
            <p:nvPr/>
          </p:nvPicPr>
          <p:blipFill rotWithShape="1">
            <a:blip r:embed="rId3">
              <a:alphaModFix/>
            </a:blip>
            <a:srcRect b="0" l="0" r="0" t="0"/>
            <a:stretch/>
          </p:blipFill>
          <p:spPr>
            <a:xfrm>
              <a:off x="375853" y="127520"/>
              <a:ext cx="7776799" cy="1226791"/>
            </a:xfrm>
            <a:prstGeom prst="rect">
              <a:avLst/>
            </a:prstGeom>
            <a:noFill/>
            <a:ln>
              <a:noFill/>
            </a:ln>
          </p:spPr>
        </p:pic>
        <p:sp>
          <p:nvSpPr>
            <p:cNvPr id="114" name="Google Shape;114;g2ff69192a1d_1_0"/>
            <p:cNvSpPr txBox="1"/>
            <p:nvPr/>
          </p:nvSpPr>
          <p:spPr>
            <a:xfrm>
              <a:off x="2046702" y="385105"/>
              <a:ext cx="6161100" cy="1108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GB" sz="3200" u="none" cap="none" strike="noStrike">
                  <a:solidFill>
                    <a:schemeClr val="dk1"/>
                  </a:solidFill>
                  <a:latin typeface="Arial"/>
                  <a:ea typeface="Arial"/>
                  <a:cs typeface="Arial"/>
                  <a:sym typeface="Arial"/>
                </a:rPr>
                <a:t>COURSE OVERVIEW</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t/>
              </a:r>
              <a:endParaRPr b="0" i="0" sz="3200" u="none" cap="none" strike="noStrike">
                <a:solidFill>
                  <a:srgbClr val="FFFFFF"/>
                </a:solidFill>
                <a:latin typeface="Trebuchet MS"/>
                <a:ea typeface="Trebuchet MS"/>
                <a:cs typeface="Trebuchet MS"/>
                <a:sym typeface="Trebuchet MS"/>
              </a:endParaRPr>
            </a:p>
          </p:txBody>
        </p:sp>
      </p:grpSp>
      <p:sp>
        <p:nvSpPr>
          <p:cNvPr id="115" name="Google Shape;115;g2ff69192a1d_1_0"/>
          <p:cNvSpPr/>
          <p:nvPr/>
        </p:nvSpPr>
        <p:spPr>
          <a:xfrm>
            <a:off x="4879048" y="1807374"/>
            <a:ext cx="2433900" cy="700500"/>
          </a:xfrm>
          <a:prstGeom prst="rect">
            <a:avLst/>
          </a:prstGeom>
          <a:solidFill>
            <a:srgbClr val="085630"/>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400"/>
              <a:buFont typeface="Arial"/>
              <a:buNone/>
            </a:pPr>
            <a:r>
              <a:rPr b="0" i="0" lang="en-GB" sz="2400" u="none" cap="none" strike="noStrike">
                <a:solidFill>
                  <a:srgbClr val="FFFFFF"/>
                </a:solidFill>
                <a:latin typeface="Trebuchet MS"/>
                <a:ea typeface="Trebuchet MS"/>
                <a:cs typeface="Trebuchet MS"/>
                <a:sym typeface="Trebuchet MS"/>
              </a:rPr>
              <a:t>Big Data</a:t>
            </a:r>
            <a:endParaRPr b="0" i="0" sz="2400" u="none" cap="none" strike="noStrike">
              <a:solidFill>
                <a:srgbClr val="FFFFFF"/>
              </a:solidFill>
              <a:latin typeface="Trebuchet MS"/>
              <a:ea typeface="Trebuchet MS"/>
              <a:cs typeface="Trebuchet MS"/>
              <a:sym typeface="Trebuchet MS"/>
            </a:endParaRPr>
          </a:p>
        </p:txBody>
      </p:sp>
      <p:sp>
        <p:nvSpPr>
          <p:cNvPr id="116" name="Google Shape;116;g2ff69192a1d_1_0"/>
          <p:cNvSpPr/>
          <p:nvPr/>
        </p:nvSpPr>
        <p:spPr>
          <a:xfrm>
            <a:off x="2203925" y="3129725"/>
            <a:ext cx="3453600" cy="700500"/>
          </a:xfrm>
          <a:prstGeom prst="rect">
            <a:avLst/>
          </a:prstGeom>
          <a:solidFill>
            <a:srgbClr val="0B7743"/>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rgbClr val="FFFFFF"/>
                </a:solidFill>
                <a:latin typeface="Trebuchet MS"/>
                <a:ea typeface="Trebuchet MS"/>
                <a:cs typeface="Trebuchet MS"/>
                <a:sym typeface="Trebuchet MS"/>
              </a:rPr>
              <a:t>Fundamentals and Mining</a:t>
            </a:r>
            <a:endParaRPr b="0" i="0" sz="1800" u="none" cap="none" strike="noStrike">
              <a:solidFill>
                <a:srgbClr val="FFFFFF"/>
              </a:solidFill>
              <a:latin typeface="Trebuchet MS"/>
              <a:ea typeface="Trebuchet MS"/>
              <a:cs typeface="Trebuchet MS"/>
              <a:sym typeface="Trebuchet MS"/>
            </a:endParaRPr>
          </a:p>
        </p:txBody>
      </p:sp>
      <p:sp>
        <p:nvSpPr>
          <p:cNvPr id="117" name="Google Shape;117;g2ff69192a1d_1_0"/>
          <p:cNvSpPr/>
          <p:nvPr/>
        </p:nvSpPr>
        <p:spPr>
          <a:xfrm>
            <a:off x="7554029" y="3129736"/>
            <a:ext cx="2433900" cy="700500"/>
          </a:xfrm>
          <a:prstGeom prst="rect">
            <a:avLst/>
          </a:prstGeom>
          <a:solidFill>
            <a:srgbClr val="0B7743"/>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rgbClr val="FFFFFF"/>
                </a:solidFill>
                <a:latin typeface="Trebuchet MS"/>
                <a:ea typeface="Trebuchet MS"/>
                <a:cs typeface="Trebuchet MS"/>
                <a:sym typeface="Trebuchet MS"/>
              </a:rPr>
              <a:t>Data Analytics</a:t>
            </a:r>
            <a:endParaRPr b="0" i="0" sz="1800" u="none" cap="none" strike="noStrike">
              <a:solidFill>
                <a:srgbClr val="FFFFFF"/>
              </a:solidFill>
              <a:latin typeface="Trebuchet MS"/>
              <a:ea typeface="Trebuchet MS"/>
              <a:cs typeface="Trebuchet MS"/>
              <a:sym typeface="Trebuchet MS"/>
            </a:endParaRPr>
          </a:p>
        </p:txBody>
      </p:sp>
      <p:sp>
        <p:nvSpPr>
          <p:cNvPr id="118" name="Google Shape;118;g2ff69192a1d_1_0"/>
          <p:cNvSpPr/>
          <p:nvPr/>
        </p:nvSpPr>
        <p:spPr>
          <a:xfrm>
            <a:off x="8891612" y="4350221"/>
            <a:ext cx="2433900" cy="700500"/>
          </a:xfrm>
          <a:prstGeom prst="rect">
            <a:avLst/>
          </a:prstGeom>
          <a:solidFill>
            <a:srgbClr val="0E9453"/>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600"/>
              <a:buFont typeface="Arial"/>
              <a:buNone/>
            </a:pPr>
            <a:r>
              <a:rPr b="0" i="0" lang="en-GB" sz="1600" u="none" cap="none" strike="noStrike">
                <a:solidFill>
                  <a:srgbClr val="FFFFFF"/>
                </a:solidFill>
                <a:latin typeface="Trebuchet MS"/>
                <a:ea typeface="Trebuchet MS"/>
                <a:cs typeface="Trebuchet MS"/>
                <a:sym typeface="Trebuchet MS"/>
              </a:rPr>
              <a:t>Predictive analytics</a:t>
            </a:r>
            <a:endParaRPr b="0" i="0" sz="1600" u="none" cap="none" strike="noStrike">
              <a:solidFill>
                <a:srgbClr val="FFFFFF"/>
              </a:solidFill>
              <a:latin typeface="Trebuchet MS"/>
              <a:ea typeface="Trebuchet MS"/>
              <a:cs typeface="Trebuchet MS"/>
              <a:sym typeface="Trebuchet MS"/>
            </a:endParaRPr>
          </a:p>
        </p:txBody>
      </p:sp>
      <p:sp>
        <p:nvSpPr>
          <p:cNvPr id="119" name="Google Shape;119;g2ff69192a1d_1_0"/>
          <p:cNvSpPr/>
          <p:nvPr/>
        </p:nvSpPr>
        <p:spPr>
          <a:xfrm>
            <a:off x="6216565" y="4350221"/>
            <a:ext cx="2433900" cy="700500"/>
          </a:xfrm>
          <a:prstGeom prst="rect">
            <a:avLst/>
          </a:prstGeom>
          <a:solidFill>
            <a:srgbClr val="0E9453"/>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600"/>
              <a:buFont typeface="Arial"/>
              <a:buNone/>
            </a:pPr>
            <a:r>
              <a:rPr b="0" i="0" lang="en-GB" sz="1600" u="none" cap="none" strike="noStrike">
                <a:solidFill>
                  <a:srgbClr val="FFFFFF"/>
                </a:solidFill>
                <a:latin typeface="Trebuchet MS"/>
                <a:ea typeface="Trebuchet MS"/>
                <a:cs typeface="Trebuchet MS"/>
                <a:sym typeface="Trebuchet MS"/>
              </a:rPr>
              <a:t>Descriptive analytics</a:t>
            </a:r>
            <a:endParaRPr b="0" i="0" sz="1600" u="none" cap="none" strike="noStrike">
              <a:solidFill>
                <a:srgbClr val="FFFFFF"/>
              </a:solidFill>
              <a:latin typeface="Trebuchet MS"/>
              <a:ea typeface="Trebuchet MS"/>
              <a:cs typeface="Trebuchet MS"/>
              <a:sym typeface="Trebuchet MS"/>
            </a:endParaRPr>
          </a:p>
        </p:txBody>
      </p:sp>
      <p:sp>
        <p:nvSpPr>
          <p:cNvPr id="120" name="Google Shape;120;g2ff69192a1d_1_0"/>
          <p:cNvSpPr/>
          <p:nvPr/>
        </p:nvSpPr>
        <p:spPr>
          <a:xfrm>
            <a:off x="3541500" y="4350221"/>
            <a:ext cx="2433900" cy="700500"/>
          </a:xfrm>
          <a:prstGeom prst="rect">
            <a:avLst/>
          </a:prstGeom>
          <a:solidFill>
            <a:srgbClr val="0E9453"/>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600"/>
              <a:buFont typeface="Arial"/>
              <a:buNone/>
            </a:pPr>
            <a:r>
              <a:rPr b="0" i="0" lang="en-GB" sz="1600" u="none" cap="none" strike="noStrike">
                <a:solidFill>
                  <a:srgbClr val="FFFFFF"/>
                </a:solidFill>
                <a:latin typeface="Trebuchet MS"/>
                <a:ea typeface="Trebuchet MS"/>
                <a:cs typeface="Trebuchet MS"/>
                <a:sym typeface="Trebuchet MS"/>
              </a:rPr>
              <a:t>Data Mining Techniques</a:t>
            </a:r>
            <a:endParaRPr b="0" i="0" sz="1600" u="none" cap="none" strike="noStrike">
              <a:solidFill>
                <a:srgbClr val="FFFFFF"/>
              </a:solidFill>
              <a:latin typeface="Trebuchet MS"/>
              <a:ea typeface="Trebuchet MS"/>
              <a:cs typeface="Trebuchet MS"/>
              <a:sym typeface="Trebuchet MS"/>
            </a:endParaRPr>
          </a:p>
        </p:txBody>
      </p:sp>
      <p:sp>
        <p:nvSpPr>
          <p:cNvPr id="121" name="Google Shape;121;g2ff69192a1d_1_0"/>
          <p:cNvSpPr/>
          <p:nvPr/>
        </p:nvSpPr>
        <p:spPr>
          <a:xfrm>
            <a:off x="866452" y="4350221"/>
            <a:ext cx="2433900" cy="700500"/>
          </a:xfrm>
          <a:prstGeom prst="rect">
            <a:avLst/>
          </a:prstGeom>
          <a:solidFill>
            <a:srgbClr val="0E9453"/>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600"/>
              <a:buFont typeface="Arial"/>
              <a:buNone/>
            </a:pPr>
            <a:r>
              <a:rPr b="0" i="0" lang="en-GB" sz="1600" u="none" cap="none" strike="noStrike">
                <a:solidFill>
                  <a:srgbClr val="FFFFFF"/>
                </a:solidFill>
                <a:latin typeface="Trebuchet MS"/>
                <a:ea typeface="Trebuchet MS"/>
                <a:cs typeface="Trebuchet MS"/>
                <a:sym typeface="Trebuchet MS"/>
              </a:rPr>
              <a:t>Architectures, storage of data</a:t>
            </a:r>
            <a:endParaRPr b="0" i="0" sz="1600" u="none" cap="none" strike="noStrike">
              <a:solidFill>
                <a:srgbClr val="FFFFFF"/>
              </a:solidFill>
              <a:latin typeface="Trebuchet MS"/>
              <a:ea typeface="Trebuchet MS"/>
              <a:cs typeface="Trebuchet MS"/>
              <a:sym typeface="Trebuchet MS"/>
            </a:endParaRPr>
          </a:p>
        </p:txBody>
      </p:sp>
      <p:cxnSp>
        <p:nvCxnSpPr>
          <p:cNvPr id="122" name="Google Shape;122;g2ff69192a1d_1_0"/>
          <p:cNvCxnSpPr>
            <a:stCxn id="115" idx="2"/>
            <a:endCxn id="117" idx="0"/>
          </p:cNvCxnSpPr>
          <p:nvPr/>
        </p:nvCxnSpPr>
        <p:spPr>
          <a:xfrm flipH="1" rot="-5400000">
            <a:off x="7122598" y="1481274"/>
            <a:ext cx="621900" cy="2675100"/>
          </a:xfrm>
          <a:prstGeom prst="bentConnector3">
            <a:avLst>
              <a:gd fmla="val 49997" name="adj1"/>
            </a:avLst>
          </a:prstGeom>
          <a:noFill/>
          <a:ln cap="flat" cmpd="sng" w="9525">
            <a:solidFill>
              <a:srgbClr val="C2C2C2"/>
            </a:solidFill>
            <a:prstDash val="solid"/>
            <a:round/>
            <a:headEnd len="sm" w="sm" type="none"/>
            <a:tailEnd len="sm" w="sm" type="none"/>
          </a:ln>
        </p:spPr>
      </p:cxnSp>
      <p:cxnSp>
        <p:nvCxnSpPr>
          <p:cNvPr id="123" name="Google Shape;123;g2ff69192a1d_1_0"/>
          <p:cNvCxnSpPr>
            <a:stCxn id="116" idx="0"/>
            <a:endCxn id="115" idx="2"/>
          </p:cNvCxnSpPr>
          <p:nvPr/>
        </p:nvCxnSpPr>
        <p:spPr>
          <a:xfrm rot="-5400000">
            <a:off x="4702475" y="1736075"/>
            <a:ext cx="621900" cy="2165400"/>
          </a:xfrm>
          <a:prstGeom prst="bentConnector3">
            <a:avLst>
              <a:gd fmla="val 49996" name="adj1"/>
            </a:avLst>
          </a:prstGeom>
          <a:noFill/>
          <a:ln cap="flat" cmpd="sng" w="9525">
            <a:solidFill>
              <a:srgbClr val="C2C2C2"/>
            </a:solidFill>
            <a:prstDash val="solid"/>
            <a:round/>
            <a:headEnd len="sm" w="sm" type="none"/>
            <a:tailEnd len="sm" w="sm" type="none"/>
          </a:ln>
        </p:spPr>
      </p:cxnSp>
      <p:cxnSp>
        <p:nvCxnSpPr>
          <p:cNvPr id="124" name="Google Shape;124;g2ff69192a1d_1_0"/>
          <p:cNvCxnSpPr>
            <a:stCxn id="116" idx="2"/>
            <a:endCxn id="120" idx="0"/>
          </p:cNvCxnSpPr>
          <p:nvPr/>
        </p:nvCxnSpPr>
        <p:spPr>
          <a:xfrm flipH="1" rot="-5400000">
            <a:off x="4084625" y="3676325"/>
            <a:ext cx="519900" cy="827700"/>
          </a:xfrm>
          <a:prstGeom prst="bentConnector3">
            <a:avLst>
              <a:gd fmla="val 50009" name="adj1"/>
            </a:avLst>
          </a:prstGeom>
          <a:noFill/>
          <a:ln cap="flat" cmpd="sng" w="9525">
            <a:solidFill>
              <a:srgbClr val="C2C2C2"/>
            </a:solidFill>
            <a:prstDash val="solid"/>
            <a:round/>
            <a:headEnd len="sm" w="sm" type="none"/>
            <a:tailEnd len="sm" w="sm" type="none"/>
          </a:ln>
        </p:spPr>
      </p:cxnSp>
      <p:cxnSp>
        <p:nvCxnSpPr>
          <p:cNvPr id="125" name="Google Shape;125;g2ff69192a1d_1_0"/>
          <p:cNvCxnSpPr>
            <a:stCxn id="121" idx="0"/>
            <a:endCxn id="116" idx="2"/>
          </p:cNvCxnSpPr>
          <p:nvPr/>
        </p:nvCxnSpPr>
        <p:spPr>
          <a:xfrm rot="-5400000">
            <a:off x="2747152" y="3166571"/>
            <a:ext cx="519900" cy="1847400"/>
          </a:xfrm>
          <a:prstGeom prst="bentConnector3">
            <a:avLst>
              <a:gd fmla="val 50009" name="adj1"/>
            </a:avLst>
          </a:prstGeom>
          <a:noFill/>
          <a:ln cap="flat" cmpd="sng" w="9525">
            <a:solidFill>
              <a:srgbClr val="C2C2C2"/>
            </a:solidFill>
            <a:prstDash val="solid"/>
            <a:round/>
            <a:headEnd len="sm" w="sm" type="none"/>
            <a:tailEnd len="sm" w="sm" type="none"/>
          </a:ln>
        </p:spPr>
      </p:cxnSp>
      <p:cxnSp>
        <p:nvCxnSpPr>
          <p:cNvPr id="126" name="Google Shape;126;g2ff69192a1d_1_0"/>
          <p:cNvCxnSpPr>
            <a:stCxn id="117" idx="2"/>
            <a:endCxn id="118" idx="0"/>
          </p:cNvCxnSpPr>
          <p:nvPr/>
        </p:nvCxnSpPr>
        <p:spPr>
          <a:xfrm flipH="1" rot="-5400000">
            <a:off x="9179879" y="3421336"/>
            <a:ext cx="519900" cy="1337700"/>
          </a:xfrm>
          <a:prstGeom prst="bentConnector3">
            <a:avLst>
              <a:gd fmla="val 50008" name="adj1"/>
            </a:avLst>
          </a:prstGeom>
          <a:noFill/>
          <a:ln cap="flat" cmpd="sng" w="9525">
            <a:solidFill>
              <a:srgbClr val="C2C2C2"/>
            </a:solidFill>
            <a:prstDash val="solid"/>
            <a:round/>
            <a:headEnd len="sm" w="sm" type="none"/>
            <a:tailEnd len="sm" w="sm" type="none"/>
          </a:ln>
        </p:spPr>
      </p:cxnSp>
      <p:cxnSp>
        <p:nvCxnSpPr>
          <p:cNvPr id="127" name="Google Shape;127;g2ff69192a1d_1_0"/>
          <p:cNvCxnSpPr>
            <a:stCxn id="119" idx="0"/>
            <a:endCxn id="117" idx="2"/>
          </p:cNvCxnSpPr>
          <p:nvPr/>
        </p:nvCxnSpPr>
        <p:spPr>
          <a:xfrm rot="-5400000">
            <a:off x="7842265" y="3421571"/>
            <a:ext cx="519900" cy="1337400"/>
          </a:xfrm>
          <a:prstGeom prst="bentConnector3">
            <a:avLst>
              <a:gd fmla="val 50008" name="adj1"/>
            </a:avLst>
          </a:prstGeom>
          <a:noFill/>
          <a:ln cap="flat" cmpd="sng" w="9525">
            <a:solidFill>
              <a:srgbClr val="C2C2C2"/>
            </a:solidFill>
            <a:prstDash val="solid"/>
            <a:round/>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305cc8ad85c_0_86"/>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GB"/>
              <a:t>Correlation is NOT covariation</a:t>
            </a:r>
            <a:endParaRPr/>
          </a:p>
        </p:txBody>
      </p:sp>
      <p:pic>
        <p:nvPicPr>
          <p:cNvPr id="268" name="Google Shape;268;g305cc8ad85c_0_86"/>
          <p:cNvPicPr preferRelativeResize="0"/>
          <p:nvPr/>
        </p:nvPicPr>
        <p:blipFill>
          <a:blip r:embed="rId3">
            <a:alphaModFix/>
          </a:blip>
          <a:stretch>
            <a:fillRect/>
          </a:stretch>
        </p:blipFill>
        <p:spPr>
          <a:xfrm>
            <a:off x="1226550" y="1660525"/>
            <a:ext cx="9518100" cy="4898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1F497D"/>
              </a:buClr>
              <a:buSzPct val="100000"/>
              <a:buFont typeface="Trebuchet MS"/>
              <a:buNone/>
            </a:pPr>
            <a:r>
              <a:rPr lang="en-GB"/>
              <a:t>Lecture Objectives and Learning outcomes</a:t>
            </a:r>
            <a:endParaRPr/>
          </a:p>
        </p:txBody>
      </p:sp>
      <p:sp>
        <p:nvSpPr>
          <p:cNvPr id="133" name="Google Shape;133;p2"/>
          <p:cNvSpPr txBox="1"/>
          <p:nvPr>
            <p:ph idx="1" type="body"/>
          </p:nvPr>
        </p:nvSpPr>
        <p:spPr>
          <a:xfrm>
            <a:off x="586740" y="1687514"/>
            <a:ext cx="10767060" cy="448945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4000"/>
              <a:buNone/>
            </a:pPr>
            <a:r>
              <a:rPr lang="en-GB"/>
              <a:t>The Objectives of this lecture are : </a:t>
            </a:r>
            <a:endParaRPr/>
          </a:p>
          <a:p>
            <a:pPr indent="-266700" lvl="0" marL="228600" rtl="0" algn="l">
              <a:lnSpc>
                <a:spcPct val="90000"/>
              </a:lnSpc>
              <a:spcBef>
                <a:spcPts val="1000"/>
              </a:spcBef>
              <a:spcAft>
                <a:spcPts val="0"/>
              </a:spcAft>
              <a:buSzPts val="4000"/>
              <a:buChar char="❑"/>
            </a:pPr>
            <a:r>
              <a:rPr lang="en-GB"/>
              <a:t>Understand the principles of exploratory data analysis.</a:t>
            </a:r>
            <a:endParaRPr/>
          </a:p>
          <a:p>
            <a:pPr indent="-127000" lvl="0" marL="228600" rtl="0" algn="l">
              <a:lnSpc>
                <a:spcPct val="90000"/>
              </a:lnSpc>
              <a:spcBef>
                <a:spcPts val="1000"/>
              </a:spcBef>
              <a:spcAft>
                <a:spcPts val="0"/>
              </a:spcAft>
              <a:buSzPts val="1800"/>
              <a:buChar char="❑"/>
            </a:pPr>
            <a:r>
              <a:rPr lang="en-GB"/>
              <a:t>Explore relationships between variables</a:t>
            </a:r>
            <a:endParaRPr/>
          </a:p>
          <a:p>
            <a:pPr indent="0" lvl="0" marL="0" rtl="0" algn="l">
              <a:lnSpc>
                <a:spcPct val="90000"/>
              </a:lnSpc>
              <a:spcBef>
                <a:spcPts val="1000"/>
              </a:spcBef>
              <a:spcAft>
                <a:spcPts val="0"/>
              </a:spcAft>
              <a:buSzPts val="4000"/>
              <a:buNone/>
            </a:pPr>
            <a:r>
              <a:t/>
            </a:r>
            <a:endParaRPr/>
          </a:p>
          <a:p>
            <a:pPr indent="0" lvl="0" marL="0" rtl="0" algn="l">
              <a:lnSpc>
                <a:spcPct val="90000"/>
              </a:lnSpc>
              <a:spcBef>
                <a:spcPts val="1000"/>
              </a:spcBef>
              <a:spcAft>
                <a:spcPts val="0"/>
              </a:spcAft>
              <a:buSzPts val="4000"/>
              <a:buNone/>
            </a:pPr>
            <a:r>
              <a:rPr lang="en-GB"/>
              <a:t>By the end of this lecture, students should be able to:</a:t>
            </a:r>
            <a:endParaRPr/>
          </a:p>
          <a:p>
            <a:pPr indent="-266700" lvl="0" marL="228600" rtl="0" algn="l">
              <a:lnSpc>
                <a:spcPct val="90000"/>
              </a:lnSpc>
              <a:spcBef>
                <a:spcPts val="1000"/>
              </a:spcBef>
              <a:spcAft>
                <a:spcPts val="0"/>
              </a:spcAft>
              <a:buSzPts val="4000"/>
              <a:buChar char="❑"/>
            </a:pPr>
            <a:r>
              <a:rPr lang="en-GB"/>
              <a:t>Practically explore relationships between variables</a:t>
            </a:r>
            <a:endParaRPr/>
          </a:p>
          <a:p>
            <a:pPr indent="-127000" lvl="0" marL="228600" rtl="0" algn="l">
              <a:lnSpc>
                <a:spcPct val="90000"/>
              </a:lnSpc>
              <a:spcBef>
                <a:spcPts val="1000"/>
              </a:spcBef>
              <a:spcAft>
                <a:spcPts val="0"/>
              </a:spcAft>
              <a:buSzPts val="1800"/>
              <a:buChar char="❑"/>
            </a:pPr>
            <a:r>
              <a:rPr lang="en-GB"/>
              <a:t>Use visuals to </a:t>
            </a:r>
            <a:r>
              <a:rPr lang="en-GB"/>
              <a:t>exhibit</a:t>
            </a:r>
            <a:r>
              <a:rPr lang="en-GB"/>
              <a:t> relationships</a:t>
            </a:r>
            <a:endParaRPr/>
          </a:p>
          <a:p>
            <a:pPr indent="-127000" lvl="0" marL="228600" rtl="0" algn="l">
              <a:lnSpc>
                <a:spcPct val="90000"/>
              </a:lnSpc>
              <a:spcBef>
                <a:spcPts val="1000"/>
              </a:spcBef>
              <a:spcAft>
                <a:spcPts val="0"/>
              </a:spcAft>
              <a:buSzPts val="1800"/>
              <a:buChar char="❑"/>
            </a:pPr>
            <a:r>
              <a:rPr lang="en-GB"/>
              <a:t>Use statistical tests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497D"/>
              </a:buClr>
              <a:buSzPts val="4400"/>
              <a:buFont typeface="Trebuchet MS"/>
              <a:buNone/>
            </a:pPr>
            <a:r>
              <a:rPr lang="en-GB"/>
              <a:t>Lecture Overview</a:t>
            </a:r>
            <a:endParaRPr/>
          </a:p>
        </p:txBody>
      </p:sp>
      <p:grpSp>
        <p:nvGrpSpPr>
          <p:cNvPr id="139" name="Google Shape;139;p3"/>
          <p:cNvGrpSpPr/>
          <p:nvPr/>
        </p:nvGrpSpPr>
        <p:grpSpPr>
          <a:xfrm>
            <a:off x="-3970419" y="756189"/>
            <a:ext cx="13069336" cy="6583200"/>
            <a:chOff x="-5529055" y="-846510"/>
            <a:chExt cx="13069336" cy="6583200"/>
          </a:xfrm>
        </p:grpSpPr>
        <p:sp>
          <p:nvSpPr>
            <p:cNvPr id="140" name="Google Shape;140;p3"/>
            <p:cNvSpPr/>
            <p:nvPr/>
          </p:nvSpPr>
          <p:spPr>
            <a:xfrm>
              <a:off x="-5529055" y="-846510"/>
              <a:ext cx="6583200" cy="6583200"/>
            </a:xfrm>
            <a:prstGeom prst="blockArc">
              <a:avLst>
                <a:gd fmla="val 18900000" name="adj1"/>
                <a:gd fmla="val 2700000" name="adj2"/>
                <a:gd fmla="val 328" name="adj3"/>
              </a:avLst>
            </a:prstGeom>
            <a:noFill/>
            <a:ln cap="flat" cmpd="sng" w="12700">
              <a:solidFill>
                <a:srgbClr val="7590A5"/>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3"/>
            <p:cNvSpPr/>
            <p:nvPr/>
          </p:nvSpPr>
          <p:spPr>
            <a:xfrm>
              <a:off x="460881" y="305538"/>
              <a:ext cx="7079400" cy="611400"/>
            </a:xfrm>
            <a:prstGeom prst="rect">
              <a:avLst/>
            </a:prstGeom>
            <a:solidFill>
              <a:srgbClr val="D7024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3"/>
            <p:cNvSpPr txBox="1"/>
            <p:nvPr/>
          </p:nvSpPr>
          <p:spPr>
            <a:xfrm>
              <a:off x="460881" y="299404"/>
              <a:ext cx="7079400" cy="611400"/>
            </a:xfrm>
            <a:prstGeom prst="rect">
              <a:avLst/>
            </a:prstGeom>
            <a:noFill/>
            <a:ln>
              <a:noFill/>
            </a:ln>
          </p:spPr>
          <p:txBody>
            <a:bodyPr anchorCtr="0" anchor="ctr" bIns="83800" lIns="485350" spcFirstLastPara="1" rIns="83800" wrap="square" tIns="83800">
              <a:noAutofit/>
            </a:bodyPr>
            <a:lstStyle/>
            <a:p>
              <a:pPr indent="0" lvl="0" marL="0" marR="0" rtl="0" algn="l">
                <a:lnSpc>
                  <a:spcPct val="90000"/>
                </a:lnSpc>
                <a:spcBef>
                  <a:spcPts val="0"/>
                </a:spcBef>
                <a:spcAft>
                  <a:spcPts val="0"/>
                </a:spcAft>
                <a:buClr>
                  <a:srgbClr val="000000"/>
                </a:buClr>
                <a:buSzPts val="3300"/>
                <a:buFont typeface="Arial"/>
                <a:buNone/>
              </a:pPr>
              <a:r>
                <a:rPr lang="en-GB" sz="3300">
                  <a:solidFill>
                    <a:schemeClr val="lt1"/>
                  </a:solidFill>
                  <a:latin typeface="Trebuchet MS"/>
                  <a:ea typeface="Trebuchet MS"/>
                  <a:cs typeface="Trebuchet MS"/>
                  <a:sym typeface="Trebuchet MS"/>
                </a:rPr>
                <a:t>Concepts in the EDA cycle</a:t>
              </a:r>
              <a:endParaRPr b="0" i="0" sz="1400" u="none" cap="none" strike="noStrike">
                <a:solidFill>
                  <a:srgbClr val="000000"/>
                </a:solidFill>
                <a:latin typeface="Arial"/>
                <a:ea typeface="Arial"/>
                <a:cs typeface="Arial"/>
                <a:sym typeface="Arial"/>
              </a:endParaRPr>
            </a:p>
          </p:txBody>
        </p:sp>
        <p:sp>
          <p:nvSpPr>
            <p:cNvPr id="143" name="Google Shape;143;p3"/>
            <p:cNvSpPr/>
            <p:nvPr/>
          </p:nvSpPr>
          <p:spPr>
            <a:xfrm>
              <a:off x="78714" y="229104"/>
              <a:ext cx="764400" cy="764400"/>
            </a:xfrm>
            <a:prstGeom prst="ellipse">
              <a:avLst/>
            </a:prstGeom>
            <a:solidFill>
              <a:schemeClr val="lt1"/>
            </a:solidFill>
            <a:ln cap="flat" cmpd="sng" w="12700">
              <a:solidFill>
                <a:srgbClr val="93B6D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
            <p:cNvSpPr/>
            <p:nvPr/>
          </p:nvSpPr>
          <p:spPr>
            <a:xfrm>
              <a:off x="899041" y="1222445"/>
              <a:ext cx="6641100" cy="611400"/>
            </a:xfrm>
            <a:prstGeom prst="rect">
              <a:avLst/>
            </a:prstGeom>
            <a:solidFill>
              <a:srgbClr val="D7024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3"/>
            <p:cNvSpPr txBox="1"/>
            <p:nvPr/>
          </p:nvSpPr>
          <p:spPr>
            <a:xfrm>
              <a:off x="899041" y="1222445"/>
              <a:ext cx="6641100" cy="611400"/>
            </a:xfrm>
            <a:prstGeom prst="rect">
              <a:avLst/>
            </a:prstGeom>
            <a:noFill/>
            <a:ln>
              <a:noFill/>
            </a:ln>
          </p:spPr>
          <p:txBody>
            <a:bodyPr anchorCtr="0" anchor="ctr" bIns="83800" lIns="485350" spcFirstLastPara="1" rIns="83800" wrap="square" tIns="83800">
              <a:noAutofit/>
            </a:bodyPr>
            <a:lstStyle/>
            <a:p>
              <a:pPr indent="0" lvl="0" marL="0" marR="0" rtl="0" algn="l">
                <a:lnSpc>
                  <a:spcPct val="90000"/>
                </a:lnSpc>
                <a:spcBef>
                  <a:spcPts val="0"/>
                </a:spcBef>
                <a:spcAft>
                  <a:spcPts val="0"/>
                </a:spcAft>
                <a:buClr>
                  <a:srgbClr val="000000"/>
                </a:buClr>
                <a:buSzPts val="3300"/>
                <a:buFont typeface="Arial"/>
                <a:buNone/>
              </a:pPr>
              <a:r>
                <a:rPr lang="en-GB" sz="3300">
                  <a:solidFill>
                    <a:schemeClr val="lt1"/>
                  </a:solidFill>
                  <a:latin typeface="Trebuchet MS"/>
                  <a:ea typeface="Trebuchet MS"/>
                  <a:cs typeface="Trebuchet MS"/>
                  <a:sym typeface="Trebuchet MS"/>
                </a:rPr>
                <a:t>Data visualisation</a:t>
              </a:r>
              <a:endParaRPr b="0" i="0" sz="1400" u="none" cap="none" strike="noStrike">
                <a:solidFill>
                  <a:srgbClr val="000000"/>
                </a:solidFill>
                <a:latin typeface="Arial"/>
                <a:ea typeface="Arial"/>
                <a:cs typeface="Arial"/>
                <a:sym typeface="Arial"/>
              </a:endParaRPr>
            </a:p>
          </p:txBody>
        </p:sp>
        <p:sp>
          <p:nvSpPr>
            <p:cNvPr id="146" name="Google Shape;146;p3"/>
            <p:cNvSpPr/>
            <p:nvPr/>
          </p:nvSpPr>
          <p:spPr>
            <a:xfrm>
              <a:off x="516874" y="1146012"/>
              <a:ext cx="764400" cy="764400"/>
            </a:xfrm>
            <a:prstGeom prst="ellipse">
              <a:avLst/>
            </a:prstGeom>
            <a:solidFill>
              <a:schemeClr val="lt1"/>
            </a:solidFill>
            <a:ln cap="flat" cmpd="sng" w="12700">
              <a:solidFill>
                <a:srgbClr val="93B6D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3"/>
            <p:cNvSpPr/>
            <p:nvPr/>
          </p:nvSpPr>
          <p:spPr>
            <a:xfrm>
              <a:off x="1033521" y="2139353"/>
              <a:ext cx="6506700" cy="611400"/>
            </a:xfrm>
            <a:prstGeom prst="rect">
              <a:avLst/>
            </a:prstGeom>
            <a:solidFill>
              <a:srgbClr val="0A3D9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3"/>
            <p:cNvSpPr txBox="1"/>
            <p:nvPr/>
          </p:nvSpPr>
          <p:spPr>
            <a:xfrm>
              <a:off x="1033521" y="2139353"/>
              <a:ext cx="6506700" cy="611400"/>
            </a:xfrm>
            <a:prstGeom prst="rect">
              <a:avLst/>
            </a:prstGeom>
            <a:solidFill>
              <a:srgbClr val="C00000"/>
            </a:solidFill>
            <a:ln>
              <a:noFill/>
            </a:ln>
          </p:spPr>
          <p:txBody>
            <a:bodyPr anchorCtr="0" anchor="ctr" bIns="83800" lIns="485350" spcFirstLastPara="1" rIns="83800" wrap="square" tIns="83800">
              <a:noAutofit/>
            </a:bodyPr>
            <a:lstStyle/>
            <a:p>
              <a:pPr indent="0" lvl="0" marL="0" marR="0" rtl="0" algn="l">
                <a:lnSpc>
                  <a:spcPct val="90000"/>
                </a:lnSpc>
                <a:spcBef>
                  <a:spcPts val="0"/>
                </a:spcBef>
                <a:spcAft>
                  <a:spcPts val="0"/>
                </a:spcAft>
                <a:buClr>
                  <a:srgbClr val="000000"/>
                </a:buClr>
                <a:buSzPts val="3300"/>
                <a:buFont typeface="Arial"/>
                <a:buNone/>
              </a:pPr>
              <a:r>
                <a:rPr lang="en-GB" sz="3300">
                  <a:solidFill>
                    <a:schemeClr val="lt1"/>
                  </a:solidFill>
                  <a:latin typeface="Trebuchet MS"/>
                  <a:ea typeface="Trebuchet MS"/>
                  <a:cs typeface="Trebuchet MS"/>
                  <a:sym typeface="Trebuchet MS"/>
                </a:rPr>
                <a:t>Relationships btn variables</a:t>
              </a:r>
              <a:endParaRPr b="0" i="0" sz="1400" u="none" cap="none" strike="noStrike">
                <a:solidFill>
                  <a:srgbClr val="000000"/>
                </a:solidFill>
                <a:latin typeface="Arial"/>
                <a:ea typeface="Arial"/>
                <a:cs typeface="Arial"/>
                <a:sym typeface="Arial"/>
              </a:endParaRPr>
            </a:p>
          </p:txBody>
        </p:sp>
        <p:sp>
          <p:nvSpPr>
            <p:cNvPr id="149" name="Google Shape;149;p3"/>
            <p:cNvSpPr/>
            <p:nvPr/>
          </p:nvSpPr>
          <p:spPr>
            <a:xfrm>
              <a:off x="651354" y="2062920"/>
              <a:ext cx="764400" cy="764400"/>
            </a:xfrm>
            <a:prstGeom prst="ellipse">
              <a:avLst/>
            </a:prstGeom>
            <a:solidFill>
              <a:schemeClr val="lt1"/>
            </a:solidFill>
            <a:ln cap="flat" cmpd="sng" w="12700">
              <a:solidFill>
                <a:srgbClr val="93B6D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3"/>
            <p:cNvSpPr/>
            <p:nvPr/>
          </p:nvSpPr>
          <p:spPr>
            <a:xfrm>
              <a:off x="516874" y="2979828"/>
              <a:ext cx="764400" cy="764400"/>
            </a:xfrm>
            <a:prstGeom prst="ellipse">
              <a:avLst/>
            </a:prstGeom>
            <a:solidFill>
              <a:schemeClr val="lt1"/>
            </a:solidFill>
            <a:ln cap="flat" cmpd="sng" w="12700">
              <a:solidFill>
                <a:srgbClr val="93B6D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3"/>
            <p:cNvSpPr/>
            <p:nvPr/>
          </p:nvSpPr>
          <p:spPr>
            <a:xfrm>
              <a:off x="460881" y="3973169"/>
              <a:ext cx="7079400" cy="611400"/>
            </a:xfrm>
            <a:prstGeom prst="rect">
              <a:avLst/>
            </a:prstGeom>
            <a:solidFill>
              <a:srgbClr val="D7024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3"/>
            <p:cNvSpPr txBox="1"/>
            <p:nvPr/>
          </p:nvSpPr>
          <p:spPr>
            <a:xfrm>
              <a:off x="460881" y="3973169"/>
              <a:ext cx="7079400" cy="611400"/>
            </a:xfrm>
            <a:prstGeom prst="rect">
              <a:avLst/>
            </a:prstGeom>
            <a:solidFill>
              <a:srgbClr val="00C0EB"/>
            </a:solidFill>
            <a:ln>
              <a:noFill/>
            </a:ln>
          </p:spPr>
          <p:txBody>
            <a:bodyPr anchorCtr="0" anchor="ctr" bIns="83800" lIns="485350" spcFirstLastPara="1" rIns="83800" wrap="square" tIns="83800">
              <a:noAutofit/>
            </a:bodyPr>
            <a:lstStyle/>
            <a:p>
              <a:pPr indent="0" lvl="0" marL="0" marR="0" rtl="0" algn="l">
                <a:lnSpc>
                  <a:spcPct val="90000"/>
                </a:lnSpc>
                <a:spcBef>
                  <a:spcPts val="0"/>
                </a:spcBef>
                <a:spcAft>
                  <a:spcPts val="0"/>
                </a:spcAft>
                <a:buClr>
                  <a:srgbClr val="000000"/>
                </a:buClr>
                <a:buSzPts val="3300"/>
                <a:buFont typeface="Arial"/>
                <a:buNone/>
              </a:pPr>
              <a:r>
                <a:rPr b="0" i="0" lang="en-GB" sz="3300" u="none" cap="none" strike="noStrike">
                  <a:solidFill>
                    <a:schemeClr val="lt1"/>
                  </a:solidFill>
                  <a:latin typeface="Trebuchet MS"/>
                  <a:ea typeface="Trebuchet MS"/>
                  <a:cs typeface="Trebuchet MS"/>
                  <a:sym typeface="Trebuchet MS"/>
                </a:rPr>
                <a:t>Hands-on practical</a:t>
              </a:r>
              <a:endParaRPr b="0" i="0" sz="1400" u="none" cap="none" strike="noStrike">
                <a:solidFill>
                  <a:srgbClr val="000000"/>
                </a:solidFill>
                <a:latin typeface="Arial"/>
                <a:ea typeface="Arial"/>
                <a:cs typeface="Arial"/>
                <a:sym typeface="Arial"/>
              </a:endParaRPr>
            </a:p>
          </p:txBody>
        </p:sp>
        <p:sp>
          <p:nvSpPr>
            <p:cNvPr id="153" name="Google Shape;153;p3"/>
            <p:cNvSpPr/>
            <p:nvPr/>
          </p:nvSpPr>
          <p:spPr>
            <a:xfrm>
              <a:off x="78714" y="3896735"/>
              <a:ext cx="764400" cy="764400"/>
            </a:xfrm>
            <a:prstGeom prst="ellipse">
              <a:avLst/>
            </a:prstGeom>
            <a:solidFill>
              <a:schemeClr val="lt1"/>
            </a:solidFill>
            <a:ln cap="flat" cmpd="sng" w="12700">
              <a:solidFill>
                <a:srgbClr val="93B6D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g30269cc05b6_0_0"/>
          <p:cNvPicPr preferRelativeResize="0"/>
          <p:nvPr/>
        </p:nvPicPr>
        <p:blipFill rotWithShape="1">
          <a:blip r:embed="rId3">
            <a:alphaModFix/>
          </a:blip>
          <a:srcRect b="0" l="0" r="0" t="0"/>
          <a:stretch/>
        </p:blipFill>
        <p:spPr>
          <a:xfrm>
            <a:off x="-30995" y="238004"/>
            <a:ext cx="2397007" cy="5195724"/>
          </a:xfrm>
          <a:prstGeom prst="rect">
            <a:avLst/>
          </a:prstGeom>
          <a:noFill/>
          <a:ln>
            <a:noFill/>
          </a:ln>
        </p:spPr>
      </p:pic>
      <p:sp>
        <p:nvSpPr>
          <p:cNvPr id="160" name="Google Shape;160;g30269cc05b6_0_0"/>
          <p:cNvSpPr txBox="1"/>
          <p:nvPr/>
        </p:nvSpPr>
        <p:spPr>
          <a:xfrm>
            <a:off x="2366013" y="2167200"/>
            <a:ext cx="9825900" cy="1325700"/>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4800"/>
              <a:buFont typeface="Calibri"/>
              <a:buNone/>
            </a:pPr>
            <a:r>
              <a:rPr b="0" i="0" lang="en-GB" sz="4800" u="none" cap="none" strike="noStrike">
                <a:solidFill>
                  <a:schemeClr val="lt1"/>
                </a:solidFill>
                <a:latin typeface="Calibri"/>
                <a:ea typeface="Calibri"/>
                <a:cs typeface="Calibri"/>
                <a:sym typeface="Calibri"/>
              </a:rPr>
              <a:t>DSC1101-Introduction to Data Science</a:t>
            </a:r>
            <a:endParaRPr b="0" i="0" sz="4800" u="none" cap="none" strike="noStrike">
              <a:solidFill>
                <a:schemeClr val="lt1"/>
              </a:solidFill>
              <a:latin typeface="Calibri"/>
              <a:ea typeface="Calibri"/>
              <a:cs typeface="Calibri"/>
              <a:sym typeface="Calibri"/>
            </a:endParaRPr>
          </a:p>
        </p:txBody>
      </p:sp>
      <p:sp>
        <p:nvSpPr>
          <p:cNvPr id="161" name="Google Shape;161;g30269cc05b6_0_0"/>
          <p:cNvSpPr txBox="1"/>
          <p:nvPr/>
        </p:nvSpPr>
        <p:spPr>
          <a:xfrm>
            <a:off x="2193692" y="3596058"/>
            <a:ext cx="9981600" cy="1325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200"/>
              <a:buFont typeface="Calibri"/>
              <a:buNone/>
            </a:pPr>
            <a:r>
              <a:rPr b="1" i="0" lang="en-GB" sz="3200" u="sng" cap="none" strike="noStrike">
                <a:solidFill>
                  <a:schemeClr val="dk1"/>
                </a:solidFill>
                <a:latin typeface="Calibri"/>
                <a:ea typeface="Calibri"/>
                <a:cs typeface="Calibri"/>
                <a:sym typeface="Calibri"/>
              </a:rPr>
              <a:t>Lecture </a:t>
            </a:r>
            <a:r>
              <a:rPr b="1" lang="en-GB" sz="3200" u="sng">
                <a:solidFill>
                  <a:schemeClr val="dk1"/>
                </a:solidFill>
                <a:latin typeface="Calibri"/>
                <a:ea typeface="Calibri"/>
                <a:cs typeface="Calibri"/>
                <a:sym typeface="Calibri"/>
              </a:rPr>
              <a:t>7</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chemeClr val="dk1"/>
              </a:buClr>
              <a:buSzPts val="3600"/>
              <a:buFont typeface="Arial"/>
              <a:buNone/>
            </a:pPr>
            <a:r>
              <a:rPr lang="en-GB" sz="3600">
                <a:solidFill>
                  <a:schemeClr val="dk1"/>
                </a:solidFill>
              </a:rPr>
              <a:t>RECAP</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chemeClr val="dk1"/>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62" name="Google Shape;162;g30269cc05b6_0_0"/>
          <p:cNvSpPr txBox="1"/>
          <p:nvPr/>
        </p:nvSpPr>
        <p:spPr>
          <a:xfrm>
            <a:off x="97630" y="5558941"/>
            <a:ext cx="5579100" cy="369300"/>
          </a:xfrm>
          <a:prstGeom prst="rect">
            <a:avLst/>
          </a:prstGeom>
          <a:solidFill>
            <a:srgbClr val="F2F2F2"/>
          </a:solidFill>
          <a:ln cap="flat" cmpd="sng" w="9525">
            <a:solidFill>
              <a:srgbClr val="F2F2F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63" name="Google Shape;163;g30269cc05b6_0_0"/>
          <p:cNvPicPr preferRelativeResize="0"/>
          <p:nvPr/>
        </p:nvPicPr>
        <p:blipFill rotWithShape="1">
          <a:blip r:embed="rId4">
            <a:alphaModFix/>
          </a:blip>
          <a:srcRect b="0" l="0" r="0" t="0"/>
          <a:stretch/>
        </p:blipFill>
        <p:spPr>
          <a:xfrm>
            <a:off x="8975034" y="-5161"/>
            <a:ext cx="3200400" cy="990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30269cc05b6_0_9"/>
          <p:cNvSpPr txBox="1"/>
          <p:nvPr>
            <p:ph idx="1" type="body"/>
          </p:nvPr>
        </p:nvSpPr>
        <p:spPr>
          <a:xfrm>
            <a:off x="838200" y="1687514"/>
            <a:ext cx="10515600" cy="4489500"/>
          </a:xfrm>
          <a:prstGeom prst="rect">
            <a:avLst/>
          </a:prstGeom>
          <a:noFill/>
          <a:ln>
            <a:noFill/>
          </a:ln>
        </p:spPr>
        <p:txBody>
          <a:bodyPr anchorCtr="0" anchor="t" bIns="45700" lIns="91425" spcFirstLastPara="1" rIns="91425" wrap="square" tIns="45700">
            <a:normAutofit/>
          </a:bodyPr>
          <a:lstStyle/>
          <a:p>
            <a:pPr indent="0" lvl="0" marL="0" rtl="0" algn="l">
              <a:lnSpc>
                <a:spcPct val="98181"/>
              </a:lnSpc>
              <a:spcBef>
                <a:spcPts val="1000"/>
              </a:spcBef>
              <a:spcAft>
                <a:spcPts val="0"/>
              </a:spcAft>
              <a:buClr>
                <a:schemeClr val="dk1"/>
              </a:buClr>
              <a:buSzPts val="1100"/>
              <a:buFont typeface="Arial"/>
              <a:buNone/>
            </a:pPr>
            <a:r>
              <a:rPr lang="en-GB" sz="3600">
                <a:latin typeface="Book Antiqua"/>
                <a:ea typeface="Book Antiqua"/>
                <a:cs typeface="Book Antiqua"/>
                <a:sym typeface="Book Antiqua"/>
              </a:rPr>
              <a:t>Handled the following under the data flow pipeline</a:t>
            </a:r>
            <a:endParaRPr sz="3600">
              <a:latin typeface="Book Antiqua"/>
              <a:ea typeface="Book Antiqua"/>
              <a:cs typeface="Book Antiqua"/>
              <a:sym typeface="Book Antiqua"/>
            </a:endParaRPr>
          </a:p>
          <a:p>
            <a:pPr indent="-457200" lvl="0" marL="457200" rtl="0" algn="ctr">
              <a:lnSpc>
                <a:spcPct val="100000"/>
              </a:lnSpc>
              <a:spcBef>
                <a:spcPts val="0"/>
              </a:spcBef>
              <a:spcAft>
                <a:spcPts val="0"/>
              </a:spcAft>
              <a:buSzPts val="3600"/>
              <a:buFont typeface="Book Antiqua"/>
              <a:buChar char="●"/>
            </a:pPr>
            <a:r>
              <a:rPr lang="en-GB" sz="5200">
                <a:latin typeface="Arial"/>
                <a:ea typeface="Arial"/>
                <a:cs typeface="Arial"/>
                <a:sym typeface="Arial"/>
              </a:rPr>
              <a:t>Handling Outliers</a:t>
            </a:r>
            <a:endParaRPr sz="5200">
              <a:latin typeface="Arial"/>
              <a:ea typeface="Arial"/>
              <a:cs typeface="Arial"/>
              <a:sym typeface="Arial"/>
            </a:endParaRPr>
          </a:p>
          <a:p>
            <a:pPr indent="-457200" lvl="0" marL="457200" rtl="0" algn="ctr">
              <a:lnSpc>
                <a:spcPct val="100000"/>
              </a:lnSpc>
              <a:spcBef>
                <a:spcPts val="0"/>
              </a:spcBef>
              <a:spcAft>
                <a:spcPts val="0"/>
              </a:spcAft>
              <a:buSzPts val="3600"/>
              <a:buFont typeface="Book Antiqua"/>
              <a:buChar char="●"/>
            </a:pPr>
            <a:r>
              <a:rPr lang="en-GB" sz="5200">
                <a:latin typeface="Arial"/>
                <a:ea typeface="Arial"/>
                <a:cs typeface="Arial"/>
                <a:sym typeface="Arial"/>
              </a:rPr>
              <a:t>Handling Missing data</a:t>
            </a:r>
            <a:endParaRPr sz="5200">
              <a:latin typeface="Arial"/>
              <a:ea typeface="Arial"/>
              <a:cs typeface="Arial"/>
              <a:sym typeface="Arial"/>
            </a:endParaRPr>
          </a:p>
          <a:p>
            <a:pPr indent="-457200" lvl="0" marL="457200" rtl="0" algn="ctr">
              <a:lnSpc>
                <a:spcPct val="100000"/>
              </a:lnSpc>
              <a:spcBef>
                <a:spcPts val="0"/>
              </a:spcBef>
              <a:spcAft>
                <a:spcPts val="0"/>
              </a:spcAft>
              <a:buSzPts val="3600"/>
              <a:buFont typeface="Book Antiqua"/>
              <a:buChar char="●"/>
            </a:pPr>
            <a:r>
              <a:rPr lang="en-GB" sz="5200">
                <a:latin typeface="Arial"/>
                <a:ea typeface="Arial"/>
                <a:cs typeface="Arial"/>
                <a:sym typeface="Arial"/>
              </a:rPr>
              <a:t>Handling Duplicates</a:t>
            </a:r>
            <a:endParaRPr sz="3600">
              <a:latin typeface="Book Antiqua"/>
              <a:ea typeface="Book Antiqua"/>
              <a:cs typeface="Book Antiqua"/>
              <a:sym typeface="Book Antiqua"/>
            </a:endParaRPr>
          </a:p>
        </p:txBody>
      </p:sp>
      <p:sp>
        <p:nvSpPr>
          <p:cNvPr id="170" name="Google Shape;170;g30269cc05b6_0_9"/>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457200" lvl="0" marL="0" rtl="0" algn="l">
              <a:lnSpc>
                <a:spcPct val="90000"/>
              </a:lnSpc>
              <a:spcBef>
                <a:spcPts val="0"/>
              </a:spcBef>
              <a:spcAft>
                <a:spcPts val="0"/>
              </a:spcAft>
              <a:buSzPts val="1800"/>
              <a:buNone/>
            </a:pPr>
            <a:r>
              <a:rPr lang="en-GB"/>
              <a:t>  Lesson Recap: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30269cc05b6_0_58"/>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GB"/>
              <a:t>Lesson recap: EDA </a:t>
            </a:r>
            <a:endParaRPr/>
          </a:p>
        </p:txBody>
      </p:sp>
      <p:sp>
        <p:nvSpPr>
          <p:cNvPr id="177" name="Google Shape;177;g30269cc05b6_0_58"/>
          <p:cNvSpPr txBox="1"/>
          <p:nvPr>
            <p:ph idx="1" type="body"/>
          </p:nvPr>
        </p:nvSpPr>
        <p:spPr>
          <a:xfrm>
            <a:off x="838200" y="1687514"/>
            <a:ext cx="10515600" cy="4489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GB" sz="2200">
                <a:latin typeface="Book Antiqua"/>
                <a:ea typeface="Book Antiqua"/>
                <a:cs typeface="Book Antiqua"/>
                <a:sym typeface="Book Antiqua"/>
              </a:rPr>
              <a:t>An interactive cycle;</a:t>
            </a:r>
            <a:endParaRPr sz="2200">
              <a:latin typeface="Book Antiqua"/>
              <a:ea typeface="Book Antiqua"/>
              <a:cs typeface="Book Antiqua"/>
              <a:sym typeface="Book Antiqua"/>
            </a:endParaRPr>
          </a:p>
          <a:p>
            <a:pPr indent="0" lvl="0" marL="0" rtl="0" algn="l">
              <a:lnSpc>
                <a:spcPct val="115000"/>
              </a:lnSpc>
              <a:spcBef>
                <a:spcPts val="0"/>
              </a:spcBef>
              <a:spcAft>
                <a:spcPts val="0"/>
              </a:spcAft>
              <a:buClr>
                <a:schemeClr val="dk1"/>
              </a:buClr>
              <a:buSzPts val="1100"/>
              <a:buFont typeface="Arial"/>
              <a:buNone/>
            </a:pPr>
            <a:r>
              <a:rPr lang="en-GB" sz="2200">
                <a:latin typeface="Book Antiqua"/>
                <a:ea typeface="Book Antiqua"/>
                <a:cs typeface="Book Antiqua"/>
                <a:sym typeface="Book Antiqua"/>
              </a:rPr>
              <a:t>1. Generates questions about your data.</a:t>
            </a:r>
            <a:endParaRPr sz="2200">
              <a:latin typeface="Book Antiqua"/>
              <a:ea typeface="Book Antiqua"/>
              <a:cs typeface="Book Antiqua"/>
              <a:sym typeface="Book Antiqua"/>
            </a:endParaRPr>
          </a:p>
          <a:p>
            <a:pPr indent="0" lvl="0" marL="0" rtl="0" algn="l">
              <a:lnSpc>
                <a:spcPct val="115000"/>
              </a:lnSpc>
              <a:spcBef>
                <a:spcPts val="0"/>
              </a:spcBef>
              <a:spcAft>
                <a:spcPts val="0"/>
              </a:spcAft>
              <a:buClr>
                <a:schemeClr val="dk1"/>
              </a:buClr>
              <a:buSzPts val="1100"/>
              <a:buFont typeface="Arial"/>
              <a:buNone/>
            </a:pPr>
            <a:r>
              <a:rPr lang="en-GB" sz="2200">
                <a:latin typeface="Book Antiqua"/>
                <a:ea typeface="Book Antiqua"/>
                <a:cs typeface="Book Antiqua"/>
                <a:sym typeface="Book Antiqua"/>
              </a:rPr>
              <a:t>2. Searches for answers by visualizing, transforming, and modeling your data.</a:t>
            </a:r>
            <a:endParaRPr sz="2200">
              <a:latin typeface="Book Antiqua"/>
              <a:ea typeface="Book Antiqua"/>
              <a:cs typeface="Book Antiqua"/>
              <a:sym typeface="Book Antiqua"/>
            </a:endParaRPr>
          </a:p>
          <a:p>
            <a:pPr indent="0" lvl="0" marL="0" rtl="0" algn="l">
              <a:lnSpc>
                <a:spcPct val="115000"/>
              </a:lnSpc>
              <a:spcBef>
                <a:spcPts val="0"/>
              </a:spcBef>
              <a:spcAft>
                <a:spcPts val="0"/>
              </a:spcAft>
              <a:buClr>
                <a:schemeClr val="dk1"/>
              </a:buClr>
              <a:buSzPts val="1100"/>
              <a:buFont typeface="Arial"/>
              <a:buNone/>
            </a:pPr>
            <a:r>
              <a:rPr lang="en-GB" sz="2200">
                <a:latin typeface="Book Antiqua"/>
                <a:ea typeface="Book Antiqua"/>
                <a:cs typeface="Book Antiqua"/>
                <a:sym typeface="Book Antiqua"/>
              </a:rPr>
              <a:t>3. Uses what you learn to refine your questions and/or generate new questions.</a:t>
            </a:r>
            <a:endParaRPr sz="2200">
              <a:latin typeface="Book Antiqua"/>
              <a:ea typeface="Book Antiqua"/>
              <a:cs typeface="Book Antiqua"/>
              <a:sym typeface="Book Antiqua"/>
            </a:endParaRPr>
          </a:p>
          <a:p>
            <a:pPr indent="0" lvl="0" marL="0" rtl="0" algn="l">
              <a:lnSpc>
                <a:spcPct val="115000"/>
              </a:lnSpc>
              <a:spcBef>
                <a:spcPts val="0"/>
              </a:spcBef>
              <a:spcAft>
                <a:spcPts val="0"/>
              </a:spcAft>
              <a:buClr>
                <a:schemeClr val="dk1"/>
              </a:buClr>
              <a:buSzPts val="1100"/>
              <a:buFont typeface="Arial"/>
              <a:buNone/>
            </a:pPr>
            <a:r>
              <a:rPr lang="en-GB" sz="2200">
                <a:solidFill>
                  <a:srgbClr val="FB0007"/>
                </a:solidFill>
                <a:latin typeface="Book Antiqua"/>
                <a:ea typeface="Book Antiqua"/>
                <a:cs typeface="Book Antiqua"/>
                <a:sym typeface="Book Antiqua"/>
              </a:rPr>
              <a:t>There is no rule about which questions you should ask to guide your research.</a:t>
            </a:r>
            <a:endParaRPr sz="2200">
              <a:solidFill>
                <a:srgbClr val="FB0007"/>
              </a:solidFill>
              <a:latin typeface="Book Antiqua"/>
              <a:ea typeface="Book Antiqua"/>
              <a:cs typeface="Book Antiqua"/>
              <a:sym typeface="Book Antiqua"/>
            </a:endParaRPr>
          </a:p>
          <a:p>
            <a:pPr indent="0" lvl="0" marL="0" rtl="0" algn="l">
              <a:lnSpc>
                <a:spcPct val="115000"/>
              </a:lnSpc>
              <a:spcBef>
                <a:spcPts val="0"/>
              </a:spcBef>
              <a:spcAft>
                <a:spcPts val="0"/>
              </a:spcAft>
              <a:buClr>
                <a:schemeClr val="dk1"/>
              </a:buClr>
              <a:buSzPts val="1100"/>
              <a:buFont typeface="Arial"/>
              <a:buNone/>
            </a:pPr>
            <a:r>
              <a:rPr lang="en-GB" sz="2200">
                <a:solidFill>
                  <a:srgbClr val="FB0007"/>
                </a:solidFill>
                <a:latin typeface="Book Antiqua"/>
                <a:ea typeface="Book Antiqua"/>
                <a:cs typeface="Book Antiqua"/>
                <a:sym typeface="Book Antiqua"/>
              </a:rPr>
              <a:t>However, two types of questions will always be useful for making discoveries within your data. You can loosely word these questions as:</a:t>
            </a:r>
            <a:endParaRPr sz="2200">
              <a:solidFill>
                <a:srgbClr val="FB0007"/>
              </a:solidFill>
              <a:latin typeface="Book Antiqua"/>
              <a:ea typeface="Book Antiqua"/>
              <a:cs typeface="Book Antiqua"/>
              <a:sym typeface="Book Antiqua"/>
            </a:endParaRPr>
          </a:p>
          <a:p>
            <a:pPr indent="0" lvl="0" marL="0" rtl="0" algn="l">
              <a:lnSpc>
                <a:spcPct val="115000"/>
              </a:lnSpc>
              <a:spcBef>
                <a:spcPts val="0"/>
              </a:spcBef>
              <a:spcAft>
                <a:spcPts val="0"/>
              </a:spcAft>
              <a:buClr>
                <a:schemeClr val="dk1"/>
              </a:buClr>
              <a:buSzPts val="1100"/>
              <a:buFont typeface="Arial"/>
              <a:buNone/>
            </a:pPr>
            <a:r>
              <a:rPr b="1" lang="en-GB" sz="2200">
                <a:latin typeface="Book Antiqua"/>
                <a:ea typeface="Book Antiqua"/>
                <a:cs typeface="Book Antiqua"/>
                <a:sym typeface="Book Antiqua"/>
              </a:rPr>
              <a:t>1. What type of variation occurs within my variables? (i.e. variability)</a:t>
            </a:r>
            <a:endParaRPr b="1" sz="2200">
              <a:latin typeface="Book Antiqua"/>
              <a:ea typeface="Book Antiqua"/>
              <a:cs typeface="Book Antiqua"/>
              <a:sym typeface="Book Antiqua"/>
            </a:endParaRPr>
          </a:p>
          <a:p>
            <a:pPr indent="0" lvl="0" marL="0" rtl="0" algn="l">
              <a:lnSpc>
                <a:spcPct val="115000"/>
              </a:lnSpc>
              <a:spcBef>
                <a:spcPts val="0"/>
              </a:spcBef>
              <a:spcAft>
                <a:spcPts val="0"/>
              </a:spcAft>
              <a:buClr>
                <a:schemeClr val="dk1"/>
              </a:buClr>
              <a:buSzPts val="1100"/>
              <a:buFont typeface="Arial"/>
              <a:buNone/>
            </a:pPr>
            <a:r>
              <a:rPr b="1" lang="en-GB" sz="2200">
                <a:latin typeface="Book Antiqua"/>
                <a:ea typeface="Book Antiqua"/>
                <a:cs typeface="Book Antiqua"/>
                <a:sym typeface="Book Antiqua"/>
              </a:rPr>
              <a:t>2. What type of covariation occurs between my variables? (i.e. central tendency)</a:t>
            </a:r>
            <a:endParaRPr b="1" sz="2200">
              <a:latin typeface="Book Antiqua"/>
              <a:ea typeface="Book Antiqua"/>
              <a:cs typeface="Book Antiqua"/>
              <a:sym typeface="Book Antiqua"/>
            </a:endParaRPr>
          </a:p>
          <a:p>
            <a:pPr indent="0" lvl="0" marL="0" rtl="0" algn="l">
              <a:lnSpc>
                <a:spcPct val="115000"/>
              </a:lnSpc>
              <a:spcBef>
                <a:spcPts val="0"/>
              </a:spcBef>
              <a:spcAft>
                <a:spcPts val="0"/>
              </a:spcAft>
              <a:buClr>
                <a:schemeClr val="dk1"/>
              </a:buClr>
              <a:buSzPts val="1100"/>
              <a:buFont typeface="Arial"/>
              <a:buNone/>
            </a:pPr>
            <a:r>
              <a:rPr lang="en-GB" sz="2200">
                <a:latin typeface="Book Antiqua"/>
                <a:ea typeface="Book Antiqua"/>
                <a:cs typeface="Book Antiqua"/>
                <a:sym typeface="Book Antiqua"/>
              </a:rPr>
              <a:t>All of the above questions generate </a:t>
            </a:r>
            <a:r>
              <a:rPr b="1" lang="en-GB" sz="2200">
                <a:latin typeface="Book Antiqua"/>
                <a:ea typeface="Book Antiqua"/>
                <a:cs typeface="Book Antiqua"/>
                <a:sym typeface="Book Antiqua"/>
              </a:rPr>
              <a:t>DESCRIPTIVE</a:t>
            </a:r>
            <a:r>
              <a:rPr lang="en-GB" sz="2200">
                <a:latin typeface="Book Antiqua"/>
                <a:ea typeface="Book Antiqua"/>
                <a:cs typeface="Book Antiqua"/>
                <a:sym typeface="Book Antiqua"/>
              </a:rPr>
              <a:t> and NOT predictive analyses</a:t>
            </a:r>
            <a:endParaRPr sz="2200">
              <a:latin typeface="Book Antiqua"/>
              <a:ea typeface="Book Antiqua"/>
              <a:cs typeface="Book Antiqua"/>
              <a:sym typeface="Book Antiqua"/>
            </a:endParaRPr>
          </a:p>
          <a:p>
            <a:pPr indent="0" lvl="0" marL="0" rtl="0" algn="l">
              <a:lnSpc>
                <a:spcPct val="98181"/>
              </a:lnSpc>
              <a:spcBef>
                <a:spcPts val="1000"/>
              </a:spcBef>
              <a:spcAft>
                <a:spcPts val="0"/>
              </a:spcAft>
              <a:buClr>
                <a:schemeClr val="dk1"/>
              </a:buClr>
              <a:buSzPts val="1100"/>
              <a:buFont typeface="Arial"/>
              <a:buNone/>
            </a:pPr>
            <a:r>
              <a:t/>
            </a:r>
            <a:endParaRPr b="1" sz="3300">
              <a:latin typeface="Book Antiqua"/>
              <a:ea typeface="Book Antiqua"/>
              <a:cs typeface="Book Antiqua"/>
              <a:sym typeface="Book Antiqua"/>
            </a:endParaRPr>
          </a:p>
          <a:p>
            <a:pPr indent="0" lvl="0" marL="0" rtl="0" algn="l">
              <a:lnSpc>
                <a:spcPct val="90000"/>
              </a:lnSpc>
              <a:spcBef>
                <a:spcPts val="1000"/>
              </a:spcBef>
              <a:spcAft>
                <a:spcPts val="0"/>
              </a:spcAft>
              <a:buSzPts val="1800"/>
              <a:buNone/>
            </a:pPr>
            <a:r>
              <a:t/>
            </a:r>
            <a:endParaRPr sz="3200">
              <a:latin typeface="Book Antiqua"/>
              <a:ea typeface="Book Antiqua"/>
              <a:cs typeface="Book Antiqua"/>
              <a:sym typeface="Book Antiqu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305cc8ad85c_0_42"/>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GB"/>
              <a:t>Exploratory Data Analysis (EDA) </a:t>
            </a:r>
            <a:endParaRPr/>
          </a:p>
        </p:txBody>
      </p:sp>
      <p:pic>
        <p:nvPicPr>
          <p:cNvPr id="184" name="Google Shape;184;g305cc8ad85c_0_42"/>
          <p:cNvPicPr preferRelativeResize="0"/>
          <p:nvPr/>
        </p:nvPicPr>
        <p:blipFill>
          <a:blip r:embed="rId3">
            <a:alphaModFix/>
          </a:blip>
          <a:stretch>
            <a:fillRect/>
          </a:stretch>
        </p:blipFill>
        <p:spPr>
          <a:xfrm>
            <a:off x="3989075" y="1660525"/>
            <a:ext cx="4573900" cy="4594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305cc8ad85c_0_55"/>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GB"/>
              <a:t>Key statistical tests under EDA </a:t>
            </a:r>
            <a:endParaRPr/>
          </a:p>
        </p:txBody>
      </p:sp>
      <p:pic>
        <p:nvPicPr>
          <p:cNvPr id="191" name="Google Shape;191;g305cc8ad85c_0_55"/>
          <p:cNvPicPr preferRelativeResize="0"/>
          <p:nvPr/>
        </p:nvPicPr>
        <p:blipFill>
          <a:blip r:embed="rId3">
            <a:alphaModFix/>
          </a:blip>
          <a:stretch>
            <a:fillRect/>
          </a:stretch>
        </p:blipFill>
        <p:spPr>
          <a:xfrm>
            <a:off x="3276600" y="1660525"/>
            <a:ext cx="4484000" cy="4698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2023-08-23T08:11:39Z</dcterms:created>
  <dc:creator>Microsoft Office User</dc:creator>
</cp:coreProperties>
</file>