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Book Antiqu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rgDHJy0FKUxglz+Cl7GFCoOcF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ookAntiqu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ookAntiqua-italic.fntdata"/><Relationship Id="rId30" Type="http://schemas.openxmlformats.org/officeDocument/2006/relationships/font" Target="fonts/BookAntiqua-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BookAntiqu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269cc05b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30269cc05b6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30269cc05b6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269cc05b6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30269cc05b6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30269cc05b6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269cc05b6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30269cc05b6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30269cc05b6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269cc05b6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30269cc05b6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30269cc05b6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269cc05b6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30269cc05b6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30269cc05b6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269cc05b6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30269cc05b6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30269cc05b6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269cc05b6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30269cc05b6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30269cc05b6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269cc05b6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30269cc05b6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30269cc05b6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269cc05b6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30269cc05b6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30269cc05b6_0_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269cc05b6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30269cc05b6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30269cc05b6_0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f69192a1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ff69192a1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200"/>
              <a:buFont typeface="Noto Sans Symbols"/>
              <a:buChar char="▪"/>
            </a:pPr>
            <a:r>
              <a:rPr lang="en-GB"/>
              <a:t>Limited empirical investigation into the challenges encountered by Master's degree students </a:t>
            </a:r>
            <a:endParaRPr/>
          </a:p>
          <a:p>
            <a:pPr indent="0" lvl="0" marL="0" rtl="0" algn="l">
              <a:lnSpc>
                <a:spcPct val="100000"/>
              </a:lnSpc>
              <a:spcBef>
                <a:spcPts val="0"/>
              </a:spcBef>
              <a:spcAft>
                <a:spcPts val="0"/>
              </a:spcAft>
              <a:buClr>
                <a:schemeClr val="dk1"/>
              </a:buClr>
              <a:buSzPts val="1200"/>
              <a:buFont typeface="Noto Sans Symbols"/>
              <a:buChar char="▪"/>
            </a:pPr>
            <a:r>
              <a:rPr lang="en-GB"/>
              <a:t>during the dissertation writing process contributes to difficulties in completing dissertations, resulting in elevated dropout rates and delayed program completion. This study seeks to fill this research gap by examining the specific challenges and solutions.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10" name="Google Shape;110;g2ff69192a1d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269cc05b6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30269cc05b6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30269cc05b6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269cc05b6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30269cc05b6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30269cc05b6_0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269cc05b6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30269cc05b6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30269cc05b6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269cc05b6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30269cc05b6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30269cc05b6_0_1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269cc05b6_0_0:notes"/>
          <p:cNvSpPr/>
          <p:nvPr>
            <p:ph idx="2" type="sldImg"/>
          </p:nvPr>
        </p:nvSpPr>
        <p:spPr>
          <a:xfrm>
            <a:off x="635000" y="1142418"/>
            <a:ext cx="5588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30269cc05b6_0_0:notes"/>
          <p:cNvSpPr txBox="1"/>
          <p:nvPr>
            <p:ph idx="1" type="body"/>
          </p:nvPr>
        </p:nvSpPr>
        <p:spPr>
          <a:xfrm>
            <a:off x="686152" y="4400558"/>
            <a:ext cx="54858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30269cc05b6_0_0:notes"/>
          <p:cNvSpPr txBox="1"/>
          <p:nvPr>
            <p:ph idx="12" type="sldNum"/>
          </p:nvPr>
        </p:nvSpPr>
        <p:spPr>
          <a:xfrm>
            <a:off x="3884292" y="8684699"/>
            <a:ext cx="2972400" cy="4593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269cc05b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30269cc05b6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30269cc05b6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269cc05b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30269cc05b6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30269cc05b6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269cc05b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30269cc05b6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30269cc05b6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269cc05b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30269cc05b6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30269cc05b6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7.png"/><Relationship Id="rId4" Type="http://schemas.openxmlformats.org/officeDocument/2006/relationships/image" Target="../media/image5.png"/><Relationship Id="rId10" Type="http://schemas.openxmlformats.org/officeDocument/2006/relationships/image" Target="../media/image2.png"/><Relationship Id="rId9" Type="http://schemas.openxmlformats.org/officeDocument/2006/relationships/hyperlink" Target="mailto:info@ucu.ac.ug" TargetMode="External"/><Relationship Id="rId5" Type="http://schemas.openxmlformats.org/officeDocument/2006/relationships/hyperlink" Target="https://ucu.ac.ug/" TargetMode="External"/><Relationship Id="rId6" Type="http://schemas.openxmlformats.org/officeDocument/2006/relationships/hyperlink" Target="mailto:info@ucu.ac.ug" TargetMode="External"/><Relationship Id="rId7" Type="http://schemas.openxmlformats.org/officeDocument/2006/relationships/image" Target="../media/image4.png"/><Relationship Id="rId8"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1900"/>
              <a:buNone/>
              <a:defRPr sz="2000"/>
            </a:lvl2pPr>
            <a:lvl3pPr lvl="2" algn="ctr">
              <a:lnSpc>
                <a:spcPct val="90000"/>
              </a:lnSpc>
              <a:spcBef>
                <a:spcPts val="500"/>
              </a:spcBef>
              <a:spcAft>
                <a:spcPts val="0"/>
              </a:spcAft>
              <a:buSzPts val="1620"/>
              <a:buNone/>
              <a:defRPr sz="1800"/>
            </a:lvl3pPr>
            <a:lvl4pPr lvl="3" algn="ctr">
              <a:lnSpc>
                <a:spcPct val="90000"/>
              </a:lnSpc>
              <a:spcBef>
                <a:spcPts val="500"/>
              </a:spcBef>
              <a:spcAft>
                <a:spcPts val="0"/>
              </a:spcAft>
              <a:buSzPts val="1408"/>
              <a:buNone/>
              <a:defRPr sz="1600"/>
            </a:lvl4pPr>
            <a:lvl5pPr lvl="4" algn="ctr">
              <a:lnSpc>
                <a:spcPct val="90000"/>
              </a:lnSpc>
              <a:spcBef>
                <a:spcPts val="500"/>
              </a:spcBef>
              <a:spcAft>
                <a:spcPts val="0"/>
              </a:spcAft>
              <a:buSzPts val="1376"/>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spTree>
      <p:nvGrpSpPr>
        <p:cNvPr id="34" name="Shape 34"/>
        <p:cNvGrpSpPr/>
        <p:nvPr/>
      </p:nvGrpSpPr>
      <p:grpSpPr>
        <a:xfrm>
          <a:off x="0" y="0"/>
          <a:ext cx="0" cy="0"/>
          <a:chOff x="0" y="0"/>
          <a:chExt cx="0" cy="0"/>
        </a:xfrm>
      </p:grpSpPr>
      <p:sp>
        <p:nvSpPr>
          <p:cNvPr id="35" name="Google Shape;35;p18"/>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
        <p:nvSpPr>
          <p:cNvPr id="36" name="Google Shape;36;p18"/>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8" name="Google Shape;38;p18"/>
          <p:cNvGrpSpPr/>
          <p:nvPr/>
        </p:nvGrpSpPr>
        <p:grpSpPr>
          <a:xfrm>
            <a:off x="888267" y="4604423"/>
            <a:ext cx="5551131" cy="1360803"/>
            <a:chOff x="3063490" y="4400284"/>
            <a:chExt cx="5551131" cy="1360803"/>
          </a:xfrm>
        </p:grpSpPr>
        <p:grpSp>
          <p:nvGrpSpPr>
            <p:cNvPr id="39" name="Google Shape;39;p18"/>
            <p:cNvGrpSpPr/>
            <p:nvPr/>
          </p:nvGrpSpPr>
          <p:grpSpPr>
            <a:xfrm>
              <a:off x="4215162" y="4400284"/>
              <a:ext cx="4399459" cy="1360286"/>
              <a:chOff x="3595675" y="3836538"/>
              <a:chExt cx="5247402" cy="1632365"/>
            </a:xfrm>
          </p:grpSpPr>
          <p:pic>
            <p:nvPicPr>
              <p:cNvPr descr="facebook instagram whatsapp PNG image with transparent background | TOPpng" id="40" name="Google Shape;40;p18"/>
              <p:cNvPicPr preferRelativeResize="0"/>
              <p:nvPr/>
            </p:nvPicPr>
            <p:blipFill rotWithShape="1">
              <a:blip r:embed="rId2">
                <a:alphaModFix/>
              </a:blip>
              <a:srcRect b="67238" l="0" r="66494" t="0"/>
              <a:stretch/>
            </p:blipFill>
            <p:spPr>
              <a:xfrm>
                <a:off x="3693167" y="4915321"/>
                <a:ext cx="249211" cy="259159"/>
              </a:xfrm>
              <a:prstGeom prst="rect">
                <a:avLst/>
              </a:prstGeom>
              <a:noFill/>
              <a:ln>
                <a:noFill/>
              </a:ln>
            </p:spPr>
          </p:pic>
          <p:pic>
            <p:nvPicPr>
              <p:cNvPr descr="facebook instagram whatsapp PNG image with transparent background | TOPpng" id="41" name="Google Shape;41;p18"/>
              <p:cNvPicPr preferRelativeResize="0"/>
              <p:nvPr/>
            </p:nvPicPr>
            <p:blipFill rotWithShape="1">
              <a:blip r:embed="rId3">
                <a:alphaModFix/>
              </a:blip>
              <a:srcRect b="69905" l="67402" r="0" t="0"/>
              <a:stretch/>
            </p:blipFill>
            <p:spPr>
              <a:xfrm>
                <a:off x="3685804" y="5173122"/>
                <a:ext cx="263933" cy="259160"/>
              </a:xfrm>
              <a:prstGeom prst="rect">
                <a:avLst/>
              </a:prstGeom>
              <a:noFill/>
              <a:ln>
                <a:noFill/>
              </a:ln>
            </p:spPr>
          </p:pic>
          <p:pic>
            <p:nvPicPr>
              <p:cNvPr descr="Round black telephone logo, Telephone Icon, Phone File, electronics, logo,  black And White png | PNGWing" id="42" name="Google Shape;42;p18"/>
              <p:cNvPicPr preferRelativeResize="0"/>
              <p:nvPr/>
            </p:nvPicPr>
            <p:blipFill rotWithShape="1">
              <a:blip r:embed="rId4">
                <a:alphaModFix/>
              </a:blip>
              <a:srcRect b="0" l="0" r="0" t="0"/>
              <a:stretch/>
            </p:blipFill>
            <p:spPr>
              <a:xfrm>
                <a:off x="3693167" y="4579064"/>
                <a:ext cx="249209" cy="259159"/>
              </a:xfrm>
              <a:prstGeom prst="rect">
                <a:avLst/>
              </a:prstGeom>
              <a:noFill/>
              <a:ln>
                <a:noFill/>
              </a:ln>
            </p:spPr>
          </p:pic>
          <p:sp>
            <p:nvSpPr>
              <p:cNvPr id="43" name="Google Shape;43;p18"/>
              <p:cNvSpPr txBox="1"/>
              <p:nvPr/>
            </p:nvSpPr>
            <p:spPr>
              <a:xfrm>
                <a:off x="3943860" y="4840719"/>
                <a:ext cx="296423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Trebuchet MS"/>
                    <a:ea typeface="Trebuchet MS"/>
                    <a:cs typeface="Trebuchet MS"/>
                    <a:sym typeface="Trebuchet MS"/>
                  </a:rPr>
                  <a:t>@ugandachristianuniversity</a:t>
                </a:r>
                <a:endParaRPr b="0" i="0" sz="1200" u="none" cap="none" strike="noStrike">
                  <a:solidFill>
                    <a:srgbClr val="000000"/>
                  </a:solidFill>
                  <a:latin typeface="Trebuchet MS"/>
                  <a:ea typeface="Trebuchet MS"/>
                  <a:cs typeface="Trebuchet MS"/>
                  <a:sym typeface="Trebuchet MS"/>
                </a:endParaRPr>
              </a:p>
            </p:txBody>
          </p:sp>
          <p:sp>
            <p:nvSpPr>
              <p:cNvPr id="44" name="Google Shape;44;p18"/>
              <p:cNvSpPr txBox="1"/>
              <p:nvPr/>
            </p:nvSpPr>
            <p:spPr>
              <a:xfrm>
                <a:off x="6724749" y="4848559"/>
                <a:ext cx="1781016" cy="369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GB" sz="1350" u="none" cap="none" strike="noStrike">
                    <a:solidFill>
                      <a:srgbClr val="0C0C0C"/>
                    </a:solidFill>
                    <a:latin typeface="Trebuchet MS"/>
                    <a:ea typeface="Trebuchet MS"/>
                    <a:cs typeface="Trebuchet MS"/>
                    <a:sym typeface="Trebuchet MS"/>
                  </a:rPr>
                  <a:t>@</a:t>
                </a:r>
                <a:r>
                  <a:rPr b="0" i="0" lang="en-GB" sz="1200" u="none" cap="none" strike="noStrike">
                    <a:solidFill>
                      <a:srgbClr val="0C0C0C"/>
                    </a:solidFill>
                    <a:latin typeface="Trebuchet MS"/>
                    <a:ea typeface="Trebuchet MS"/>
                    <a:cs typeface="Trebuchet MS"/>
                    <a:sym typeface="Trebuchet MS"/>
                  </a:rPr>
                  <a:t>UCUniversity</a:t>
                </a:r>
                <a:endParaRPr b="0" i="0" sz="1350" u="none" cap="none" strike="noStrike">
                  <a:solidFill>
                    <a:srgbClr val="0C0C0C"/>
                  </a:solidFill>
                  <a:latin typeface="Trebuchet MS"/>
                  <a:ea typeface="Trebuchet MS"/>
                  <a:cs typeface="Trebuchet MS"/>
                  <a:sym typeface="Trebuchet MS"/>
                </a:endParaRPr>
              </a:p>
            </p:txBody>
          </p:sp>
          <p:sp>
            <p:nvSpPr>
              <p:cNvPr id="45" name="Google Shape;45;p18"/>
              <p:cNvSpPr txBox="1"/>
              <p:nvPr/>
            </p:nvSpPr>
            <p:spPr>
              <a:xfrm>
                <a:off x="3961223" y="5136500"/>
                <a:ext cx="324006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@UgandaChristianUniversity</a:t>
                </a:r>
                <a:endParaRPr b="0" i="0" sz="1200" u="none" cap="none" strike="noStrike">
                  <a:solidFill>
                    <a:srgbClr val="0C0C0C"/>
                  </a:solidFill>
                  <a:latin typeface="Trebuchet MS"/>
                  <a:ea typeface="Trebuchet MS"/>
                  <a:cs typeface="Trebuchet MS"/>
                  <a:sym typeface="Trebuchet MS"/>
                </a:endParaRPr>
              </a:p>
            </p:txBody>
          </p:sp>
          <p:sp>
            <p:nvSpPr>
              <p:cNvPr id="46" name="Google Shape;46;p18"/>
              <p:cNvSpPr txBox="1"/>
              <p:nvPr/>
            </p:nvSpPr>
            <p:spPr>
              <a:xfrm>
                <a:off x="3619181" y="4118017"/>
                <a:ext cx="5223896" cy="720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P.O. Box 4 Mukono, Uganda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256-312-350800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100"/>
                  <a:buFont typeface="Trebuchet MS"/>
                  <a:buNone/>
                </a:pPr>
                <a:r>
                  <a:rPr b="0" i="0" lang="en-GB" sz="1100" u="sng" cap="none" strike="noStrike">
                    <a:solidFill>
                      <a:srgbClr val="0000FF"/>
                    </a:solidFill>
                    <a:latin typeface="Trebuchet MS"/>
                    <a:ea typeface="Trebuchet MS"/>
                    <a:cs typeface="Trebuchet MS"/>
                    <a:sym typeface="Trebuchet MS"/>
                    <a:hlinkClick r:id="rId5">
                      <a:extLst>
                        <a:ext uri="{A12FA001-AC4F-418D-AE19-62706E023703}">
                          <ahyp:hlinkClr val="tx"/>
                        </a:ext>
                      </a:extLst>
                    </a:hlinkClick>
                  </a:rPr>
                  <a:t>      https://ucu.ac.ug/</a:t>
                </a:r>
                <a:r>
                  <a:rPr b="0" i="0" lang="en-GB" sz="1100" u="none" cap="none" strike="noStrike">
                    <a:solidFill>
                      <a:srgbClr val="0000FF"/>
                    </a:solidFill>
                    <a:latin typeface="Trebuchet MS"/>
                    <a:ea typeface="Trebuchet MS"/>
                    <a:cs typeface="Trebuchet MS"/>
                    <a:sym typeface="Trebuchet MS"/>
                  </a:rPr>
                  <a:t> </a:t>
                </a:r>
                <a:r>
                  <a:rPr b="0" i="0" lang="en-GB" sz="1100" u="none" cap="none" strike="noStrike">
                    <a:solidFill>
                      <a:srgbClr val="1E4E79"/>
                    </a:solidFill>
                    <a:latin typeface="Trebuchet MS"/>
                    <a:ea typeface="Trebuchet MS"/>
                    <a:cs typeface="Trebuchet MS"/>
                    <a:sym typeface="Trebuchet MS"/>
                  </a:rPr>
                  <a:t>   Email: </a:t>
                </a:r>
                <a:r>
                  <a:rPr b="0" i="0" lang="en-GB" sz="1100" u="sng" cap="none" strike="noStrike">
                    <a:solidFill>
                      <a:srgbClr val="0000FF"/>
                    </a:solidFill>
                    <a:latin typeface="Trebuchet MS"/>
                    <a:ea typeface="Trebuchet MS"/>
                    <a:cs typeface="Trebuchet MS"/>
                    <a:sym typeface="Trebuchet MS"/>
                    <a:hlinkClick r:id="rId6">
                      <a:extLst>
                        <a:ext uri="{A12FA001-AC4F-418D-AE19-62706E023703}">
                          <ahyp:hlinkClr val="tx"/>
                        </a:ext>
                      </a:extLst>
                    </a:hlinkClick>
                  </a:rPr>
                  <a:t>info@ucu.ac.ug</a:t>
                </a:r>
                <a:r>
                  <a:rPr b="0" i="0" lang="en-GB" sz="1100" u="none" cap="none" strike="noStrike">
                    <a:solidFill>
                      <a:srgbClr val="0000FF"/>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47" name="Google Shape;47;p18"/>
              <p:cNvSpPr txBox="1"/>
              <p:nvPr/>
            </p:nvSpPr>
            <p:spPr>
              <a:xfrm>
                <a:off x="3595675" y="3836538"/>
                <a:ext cx="4174870" cy="4062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Uganda Christian University</a:t>
                </a:r>
                <a:endParaRPr b="0" i="0" sz="1600" u="none" cap="none" strike="noStrike">
                  <a:solidFill>
                    <a:srgbClr val="1E4E79"/>
                  </a:solidFill>
                  <a:latin typeface="Trebuchet MS"/>
                  <a:ea typeface="Trebuchet MS"/>
                  <a:cs typeface="Trebuchet MS"/>
                  <a:sym typeface="Trebuchet MS"/>
                </a:endParaRPr>
              </a:p>
            </p:txBody>
          </p:sp>
          <p:pic>
            <p:nvPicPr>
              <p:cNvPr descr="facebook instagram whatsapp PNG image with transparent background | TOPpng" id="48" name="Google Shape;48;p18"/>
              <p:cNvPicPr preferRelativeResize="0"/>
              <p:nvPr/>
            </p:nvPicPr>
            <p:blipFill rotWithShape="1">
              <a:blip r:embed="rId3">
                <a:alphaModFix/>
              </a:blip>
              <a:srcRect b="31937" l="0" r="64675" t="34921"/>
              <a:stretch/>
            </p:blipFill>
            <p:spPr>
              <a:xfrm>
                <a:off x="6492923" y="4908033"/>
                <a:ext cx="260459" cy="259903"/>
              </a:xfrm>
              <a:prstGeom prst="rect">
                <a:avLst/>
              </a:prstGeom>
              <a:noFill/>
              <a:ln>
                <a:noFill/>
              </a:ln>
            </p:spPr>
          </p:pic>
        </p:grpSp>
        <p:pic>
          <p:nvPicPr>
            <p:cNvPr id="49" name="Google Shape;49;p18"/>
            <p:cNvPicPr preferRelativeResize="0"/>
            <p:nvPr/>
          </p:nvPicPr>
          <p:blipFill rotWithShape="1">
            <a:blip r:embed="rId7">
              <a:alphaModFix/>
            </a:blip>
            <a:srcRect b="16736" l="4177" r="77310" t="16271"/>
            <a:stretch/>
          </p:blipFill>
          <p:spPr>
            <a:xfrm>
              <a:off x="3063490" y="4440462"/>
              <a:ext cx="1197778" cy="1320625"/>
            </a:xfrm>
            <a:prstGeom prst="rect">
              <a:avLst/>
            </a:prstGeom>
            <a:noFill/>
            <a:ln>
              <a:noFill/>
            </a:ln>
          </p:spPr>
        </p:pic>
      </p:grpSp>
      <p:pic>
        <p:nvPicPr>
          <p:cNvPr descr="Red button thank you icon Royalty Free Vector Image" id="50" name="Google Shape;50;p18"/>
          <p:cNvPicPr preferRelativeResize="0"/>
          <p:nvPr/>
        </p:nvPicPr>
        <p:blipFill rotWithShape="1">
          <a:blip r:embed="rId8">
            <a:alphaModFix/>
          </a:blip>
          <a:srcRect b="13040" l="0" r="0" t="0"/>
          <a:stretch/>
        </p:blipFill>
        <p:spPr>
          <a:xfrm>
            <a:off x="5409985" y="1899157"/>
            <a:ext cx="1825644" cy="1704122"/>
          </a:xfrm>
          <a:prstGeom prst="rect">
            <a:avLst/>
          </a:prstGeom>
          <a:noFill/>
          <a:ln>
            <a:noFill/>
          </a:ln>
        </p:spPr>
      </p:pic>
      <p:grpSp>
        <p:nvGrpSpPr>
          <p:cNvPr id="51" name="Google Shape;51;p18"/>
          <p:cNvGrpSpPr/>
          <p:nvPr/>
        </p:nvGrpSpPr>
        <p:grpSpPr>
          <a:xfrm>
            <a:off x="8223082" y="4505034"/>
            <a:ext cx="4710416" cy="1774757"/>
            <a:chOff x="4261082" y="3159912"/>
            <a:chExt cx="5618294" cy="2129734"/>
          </a:xfrm>
        </p:grpSpPr>
        <p:pic>
          <p:nvPicPr>
            <p:cNvPr descr="facebook instagram whatsapp PNG image with transparent background | TOPpng" id="52" name="Google Shape;52;p18"/>
            <p:cNvPicPr preferRelativeResize="0"/>
            <p:nvPr/>
          </p:nvPicPr>
          <p:blipFill rotWithShape="1">
            <a:blip r:embed="rId2">
              <a:alphaModFix/>
            </a:blip>
            <a:srcRect b="67238" l="0" r="66494" t="0"/>
            <a:stretch/>
          </p:blipFill>
          <p:spPr>
            <a:xfrm>
              <a:off x="4333142" y="4196730"/>
              <a:ext cx="277638" cy="288721"/>
            </a:xfrm>
            <a:prstGeom prst="rect">
              <a:avLst/>
            </a:prstGeom>
            <a:noFill/>
            <a:ln>
              <a:noFill/>
            </a:ln>
          </p:spPr>
        </p:pic>
        <p:pic>
          <p:nvPicPr>
            <p:cNvPr descr="Round black telephone logo, Telephone Icon, Phone File, electronics, logo,  black And White png | PNGWing" id="53" name="Google Shape;53;p18"/>
            <p:cNvPicPr preferRelativeResize="0"/>
            <p:nvPr/>
          </p:nvPicPr>
          <p:blipFill rotWithShape="1">
            <a:blip r:embed="rId4">
              <a:alphaModFix/>
            </a:blip>
            <a:srcRect b="0" l="0" r="0" t="0"/>
            <a:stretch/>
          </p:blipFill>
          <p:spPr>
            <a:xfrm>
              <a:off x="4362423" y="4497666"/>
              <a:ext cx="245303" cy="255097"/>
            </a:xfrm>
            <a:prstGeom prst="rect">
              <a:avLst/>
            </a:prstGeom>
            <a:noFill/>
            <a:ln>
              <a:noFill/>
            </a:ln>
          </p:spPr>
        </p:pic>
        <p:sp>
          <p:nvSpPr>
            <p:cNvPr id="54" name="Google Shape;54;p18"/>
            <p:cNvSpPr txBox="1"/>
            <p:nvPr/>
          </p:nvSpPr>
          <p:spPr>
            <a:xfrm>
              <a:off x="4629313" y="4929543"/>
              <a:ext cx="2964236" cy="360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rebuchet MS"/>
                <a:ea typeface="Trebuchet MS"/>
                <a:cs typeface="Trebuchet MS"/>
                <a:sym typeface="Trebuchet MS"/>
              </a:endParaRPr>
            </a:p>
          </p:txBody>
        </p:sp>
        <p:sp>
          <p:nvSpPr>
            <p:cNvPr id="55" name="Google Shape;55;p18"/>
            <p:cNvSpPr txBox="1"/>
            <p:nvPr/>
          </p:nvSpPr>
          <p:spPr>
            <a:xfrm>
              <a:off x="4547946" y="4468247"/>
              <a:ext cx="1959178"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FF"/>
                  </a:solidFill>
                  <a:latin typeface="Trebuchet MS"/>
                  <a:ea typeface="Trebuchet MS"/>
                  <a:cs typeface="Trebuchet MS"/>
                  <a:sym typeface="Trebuchet MS"/>
                </a:rPr>
                <a:t>https://cse.ucu.ac.ug/</a:t>
              </a:r>
              <a:endParaRPr b="0" i="0" sz="1100" u="none" cap="none" strike="noStrike">
                <a:solidFill>
                  <a:srgbClr val="0000FF"/>
                </a:solidFill>
                <a:latin typeface="Trebuchet MS"/>
                <a:ea typeface="Trebuchet MS"/>
                <a:cs typeface="Trebuchet MS"/>
                <a:sym typeface="Trebuchet MS"/>
              </a:endParaRPr>
            </a:p>
          </p:txBody>
        </p:sp>
        <p:sp>
          <p:nvSpPr>
            <p:cNvPr id="56" name="Google Shape;56;p18"/>
            <p:cNvSpPr txBox="1"/>
            <p:nvPr/>
          </p:nvSpPr>
          <p:spPr>
            <a:xfrm>
              <a:off x="6285518" y="4170852"/>
              <a:ext cx="1750610"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@ucu_ComputEng</a:t>
              </a:r>
              <a:endParaRPr b="0" i="0" sz="1200" u="none" cap="none" strike="noStrike">
                <a:solidFill>
                  <a:srgbClr val="0C0C0C"/>
                </a:solidFill>
                <a:latin typeface="Trebuchet MS"/>
                <a:ea typeface="Trebuchet MS"/>
                <a:cs typeface="Trebuchet MS"/>
                <a:sym typeface="Trebuchet MS"/>
              </a:endParaRPr>
            </a:p>
          </p:txBody>
        </p:sp>
        <p:sp>
          <p:nvSpPr>
            <p:cNvPr id="57" name="Google Shape;57;p18"/>
            <p:cNvSpPr txBox="1"/>
            <p:nvPr/>
          </p:nvSpPr>
          <p:spPr>
            <a:xfrm>
              <a:off x="4547946" y="4152767"/>
              <a:ext cx="1581881"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C0C0C"/>
                  </a:solidFill>
                  <a:latin typeface="Trebuchet MS"/>
                  <a:ea typeface="Trebuchet MS"/>
                  <a:cs typeface="Trebuchet MS"/>
                  <a:sym typeface="Trebuchet MS"/>
                </a:rPr>
                <a:t>@ucucomputeng</a:t>
              </a:r>
              <a:endParaRPr b="0" i="0" sz="1100" u="none" cap="none" strike="noStrike">
                <a:solidFill>
                  <a:srgbClr val="0C0C0C"/>
                </a:solidFill>
                <a:latin typeface="Trebuchet MS"/>
                <a:ea typeface="Trebuchet MS"/>
                <a:cs typeface="Trebuchet MS"/>
                <a:sym typeface="Trebuchet MS"/>
              </a:endParaRPr>
            </a:p>
          </p:txBody>
        </p:sp>
        <p:sp>
          <p:nvSpPr>
            <p:cNvPr id="58" name="Google Shape;58;p18"/>
            <p:cNvSpPr txBox="1"/>
            <p:nvPr/>
          </p:nvSpPr>
          <p:spPr>
            <a:xfrm>
              <a:off x="4281392" y="3800378"/>
              <a:ext cx="5597984"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 (0) 312 350 863 | WhatsApp: +256 (0) 708 114 300</a:t>
              </a:r>
              <a:endParaRPr b="0" i="0" sz="1400" u="none" cap="none" strike="noStrike">
                <a:solidFill>
                  <a:srgbClr val="000000"/>
                </a:solidFill>
                <a:latin typeface="Arial"/>
                <a:ea typeface="Arial"/>
                <a:cs typeface="Arial"/>
                <a:sym typeface="Arial"/>
              </a:endParaRPr>
            </a:p>
          </p:txBody>
        </p:sp>
        <p:sp>
          <p:nvSpPr>
            <p:cNvPr id="59" name="Google Shape;59;p18"/>
            <p:cNvSpPr txBox="1"/>
            <p:nvPr/>
          </p:nvSpPr>
          <p:spPr>
            <a:xfrm>
              <a:off x="4261082" y="3159912"/>
              <a:ext cx="5597985" cy="627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C00000"/>
                  </a:solidFill>
                  <a:latin typeface="Trebuchet MS"/>
                  <a:ea typeface="Trebuchet MS"/>
                  <a:cs typeface="Trebuchet MS"/>
                  <a:sym typeface="Trebuchet MS"/>
                </a:rPr>
                <a:t>FACULTY OF ENGINEERING, DESIGN AND TECHNOLOGY</a:t>
              </a:r>
              <a:endParaRPr b="0" i="0" sz="1200" u="none" cap="none" strike="noStrike">
                <a:solidFill>
                  <a:srgbClr val="C00000"/>
                </a:solidFill>
                <a:latin typeface="Trebuchet MS"/>
                <a:ea typeface="Trebuchet MS"/>
                <a:cs typeface="Trebuchet MS"/>
                <a:sym typeface="Trebuchet MS"/>
              </a:endParaRPr>
            </a:p>
          </p:txBody>
        </p:sp>
        <p:pic>
          <p:nvPicPr>
            <p:cNvPr descr="facebook instagram whatsapp PNG image with transparent background | TOPpng" id="60" name="Google Shape;60;p18"/>
            <p:cNvPicPr preferRelativeResize="0"/>
            <p:nvPr/>
          </p:nvPicPr>
          <p:blipFill rotWithShape="1">
            <a:blip r:embed="rId3">
              <a:alphaModFix/>
            </a:blip>
            <a:srcRect b="31937" l="0" r="64675" t="34921"/>
            <a:stretch/>
          </p:blipFill>
          <p:spPr>
            <a:xfrm>
              <a:off x="6070315" y="4226614"/>
              <a:ext cx="301120" cy="300476"/>
            </a:xfrm>
            <a:prstGeom prst="rect">
              <a:avLst/>
            </a:prstGeom>
            <a:noFill/>
            <a:ln>
              <a:noFill/>
            </a:ln>
          </p:spPr>
        </p:pic>
      </p:grpSp>
      <p:sp>
        <p:nvSpPr>
          <p:cNvPr id="61" name="Google Shape;61;p18"/>
          <p:cNvSpPr txBox="1"/>
          <p:nvPr/>
        </p:nvSpPr>
        <p:spPr>
          <a:xfrm>
            <a:off x="10081508" y="5598486"/>
            <a:ext cx="200074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Email: dct-</a:t>
            </a:r>
            <a:r>
              <a:rPr b="0" i="0" lang="en-GB" sz="1100" u="sng" cap="none" strike="noStrike">
                <a:solidFill>
                  <a:srgbClr val="0000FF"/>
                </a:solidFill>
                <a:latin typeface="Trebuchet MS"/>
                <a:ea typeface="Trebuchet MS"/>
                <a:cs typeface="Trebuchet MS"/>
                <a:sym typeface="Trebuchet MS"/>
                <a:hlinkClick r:id="rId9">
                  <a:extLst>
                    <a:ext uri="{A12FA001-AC4F-418D-AE19-62706E023703}">
                      <ahyp:hlinkClr val="tx"/>
                    </a:ext>
                  </a:extLst>
                </a:hlinkClick>
              </a:rPr>
              <a:t>info@ucu.ac.ug</a:t>
            </a:r>
            <a:endParaRPr b="0" i="0" sz="1100" u="none" cap="none" strike="noStrike">
              <a:solidFill>
                <a:srgbClr val="0000FF"/>
              </a:solidFill>
              <a:latin typeface="Trebuchet MS"/>
              <a:ea typeface="Trebuchet MS"/>
              <a:cs typeface="Trebuchet MS"/>
              <a:sym typeface="Trebuchet MS"/>
            </a:endParaRPr>
          </a:p>
        </p:txBody>
      </p:sp>
      <p:pic>
        <p:nvPicPr>
          <p:cNvPr id="62" name="Google Shape;62;p18"/>
          <p:cNvPicPr preferRelativeResize="0"/>
          <p:nvPr/>
        </p:nvPicPr>
        <p:blipFill rotWithShape="1">
          <a:blip r:embed="rId10">
            <a:alphaModFix/>
          </a:blip>
          <a:srcRect b="0" l="0" r="0" t="0"/>
          <a:stretch/>
        </p:blipFill>
        <p:spPr>
          <a:xfrm flipH="1">
            <a:off x="7631107" y="4473507"/>
            <a:ext cx="634564" cy="1407474"/>
          </a:xfrm>
          <a:prstGeom prst="rect">
            <a:avLst/>
          </a:prstGeom>
          <a:noFill/>
          <a:ln>
            <a:noFill/>
          </a:ln>
        </p:spPr>
      </p:pic>
      <p:cxnSp>
        <p:nvCxnSpPr>
          <p:cNvPr id="63" name="Google Shape;63;p18"/>
          <p:cNvCxnSpPr/>
          <p:nvPr/>
        </p:nvCxnSpPr>
        <p:spPr>
          <a:xfrm flipH="1">
            <a:off x="345989" y="4505034"/>
            <a:ext cx="11846011" cy="105016"/>
          </a:xfrm>
          <a:prstGeom prst="straightConnector1">
            <a:avLst/>
          </a:prstGeom>
          <a:noFill/>
          <a:ln cap="flat" cmpd="sng" w="9525">
            <a:solidFill>
              <a:schemeClr val="accent1"/>
            </a:solidFill>
            <a:prstDash val="solid"/>
            <a:miter lim="800000"/>
            <a:headEnd len="sm" w="sm" type="none"/>
            <a:tailEnd len="sm" w="sm" type="none"/>
          </a:ln>
        </p:spPr>
      </p:cxnSp>
      <p:sp>
        <p:nvSpPr>
          <p:cNvPr id="64" name="Google Shape;64;p1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1900"/>
              <a:buNone/>
              <a:defRPr sz="2000">
                <a:solidFill>
                  <a:srgbClr val="888888"/>
                </a:solidFill>
              </a:defRPr>
            </a:lvl2pPr>
            <a:lvl3pPr indent="-228600" lvl="2" marL="1371600" algn="l">
              <a:lnSpc>
                <a:spcPct val="90000"/>
              </a:lnSpc>
              <a:spcBef>
                <a:spcPts val="500"/>
              </a:spcBef>
              <a:spcAft>
                <a:spcPts val="0"/>
              </a:spcAft>
              <a:buSzPts val="1620"/>
              <a:buNone/>
              <a:defRPr sz="1800">
                <a:solidFill>
                  <a:srgbClr val="888888"/>
                </a:solidFill>
              </a:defRPr>
            </a:lvl3pPr>
            <a:lvl4pPr indent="-228600" lvl="3" marL="1828800" algn="l">
              <a:lnSpc>
                <a:spcPct val="90000"/>
              </a:lnSpc>
              <a:spcBef>
                <a:spcPts val="500"/>
              </a:spcBef>
              <a:spcAft>
                <a:spcPts val="0"/>
              </a:spcAft>
              <a:buSzPts val="1408"/>
              <a:buNone/>
              <a:defRPr sz="1600">
                <a:solidFill>
                  <a:srgbClr val="888888"/>
                </a:solidFill>
              </a:defRPr>
            </a:lvl4pPr>
            <a:lvl5pPr indent="-228600" lvl="4" marL="2286000" algn="l">
              <a:lnSpc>
                <a:spcPct val="90000"/>
              </a:lnSpc>
              <a:spcBef>
                <a:spcPts val="500"/>
              </a:spcBef>
              <a:spcAft>
                <a:spcPts val="0"/>
              </a:spcAft>
              <a:buSzPts val="1376"/>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5" name="Google Shape;75;p19"/>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2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 type="body"/>
          </p:nvPr>
        </p:nvSpPr>
        <p:spPr>
          <a:xfrm rot="5400000">
            <a:off x="3851275" y="-1325561"/>
            <a:ext cx="448945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theme" Target="../theme/theme1.xml"/><Relationship Id="rId12" Type="http://schemas.openxmlformats.org/officeDocument/2006/relationships/slideLayout" Target="../slideLayouts/slideLayout8.xml"/><Relationship Id="rId1" Type="http://schemas.openxmlformats.org/officeDocument/2006/relationships/image" Target="../media/image4.png"/><Relationship Id="rId2" Type="http://schemas.openxmlformats.org/officeDocument/2006/relationships/hyperlink" Target="mailto:info@ucu.ac.ug" TargetMode="External"/><Relationship Id="rId3" Type="http://schemas.openxmlformats.org/officeDocument/2006/relationships/hyperlink" Target="http://www.ucu.ac.ug/" TargetMode="External"/><Relationship Id="rId4" Type="http://schemas.openxmlformats.org/officeDocument/2006/relationships/image" Target="../media/image2.png"/><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0" l="0" r="0" t="0"/>
          <a:stretch/>
        </p:blipFill>
        <p:spPr>
          <a:xfrm>
            <a:off x="9776791" y="0"/>
            <a:ext cx="2415209" cy="735885"/>
          </a:xfrm>
          <a:prstGeom prst="rect">
            <a:avLst/>
          </a:prstGeom>
          <a:noFill/>
          <a:ln>
            <a:noFill/>
          </a:ln>
        </p:spPr>
      </p:pic>
      <p:sp>
        <p:nvSpPr>
          <p:cNvPr id="11" name="Google Shape;11;p1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F497D"/>
              </a:buClr>
              <a:buSzPts val="4400"/>
              <a:buFont typeface="Trebuchet MS"/>
              <a:buNone/>
              <a:defRPr b="0" i="0" sz="4400" u="none" cap="none" strike="noStrike">
                <a:solidFill>
                  <a:srgbClr val="1F497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0"/>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D7014D"/>
              </a:buClr>
              <a:buSzPts val="2800"/>
              <a:buFont typeface="Noto Sans Symbols"/>
              <a:buChar char="❑"/>
              <a:defRPr b="0" i="0" sz="2800" u="none" cap="none" strike="noStrike">
                <a:solidFill>
                  <a:schemeClr val="dk1"/>
                </a:solidFill>
                <a:latin typeface="Trebuchet MS"/>
                <a:ea typeface="Trebuchet MS"/>
                <a:cs typeface="Trebuchet MS"/>
                <a:sym typeface="Trebuchet MS"/>
              </a:defRPr>
            </a:lvl1pPr>
            <a:lvl2pPr indent="-373380" lvl="1" marL="914400" marR="0" rtl="0" algn="l">
              <a:lnSpc>
                <a:spcPct val="90000"/>
              </a:lnSpc>
              <a:spcBef>
                <a:spcPts val="500"/>
              </a:spcBef>
              <a:spcAft>
                <a:spcPts val="0"/>
              </a:spcAft>
              <a:buClr>
                <a:srgbClr val="0B3D91"/>
              </a:buClr>
              <a:buSzPts val="2280"/>
              <a:buFont typeface="Noto Sans Symbols"/>
              <a:buChar char="❑"/>
              <a:defRPr b="0" i="0" sz="2400" u="none" cap="none" strike="noStrike">
                <a:solidFill>
                  <a:schemeClr val="dk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rgbClr val="D70167"/>
              </a:buClr>
              <a:buSzPts val="1800"/>
              <a:buFont typeface="Noto Sans Symbols"/>
              <a:buChar char="❑"/>
              <a:defRPr b="0" i="0" sz="2000" u="none" cap="none" strike="noStrike">
                <a:solidFill>
                  <a:schemeClr val="dk1"/>
                </a:solidFill>
                <a:latin typeface="Trebuchet MS"/>
                <a:ea typeface="Trebuchet MS"/>
                <a:cs typeface="Trebuchet MS"/>
                <a:sym typeface="Trebuchet MS"/>
              </a:defRPr>
            </a:lvl3pPr>
            <a:lvl4pPr indent="-329183" lvl="3" marL="1828800" marR="0" rtl="0" algn="l">
              <a:lnSpc>
                <a:spcPct val="90000"/>
              </a:lnSpc>
              <a:spcBef>
                <a:spcPts val="500"/>
              </a:spcBef>
              <a:spcAft>
                <a:spcPts val="0"/>
              </a:spcAft>
              <a:buClr>
                <a:srgbClr val="D70167"/>
              </a:buClr>
              <a:buSzPts val="1584"/>
              <a:buFont typeface="Noto Sans Symbols"/>
              <a:buChar char="❑"/>
              <a:defRPr b="0" i="0" sz="1800" u="none" cap="none" strike="noStrike">
                <a:solidFill>
                  <a:schemeClr val="dk1"/>
                </a:solidFill>
                <a:latin typeface="Trebuchet MS"/>
                <a:ea typeface="Trebuchet MS"/>
                <a:cs typeface="Trebuchet MS"/>
                <a:sym typeface="Trebuchet MS"/>
              </a:defRPr>
            </a:lvl4pPr>
            <a:lvl5pPr indent="-326898" lvl="4" marL="2286000" marR="0" rtl="0" algn="l">
              <a:lnSpc>
                <a:spcPct val="90000"/>
              </a:lnSpc>
              <a:spcBef>
                <a:spcPts val="500"/>
              </a:spcBef>
              <a:spcAft>
                <a:spcPts val="0"/>
              </a:spcAft>
              <a:buClr>
                <a:srgbClr val="007931"/>
              </a:buClr>
              <a:buSzPts val="1548"/>
              <a:buFont typeface="Noto Sans Symbols"/>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0"/>
          <p:cNvSpPr/>
          <p:nvPr/>
        </p:nvSpPr>
        <p:spPr>
          <a:xfrm>
            <a:off x="838200" y="1508126"/>
            <a:ext cx="11353800" cy="179387"/>
          </a:xfrm>
          <a:prstGeom prst="rect">
            <a:avLst/>
          </a:prstGeom>
          <a:solidFill>
            <a:srgbClr val="0B3D9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4" name="Google Shape;14;p10"/>
          <p:cNvSpPr/>
          <p:nvPr/>
        </p:nvSpPr>
        <p:spPr>
          <a:xfrm>
            <a:off x="0" y="1508126"/>
            <a:ext cx="838200" cy="179387"/>
          </a:xfrm>
          <a:prstGeom prst="rect">
            <a:avLst/>
          </a:prstGeom>
          <a:solidFill>
            <a:srgbClr val="D701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 name="Google Shape;15;p10"/>
          <p:cNvSpPr/>
          <p:nvPr/>
        </p:nvSpPr>
        <p:spPr>
          <a:xfrm>
            <a:off x="838200" y="1508125"/>
            <a:ext cx="838200" cy="179387"/>
          </a:xfrm>
          <a:prstGeom prst="rect">
            <a:avLst/>
          </a:prstGeom>
          <a:solidFill>
            <a:srgbClr val="FFD9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 name="Google Shape;16;p1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7" name="Google Shape;17;p10"/>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8" name="Google Shape;18;p10"/>
          <p:cNvSpPr txBox="1"/>
          <p:nvPr/>
        </p:nvSpPr>
        <p:spPr>
          <a:xfrm>
            <a:off x="2116899" y="6356350"/>
            <a:ext cx="751742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50"/>
              <a:buFont typeface="Arial"/>
              <a:buNone/>
            </a:pPr>
            <a:r>
              <a:rPr b="1" i="0" lang="en-GB" sz="850" u="none" cap="none" strike="noStrike">
                <a:solidFill>
                  <a:srgbClr val="0B3D91"/>
                </a:solidFill>
                <a:latin typeface="Trebuchet MS"/>
                <a:ea typeface="Trebuchet MS"/>
                <a:cs typeface="Trebuchet MS"/>
                <a:sym typeface="Trebuchet MS"/>
              </a:rPr>
              <a:t>A Complete Education for A Complete Person</a:t>
            </a:r>
            <a:br>
              <a:rPr b="0" i="0" lang="en-GB" sz="700" u="none" cap="none" strike="noStrike">
                <a:solidFill>
                  <a:schemeClr val="dk1"/>
                </a:solidFill>
                <a:latin typeface="Trebuchet MS"/>
                <a:ea typeface="Trebuchet MS"/>
                <a:cs typeface="Trebuchet MS"/>
                <a:sym typeface="Trebuchet MS"/>
              </a:rPr>
            </a:br>
            <a:r>
              <a:rPr b="0" i="0" lang="en-GB" sz="700" u="none" cap="none" strike="noStrike">
                <a:solidFill>
                  <a:schemeClr val="dk1"/>
                </a:solidFill>
                <a:latin typeface="Trebuchet MS"/>
                <a:ea typeface="Trebuchet MS"/>
                <a:cs typeface="Trebuchet MS"/>
                <a:sym typeface="Trebuchet MS"/>
              </a:rPr>
              <a:t>P.O. Box 4, Mukono, Uganda, Plot 67-173, Bishop Tucker Road, Mukono Hill | Tel: +256 (0) 312 350 800 Email: </a:t>
            </a:r>
            <a:r>
              <a:rPr b="0" i="0" lang="en-GB" sz="700" u="sng" cap="none" strike="noStrike">
                <a:solidFill>
                  <a:srgbClr val="0000FF"/>
                </a:solidFill>
                <a:latin typeface="Trebuchet MS"/>
                <a:ea typeface="Trebuchet MS"/>
                <a:cs typeface="Trebuchet MS"/>
                <a:sym typeface="Trebuchet MS"/>
                <a:hlinkClick r:id="rId2">
                  <a:extLst>
                    <a:ext uri="{A12FA001-AC4F-418D-AE19-62706E023703}">
                      <ahyp:hlinkClr val="tx"/>
                    </a:ext>
                  </a:extLst>
                </a:hlinkClick>
              </a:rPr>
              <a:t>info@ucu.ac.ug</a:t>
            </a:r>
            <a:r>
              <a:rPr b="0" i="0" lang="en-GB" sz="700" u="none" cap="none" strike="noStrike">
                <a:solidFill>
                  <a:srgbClr val="0000FF"/>
                </a:solidFill>
                <a:latin typeface="Trebuchet MS"/>
                <a:ea typeface="Trebuchet MS"/>
                <a:cs typeface="Trebuchet MS"/>
                <a:sym typeface="Trebuchet MS"/>
              </a:rPr>
              <a:t> </a:t>
            </a:r>
            <a:r>
              <a:rPr b="0" i="0" lang="en-GB" sz="700" u="none" cap="none" strike="noStrike">
                <a:solidFill>
                  <a:schemeClr val="dk1"/>
                </a:solidFill>
                <a:latin typeface="Trebuchet MS"/>
                <a:ea typeface="Trebuchet MS"/>
                <a:cs typeface="Trebuchet MS"/>
                <a:sym typeface="Trebuchet MS"/>
              </a:rPr>
              <a:t>Web: </a:t>
            </a:r>
            <a:r>
              <a:rPr b="0" i="0" lang="en-GB" sz="700" u="sng" cap="none" strike="noStrike">
                <a:solidFill>
                  <a:srgbClr val="0000FF"/>
                </a:solidFill>
                <a:latin typeface="Trebuchet MS"/>
                <a:ea typeface="Trebuchet MS"/>
                <a:cs typeface="Trebuchet MS"/>
                <a:sym typeface="Trebuchet MS"/>
              </a:rPr>
              <a:t>https://</a:t>
            </a:r>
            <a:r>
              <a:rPr b="0" i="0" lang="en-GB" sz="700" u="sng" cap="none" strike="noStrike">
                <a:solidFill>
                  <a:srgbClr val="0000FF"/>
                </a:solidFill>
                <a:latin typeface="Trebuchet MS"/>
                <a:ea typeface="Trebuchet MS"/>
                <a:cs typeface="Trebuchet MS"/>
                <a:sym typeface="Trebuchet MS"/>
                <a:hlinkClick r:id="rId3">
                  <a:extLst>
                    <a:ext uri="{A12FA001-AC4F-418D-AE19-62706E023703}">
                      <ahyp:hlinkClr val="tx"/>
                    </a:ext>
                  </a:extLst>
                </a:hlinkClick>
              </a:rPr>
              <a:t>ucu.ac.ug</a:t>
            </a:r>
            <a:endParaRPr b="0" i="0" sz="700" u="sng" cap="none" strike="noStrike">
              <a:solidFill>
                <a:srgbClr val="0000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650"/>
              <a:buFont typeface="Arial"/>
              <a:buNone/>
            </a:pPr>
            <a:r>
              <a:rPr b="0" i="0" lang="en-GB" sz="650" u="none" cap="none" strike="noStrike">
                <a:solidFill>
                  <a:schemeClr val="dk1"/>
                </a:solidFill>
                <a:latin typeface="Trebuchet MS"/>
                <a:ea typeface="Trebuchet MS"/>
                <a:cs typeface="Trebuchet MS"/>
                <a:sym typeface="Trebuchet MS"/>
              </a:rPr>
              <a:t>Founded by the Province of the Church of Uganda. Chartered by the Government of Uganda</a:t>
            </a:r>
            <a:endParaRPr b="0" i="0" sz="650" u="none" cap="none" strike="noStrike">
              <a:solidFill>
                <a:schemeClr val="dk1"/>
              </a:solidFill>
              <a:latin typeface="Trebuchet MS"/>
              <a:ea typeface="Trebuchet MS"/>
              <a:cs typeface="Trebuchet MS"/>
              <a:sym typeface="Trebuchet MS"/>
            </a:endParaRPr>
          </a:p>
        </p:txBody>
      </p:sp>
      <p:cxnSp>
        <p:nvCxnSpPr>
          <p:cNvPr id="19" name="Google Shape;19;p10"/>
          <p:cNvCxnSpPr/>
          <p:nvPr/>
        </p:nvCxnSpPr>
        <p:spPr>
          <a:xfrm>
            <a:off x="0" y="6395027"/>
            <a:ext cx="12192000" cy="0"/>
          </a:xfrm>
          <a:prstGeom prst="straightConnector1">
            <a:avLst/>
          </a:prstGeom>
          <a:noFill/>
          <a:ln cap="flat" cmpd="sng" w="12700">
            <a:solidFill>
              <a:srgbClr val="D70167"/>
            </a:solidFill>
            <a:prstDash val="solid"/>
            <a:miter lim="800000"/>
            <a:headEnd len="sm" w="sm" type="none"/>
            <a:tailEnd len="sm" w="sm" type="none"/>
          </a:ln>
        </p:spPr>
      </p:cxnSp>
      <p:pic>
        <p:nvPicPr>
          <p:cNvPr id="20" name="Google Shape;20;p10"/>
          <p:cNvPicPr preferRelativeResize="0"/>
          <p:nvPr/>
        </p:nvPicPr>
        <p:blipFill rotWithShape="1">
          <a:blip r:embed="rId4">
            <a:alphaModFix/>
          </a:blip>
          <a:srcRect b="42643" l="0" r="0" t="0"/>
          <a:stretch/>
        </p:blipFill>
        <p:spPr>
          <a:xfrm>
            <a:off x="0" y="5412967"/>
            <a:ext cx="1162289" cy="1445033"/>
          </a:xfrm>
          <a:prstGeom prst="rect">
            <a:avLst/>
          </a:prstGeom>
          <a:noFill/>
          <a:ln>
            <a:noFill/>
          </a:ln>
        </p:spPr>
      </p:pic>
      <p:sp>
        <p:nvSpPr>
          <p:cNvPr id="21" name="Google Shape;2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GB"/>
              <a:t>Topic: </a:t>
            </a:r>
            <a:r>
              <a:rPr i="1" lang="en-GB"/>
              <a:t>Fundamentals of Big Data</a:t>
            </a:r>
            <a:endParaRPr/>
          </a:p>
        </p:txBody>
      </p:sp>
      <p:sp>
        <p:nvSpPr>
          <p:cNvPr id="101" name="Google Shape;101;p1"/>
          <p:cNvSpPr txBox="1"/>
          <p:nvPr/>
        </p:nvSpPr>
        <p:spPr>
          <a:xfrm>
            <a:off x="1007534" y="5551742"/>
            <a:ext cx="3733800" cy="820381"/>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02" name="Google Shape;102;p1"/>
          <p:cNvSpPr txBox="1"/>
          <p:nvPr/>
        </p:nvSpPr>
        <p:spPr>
          <a:xfrm>
            <a:off x="937001" y="5579763"/>
            <a:ext cx="3804333" cy="83185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rebuchet MS"/>
              <a:buNone/>
            </a:pPr>
            <a:r>
              <a:rPr b="0" i="0" lang="en-GB" sz="2000" u="none" cap="none" strike="noStrike">
                <a:solidFill>
                  <a:schemeClr val="dk1"/>
                </a:solidFill>
                <a:latin typeface="Trebuchet MS"/>
                <a:ea typeface="Trebuchet MS"/>
                <a:cs typeface="Trebuchet MS"/>
                <a:sym typeface="Trebuchet MS"/>
              </a:rPr>
              <a:t>Dr. Daphne Nyachaki Bitalo</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2060"/>
              </a:buClr>
              <a:buSzPts val="1400"/>
              <a:buFont typeface="Trebuchet MS"/>
              <a:buNone/>
            </a:pPr>
            <a:r>
              <a:rPr b="1" i="0" lang="en-GB" sz="1400" u="none" cap="none" strike="noStrike">
                <a:solidFill>
                  <a:srgbClr val="002060"/>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1400"/>
              <a:buFont typeface="Trebuchet MS"/>
              <a:buNone/>
            </a:pPr>
            <a:r>
              <a:rPr b="0" i="0" lang="en-GB" sz="1400" u="none" cap="none" strike="noStrike">
                <a:solidFill>
                  <a:srgbClr val="C00000"/>
                </a:solidFill>
                <a:latin typeface="Trebuchet MS"/>
                <a:ea typeface="Trebuchet MS"/>
                <a:cs typeface="Trebuchet MS"/>
                <a:sym typeface="Trebuchet MS"/>
              </a:rPr>
              <a:t>Faculty of Engineering, Design &amp; Technology</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 y="2156859"/>
            <a:ext cx="12191999" cy="1325563"/>
          </a:xfrm>
          <a:prstGeom prst="rect">
            <a:avLst/>
          </a:prstGeom>
          <a:solidFill>
            <a:srgbClr val="0A3D91"/>
          </a:solid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rebuchet MS"/>
              <a:buNone/>
            </a:pPr>
            <a:r>
              <a:t/>
            </a:r>
            <a:endParaRPr b="0" i="0" sz="2800" u="none" cap="none" strike="noStrike">
              <a:solidFill>
                <a:srgbClr val="FFFF00"/>
              </a:solidFill>
              <a:latin typeface="Trebuchet MS"/>
              <a:ea typeface="Trebuchet MS"/>
              <a:cs typeface="Trebuchet MS"/>
              <a:sym typeface="Trebuchet MS"/>
            </a:endParaRPr>
          </a:p>
        </p:txBody>
      </p:sp>
      <p:sp>
        <p:nvSpPr>
          <p:cNvPr id="104" name="Google Shape;104;p1"/>
          <p:cNvSpPr txBox="1"/>
          <p:nvPr/>
        </p:nvSpPr>
        <p:spPr>
          <a:xfrm>
            <a:off x="1" y="2181298"/>
            <a:ext cx="12191999" cy="889481"/>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800"/>
              <a:buFont typeface="Arial"/>
              <a:buNone/>
            </a:pPr>
            <a:r>
              <a:rPr b="0" i="0" lang="en-GB" sz="4800" u="none" cap="none" strike="noStrike">
                <a:solidFill>
                  <a:schemeClr val="lt1"/>
                </a:solidFill>
                <a:latin typeface="Trebuchet MS"/>
                <a:ea typeface="Trebuchet MS"/>
                <a:cs typeface="Trebuchet MS"/>
                <a:sym typeface="Trebuchet MS"/>
              </a:rPr>
              <a:t>DSC3108: Big Data Mining and Analytics</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2" y="2819880"/>
            <a:ext cx="12191999" cy="60912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00"/>
              </a:buClr>
              <a:buSzPts val="2800"/>
              <a:buFont typeface="Trebuchet MS"/>
              <a:buNone/>
            </a:pPr>
            <a:r>
              <a:rPr b="0" i="0" lang="en-GB" sz="2800" u="none" cap="none" strike="noStrike">
                <a:solidFill>
                  <a:srgbClr val="FFFF00"/>
                </a:solidFill>
                <a:latin typeface="Trebuchet MS"/>
                <a:ea typeface="Trebuchet MS"/>
                <a:cs typeface="Trebuchet MS"/>
                <a:sym typeface="Trebuchet MS"/>
              </a:rPr>
              <a:t>Lecture 01 (BSCS_3:1)</a:t>
            </a:r>
            <a:endParaRPr b="0" i="0" sz="2800" u="none" cap="none" strike="noStrike">
              <a:solidFill>
                <a:srgbClr val="FFFF00"/>
              </a:solidFill>
              <a:latin typeface="Trebuchet MS"/>
              <a:ea typeface="Trebuchet MS"/>
              <a:cs typeface="Trebuchet MS"/>
              <a:sym typeface="Trebuchet MS"/>
            </a:endParaRPr>
          </a:p>
        </p:txBody>
      </p:sp>
      <p:sp>
        <p:nvSpPr>
          <p:cNvPr id="106" name="Google Shape;106;p1"/>
          <p:cNvSpPr txBox="1"/>
          <p:nvPr/>
        </p:nvSpPr>
        <p:spPr>
          <a:xfrm>
            <a:off x="9656407" y="5971302"/>
            <a:ext cx="2535600" cy="44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5"/>
              </a:buClr>
              <a:buSzPts val="1600"/>
              <a:buFont typeface="Trebuchet MS"/>
              <a:buNone/>
            </a:pPr>
            <a:r>
              <a:rPr b="0" i="0" lang="en-GB" sz="1600" u="none" cap="none" strike="noStrike">
                <a:solidFill>
                  <a:schemeClr val="accent5"/>
                </a:solidFill>
                <a:latin typeface="Trebuchet MS"/>
                <a:ea typeface="Trebuchet MS"/>
                <a:cs typeface="Trebuchet MS"/>
                <a:sym typeface="Trebuchet MS"/>
              </a:rPr>
              <a:t>Fri 6</a:t>
            </a:r>
            <a:r>
              <a:rPr b="0" baseline="30000" i="0" lang="en-GB" sz="1600" u="none" cap="none" strike="noStrike">
                <a:solidFill>
                  <a:schemeClr val="accent5"/>
                </a:solidFill>
                <a:latin typeface="Trebuchet MS"/>
                <a:ea typeface="Trebuchet MS"/>
                <a:cs typeface="Trebuchet MS"/>
                <a:sym typeface="Trebuchet MS"/>
              </a:rPr>
              <a:t>th</a:t>
            </a:r>
            <a:r>
              <a:rPr b="0" i="0" lang="en-GB" sz="1600" u="none" cap="none" strike="noStrike">
                <a:solidFill>
                  <a:schemeClr val="accent5"/>
                </a:solidFill>
                <a:latin typeface="Trebuchet MS"/>
                <a:ea typeface="Trebuchet MS"/>
                <a:cs typeface="Trebuchet MS"/>
                <a:sym typeface="Trebuchet MS"/>
              </a:rPr>
              <a:t> Sept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0269cc05b6_0_33"/>
          <p:cNvSpPr txBox="1"/>
          <p:nvPr>
            <p:ph type="title"/>
          </p:nvPr>
        </p:nvSpPr>
        <p:spPr>
          <a:xfrm>
            <a:off x="72850" y="380125"/>
            <a:ext cx="111219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               Transformation </a:t>
            </a:r>
            <a:endParaRPr/>
          </a:p>
        </p:txBody>
      </p:sp>
      <p:sp>
        <p:nvSpPr>
          <p:cNvPr id="200" name="Google Shape;200;g30269cc05b6_0_33"/>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There are two main issues to deal with here;</a:t>
            </a:r>
            <a:endParaRPr sz="3000">
              <a:latin typeface="Book Antiqua"/>
              <a:ea typeface="Book Antiqua"/>
              <a:cs typeface="Book Antiqua"/>
              <a:sym typeface="Book Antiqua"/>
            </a:endParaRPr>
          </a:p>
          <a:p>
            <a:pPr indent="-419100" lvl="0" marL="457200" rtl="0" algn="l">
              <a:lnSpc>
                <a:spcPct val="98181"/>
              </a:lnSpc>
              <a:spcBef>
                <a:spcPts val="1000"/>
              </a:spcBef>
              <a:spcAft>
                <a:spcPts val="0"/>
              </a:spcAft>
              <a:buSzPts val="3000"/>
              <a:buFont typeface="Book Antiqua"/>
              <a:buAutoNum type="arabicPeriod"/>
            </a:pPr>
            <a:r>
              <a:rPr lang="en-GB" sz="3000">
                <a:latin typeface="Book Antiqua"/>
                <a:ea typeface="Book Antiqua"/>
                <a:cs typeface="Book Antiqua"/>
                <a:sym typeface="Book Antiqua"/>
              </a:rPr>
              <a:t>Data often needs to be cleaned up. </a:t>
            </a:r>
            <a:endParaRPr sz="30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Missing values, dates can be in the wrong format and data quickly gets outdated.</a:t>
            </a:r>
            <a:endParaRPr sz="30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You might have gathered data on individuals who have changed roles or companies. So, all this data needs to be updated. </a:t>
            </a:r>
            <a:endParaRPr sz="3000">
              <a:latin typeface="Book Antiqua"/>
              <a:ea typeface="Book Antiqua"/>
              <a:cs typeface="Book Antiqua"/>
              <a:sym typeface="Book Antiqua"/>
            </a:endParaRPr>
          </a:p>
          <a:p>
            <a:pPr indent="0" lvl="0" marL="0" rtl="0" algn="l">
              <a:lnSpc>
                <a:spcPct val="98181"/>
              </a:lnSpc>
              <a:spcBef>
                <a:spcPts val="1000"/>
              </a:spcBef>
              <a:spcAft>
                <a:spcPts val="0"/>
              </a:spcAft>
              <a:buSzPts val="2323"/>
              <a:buNone/>
            </a:pPr>
            <a:r>
              <a:rPr lang="en-GB" sz="3000">
                <a:latin typeface="Book Antiqua"/>
                <a:ea typeface="Book Antiqua"/>
                <a:cs typeface="Book Antiqua"/>
                <a:sym typeface="Book Antiqua"/>
              </a:rPr>
              <a:t>There might be data outliers that need to be handled as well</a:t>
            </a:r>
            <a:endParaRPr sz="3000">
              <a:latin typeface="Book Antiqua"/>
              <a:ea typeface="Book Antiqua"/>
              <a:cs typeface="Book Antiqua"/>
              <a:sym typeface="Book Antiqua"/>
            </a:endParaRPr>
          </a:p>
          <a:p>
            <a:pPr indent="0" lvl="0" marL="0" rtl="0" algn="l">
              <a:lnSpc>
                <a:spcPct val="98181"/>
              </a:lnSpc>
              <a:spcBef>
                <a:spcPts val="1000"/>
              </a:spcBef>
              <a:spcAft>
                <a:spcPts val="0"/>
              </a:spcAft>
              <a:buSzPts val="2323"/>
              <a:buNone/>
            </a:pPr>
            <a:r>
              <a:t/>
            </a:r>
            <a:endParaRPr sz="3000">
              <a:latin typeface="Book Antiqua"/>
              <a:ea typeface="Book Antiqua"/>
              <a:cs typeface="Book Antiqua"/>
              <a:sym typeface="Book Antiqua"/>
            </a:endParaRPr>
          </a:p>
          <a:p>
            <a:pPr indent="0" lvl="0" marL="0" rtl="0" algn="l">
              <a:lnSpc>
                <a:spcPct val="98181"/>
              </a:lnSpc>
              <a:spcBef>
                <a:spcPts val="1000"/>
              </a:spcBef>
              <a:spcAft>
                <a:spcPts val="0"/>
              </a:spcAft>
              <a:buSzPts val="2323"/>
              <a:buNone/>
            </a:pPr>
            <a:r>
              <a:t/>
            </a:r>
            <a:endParaRPr sz="3000">
              <a:latin typeface="Book Antiqua"/>
              <a:ea typeface="Book Antiqua"/>
              <a:cs typeface="Book Antiqua"/>
              <a:sym typeface="Book Antiqua"/>
            </a:endParaRPr>
          </a:p>
          <a:p>
            <a:pPr indent="0" lvl="0" marL="457200" rtl="0" algn="l">
              <a:lnSpc>
                <a:spcPct val="90000"/>
              </a:lnSpc>
              <a:spcBef>
                <a:spcPts val="1000"/>
              </a:spcBef>
              <a:spcAft>
                <a:spcPts val="0"/>
              </a:spcAft>
              <a:buSzPts val="2323"/>
              <a:buNone/>
            </a:pPr>
            <a:r>
              <a:t/>
            </a:r>
            <a:endParaRPr sz="3000">
              <a:latin typeface="Book Antiqua"/>
              <a:ea typeface="Book Antiqua"/>
              <a:cs typeface="Book Antiqua"/>
              <a:sym typeface="Book Antiqua"/>
            </a:endParaRPr>
          </a:p>
          <a:p>
            <a:pPr indent="0" lvl="0" marL="457200" rtl="0" algn="l">
              <a:lnSpc>
                <a:spcPct val="90000"/>
              </a:lnSpc>
              <a:spcBef>
                <a:spcPts val="1000"/>
              </a:spcBef>
              <a:spcAft>
                <a:spcPts val="0"/>
              </a:spcAft>
              <a:buSzPts val="2323"/>
              <a:buNone/>
            </a:pPr>
            <a:r>
              <a:t/>
            </a:r>
            <a:endParaRPr sz="3000">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0269cc05b6_0_39"/>
          <p:cNvSpPr txBox="1"/>
          <p:nvPr>
            <p:ph type="title"/>
          </p:nvPr>
        </p:nvSpPr>
        <p:spPr>
          <a:xfrm>
            <a:off x="72850" y="380125"/>
            <a:ext cx="111219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               Transformation </a:t>
            </a:r>
            <a:endParaRPr/>
          </a:p>
        </p:txBody>
      </p:sp>
      <p:sp>
        <p:nvSpPr>
          <p:cNvPr id="207" name="Google Shape;207;g30269cc05b6_0_39"/>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98181"/>
              </a:lnSpc>
              <a:spcBef>
                <a:spcPts val="1000"/>
              </a:spcBef>
              <a:spcAft>
                <a:spcPts val="0"/>
              </a:spcAft>
              <a:buClr>
                <a:schemeClr val="dk1"/>
              </a:buClr>
              <a:buSzPts val="1100"/>
              <a:buFont typeface="Arial"/>
              <a:buNone/>
            </a:pPr>
            <a:r>
              <a:rPr lang="en-GB" sz="3000">
                <a:solidFill>
                  <a:srgbClr val="FF0000"/>
                </a:solidFill>
                <a:latin typeface="Book Antiqua"/>
                <a:ea typeface="Book Antiqua"/>
                <a:cs typeface="Book Antiqua"/>
                <a:sym typeface="Book Antiqua"/>
              </a:rPr>
              <a:t>2</a:t>
            </a:r>
            <a:r>
              <a:rPr lang="en-GB" sz="3000">
                <a:latin typeface="Book Antiqua"/>
                <a:ea typeface="Book Antiqua"/>
                <a:cs typeface="Book Antiqua"/>
                <a:sym typeface="Book Antiqua"/>
              </a:rPr>
              <a:t>. Transforming the data so that its structure aligns with the system needed to allow accurate analyses. </a:t>
            </a:r>
            <a:endParaRPr sz="30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For example; </a:t>
            </a:r>
            <a:endParaRPr sz="30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3000">
                <a:latin typeface="Book Antiqua"/>
                <a:ea typeface="Book Antiqua"/>
                <a:cs typeface="Book Antiqua"/>
                <a:sym typeface="Book Antiqua"/>
              </a:rPr>
              <a:t>You might want to figure out your company’s best selling products every month. But the data may only contain each product’s sale date. You would need to transform the data by creating a number of sales per month variable or total monthly sales.</a:t>
            </a:r>
            <a:endParaRPr sz="3000">
              <a:latin typeface="Book Antiqua"/>
              <a:ea typeface="Book Antiqua"/>
              <a:cs typeface="Book Antiqua"/>
              <a:sym typeface="Book Antiqua"/>
            </a:endParaRPr>
          </a:p>
          <a:p>
            <a:pPr indent="0" lvl="0" marL="0" rtl="0" algn="l">
              <a:lnSpc>
                <a:spcPct val="98181"/>
              </a:lnSpc>
              <a:spcBef>
                <a:spcPts val="1000"/>
              </a:spcBef>
              <a:spcAft>
                <a:spcPts val="0"/>
              </a:spcAft>
              <a:buSzPts val="1100"/>
              <a:buNone/>
            </a:pPr>
            <a:r>
              <a:t/>
            </a:r>
            <a:endParaRPr sz="3000">
              <a:latin typeface="Book Antiqua"/>
              <a:ea typeface="Book Antiqua"/>
              <a:cs typeface="Book Antiqua"/>
              <a:sym typeface="Book Antiqua"/>
            </a:endParaRPr>
          </a:p>
          <a:p>
            <a:pPr indent="0" lvl="0" marL="0" rtl="0" algn="l">
              <a:lnSpc>
                <a:spcPct val="98181"/>
              </a:lnSpc>
              <a:spcBef>
                <a:spcPts val="1000"/>
              </a:spcBef>
              <a:spcAft>
                <a:spcPts val="0"/>
              </a:spcAft>
              <a:buSzPts val="2323"/>
              <a:buNone/>
            </a:pPr>
            <a:r>
              <a:t/>
            </a:r>
            <a:endParaRPr sz="3000">
              <a:latin typeface="Book Antiqua"/>
              <a:ea typeface="Book Antiqua"/>
              <a:cs typeface="Book Antiqua"/>
              <a:sym typeface="Book Antiqua"/>
            </a:endParaRPr>
          </a:p>
          <a:p>
            <a:pPr indent="0" lvl="0" marL="0" rtl="0" algn="l">
              <a:lnSpc>
                <a:spcPct val="98181"/>
              </a:lnSpc>
              <a:spcBef>
                <a:spcPts val="1000"/>
              </a:spcBef>
              <a:spcAft>
                <a:spcPts val="0"/>
              </a:spcAft>
              <a:buSzPts val="2323"/>
              <a:buNone/>
            </a:pPr>
            <a:r>
              <a:t/>
            </a:r>
            <a:endParaRPr sz="3000">
              <a:latin typeface="Book Antiqua"/>
              <a:ea typeface="Book Antiqua"/>
              <a:cs typeface="Book Antiqua"/>
              <a:sym typeface="Book Antiqua"/>
            </a:endParaRPr>
          </a:p>
          <a:p>
            <a:pPr indent="0" lvl="0" marL="0" rtl="0" algn="l">
              <a:lnSpc>
                <a:spcPct val="98181"/>
              </a:lnSpc>
              <a:spcBef>
                <a:spcPts val="1000"/>
              </a:spcBef>
              <a:spcAft>
                <a:spcPts val="0"/>
              </a:spcAft>
              <a:buSzPts val="2323"/>
              <a:buNone/>
            </a:pPr>
            <a:r>
              <a:t/>
            </a:r>
            <a:endParaRPr sz="3000">
              <a:latin typeface="Book Antiqua"/>
              <a:ea typeface="Book Antiqua"/>
              <a:cs typeface="Book Antiqua"/>
              <a:sym typeface="Book Antiqua"/>
            </a:endParaRPr>
          </a:p>
          <a:p>
            <a:pPr indent="0" lvl="0" marL="457200" rtl="0" algn="l">
              <a:lnSpc>
                <a:spcPct val="90000"/>
              </a:lnSpc>
              <a:spcBef>
                <a:spcPts val="1000"/>
              </a:spcBef>
              <a:spcAft>
                <a:spcPts val="0"/>
              </a:spcAft>
              <a:buSzPts val="2323"/>
              <a:buNone/>
            </a:pPr>
            <a:r>
              <a:t/>
            </a:r>
            <a:endParaRPr sz="3000">
              <a:latin typeface="Book Antiqua"/>
              <a:ea typeface="Book Antiqua"/>
              <a:cs typeface="Book Antiqua"/>
              <a:sym typeface="Book Antiqua"/>
            </a:endParaRPr>
          </a:p>
          <a:p>
            <a:pPr indent="0" lvl="0" marL="457200" rtl="0" algn="l">
              <a:lnSpc>
                <a:spcPct val="90000"/>
              </a:lnSpc>
              <a:spcBef>
                <a:spcPts val="1000"/>
              </a:spcBef>
              <a:spcAft>
                <a:spcPts val="0"/>
              </a:spcAft>
              <a:buSzPts val="2323"/>
              <a:buNone/>
            </a:pPr>
            <a:r>
              <a:t/>
            </a:r>
            <a:endParaRPr sz="3000">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0269cc05b6_0_45"/>
          <p:cNvSpPr txBox="1"/>
          <p:nvPr>
            <p:ph type="title"/>
          </p:nvPr>
        </p:nvSpPr>
        <p:spPr>
          <a:xfrm>
            <a:off x="72850" y="380125"/>
            <a:ext cx="111219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               Loading </a:t>
            </a:r>
            <a:endParaRPr/>
          </a:p>
        </p:txBody>
      </p:sp>
      <p:sp>
        <p:nvSpPr>
          <p:cNvPr id="214" name="Google Shape;214;g30269cc05b6_0_45"/>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After transforming data, it needs to be stored in places and forms, making it easy for analysts to run reports on weekly sales and data scientists to deduce insights and create predictive recommendation models.</a:t>
            </a:r>
            <a:endParaRPr sz="23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Data security, or managing data access so that people who should be accessing the data can efficiently, and keeping out people who shouldn’t.</a:t>
            </a:r>
            <a:endParaRPr sz="23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There are two </a:t>
            </a:r>
            <a:r>
              <a:rPr b="1" lang="en-GB" sz="2300">
                <a:latin typeface="Book Antiqua"/>
                <a:ea typeface="Book Antiqua"/>
                <a:cs typeface="Book Antiqua"/>
                <a:sym typeface="Book Antiqua"/>
              </a:rPr>
              <a:t>primary locations </a:t>
            </a:r>
            <a:r>
              <a:rPr lang="en-GB" sz="2300">
                <a:latin typeface="Book Antiqua"/>
                <a:ea typeface="Book Antiqua"/>
                <a:cs typeface="Book Antiqua"/>
                <a:sym typeface="Book Antiqua"/>
              </a:rPr>
              <a:t>for businesses to store their data;</a:t>
            </a:r>
            <a:endParaRPr sz="23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 1. On-premises </a:t>
            </a:r>
            <a:endParaRPr sz="23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2. In the cloud but often, companies use a hybrid of both.</a:t>
            </a:r>
            <a:endParaRPr sz="23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2300">
                <a:latin typeface="Book Antiqua"/>
                <a:ea typeface="Book Antiqua"/>
                <a:cs typeface="Book Antiqua"/>
                <a:sym typeface="Book Antiqua"/>
              </a:rPr>
              <a:t>The term “on-premises” refers to hardware on an organization’s servers and infrastructure - usually physically on site.</a:t>
            </a:r>
            <a:endParaRPr sz="2300">
              <a:latin typeface="Book Antiqua"/>
              <a:ea typeface="Book Antiqua"/>
              <a:cs typeface="Book Antiqua"/>
              <a:sym typeface="Book Antiqua"/>
            </a:endParaRPr>
          </a:p>
          <a:p>
            <a:pPr indent="0" lvl="0" marL="0" rtl="0" algn="l">
              <a:lnSpc>
                <a:spcPct val="98181"/>
              </a:lnSpc>
              <a:spcBef>
                <a:spcPts val="1000"/>
              </a:spcBef>
              <a:spcAft>
                <a:spcPts val="0"/>
              </a:spcAft>
              <a:buSzPts val="1100"/>
              <a:buNone/>
            </a:pPr>
            <a:r>
              <a:t/>
            </a:r>
            <a:endParaRPr sz="2300">
              <a:latin typeface="Book Antiqua"/>
              <a:ea typeface="Book Antiqua"/>
              <a:cs typeface="Book Antiqua"/>
              <a:sym typeface="Book Antiqua"/>
            </a:endParaRPr>
          </a:p>
          <a:p>
            <a:pPr indent="0" lvl="0" marL="0" rtl="0" algn="l">
              <a:lnSpc>
                <a:spcPct val="98181"/>
              </a:lnSpc>
              <a:spcBef>
                <a:spcPts val="1000"/>
              </a:spcBef>
              <a:spcAft>
                <a:spcPts val="0"/>
              </a:spcAft>
              <a:buSzPts val="1100"/>
              <a:buNone/>
            </a:pPr>
            <a:r>
              <a:t/>
            </a:r>
            <a:endParaRPr sz="2300">
              <a:latin typeface="Book Antiqua"/>
              <a:ea typeface="Book Antiqua"/>
              <a:cs typeface="Book Antiqua"/>
              <a:sym typeface="Book Antiqua"/>
            </a:endParaRPr>
          </a:p>
          <a:p>
            <a:pPr indent="0" lvl="0" marL="0" rtl="0" algn="l">
              <a:lnSpc>
                <a:spcPct val="98181"/>
              </a:lnSpc>
              <a:spcBef>
                <a:spcPts val="1000"/>
              </a:spcBef>
              <a:spcAft>
                <a:spcPts val="0"/>
              </a:spcAft>
              <a:buSzPts val="2323"/>
              <a:buNone/>
            </a:pPr>
            <a:r>
              <a:t/>
            </a:r>
            <a:endParaRPr sz="2300">
              <a:latin typeface="Book Antiqua"/>
              <a:ea typeface="Book Antiqua"/>
              <a:cs typeface="Book Antiqua"/>
              <a:sym typeface="Book Antiqua"/>
            </a:endParaRPr>
          </a:p>
          <a:p>
            <a:pPr indent="0" lvl="0" marL="0" rtl="0" algn="l">
              <a:lnSpc>
                <a:spcPct val="98181"/>
              </a:lnSpc>
              <a:spcBef>
                <a:spcPts val="1000"/>
              </a:spcBef>
              <a:spcAft>
                <a:spcPts val="0"/>
              </a:spcAft>
              <a:buSzPts val="2323"/>
              <a:buNone/>
            </a:pPr>
            <a:r>
              <a:t/>
            </a:r>
            <a:endParaRPr sz="2300">
              <a:latin typeface="Book Antiqua"/>
              <a:ea typeface="Book Antiqua"/>
              <a:cs typeface="Book Antiqua"/>
              <a:sym typeface="Book Antiqua"/>
            </a:endParaRPr>
          </a:p>
          <a:p>
            <a:pPr indent="0" lvl="0" marL="0" rtl="0" algn="l">
              <a:lnSpc>
                <a:spcPct val="98181"/>
              </a:lnSpc>
              <a:spcBef>
                <a:spcPts val="1000"/>
              </a:spcBef>
              <a:spcAft>
                <a:spcPts val="0"/>
              </a:spcAft>
              <a:buSzPts val="2323"/>
              <a:buNone/>
            </a:pPr>
            <a:r>
              <a:t/>
            </a:r>
            <a:endParaRPr sz="2300">
              <a:latin typeface="Book Antiqua"/>
              <a:ea typeface="Book Antiqua"/>
              <a:cs typeface="Book Antiqua"/>
              <a:sym typeface="Book Antiqua"/>
            </a:endParaRPr>
          </a:p>
          <a:p>
            <a:pPr indent="0" lvl="0" marL="457200" rtl="0" algn="l">
              <a:lnSpc>
                <a:spcPct val="90000"/>
              </a:lnSpc>
              <a:spcBef>
                <a:spcPts val="1000"/>
              </a:spcBef>
              <a:spcAft>
                <a:spcPts val="0"/>
              </a:spcAft>
              <a:buSzPts val="2323"/>
              <a:buNone/>
            </a:pPr>
            <a:r>
              <a:t/>
            </a:r>
            <a:endParaRPr sz="2300">
              <a:latin typeface="Book Antiqua"/>
              <a:ea typeface="Book Antiqua"/>
              <a:cs typeface="Book Antiqua"/>
              <a:sym typeface="Book Antiqua"/>
            </a:endParaRPr>
          </a:p>
          <a:p>
            <a:pPr indent="0" lvl="0" marL="457200" rtl="0" algn="l">
              <a:lnSpc>
                <a:spcPct val="90000"/>
              </a:lnSpc>
              <a:spcBef>
                <a:spcPts val="1000"/>
              </a:spcBef>
              <a:spcAft>
                <a:spcPts val="0"/>
              </a:spcAft>
              <a:buSzPts val="2323"/>
              <a:buNone/>
            </a:pPr>
            <a:r>
              <a:t/>
            </a:r>
            <a:endParaRPr sz="2300">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0269cc05b6_0_51"/>
          <p:cNvSpPr txBox="1"/>
          <p:nvPr>
            <p:ph type="title"/>
          </p:nvPr>
        </p:nvSpPr>
        <p:spPr>
          <a:xfrm>
            <a:off x="72850" y="380125"/>
            <a:ext cx="111219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               Steps of data exploration </a:t>
            </a:r>
            <a:endParaRPr/>
          </a:p>
        </p:txBody>
      </p:sp>
      <p:sp>
        <p:nvSpPr>
          <p:cNvPr id="221" name="Google Shape;221;g30269cc05b6_0_51"/>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100"/>
              <a:buNone/>
            </a:pPr>
            <a:r>
              <a:rPr b="1" lang="en-GB">
                <a:latin typeface="Book Antiqua"/>
                <a:ea typeface="Book Antiqua"/>
                <a:cs typeface="Book Antiqua"/>
                <a:sym typeface="Book Antiqua"/>
              </a:rPr>
              <a:t>Data exploration is the art of looking at your data, rapidly generating hypotheses, quickly testing them, then repeating again and again and again.</a:t>
            </a:r>
            <a:endParaRPr sz="3200">
              <a:latin typeface="Book Antiqua"/>
              <a:ea typeface="Book Antiqua"/>
              <a:cs typeface="Book Antiqua"/>
              <a:sym typeface="Book Antiqua"/>
            </a:endParaRPr>
          </a:p>
          <a:p>
            <a:pPr indent="0" lvl="0" marL="457200" rtl="0" algn="l">
              <a:lnSpc>
                <a:spcPct val="90000"/>
              </a:lnSpc>
              <a:spcBef>
                <a:spcPts val="1000"/>
              </a:spcBef>
              <a:spcAft>
                <a:spcPts val="0"/>
              </a:spcAft>
              <a:buSzPts val="7200"/>
              <a:buNone/>
            </a:pPr>
            <a:r>
              <a:t/>
            </a:r>
            <a:endParaRPr>
              <a:latin typeface="Book Antiqua"/>
              <a:ea typeface="Book Antiqua"/>
              <a:cs typeface="Book Antiqua"/>
              <a:sym typeface="Book Antiqua"/>
            </a:endParaRPr>
          </a:p>
          <a:p>
            <a:pPr indent="0" lvl="0" marL="457200" rtl="0" algn="l">
              <a:lnSpc>
                <a:spcPct val="90000"/>
              </a:lnSpc>
              <a:spcBef>
                <a:spcPts val="1000"/>
              </a:spcBef>
              <a:spcAft>
                <a:spcPts val="0"/>
              </a:spcAft>
              <a:buSzPts val="7200"/>
              <a:buNone/>
            </a:pPr>
            <a:r>
              <a:t/>
            </a:r>
            <a:endParaRPr>
              <a:latin typeface="Book Antiqua"/>
              <a:ea typeface="Book Antiqua"/>
              <a:cs typeface="Book Antiqua"/>
              <a:sym typeface="Book Antiqua"/>
            </a:endParaRPr>
          </a:p>
        </p:txBody>
      </p:sp>
      <p:pic>
        <p:nvPicPr>
          <p:cNvPr id="222" name="Google Shape;222;g30269cc05b6_0_51"/>
          <p:cNvPicPr preferRelativeResize="0"/>
          <p:nvPr/>
        </p:nvPicPr>
        <p:blipFill>
          <a:blip r:embed="rId3">
            <a:alphaModFix/>
          </a:blip>
          <a:stretch>
            <a:fillRect/>
          </a:stretch>
        </p:blipFill>
        <p:spPr>
          <a:xfrm>
            <a:off x="1950850" y="3199375"/>
            <a:ext cx="8643775" cy="314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30269cc05b6_0_5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Exploratory Data Analysis (EDA) </a:t>
            </a:r>
            <a:endParaRPr/>
          </a:p>
        </p:txBody>
      </p:sp>
      <p:sp>
        <p:nvSpPr>
          <p:cNvPr id="229" name="Google Shape;229;g30269cc05b6_0_58"/>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An interactive cycle;</a:t>
            </a:r>
            <a:endParaRPr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1. Generates questions about your data.</a:t>
            </a:r>
            <a:endParaRPr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2. Searches for answers by visualizing, transforming, and modeling your data.</a:t>
            </a:r>
            <a:endParaRPr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3. Uses what you learn to refine your questions and/or generate new questions.</a:t>
            </a:r>
            <a:endParaRPr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solidFill>
                  <a:srgbClr val="FB0007"/>
                </a:solidFill>
                <a:latin typeface="Book Antiqua"/>
                <a:ea typeface="Book Antiqua"/>
                <a:cs typeface="Book Antiqua"/>
                <a:sym typeface="Book Antiqua"/>
              </a:rPr>
              <a:t>There is no rule about which questions you should ask to guide your research.</a:t>
            </a:r>
            <a:endParaRPr sz="2200">
              <a:solidFill>
                <a:srgbClr val="FB0007"/>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solidFill>
                  <a:srgbClr val="FB0007"/>
                </a:solidFill>
                <a:latin typeface="Book Antiqua"/>
                <a:ea typeface="Book Antiqua"/>
                <a:cs typeface="Book Antiqua"/>
                <a:sym typeface="Book Antiqua"/>
              </a:rPr>
              <a:t>However, two types of questions will always be useful for making discoveries within your data. You can loosely word these questions as:</a:t>
            </a:r>
            <a:endParaRPr sz="2200">
              <a:solidFill>
                <a:srgbClr val="FB0007"/>
              </a:solidFill>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200">
                <a:latin typeface="Book Antiqua"/>
                <a:ea typeface="Book Antiqua"/>
                <a:cs typeface="Book Antiqua"/>
                <a:sym typeface="Book Antiqua"/>
              </a:rPr>
              <a:t>1. What type of variation occurs within my variables? (i.e. variability)</a:t>
            </a:r>
            <a:endParaRPr b="1"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200">
                <a:latin typeface="Book Antiqua"/>
                <a:ea typeface="Book Antiqua"/>
                <a:cs typeface="Book Antiqua"/>
                <a:sym typeface="Book Antiqua"/>
              </a:rPr>
              <a:t>2. What type of covariation occurs between my variables? (i.e. central tendency)</a:t>
            </a:r>
            <a:endParaRPr b="1"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200">
                <a:latin typeface="Book Antiqua"/>
                <a:ea typeface="Book Antiqua"/>
                <a:cs typeface="Book Antiqua"/>
                <a:sym typeface="Book Antiqua"/>
              </a:rPr>
              <a:t>All of the above questions generate </a:t>
            </a:r>
            <a:r>
              <a:rPr b="1" lang="en-GB" sz="2200">
                <a:latin typeface="Book Antiqua"/>
                <a:ea typeface="Book Antiqua"/>
                <a:cs typeface="Book Antiqua"/>
                <a:sym typeface="Book Antiqua"/>
              </a:rPr>
              <a:t>DESCRIPTIVE</a:t>
            </a:r>
            <a:r>
              <a:rPr lang="en-GB" sz="2200">
                <a:latin typeface="Book Antiqua"/>
                <a:ea typeface="Book Antiqua"/>
                <a:cs typeface="Book Antiqua"/>
                <a:sym typeface="Book Antiqua"/>
              </a:rPr>
              <a:t> and NOT predictive analyses</a:t>
            </a:r>
            <a:endParaRPr sz="22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t/>
            </a:r>
            <a:endParaRPr b="1" sz="3300">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t/>
            </a:r>
            <a:endParaRPr sz="3200">
              <a:latin typeface="Book Antiqua"/>
              <a:ea typeface="Book Antiqua"/>
              <a:cs typeface="Book Antiqua"/>
              <a:sym typeface="Book Antiqu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0269cc05b6_0_64"/>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Central tendency</a:t>
            </a:r>
            <a:endParaRPr/>
          </a:p>
        </p:txBody>
      </p:sp>
      <p:sp>
        <p:nvSpPr>
          <p:cNvPr id="236" name="Google Shape;236;g30269cc05b6_0_64"/>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GB" sz="2500">
                <a:latin typeface="Book Antiqua"/>
                <a:ea typeface="Book Antiqua"/>
                <a:cs typeface="Book Antiqua"/>
                <a:sym typeface="Book Antiqua"/>
              </a:rPr>
              <a:t>Central tendency is a measure that best summarizes the data and is a measure that is related to the center of the data set.</a:t>
            </a:r>
            <a:endParaRPr b="1" sz="25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300">
                <a:latin typeface="Book Antiqua"/>
                <a:ea typeface="Book Antiqua"/>
                <a:cs typeface="Book Antiqua"/>
                <a:sym typeface="Book Antiqua"/>
              </a:rPr>
              <a:t>Described by the statistics Mode, Median and Mean</a:t>
            </a:r>
            <a:endParaRPr sz="2300">
              <a:latin typeface="Book Antiqua"/>
              <a:ea typeface="Book Antiqua"/>
              <a:cs typeface="Book Antiqua"/>
              <a:sym typeface="Book Antiqua"/>
            </a:endParaRPr>
          </a:p>
          <a:p>
            <a:pPr indent="-12700" lvl="0" marL="12700" rtl="0" algn="l">
              <a:lnSpc>
                <a:spcPct val="98181"/>
              </a:lnSpc>
              <a:spcBef>
                <a:spcPts val="1000"/>
              </a:spcBef>
              <a:spcAft>
                <a:spcPts val="0"/>
              </a:spcAft>
              <a:buClr>
                <a:schemeClr val="dk1"/>
              </a:buClr>
              <a:buSzPts val="1100"/>
              <a:buFont typeface="Arial"/>
              <a:buNone/>
            </a:pPr>
            <a:r>
              <a:t/>
            </a:r>
            <a:endParaRPr sz="3433">
              <a:latin typeface="Book Antiqua"/>
              <a:ea typeface="Book Antiqua"/>
              <a:cs typeface="Book Antiqua"/>
              <a:sym typeface="Book Antiqua"/>
            </a:endParaRPr>
          </a:p>
          <a:p>
            <a:pPr indent="0" lvl="0" marL="0" rtl="0" algn="l">
              <a:lnSpc>
                <a:spcPct val="90000"/>
              </a:lnSpc>
              <a:spcBef>
                <a:spcPts val="1000"/>
              </a:spcBef>
              <a:spcAft>
                <a:spcPts val="0"/>
              </a:spcAft>
              <a:buSzPts val="2118"/>
              <a:buNone/>
            </a:pPr>
            <a:r>
              <a:t/>
            </a:r>
            <a:endParaRPr sz="3300">
              <a:latin typeface="Book Antiqua"/>
              <a:ea typeface="Book Antiqua"/>
              <a:cs typeface="Book Antiqua"/>
              <a:sym typeface="Book Antiqua"/>
            </a:endParaRPr>
          </a:p>
        </p:txBody>
      </p:sp>
      <p:pic>
        <p:nvPicPr>
          <p:cNvPr id="237" name="Google Shape;237;g30269cc05b6_0_64"/>
          <p:cNvPicPr preferRelativeResize="0"/>
          <p:nvPr/>
        </p:nvPicPr>
        <p:blipFill>
          <a:blip r:embed="rId3">
            <a:alphaModFix/>
          </a:blip>
          <a:stretch>
            <a:fillRect/>
          </a:stretch>
        </p:blipFill>
        <p:spPr>
          <a:xfrm>
            <a:off x="4515850" y="3121375"/>
            <a:ext cx="4443075" cy="324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0269cc05b6_0_7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Variability</a:t>
            </a:r>
            <a:endParaRPr/>
          </a:p>
        </p:txBody>
      </p:sp>
      <p:sp>
        <p:nvSpPr>
          <p:cNvPr id="244" name="Google Shape;244;g30269cc05b6_0_71"/>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GB" sz="2300">
                <a:latin typeface="Book Antiqua"/>
                <a:ea typeface="Book Antiqua"/>
                <a:cs typeface="Book Antiqua"/>
                <a:sym typeface="Book Antiqua"/>
              </a:rPr>
              <a:t>Measures of variability are the measures of the spread/dispersion of the data.</a:t>
            </a:r>
            <a:endParaRPr b="1" sz="23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100">
                <a:latin typeface="Book Antiqua"/>
                <a:ea typeface="Book Antiqua"/>
                <a:cs typeface="Book Antiqua"/>
                <a:sym typeface="Book Antiqua"/>
              </a:rPr>
              <a:t>Described by range, interquartile range, variance, standard deviation, and more</a:t>
            </a:r>
            <a:endParaRPr sz="21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100">
                <a:latin typeface="Book Antiqua"/>
                <a:ea typeface="Book Antiqua"/>
                <a:cs typeface="Book Antiqua"/>
                <a:sym typeface="Book Antiqua"/>
              </a:rPr>
              <a:t>Variance is one of the most important measures in statistics</a:t>
            </a:r>
            <a:endParaRPr sz="21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2100">
                <a:latin typeface="Book Antiqua"/>
                <a:ea typeface="Book Antiqua"/>
                <a:cs typeface="Book Antiqua"/>
                <a:sym typeface="Book Antiqua"/>
              </a:rPr>
              <a:t>Covariation- two or more variables vary in a related manner. The best way to discover covariation is to visualize the relation. </a:t>
            </a:r>
            <a:endParaRPr sz="21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t/>
            </a:r>
            <a:endParaRPr b="1" sz="2300">
              <a:latin typeface="Book Antiqua"/>
              <a:ea typeface="Book Antiqua"/>
              <a:cs typeface="Book Antiqua"/>
              <a:sym typeface="Book Antiqua"/>
            </a:endParaRPr>
          </a:p>
          <a:p>
            <a:pPr indent="-12700" lvl="0" marL="12700" rtl="0" algn="l">
              <a:lnSpc>
                <a:spcPct val="98181"/>
              </a:lnSpc>
              <a:spcBef>
                <a:spcPts val="1000"/>
              </a:spcBef>
              <a:spcAft>
                <a:spcPts val="0"/>
              </a:spcAft>
              <a:buClr>
                <a:schemeClr val="dk1"/>
              </a:buClr>
              <a:buSzPts val="1100"/>
              <a:buFont typeface="Arial"/>
              <a:buNone/>
            </a:pPr>
            <a:r>
              <a:t/>
            </a:r>
            <a:endParaRPr sz="3233">
              <a:latin typeface="Book Antiqua"/>
              <a:ea typeface="Book Antiqua"/>
              <a:cs typeface="Book Antiqua"/>
              <a:sym typeface="Book Antiqua"/>
            </a:endParaRPr>
          </a:p>
          <a:p>
            <a:pPr indent="0" lvl="0" marL="0" rtl="0" algn="l">
              <a:lnSpc>
                <a:spcPct val="90000"/>
              </a:lnSpc>
              <a:spcBef>
                <a:spcPts val="1000"/>
              </a:spcBef>
              <a:spcAft>
                <a:spcPts val="0"/>
              </a:spcAft>
              <a:buSzPts val="2118"/>
              <a:buNone/>
            </a:pPr>
            <a:r>
              <a:t/>
            </a:r>
            <a:endParaRPr sz="3100">
              <a:latin typeface="Book Antiqua"/>
              <a:ea typeface="Book Antiqua"/>
              <a:cs typeface="Book Antiqua"/>
              <a:sym typeface="Book Antiqua"/>
            </a:endParaRPr>
          </a:p>
        </p:txBody>
      </p:sp>
      <p:pic>
        <p:nvPicPr>
          <p:cNvPr id="245" name="Google Shape;245;g30269cc05b6_0_71"/>
          <p:cNvPicPr preferRelativeResize="0"/>
          <p:nvPr/>
        </p:nvPicPr>
        <p:blipFill>
          <a:blip r:embed="rId3">
            <a:alphaModFix/>
          </a:blip>
          <a:stretch>
            <a:fillRect/>
          </a:stretch>
        </p:blipFill>
        <p:spPr>
          <a:xfrm>
            <a:off x="3661725" y="3719300"/>
            <a:ext cx="4836026" cy="2546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30269cc05b6_0_7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Defining the descriptive statistics</a:t>
            </a:r>
            <a:endParaRPr/>
          </a:p>
        </p:txBody>
      </p:sp>
      <p:sp>
        <p:nvSpPr>
          <p:cNvPr id="252" name="Google Shape;252;g30269cc05b6_0_78"/>
          <p:cNvSpPr txBox="1"/>
          <p:nvPr>
            <p:ph idx="1" type="body"/>
          </p:nvPr>
        </p:nvSpPr>
        <p:spPr>
          <a:xfrm>
            <a:off x="838200" y="1687525"/>
            <a:ext cx="11046900" cy="24843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1100"/>
              <a:buFont typeface="Arial"/>
              <a:buNone/>
            </a:pPr>
            <a:r>
              <a:rPr lang="en-GB" sz="2500">
                <a:latin typeface="Book Antiqua"/>
                <a:ea typeface="Book Antiqua"/>
                <a:cs typeface="Book Antiqua"/>
                <a:sym typeface="Book Antiqua"/>
              </a:rPr>
              <a:t>1. </a:t>
            </a:r>
            <a:r>
              <a:rPr b="1" lang="en-GB" sz="2500">
                <a:latin typeface="Book Antiqua"/>
                <a:ea typeface="Book Antiqua"/>
                <a:cs typeface="Book Antiqua"/>
                <a:sym typeface="Book Antiqua"/>
              </a:rPr>
              <a:t>Measure of central tendency: mean, median, mode</a:t>
            </a:r>
            <a:endParaRPr b="1" sz="250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1100"/>
              <a:buFont typeface="Arial"/>
              <a:buNone/>
            </a:pPr>
            <a:r>
              <a:rPr lang="en-GB" sz="2500">
                <a:latin typeface="Book Antiqua"/>
                <a:ea typeface="Book Antiqua"/>
                <a:cs typeface="Book Antiqua"/>
                <a:sym typeface="Book Antiqua"/>
              </a:rPr>
              <a:t>Measures the “average” or the “middle” of your data. The most commonly used measures include:</a:t>
            </a:r>
            <a:endParaRPr sz="250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1100"/>
              <a:buFont typeface="Arial"/>
              <a:buNone/>
            </a:pPr>
            <a:r>
              <a:rPr lang="en-GB" sz="2000">
                <a:latin typeface="Book Antiqua"/>
                <a:ea typeface="Book Antiqua"/>
                <a:cs typeface="Book Antiqua"/>
                <a:sym typeface="Book Antiqua"/>
              </a:rPr>
              <a:t>•the mean: the average value. It’s sensitive to outliers.</a:t>
            </a:r>
            <a:endParaRPr sz="200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1100"/>
              <a:buFont typeface="Arial"/>
              <a:buNone/>
            </a:pPr>
            <a:r>
              <a:rPr lang="en-GB" sz="2000">
                <a:latin typeface="Book Antiqua"/>
                <a:ea typeface="Book Antiqua"/>
                <a:cs typeface="Book Antiqua"/>
                <a:sym typeface="Book Antiqua"/>
              </a:rPr>
              <a:t>•the median: the middle value. It’s a robust alternative to mean.</a:t>
            </a:r>
            <a:endParaRPr sz="200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1100"/>
              <a:buFont typeface="Arial"/>
              <a:buNone/>
            </a:pPr>
            <a:r>
              <a:rPr lang="en-GB" sz="2000">
                <a:latin typeface="Book Antiqua"/>
                <a:ea typeface="Book Antiqua"/>
                <a:cs typeface="Book Antiqua"/>
                <a:sym typeface="Book Antiqua"/>
              </a:rPr>
              <a:t>•and the mode: the most frequent value</a:t>
            </a:r>
            <a:endParaRPr sz="2000">
              <a:latin typeface="Book Antiqua"/>
              <a:ea typeface="Book Antiqua"/>
              <a:cs typeface="Book Antiqua"/>
              <a:sym typeface="Book Antiqua"/>
            </a:endParaRPr>
          </a:p>
          <a:p>
            <a:pPr indent="0" lvl="0" marL="0" rtl="0" algn="l">
              <a:lnSpc>
                <a:spcPct val="70000"/>
              </a:lnSpc>
              <a:spcBef>
                <a:spcPts val="1000"/>
              </a:spcBef>
              <a:spcAft>
                <a:spcPts val="0"/>
              </a:spcAft>
              <a:buSzPts val="2323"/>
              <a:buNone/>
            </a:pPr>
            <a:r>
              <a:t/>
            </a:r>
            <a:endParaRPr sz="3000">
              <a:latin typeface="Book Antiqua"/>
              <a:ea typeface="Book Antiqua"/>
              <a:cs typeface="Book Antiqua"/>
              <a:sym typeface="Book Antiqua"/>
            </a:endParaRPr>
          </a:p>
        </p:txBody>
      </p:sp>
      <p:pic>
        <p:nvPicPr>
          <p:cNvPr id="253" name="Google Shape;253;g30269cc05b6_0_78"/>
          <p:cNvPicPr preferRelativeResize="0"/>
          <p:nvPr/>
        </p:nvPicPr>
        <p:blipFill>
          <a:blip r:embed="rId3">
            <a:alphaModFix/>
          </a:blip>
          <a:stretch>
            <a:fillRect/>
          </a:stretch>
        </p:blipFill>
        <p:spPr>
          <a:xfrm>
            <a:off x="630275" y="3842075"/>
            <a:ext cx="11320777" cy="248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0269cc05b6_0_85"/>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Defining the descriptive statistics</a:t>
            </a:r>
            <a:endParaRPr/>
          </a:p>
        </p:txBody>
      </p:sp>
      <p:sp>
        <p:nvSpPr>
          <p:cNvPr id="260" name="Google Shape;260;g30269cc05b6_0_85"/>
          <p:cNvSpPr txBox="1"/>
          <p:nvPr>
            <p:ph idx="1" type="body"/>
          </p:nvPr>
        </p:nvSpPr>
        <p:spPr>
          <a:xfrm>
            <a:off x="838200" y="1687525"/>
            <a:ext cx="11046900" cy="24843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935"/>
              <a:buFont typeface="Arial"/>
              <a:buNone/>
            </a:pPr>
            <a:r>
              <a:rPr b="1" lang="en-GB" sz="2580">
                <a:latin typeface="Book Antiqua"/>
                <a:ea typeface="Book Antiqua"/>
                <a:cs typeface="Book Antiqua"/>
                <a:sym typeface="Book Antiqua"/>
              </a:rPr>
              <a:t>2. Measure of variability</a:t>
            </a:r>
            <a:endParaRPr b="1" sz="258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935"/>
              <a:buFont typeface="Arial"/>
              <a:buNone/>
            </a:pPr>
            <a:r>
              <a:rPr lang="en-GB" sz="2580">
                <a:latin typeface="Book Antiqua"/>
                <a:ea typeface="Book Antiqua"/>
                <a:cs typeface="Book Antiqua"/>
                <a:sym typeface="Book Antiqua"/>
              </a:rPr>
              <a:t>Measures of variability gives how “spread out” the data are.</a:t>
            </a:r>
            <a:endParaRPr sz="258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935"/>
              <a:buFont typeface="Arial"/>
              <a:buNone/>
            </a:pPr>
            <a:r>
              <a:rPr lang="en-GB" sz="2240">
                <a:latin typeface="Book Antiqua"/>
                <a:ea typeface="Book Antiqua"/>
                <a:cs typeface="Book Antiqua"/>
                <a:sym typeface="Book Antiqua"/>
              </a:rPr>
              <a:t>•Range: minimum &amp; maximum</a:t>
            </a:r>
            <a:endParaRPr sz="224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935"/>
              <a:buFont typeface="Arial"/>
              <a:buNone/>
            </a:pPr>
            <a:r>
              <a:rPr lang="en-GB" sz="2240">
                <a:latin typeface="Book Antiqua"/>
                <a:ea typeface="Book Antiqua"/>
                <a:cs typeface="Book Antiqua"/>
                <a:sym typeface="Book Antiqua"/>
              </a:rPr>
              <a:t>•Range corresponds to biggest value minus the smallest value. It gives you the full spread of the data.</a:t>
            </a:r>
            <a:endParaRPr sz="224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935"/>
              <a:buFont typeface="Arial"/>
              <a:buNone/>
            </a:pPr>
            <a:r>
              <a:t/>
            </a:r>
            <a:endParaRPr sz="2155">
              <a:latin typeface="Book Antiqua"/>
              <a:ea typeface="Book Antiqua"/>
              <a:cs typeface="Book Antiqua"/>
              <a:sym typeface="Book Antiqua"/>
            </a:endParaRPr>
          </a:p>
          <a:p>
            <a:pPr indent="0" lvl="0" marL="0" rtl="0" algn="l">
              <a:lnSpc>
                <a:spcPct val="70000"/>
              </a:lnSpc>
              <a:spcBef>
                <a:spcPts val="1000"/>
              </a:spcBef>
              <a:spcAft>
                <a:spcPts val="0"/>
              </a:spcAft>
              <a:buSzPts val="1974"/>
              <a:buNone/>
            </a:pPr>
            <a:r>
              <a:t/>
            </a:r>
            <a:endParaRPr sz="2580">
              <a:latin typeface="Book Antiqua"/>
              <a:ea typeface="Book Antiqua"/>
              <a:cs typeface="Book Antiqua"/>
              <a:sym typeface="Book Antiqua"/>
            </a:endParaRPr>
          </a:p>
        </p:txBody>
      </p:sp>
      <p:pic>
        <p:nvPicPr>
          <p:cNvPr id="261" name="Google Shape;261;g30269cc05b6_0_85"/>
          <p:cNvPicPr preferRelativeResize="0"/>
          <p:nvPr/>
        </p:nvPicPr>
        <p:blipFill>
          <a:blip r:embed="rId3">
            <a:alphaModFix/>
          </a:blip>
          <a:stretch>
            <a:fillRect/>
          </a:stretch>
        </p:blipFill>
        <p:spPr>
          <a:xfrm>
            <a:off x="1230550" y="3663950"/>
            <a:ext cx="10234477" cy="263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0269cc05b6_0_9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Defining the descriptive statistics</a:t>
            </a:r>
            <a:endParaRPr/>
          </a:p>
        </p:txBody>
      </p:sp>
      <p:sp>
        <p:nvSpPr>
          <p:cNvPr id="268" name="Google Shape;268;g30269cc05b6_0_92"/>
          <p:cNvSpPr txBox="1"/>
          <p:nvPr>
            <p:ph idx="1" type="body"/>
          </p:nvPr>
        </p:nvSpPr>
        <p:spPr>
          <a:xfrm>
            <a:off x="838200" y="1687525"/>
            <a:ext cx="11046900" cy="24843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935"/>
              <a:buFont typeface="Arial"/>
              <a:buNone/>
            </a:pPr>
            <a:r>
              <a:rPr b="1" lang="en-GB" sz="2480">
                <a:latin typeface="Book Antiqua"/>
                <a:ea typeface="Book Antiqua"/>
                <a:cs typeface="Book Antiqua"/>
                <a:sym typeface="Book Antiqua"/>
              </a:rPr>
              <a:t>3. Interquartile Range (IQR)</a:t>
            </a:r>
            <a:endParaRPr b="1" sz="248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935"/>
              <a:buFont typeface="Arial"/>
              <a:buNone/>
            </a:pPr>
            <a:r>
              <a:rPr lang="en-GB" sz="2480">
                <a:latin typeface="Book Antiqua"/>
                <a:ea typeface="Book Antiqua"/>
                <a:cs typeface="Book Antiqua"/>
                <a:sym typeface="Book Antiqua"/>
              </a:rPr>
              <a:t>Quartiles divide the data into 4 parts. IQR  corresponds to the difference between the first and third quartiles - is sometimes used as a robust alternative to the standard deviation.</a:t>
            </a:r>
            <a:endParaRPr sz="248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935"/>
              <a:buFont typeface="Arial"/>
              <a:buNone/>
            </a:pPr>
            <a:r>
              <a:t/>
            </a:r>
            <a:endParaRPr sz="2480">
              <a:latin typeface="Book Antiqua"/>
              <a:ea typeface="Book Antiqua"/>
              <a:cs typeface="Book Antiqua"/>
              <a:sym typeface="Book Antiqua"/>
            </a:endParaRPr>
          </a:p>
          <a:p>
            <a:pPr indent="0" lvl="0" marL="12700" rtl="0" algn="l">
              <a:lnSpc>
                <a:spcPct val="95000"/>
              </a:lnSpc>
              <a:spcBef>
                <a:spcPts val="0"/>
              </a:spcBef>
              <a:spcAft>
                <a:spcPts val="0"/>
              </a:spcAft>
              <a:buClr>
                <a:schemeClr val="dk1"/>
              </a:buClr>
              <a:buSzPts val="935"/>
              <a:buFont typeface="Arial"/>
              <a:buNone/>
            </a:pPr>
            <a:r>
              <a:t/>
            </a:r>
            <a:endParaRPr sz="2055">
              <a:latin typeface="Book Antiqua"/>
              <a:ea typeface="Book Antiqua"/>
              <a:cs typeface="Book Antiqua"/>
              <a:sym typeface="Book Antiqua"/>
            </a:endParaRPr>
          </a:p>
          <a:p>
            <a:pPr indent="0" lvl="0" marL="0" rtl="0" algn="l">
              <a:lnSpc>
                <a:spcPct val="70000"/>
              </a:lnSpc>
              <a:spcBef>
                <a:spcPts val="1000"/>
              </a:spcBef>
              <a:spcAft>
                <a:spcPts val="0"/>
              </a:spcAft>
              <a:buSzPts val="1974"/>
              <a:buNone/>
            </a:pPr>
            <a:r>
              <a:t/>
            </a:r>
            <a:endParaRPr sz="2480">
              <a:latin typeface="Book Antiqua"/>
              <a:ea typeface="Book Antiqua"/>
              <a:cs typeface="Book Antiqua"/>
              <a:sym typeface="Book Antiqua"/>
            </a:endParaRPr>
          </a:p>
        </p:txBody>
      </p:sp>
      <p:pic>
        <p:nvPicPr>
          <p:cNvPr id="269" name="Google Shape;269;g30269cc05b6_0_92"/>
          <p:cNvPicPr preferRelativeResize="0"/>
          <p:nvPr/>
        </p:nvPicPr>
        <p:blipFill>
          <a:blip r:embed="rId3">
            <a:alphaModFix/>
          </a:blip>
          <a:stretch>
            <a:fillRect/>
          </a:stretch>
        </p:blipFill>
        <p:spPr>
          <a:xfrm>
            <a:off x="2190950" y="3376475"/>
            <a:ext cx="7818425" cy="263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g2ff69192a1d_1_0"/>
          <p:cNvGrpSpPr/>
          <p:nvPr/>
        </p:nvGrpSpPr>
        <p:grpSpPr>
          <a:xfrm>
            <a:off x="509666" y="239837"/>
            <a:ext cx="8438925" cy="1327816"/>
            <a:chOff x="375853" y="127520"/>
            <a:chExt cx="7831949" cy="1365785"/>
          </a:xfrm>
        </p:grpSpPr>
        <p:pic>
          <p:nvPicPr>
            <p:cNvPr id="113" name="Google Shape;113;g2ff69192a1d_1_0"/>
            <p:cNvPicPr preferRelativeResize="0"/>
            <p:nvPr/>
          </p:nvPicPr>
          <p:blipFill rotWithShape="1">
            <a:blip r:embed="rId3">
              <a:alphaModFix/>
            </a:blip>
            <a:srcRect b="0" l="0" r="0" t="0"/>
            <a:stretch/>
          </p:blipFill>
          <p:spPr>
            <a:xfrm>
              <a:off x="375853" y="127520"/>
              <a:ext cx="7776799" cy="1226791"/>
            </a:xfrm>
            <a:prstGeom prst="rect">
              <a:avLst/>
            </a:prstGeom>
            <a:noFill/>
            <a:ln>
              <a:noFill/>
            </a:ln>
          </p:spPr>
        </p:pic>
        <p:sp>
          <p:nvSpPr>
            <p:cNvPr id="114" name="Google Shape;114;g2ff69192a1d_1_0"/>
            <p:cNvSpPr txBox="1"/>
            <p:nvPr/>
          </p:nvSpPr>
          <p:spPr>
            <a:xfrm>
              <a:off x="2046702" y="385105"/>
              <a:ext cx="61611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GB" sz="3200" u="none" cap="none" strike="noStrike">
                  <a:solidFill>
                    <a:schemeClr val="dk1"/>
                  </a:solidFill>
                  <a:latin typeface="Arial"/>
                  <a:ea typeface="Arial"/>
                  <a:cs typeface="Arial"/>
                  <a:sym typeface="Arial"/>
                </a:rPr>
                <a:t>COURSE OVERVIEW</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3200" u="none" cap="none" strike="noStrike">
                <a:solidFill>
                  <a:srgbClr val="FFFFFF"/>
                </a:solidFill>
                <a:latin typeface="Trebuchet MS"/>
                <a:ea typeface="Trebuchet MS"/>
                <a:cs typeface="Trebuchet MS"/>
                <a:sym typeface="Trebuchet MS"/>
              </a:endParaRPr>
            </a:p>
          </p:txBody>
        </p:sp>
      </p:grpSp>
      <p:sp>
        <p:nvSpPr>
          <p:cNvPr id="115" name="Google Shape;115;g2ff69192a1d_1_0"/>
          <p:cNvSpPr/>
          <p:nvPr/>
        </p:nvSpPr>
        <p:spPr>
          <a:xfrm>
            <a:off x="4879048" y="1807374"/>
            <a:ext cx="2433900" cy="700500"/>
          </a:xfrm>
          <a:prstGeom prst="rect">
            <a:avLst/>
          </a:prstGeom>
          <a:solidFill>
            <a:srgbClr val="085630"/>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FFFFFF"/>
                </a:solidFill>
                <a:latin typeface="Trebuchet MS"/>
                <a:ea typeface="Trebuchet MS"/>
                <a:cs typeface="Trebuchet MS"/>
                <a:sym typeface="Trebuchet MS"/>
              </a:rPr>
              <a:t>Big Data</a:t>
            </a:r>
            <a:endParaRPr b="0" i="0" sz="2400" u="none" cap="none" strike="noStrike">
              <a:solidFill>
                <a:srgbClr val="FFFFFF"/>
              </a:solidFill>
              <a:latin typeface="Trebuchet MS"/>
              <a:ea typeface="Trebuchet MS"/>
              <a:cs typeface="Trebuchet MS"/>
              <a:sym typeface="Trebuchet MS"/>
            </a:endParaRPr>
          </a:p>
        </p:txBody>
      </p:sp>
      <p:sp>
        <p:nvSpPr>
          <p:cNvPr id="116" name="Google Shape;116;g2ff69192a1d_1_0"/>
          <p:cNvSpPr/>
          <p:nvPr/>
        </p:nvSpPr>
        <p:spPr>
          <a:xfrm>
            <a:off x="2203925" y="3129725"/>
            <a:ext cx="3453600" cy="700500"/>
          </a:xfrm>
          <a:prstGeom prst="rect">
            <a:avLst/>
          </a:prstGeom>
          <a:solidFill>
            <a:srgbClr val="0B774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Trebuchet MS"/>
                <a:ea typeface="Trebuchet MS"/>
                <a:cs typeface="Trebuchet MS"/>
                <a:sym typeface="Trebuchet MS"/>
              </a:rPr>
              <a:t>Fundamentals and Mining</a:t>
            </a:r>
            <a:endParaRPr b="0" i="0" sz="1800" u="none" cap="none" strike="noStrike">
              <a:solidFill>
                <a:srgbClr val="FFFFFF"/>
              </a:solidFill>
              <a:latin typeface="Trebuchet MS"/>
              <a:ea typeface="Trebuchet MS"/>
              <a:cs typeface="Trebuchet MS"/>
              <a:sym typeface="Trebuchet MS"/>
            </a:endParaRPr>
          </a:p>
        </p:txBody>
      </p:sp>
      <p:sp>
        <p:nvSpPr>
          <p:cNvPr id="117" name="Google Shape;117;g2ff69192a1d_1_0"/>
          <p:cNvSpPr/>
          <p:nvPr/>
        </p:nvSpPr>
        <p:spPr>
          <a:xfrm>
            <a:off x="7554029" y="3129736"/>
            <a:ext cx="2433900" cy="700500"/>
          </a:xfrm>
          <a:prstGeom prst="rect">
            <a:avLst/>
          </a:prstGeom>
          <a:solidFill>
            <a:srgbClr val="0B774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Trebuchet MS"/>
                <a:ea typeface="Trebuchet MS"/>
                <a:cs typeface="Trebuchet MS"/>
                <a:sym typeface="Trebuchet MS"/>
              </a:rPr>
              <a:t>Data Analytics</a:t>
            </a:r>
            <a:endParaRPr b="0" i="0" sz="1800" u="none" cap="none" strike="noStrike">
              <a:solidFill>
                <a:srgbClr val="FFFFFF"/>
              </a:solidFill>
              <a:latin typeface="Trebuchet MS"/>
              <a:ea typeface="Trebuchet MS"/>
              <a:cs typeface="Trebuchet MS"/>
              <a:sym typeface="Trebuchet MS"/>
            </a:endParaRPr>
          </a:p>
        </p:txBody>
      </p:sp>
      <p:sp>
        <p:nvSpPr>
          <p:cNvPr id="118" name="Google Shape;118;g2ff69192a1d_1_0"/>
          <p:cNvSpPr/>
          <p:nvPr/>
        </p:nvSpPr>
        <p:spPr>
          <a:xfrm>
            <a:off x="8891612"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Predictive analytics</a:t>
            </a:r>
            <a:endParaRPr b="0" i="0" sz="1600" u="none" cap="none" strike="noStrike">
              <a:solidFill>
                <a:srgbClr val="FFFFFF"/>
              </a:solidFill>
              <a:latin typeface="Trebuchet MS"/>
              <a:ea typeface="Trebuchet MS"/>
              <a:cs typeface="Trebuchet MS"/>
              <a:sym typeface="Trebuchet MS"/>
            </a:endParaRPr>
          </a:p>
        </p:txBody>
      </p:sp>
      <p:sp>
        <p:nvSpPr>
          <p:cNvPr id="119" name="Google Shape;119;g2ff69192a1d_1_0"/>
          <p:cNvSpPr/>
          <p:nvPr/>
        </p:nvSpPr>
        <p:spPr>
          <a:xfrm>
            <a:off x="6216565"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Descriptive analytics</a:t>
            </a:r>
            <a:endParaRPr b="0" i="0" sz="1600" u="none" cap="none" strike="noStrike">
              <a:solidFill>
                <a:srgbClr val="FFFFFF"/>
              </a:solidFill>
              <a:latin typeface="Trebuchet MS"/>
              <a:ea typeface="Trebuchet MS"/>
              <a:cs typeface="Trebuchet MS"/>
              <a:sym typeface="Trebuchet MS"/>
            </a:endParaRPr>
          </a:p>
        </p:txBody>
      </p:sp>
      <p:sp>
        <p:nvSpPr>
          <p:cNvPr id="120" name="Google Shape;120;g2ff69192a1d_1_0"/>
          <p:cNvSpPr/>
          <p:nvPr/>
        </p:nvSpPr>
        <p:spPr>
          <a:xfrm>
            <a:off x="3541500"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Data Mining Techniques</a:t>
            </a:r>
            <a:endParaRPr b="0" i="0" sz="1600" u="none" cap="none" strike="noStrike">
              <a:solidFill>
                <a:srgbClr val="FFFFFF"/>
              </a:solidFill>
              <a:latin typeface="Trebuchet MS"/>
              <a:ea typeface="Trebuchet MS"/>
              <a:cs typeface="Trebuchet MS"/>
              <a:sym typeface="Trebuchet MS"/>
            </a:endParaRPr>
          </a:p>
        </p:txBody>
      </p:sp>
      <p:sp>
        <p:nvSpPr>
          <p:cNvPr id="121" name="Google Shape;121;g2ff69192a1d_1_0"/>
          <p:cNvSpPr/>
          <p:nvPr/>
        </p:nvSpPr>
        <p:spPr>
          <a:xfrm>
            <a:off x="866452"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Architectures, storage of data</a:t>
            </a:r>
            <a:endParaRPr b="0" i="0" sz="1600" u="none" cap="none" strike="noStrike">
              <a:solidFill>
                <a:srgbClr val="FFFFFF"/>
              </a:solidFill>
              <a:latin typeface="Trebuchet MS"/>
              <a:ea typeface="Trebuchet MS"/>
              <a:cs typeface="Trebuchet MS"/>
              <a:sym typeface="Trebuchet MS"/>
            </a:endParaRPr>
          </a:p>
        </p:txBody>
      </p:sp>
      <p:cxnSp>
        <p:nvCxnSpPr>
          <p:cNvPr id="122" name="Google Shape;122;g2ff69192a1d_1_0"/>
          <p:cNvCxnSpPr>
            <a:stCxn id="115" idx="2"/>
            <a:endCxn id="117" idx="0"/>
          </p:cNvCxnSpPr>
          <p:nvPr/>
        </p:nvCxnSpPr>
        <p:spPr>
          <a:xfrm flipH="1" rot="-5400000">
            <a:off x="7122598" y="1481274"/>
            <a:ext cx="621900" cy="26751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123" name="Google Shape;123;g2ff69192a1d_1_0"/>
          <p:cNvCxnSpPr>
            <a:stCxn id="116" idx="0"/>
            <a:endCxn id="115" idx="2"/>
          </p:cNvCxnSpPr>
          <p:nvPr/>
        </p:nvCxnSpPr>
        <p:spPr>
          <a:xfrm rot="-5400000">
            <a:off x="4702475" y="1736075"/>
            <a:ext cx="621900" cy="21654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124" name="Google Shape;124;g2ff69192a1d_1_0"/>
          <p:cNvCxnSpPr>
            <a:stCxn id="116" idx="2"/>
            <a:endCxn id="120" idx="0"/>
          </p:cNvCxnSpPr>
          <p:nvPr/>
        </p:nvCxnSpPr>
        <p:spPr>
          <a:xfrm flipH="1" rot="-5400000">
            <a:off x="4084625" y="3676325"/>
            <a:ext cx="519900" cy="827700"/>
          </a:xfrm>
          <a:prstGeom prst="bentConnector3">
            <a:avLst>
              <a:gd fmla="val 50009" name="adj1"/>
            </a:avLst>
          </a:prstGeom>
          <a:noFill/>
          <a:ln cap="flat" cmpd="sng" w="9525">
            <a:solidFill>
              <a:srgbClr val="C2C2C2"/>
            </a:solidFill>
            <a:prstDash val="solid"/>
            <a:round/>
            <a:headEnd len="sm" w="sm" type="none"/>
            <a:tailEnd len="sm" w="sm" type="none"/>
          </a:ln>
        </p:spPr>
      </p:cxnSp>
      <p:cxnSp>
        <p:nvCxnSpPr>
          <p:cNvPr id="125" name="Google Shape;125;g2ff69192a1d_1_0"/>
          <p:cNvCxnSpPr>
            <a:stCxn id="121" idx="0"/>
            <a:endCxn id="116" idx="2"/>
          </p:cNvCxnSpPr>
          <p:nvPr/>
        </p:nvCxnSpPr>
        <p:spPr>
          <a:xfrm rot="-5400000">
            <a:off x="2747152" y="3166571"/>
            <a:ext cx="519900" cy="1847400"/>
          </a:xfrm>
          <a:prstGeom prst="bentConnector3">
            <a:avLst>
              <a:gd fmla="val 50009" name="adj1"/>
            </a:avLst>
          </a:prstGeom>
          <a:noFill/>
          <a:ln cap="flat" cmpd="sng" w="9525">
            <a:solidFill>
              <a:srgbClr val="C2C2C2"/>
            </a:solidFill>
            <a:prstDash val="solid"/>
            <a:round/>
            <a:headEnd len="sm" w="sm" type="none"/>
            <a:tailEnd len="sm" w="sm" type="none"/>
          </a:ln>
        </p:spPr>
      </p:cxnSp>
      <p:cxnSp>
        <p:nvCxnSpPr>
          <p:cNvPr id="126" name="Google Shape;126;g2ff69192a1d_1_0"/>
          <p:cNvCxnSpPr>
            <a:stCxn id="117" idx="2"/>
            <a:endCxn id="118" idx="0"/>
          </p:cNvCxnSpPr>
          <p:nvPr/>
        </p:nvCxnSpPr>
        <p:spPr>
          <a:xfrm flipH="1" rot="-5400000">
            <a:off x="9179879" y="3421336"/>
            <a:ext cx="519900" cy="13377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127" name="Google Shape;127;g2ff69192a1d_1_0"/>
          <p:cNvCxnSpPr>
            <a:stCxn id="119" idx="0"/>
            <a:endCxn id="117" idx="2"/>
          </p:cNvCxnSpPr>
          <p:nvPr/>
        </p:nvCxnSpPr>
        <p:spPr>
          <a:xfrm rot="-5400000">
            <a:off x="7842265" y="3421571"/>
            <a:ext cx="519900" cy="1337400"/>
          </a:xfrm>
          <a:prstGeom prst="bentConnector3">
            <a:avLst>
              <a:gd fmla="val 50008"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0269cc05b6_0_99"/>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Purpose of each descriptive statistic</a:t>
            </a:r>
            <a:endParaRPr/>
          </a:p>
        </p:txBody>
      </p:sp>
      <p:sp>
        <p:nvSpPr>
          <p:cNvPr id="276" name="Google Shape;276;g30269cc05b6_0_99"/>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1. </a:t>
            </a:r>
            <a:r>
              <a:rPr lang="en-GB" sz="2470">
                <a:solidFill>
                  <a:srgbClr val="FF0000"/>
                </a:solidFill>
                <a:latin typeface="Book Antiqua"/>
                <a:ea typeface="Book Antiqua"/>
                <a:cs typeface="Book Antiqua"/>
                <a:sym typeface="Book Antiqua"/>
              </a:rPr>
              <a:t>Range. </a:t>
            </a:r>
            <a:r>
              <a:rPr lang="en-GB" sz="2470">
                <a:latin typeface="Book Antiqua"/>
                <a:ea typeface="Book Antiqua"/>
                <a:cs typeface="Book Antiqua"/>
                <a:sym typeface="Book Antiqua"/>
              </a:rPr>
              <a:t>It’s not often used because it’s very sensitive to outliers.</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2. </a:t>
            </a:r>
            <a:r>
              <a:rPr lang="en-GB" sz="2470">
                <a:solidFill>
                  <a:srgbClr val="FF0000"/>
                </a:solidFill>
                <a:latin typeface="Book Antiqua"/>
                <a:ea typeface="Book Antiqua"/>
                <a:cs typeface="Book Antiqua"/>
                <a:sym typeface="Book Antiqua"/>
              </a:rPr>
              <a:t>IQR</a:t>
            </a:r>
            <a:r>
              <a:rPr lang="en-GB" sz="2470">
                <a:latin typeface="Book Antiqua"/>
                <a:ea typeface="Book Antiqua"/>
                <a:cs typeface="Book Antiqua"/>
                <a:sym typeface="Book Antiqua"/>
              </a:rPr>
              <a:t>. It’s pretty robust to outliers. </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3. </a:t>
            </a:r>
            <a:r>
              <a:rPr lang="en-GB" sz="2470">
                <a:solidFill>
                  <a:srgbClr val="FF0000"/>
                </a:solidFill>
                <a:latin typeface="Book Antiqua"/>
                <a:ea typeface="Book Antiqua"/>
                <a:cs typeface="Book Antiqua"/>
                <a:sym typeface="Book Antiqua"/>
              </a:rPr>
              <a:t>Variance</a:t>
            </a:r>
            <a:r>
              <a:rPr lang="en-GB" sz="2470">
                <a:latin typeface="Book Antiqua"/>
                <a:ea typeface="Book Antiqua"/>
                <a:cs typeface="Book Antiqua"/>
                <a:sym typeface="Book Antiqua"/>
              </a:rPr>
              <a:t>. It’s completely uninterpretable because it doesn’t use the same units as the data. It’s almost never used </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4. </a:t>
            </a:r>
            <a:r>
              <a:rPr lang="en-GB" sz="2470">
                <a:solidFill>
                  <a:srgbClr val="FF0000"/>
                </a:solidFill>
                <a:latin typeface="Book Antiqua"/>
                <a:ea typeface="Book Antiqua"/>
                <a:cs typeface="Book Antiqua"/>
                <a:sym typeface="Book Antiqua"/>
              </a:rPr>
              <a:t>Standard deviation</a:t>
            </a:r>
            <a:r>
              <a:rPr lang="en-GB" sz="2470">
                <a:latin typeface="Book Antiqua"/>
                <a:ea typeface="Book Antiqua"/>
                <a:cs typeface="Book Antiqua"/>
                <a:sym typeface="Book Antiqua"/>
              </a:rPr>
              <a:t>. This is the square root of the variance. It’s expressed in the same units as the data. The standard deviation is often used in the situation where the mean is the measure of central tendency.</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5. </a:t>
            </a:r>
            <a:r>
              <a:rPr lang="en-GB" sz="2470">
                <a:solidFill>
                  <a:srgbClr val="FF0000"/>
                </a:solidFill>
                <a:latin typeface="Book Antiqua"/>
                <a:ea typeface="Book Antiqua"/>
                <a:cs typeface="Book Antiqua"/>
                <a:sym typeface="Book Antiqua"/>
              </a:rPr>
              <a:t>Median</a:t>
            </a:r>
            <a:r>
              <a:rPr lang="en-GB" sz="2470">
                <a:latin typeface="Book Antiqua"/>
                <a:ea typeface="Book Antiqua"/>
                <a:cs typeface="Book Antiqua"/>
                <a:sym typeface="Book Antiqua"/>
              </a:rPr>
              <a:t>. It’s a robust way to impute for missing data, for data with outliers. Used with continuous data that is not normally distributed.</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6. </a:t>
            </a:r>
            <a:r>
              <a:rPr lang="en-GB" sz="2470">
                <a:solidFill>
                  <a:srgbClr val="FF0000"/>
                </a:solidFill>
                <a:latin typeface="Book Antiqua"/>
                <a:ea typeface="Book Antiqua"/>
                <a:cs typeface="Book Antiqua"/>
                <a:sym typeface="Book Antiqua"/>
              </a:rPr>
              <a:t>Mode</a:t>
            </a:r>
            <a:r>
              <a:rPr lang="en-GB" sz="2470">
                <a:latin typeface="Book Antiqua"/>
                <a:ea typeface="Book Antiqua"/>
                <a:cs typeface="Book Antiqua"/>
                <a:sym typeface="Book Antiqua"/>
              </a:rPr>
              <a:t>. Imputes for missing data that is categorical</a:t>
            </a:r>
            <a:endParaRPr sz="2470">
              <a:latin typeface="Book Antiqua"/>
              <a:ea typeface="Book Antiqua"/>
              <a:cs typeface="Book Antiqua"/>
              <a:sym typeface="Book Antiqua"/>
            </a:endParaRPr>
          </a:p>
          <a:p>
            <a:pPr indent="0" lvl="0" marL="0" rtl="0" algn="l">
              <a:lnSpc>
                <a:spcPct val="95000"/>
              </a:lnSpc>
              <a:spcBef>
                <a:spcPts val="0"/>
              </a:spcBef>
              <a:spcAft>
                <a:spcPts val="0"/>
              </a:spcAft>
              <a:buClr>
                <a:schemeClr val="dk1"/>
              </a:buClr>
              <a:buSzPts val="852"/>
              <a:buFont typeface="Arial"/>
              <a:buNone/>
            </a:pPr>
            <a:r>
              <a:rPr lang="en-GB" sz="2470">
                <a:latin typeface="Book Antiqua"/>
                <a:ea typeface="Book Antiqua"/>
                <a:cs typeface="Book Antiqua"/>
                <a:sym typeface="Book Antiqua"/>
              </a:rPr>
              <a:t>7. </a:t>
            </a:r>
            <a:r>
              <a:rPr lang="en-GB" sz="2470">
                <a:solidFill>
                  <a:srgbClr val="FF0000"/>
                </a:solidFill>
                <a:latin typeface="Book Antiqua"/>
                <a:ea typeface="Book Antiqua"/>
                <a:cs typeface="Book Antiqua"/>
                <a:sym typeface="Book Antiqua"/>
              </a:rPr>
              <a:t>Mean</a:t>
            </a:r>
            <a:r>
              <a:rPr lang="en-GB" sz="2470">
                <a:latin typeface="Book Antiqua"/>
                <a:ea typeface="Book Antiqua"/>
                <a:cs typeface="Book Antiqua"/>
                <a:sym typeface="Book Antiqua"/>
              </a:rPr>
              <a:t>. Imputes for missing continuous data that is normally distributed</a:t>
            </a:r>
            <a:endParaRPr sz="2470">
              <a:latin typeface="Book Antiqua"/>
              <a:ea typeface="Book Antiqua"/>
              <a:cs typeface="Book Antiqua"/>
              <a:sym typeface="Book Antiqua"/>
            </a:endParaRPr>
          </a:p>
          <a:p>
            <a:pPr indent="-12700" lvl="0" marL="12700" rtl="0" algn="l">
              <a:lnSpc>
                <a:spcPct val="78181"/>
              </a:lnSpc>
              <a:spcBef>
                <a:spcPts val="1000"/>
              </a:spcBef>
              <a:spcAft>
                <a:spcPts val="0"/>
              </a:spcAft>
              <a:buClr>
                <a:schemeClr val="dk1"/>
              </a:buClr>
              <a:buSzPts val="852"/>
              <a:buFont typeface="Arial"/>
              <a:buNone/>
            </a:pPr>
            <a:r>
              <a:t/>
            </a:r>
            <a:endParaRPr sz="28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2470">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0269cc05b6_0_105"/>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Testing for normal distribution</a:t>
            </a:r>
            <a:endParaRPr/>
          </a:p>
        </p:txBody>
      </p:sp>
      <p:sp>
        <p:nvSpPr>
          <p:cNvPr id="283" name="Google Shape;283;g30269cc05b6_0_105"/>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ctr">
              <a:lnSpc>
                <a:spcPct val="105000"/>
              </a:lnSpc>
              <a:spcBef>
                <a:spcPts val="0"/>
              </a:spcBef>
              <a:spcAft>
                <a:spcPts val="0"/>
              </a:spcAft>
              <a:buClr>
                <a:schemeClr val="dk1"/>
              </a:buClr>
              <a:buSzPts val="1100"/>
              <a:buFont typeface="Arial"/>
              <a:buNone/>
            </a:pPr>
            <a:r>
              <a:rPr b="1" lang="en-GB" sz="3000">
                <a:latin typeface="Book Antiqua"/>
                <a:ea typeface="Book Antiqua"/>
                <a:cs typeface="Book Antiqua"/>
                <a:sym typeface="Book Antiqua"/>
              </a:rPr>
              <a:t>Rule of thumb:</a:t>
            </a:r>
            <a:endParaRPr b="1" sz="3000">
              <a:latin typeface="Book Antiqua"/>
              <a:ea typeface="Book Antiqua"/>
              <a:cs typeface="Book Antiqua"/>
              <a:sym typeface="Book Antiqua"/>
            </a:endParaRPr>
          </a:p>
          <a:p>
            <a:pPr indent="0" lvl="0" marL="0" rtl="0" algn="ctr">
              <a:lnSpc>
                <a:spcPct val="10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Many of the statistical tests including correlation, regression, t-test, and analysis of variance (ANOVA) assume some certain characteristics about the data. They require the data to follow a normal distribution or Gaussian distribution. These tests are called parametric tests, because their validity depends on the distribution of the data.</a:t>
            </a:r>
            <a:endParaRPr sz="3000">
              <a:latin typeface="Book Antiqua"/>
              <a:ea typeface="Book Antiqua"/>
              <a:cs typeface="Book Antiqua"/>
              <a:sym typeface="Book Antiqua"/>
            </a:endParaRPr>
          </a:p>
          <a:p>
            <a:pPr indent="-12700" lvl="0" marL="12700" rtl="0" algn="l">
              <a:lnSpc>
                <a:spcPct val="88181"/>
              </a:lnSpc>
              <a:spcBef>
                <a:spcPts val="1000"/>
              </a:spcBef>
              <a:spcAft>
                <a:spcPts val="0"/>
              </a:spcAft>
              <a:buClr>
                <a:schemeClr val="dk1"/>
              </a:buClr>
              <a:buSzPts val="1100"/>
              <a:buFont typeface="Arial"/>
              <a:buNone/>
            </a:pPr>
            <a:r>
              <a:t/>
            </a:r>
            <a:endParaRPr sz="3433">
              <a:latin typeface="Book Antiqua"/>
              <a:ea typeface="Book Antiqua"/>
              <a:cs typeface="Book Antiqua"/>
              <a:sym typeface="Book Antiqua"/>
            </a:endParaRPr>
          </a:p>
          <a:p>
            <a:pPr indent="0" lvl="0" marL="0" rtl="0" algn="l">
              <a:lnSpc>
                <a:spcPct val="80000"/>
              </a:lnSpc>
              <a:spcBef>
                <a:spcPts val="1000"/>
              </a:spcBef>
              <a:spcAft>
                <a:spcPts val="0"/>
              </a:spcAft>
              <a:buSzPts val="2118"/>
              <a:buNone/>
            </a:pPr>
            <a:r>
              <a:t/>
            </a:r>
            <a:endParaRPr sz="3000">
              <a:latin typeface="Book Antiqua"/>
              <a:ea typeface="Book Antiqua"/>
              <a:cs typeface="Book Antiqua"/>
              <a:sym typeface="Book Antiqu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0269cc05b6_0_11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Testing for normal distribution</a:t>
            </a:r>
            <a:endParaRPr/>
          </a:p>
        </p:txBody>
      </p:sp>
      <p:sp>
        <p:nvSpPr>
          <p:cNvPr id="290" name="Google Shape;290;g30269cc05b6_0_111"/>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So the distribution of data has to be testing using the following:</a:t>
            </a:r>
            <a:endParaRPr sz="30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1. </a:t>
            </a:r>
            <a:r>
              <a:rPr lang="en-GB" sz="3000">
                <a:solidFill>
                  <a:srgbClr val="FF0000"/>
                </a:solidFill>
                <a:latin typeface="Book Antiqua"/>
                <a:ea typeface="Book Antiqua"/>
                <a:cs typeface="Book Antiqua"/>
                <a:sym typeface="Book Antiqua"/>
              </a:rPr>
              <a:t>Visual inspection </a:t>
            </a:r>
            <a:r>
              <a:rPr lang="en-GB" sz="3000">
                <a:latin typeface="Book Antiqua"/>
                <a:ea typeface="Book Antiqua"/>
                <a:cs typeface="Book Antiqua"/>
                <a:sym typeface="Book Antiqua"/>
              </a:rPr>
              <a:t>[normal plots (histogram), Q-Q plot (quantile-quantile plot)], boxplots)</a:t>
            </a:r>
            <a:endParaRPr sz="30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lang="en-GB" sz="3000">
                <a:latin typeface="Book Antiqua"/>
                <a:ea typeface="Book Antiqua"/>
                <a:cs typeface="Book Antiqua"/>
                <a:sym typeface="Book Antiqua"/>
              </a:rPr>
              <a:t>2. </a:t>
            </a:r>
            <a:r>
              <a:rPr lang="en-GB" sz="3000">
                <a:solidFill>
                  <a:srgbClr val="FF0000"/>
                </a:solidFill>
                <a:latin typeface="Book Antiqua"/>
                <a:ea typeface="Book Antiqua"/>
                <a:cs typeface="Book Antiqua"/>
                <a:sym typeface="Book Antiqua"/>
              </a:rPr>
              <a:t>Significance tests</a:t>
            </a:r>
            <a:r>
              <a:rPr lang="en-GB" sz="3000">
                <a:latin typeface="Book Antiqua"/>
                <a:ea typeface="Book Antiqua"/>
                <a:cs typeface="Book Antiqua"/>
                <a:sym typeface="Book Antiqua"/>
              </a:rPr>
              <a:t>. Such as Shapiro-Wilk’s test (samples &gt;3&lt; 5000) and Kolmogorov-Smirnov (K-S) test (samples &gt; 5000)</a:t>
            </a:r>
            <a:endParaRPr sz="3000">
              <a:latin typeface="Book Antiqua"/>
              <a:ea typeface="Book Antiqua"/>
              <a:cs typeface="Book Antiqua"/>
              <a:sym typeface="Book Antiqua"/>
            </a:endParaRPr>
          </a:p>
          <a:p>
            <a:pPr indent="0" lvl="0" marL="0" rtl="0" algn="ctr">
              <a:lnSpc>
                <a:spcPct val="105000"/>
              </a:lnSpc>
              <a:spcBef>
                <a:spcPts val="0"/>
              </a:spcBef>
              <a:spcAft>
                <a:spcPts val="0"/>
              </a:spcAft>
              <a:buClr>
                <a:schemeClr val="dk1"/>
              </a:buClr>
              <a:buSzPts val="1100"/>
              <a:buFont typeface="Arial"/>
              <a:buNone/>
            </a:pPr>
            <a:r>
              <a:rPr b="1" lang="en-GB" sz="2900">
                <a:latin typeface="Book Antiqua"/>
                <a:ea typeface="Book Antiqua"/>
                <a:cs typeface="Book Antiqua"/>
                <a:sym typeface="Book Antiqua"/>
              </a:rPr>
              <a:t>Data distribution also informs how missing data is handled</a:t>
            </a:r>
            <a:endParaRPr b="1" sz="2900">
              <a:latin typeface="Book Antiqua"/>
              <a:ea typeface="Book Antiqua"/>
              <a:cs typeface="Book Antiqua"/>
              <a:sym typeface="Book Antiqua"/>
            </a:endParaRPr>
          </a:p>
          <a:p>
            <a:pPr indent="-12700" lvl="0" marL="12700" rtl="0" algn="l">
              <a:lnSpc>
                <a:spcPct val="88181"/>
              </a:lnSpc>
              <a:spcBef>
                <a:spcPts val="1000"/>
              </a:spcBef>
              <a:spcAft>
                <a:spcPts val="0"/>
              </a:spcAft>
              <a:buClr>
                <a:schemeClr val="dk1"/>
              </a:buClr>
              <a:buSzPts val="1100"/>
              <a:buFont typeface="Arial"/>
              <a:buNone/>
            </a:pPr>
            <a:r>
              <a:t/>
            </a:r>
            <a:endParaRPr sz="3633">
              <a:latin typeface="Book Antiqua"/>
              <a:ea typeface="Book Antiqua"/>
              <a:cs typeface="Book Antiqua"/>
              <a:sym typeface="Book Antiqua"/>
            </a:endParaRPr>
          </a:p>
          <a:p>
            <a:pPr indent="0" lvl="0" marL="0" rtl="0" algn="l">
              <a:lnSpc>
                <a:spcPct val="80000"/>
              </a:lnSpc>
              <a:spcBef>
                <a:spcPts val="1000"/>
              </a:spcBef>
              <a:spcAft>
                <a:spcPts val="0"/>
              </a:spcAft>
              <a:buSzPts val="2118"/>
              <a:buNone/>
            </a:pPr>
            <a:r>
              <a:t/>
            </a:r>
            <a:endParaRPr sz="3200">
              <a:latin typeface="Book Antiqua"/>
              <a:ea typeface="Book Antiqua"/>
              <a:cs typeface="Book Antiqua"/>
              <a:sym typeface="Book Antiqu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30269cc05b6_0_117"/>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Practicum using python</a:t>
            </a:r>
            <a:endParaRPr/>
          </a:p>
        </p:txBody>
      </p:sp>
      <p:sp>
        <p:nvSpPr>
          <p:cNvPr id="297" name="Google Shape;297;g30269cc05b6_0_117"/>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1. Import the provided datasets in to visual studio (“Cassava_Yield_Data.xlsx” and “Bike_Sales.xlsx”)</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2. Explore the datasets by identifying the data type of each variable.</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3. Which variables are observations and which are samples?</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4. Which variables are populations? (This will be guided by the questions you pose)</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5. Transform both datasets to handle missing data.</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6. Save the transformed datasets as .csv files with your last name.</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7. Using the above saved datasets, describe the central tendency of two continuous variables.</a:t>
            </a:r>
            <a:endParaRPr sz="2100">
              <a:latin typeface="Book Antiqua"/>
              <a:ea typeface="Book Antiqua"/>
              <a:cs typeface="Book Antiqua"/>
              <a:sym typeface="Book Antiqua"/>
            </a:endParaRPr>
          </a:p>
          <a:p>
            <a:pPr indent="0" lvl="0" marL="0" rtl="0" algn="l">
              <a:lnSpc>
                <a:spcPct val="98181"/>
              </a:lnSpc>
              <a:spcBef>
                <a:spcPts val="1000"/>
              </a:spcBef>
              <a:spcAft>
                <a:spcPts val="0"/>
              </a:spcAft>
              <a:buSzPts val="1800"/>
              <a:buNone/>
            </a:pPr>
            <a:r>
              <a:rPr lang="en-GB" sz="2100">
                <a:latin typeface="Book Antiqua"/>
                <a:ea typeface="Book Antiqua"/>
                <a:cs typeface="Book Antiqua"/>
                <a:sym typeface="Book Antiqua"/>
              </a:rPr>
              <a:t>8. Generate graphs to show the variability on one continuous variable and one categorical variable.</a:t>
            </a:r>
            <a:endParaRPr sz="2100">
              <a:latin typeface="Book Antiqua"/>
              <a:ea typeface="Book Antiqua"/>
              <a:cs typeface="Book Antiqua"/>
              <a:sym typeface="Book Antiqua"/>
            </a:endParaRPr>
          </a:p>
          <a:p>
            <a:pPr indent="0" lvl="0" marL="0" rtl="0" algn="l">
              <a:lnSpc>
                <a:spcPct val="90000"/>
              </a:lnSpc>
              <a:spcBef>
                <a:spcPts val="1000"/>
              </a:spcBef>
              <a:spcAft>
                <a:spcPts val="0"/>
              </a:spcAft>
              <a:buSzPts val="1800"/>
              <a:buNone/>
            </a:pPr>
            <a:r>
              <a:t/>
            </a:r>
            <a:endParaRPr sz="2100">
              <a:latin typeface="Book Antiqua"/>
              <a:ea typeface="Book Antiqua"/>
              <a:cs typeface="Book Antiqua"/>
              <a:sym typeface="Book Antiqu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F497D"/>
              </a:buClr>
              <a:buSzPct val="100000"/>
              <a:buFont typeface="Trebuchet MS"/>
              <a:buNone/>
            </a:pPr>
            <a:r>
              <a:rPr lang="en-GB"/>
              <a:t>Lecture Objectives and Learning outcomes</a:t>
            </a:r>
            <a:endParaRPr/>
          </a:p>
        </p:txBody>
      </p:sp>
      <p:sp>
        <p:nvSpPr>
          <p:cNvPr id="133" name="Google Shape;133;p2"/>
          <p:cNvSpPr txBox="1"/>
          <p:nvPr>
            <p:ph idx="1" type="body"/>
          </p:nvPr>
        </p:nvSpPr>
        <p:spPr>
          <a:xfrm>
            <a:off x="586740" y="1687514"/>
            <a:ext cx="10767060" cy="448945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SzPct val="142857"/>
              <a:buNone/>
            </a:pPr>
            <a:r>
              <a:rPr lang="en-GB"/>
              <a:t>The Objectives of this lecture are : </a:t>
            </a:r>
            <a:endParaRPr/>
          </a:p>
          <a:p>
            <a:pPr indent="-228600" lvl="0" marL="228600" rtl="0" algn="l">
              <a:lnSpc>
                <a:spcPct val="90000"/>
              </a:lnSpc>
              <a:spcBef>
                <a:spcPts val="1000"/>
              </a:spcBef>
              <a:spcAft>
                <a:spcPts val="0"/>
              </a:spcAft>
              <a:buSzPct val="142857"/>
              <a:buChar char="❑"/>
            </a:pPr>
            <a:r>
              <a:rPr lang="en-GB"/>
              <a:t>Understand the </a:t>
            </a:r>
            <a:r>
              <a:rPr lang="en-GB" sz="2700"/>
              <a:t>characteristics, challenges, and opportunities</a:t>
            </a:r>
            <a:r>
              <a:rPr lang="en-GB"/>
              <a:t> of big data</a:t>
            </a:r>
            <a:endParaRPr/>
          </a:p>
          <a:p>
            <a:pPr indent="-228600" lvl="0" marL="228600" rtl="0" algn="l">
              <a:lnSpc>
                <a:spcPct val="90000"/>
              </a:lnSpc>
              <a:spcBef>
                <a:spcPts val="1000"/>
              </a:spcBef>
              <a:spcAft>
                <a:spcPts val="0"/>
              </a:spcAft>
              <a:buSzPct val="142857"/>
              <a:buChar char="❑"/>
            </a:pPr>
            <a:r>
              <a:rPr lang="en-GB"/>
              <a:t>Learn about the big data architectures</a:t>
            </a:r>
            <a:endParaRPr/>
          </a:p>
          <a:p>
            <a:pPr indent="-228600" lvl="0" marL="228600" rtl="0" algn="l">
              <a:lnSpc>
                <a:spcPct val="90000"/>
              </a:lnSpc>
              <a:spcBef>
                <a:spcPts val="1000"/>
              </a:spcBef>
              <a:spcAft>
                <a:spcPts val="0"/>
              </a:spcAft>
              <a:buSzPct val="142857"/>
              <a:buChar char="❑"/>
            </a:pPr>
            <a:r>
              <a:rPr lang="en-GB"/>
              <a:t>Learn about big data storage and management.</a:t>
            </a:r>
            <a:endParaRPr/>
          </a:p>
          <a:p>
            <a:pPr indent="-228600" lvl="0" marL="228600" rtl="0" algn="l">
              <a:lnSpc>
                <a:spcPct val="90000"/>
              </a:lnSpc>
              <a:spcBef>
                <a:spcPts val="1000"/>
              </a:spcBef>
              <a:spcAft>
                <a:spcPts val="0"/>
              </a:spcAft>
              <a:buSzPct val="142857"/>
              <a:buChar char="❑"/>
            </a:pPr>
            <a:r>
              <a:rPr lang="en-GB"/>
              <a:t>Understand the principles of data pre-processing.</a:t>
            </a:r>
            <a:endParaRPr/>
          </a:p>
          <a:p>
            <a:pPr indent="0" lvl="0" marL="0" rtl="0" algn="l">
              <a:lnSpc>
                <a:spcPct val="90000"/>
              </a:lnSpc>
              <a:spcBef>
                <a:spcPts val="1000"/>
              </a:spcBef>
              <a:spcAft>
                <a:spcPts val="0"/>
              </a:spcAft>
              <a:buSzPct val="142857"/>
              <a:buNone/>
            </a:pPr>
            <a:r>
              <a:t/>
            </a:r>
            <a:endParaRPr/>
          </a:p>
          <a:p>
            <a:pPr indent="0" lvl="0" marL="0" rtl="0" algn="l">
              <a:lnSpc>
                <a:spcPct val="90000"/>
              </a:lnSpc>
              <a:spcBef>
                <a:spcPts val="1000"/>
              </a:spcBef>
              <a:spcAft>
                <a:spcPts val="0"/>
              </a:spcAft>
              <a:buSzPct val="142857"/>
              <a:buNone/>
            </a:pPr>
            <a:r>
              <a:rPr lang="en-GB"/>
              <a:t>By the end of this lecture, students should be able to:</a:t>
            </a:r>
            <a:endParaRPr/>
          </a:p>
          <a:p>
            <a:pPr indent="-228600" lvl="0" marL="228600" rtl="0" algn="l">
              <a:lnSpc>
                <a:spcPct val="90000"/>
              </a:lnSpc>
              <a:spcBef>
                <a:spcPts val="1000"/>
              </a:spcBef>
              <a:spcAft>
                <a:spcPts val="0"/>
              </a:spcAft>
              <a:buSzPct val="142857"/>
              <a:buChar char="❑"/>
            </a:pPr>
            <a:r>
              <a:rPr lang="en-GB"/>
              <a:t>Have an understanding of the applications of big data.</a:t>
            </a:r>
            <a:endParaRPr/>
          </a:p>
          <a:p>
            <a:pPr indent="-228600" lvl="0" marL="228600" rtl="0" algn="l">
              <a:lnSpc>
                <a:spcPct val="90000"/>
              </a:lnSpc>
              <a:spcBef>
                <a:spcPts val="1000"/>
              </a:spcBef>
              <a:spcAft>
                <a:spcPts val="0"/>
              </a:spcAft>
              <a:buSzPct val="142857"/>
              <a:buChar char="❑"/>
            </a:pPr>
            <a:r>
              <a:rPr lang="en-GB"/>
              <a:t>Use python libraries to manage and pre-process big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Overview</a:t>
            </a:r>
            <a:endParaRPr/>
          </a:p>
        </p:txBody>
      </p:sp>
      <p:grpSp>
        <p:nvGrpSpPr>
          <p:cNvPr id="139" name="Google Shape;139;p3"/>
          <p:cNvGrpSpPr/>
          <p:nvPr/>
        </p:nvGrpSpPr>
        <p:grpSpPr>
          <a:xfrm>
            <a:off x="-3970419" y="756189"/>
            <a:ext cx="13069274" cy="6583195"/>
            <a:chOff x="-5529055" y="-846510"/>
            <a:chExt cx="13069274" cy="6583195"/>
          </a:xfrm>
        </p:grpSpPr>
        <p:sp>
          <p:nvSpPr>
            <p:cNvPr id="140" name="Google Shape;140;p3"/>
            <p:cNvSpPr/>
            <p:nvPr/>
          </p:nvSpPr>
          <p:spPr>
            <a:xfrm>
              <a:off x="-5529055" y="-846510"/>
              <a:ext cx="6583195" cy="6583195"/>
            </a:xfrm>
            <a:prstGeom prst="blockArc">
              <a:avLst>
                <a:gd fmla="val 18900000" name="adj1"/>
                <a:gd fmla="val 2700000" name="adj2"/>
                <a:gd fmla="val 328" name="adj3"/>
              </a:avLst>
            </a:prstGeom>
            <a:noFill/>
            <a:ln cap="flat" cmpd="sng" w="12700">
              <a:solidFill>
                <a:srgbClr val="7590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460881" y="305538"/>
              <a:ext cx="707933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txBox="1"/>
            <p:nvPr/>
          </p:nvSpPr>
          <p:spPr>
            <a:xfrm>
              <a:off x="460881" y="299404"/>
              <a:ext cx="707933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Introduction to Big Data</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78714" y="229104"/>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899041" y="1222445"/>
              <a:ext cx="664117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txBox="1"/>
            <p:nvPr/>
          </p:nvSpPr>
          <p:spPr>
            <a:xfrm>
              <a:off x="899041" y="1222445"/>
              <a:ext cx="6641178" cy="611467"/>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Big Data architectures</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516874" y="1146012"/>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1033521" y="2139353"/>
              <a:ext cx="6506698" cy="611467"/>
            </a:xfrm>
            <a:prstGeom prst="rect">
              <a:avLst/>
            </a:prstGeom>
            <a:solidFill>
              <a:srgbClr val="0A3D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txBox="1"/>
            <p:nvPr/>
          </p:nvSpPr>
          <p:spPr>
            <a:xfrm>
              <a:off x="1033521" y="2139353"/>
              <a:ext cx="6506698" cy="611467"/>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Data storage and management</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651354" y="2062920"/>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899041" y="3056261"/>
              <a:ext cx="664117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txBox="1"/>
            <p:nvPr/>
          </p:nvSpPr>
          <p:spPr>
            <a:xfrm>
              <a:off x="899041" y="3056261"/>
              <a:ext cx="6641178" cy="611467"/>
            </a:xfrm>
            <a:prstGeom prst="rect">
              <a:avLst/>
            </a:prstGeom>
            <a:solidFill>
              <a:srgbClr val="00C0EB"/>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2800"/>
                <a:buFont typeface="Arial"/>
                <a:buNone/>
              </a:pPr>
              <a:r>
                <a:rPr b="0" i="0" lang="en-GB" sz="2800" u="none" cap="none" strike="noStrike">
                  <a:solidFill>
                    <a:schemeClr val="lt1"/>
                  </a:solidFill>
                  <a:latin typeface="Trebuchet MS"/>
                  <a:ea typeface="Trebuchet MS"/>
                  <a:cs typeface="Trebuchet MS"/>
                  <a:sym typeface="Trebuchet MS"/>
                </a:rPr>
                <a:t>Data pre-processing</a:t>
              </a:r>
              <a:endParaRPr b="0" i="0" sz="2800" u="none" cap="none" strike="noStrike">
                <a:solidFill>
                  <a:srgbClr val="000000"/>
                </a:solidFill>
                <a:latin typeface="Arial"/>
                <a:ea typeface="Arial"/>
                <a:cs typeface="Arial"/>
                <a:sym typeface="Arial"/>
              </a:endParaRPr>
            </a:p>
          </p:txBody>
        </p:sp>
        <p:sp>
          <p:nvSpPr>
            <p:cNvPr id="152" name="Google Shape;152;p3"/>
            <p:cNvSpPr/>
            <p:nvPr/>
          </p:nvSpPr>
          <p:spPr>
            <a:xfrm>
              <a:off x="516874" y="2979828"/>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460881" y="3973169"/>
              <a:ext cx="7079338" cy="611467"/>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txBox="1"/>
            <p:nvPr/>
          </p:nvSpPr>
          <p:spPr>
            <a:xfrm>
              <a:off x="460881" y="3973169"/>
              <a:ext cx="7079338" cy="611467"/>
            </a:xfrm>
            <a:prstGeom prst="rect">
              <a:avLst/>
            </a:prstGeom>
            <a:solidFill>
              <a:srgbClr val="00C0EB"/>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Hands-on practical</a:t>
              </a:r>
              <a:endParaRPr b="0" i="0" sz="1400" u="none" cap="none" strike="noStrike">
                <a:solidFill>
                  <a:srgbClr val="000000"/>
                </a:solidFill>
                <a:latin typeface="Arial"/>
                <a:ea typeface="Arial"/>
                <a:cs typeface="Arial"/>
                <a:sym typeface="Arial"/>
              </a:endParaRPr>
            </a:p>
          </p:txBody>
        </p:sp>
        <p:sp>
          <p:nvSpPr>
            <p:cNvPr id="155" name="Google Shape;155;p3"/>
            <p:cNvSpPr/>
            <p:nvPr/>
          </p:nvSpPr>
          <p:spPr>
            <a:xfrm>
              <a:off x="78714" y="3896735"/>
              <a:ext cx="764334" cy="764334"/>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30269cc05b6_0_0"/>
          <p:cNvPicPr preferRelativeResize="0"/>
          <p:nvPr/>
        </p:nvPicPr>
        <p:blipFill rotWithShape="1">
          <a:blip r:embed="rId3">
            <a:alphaModFix/>
          </a:blip>
          <a:srcRect b="0" l="0" r="0" t="0"/>
          <a:stretch/>
        </p:blipFill>
        <p:spPr>
          <a:xfrm>
            <a:off x="-30995" y="238004"/>
            <a:ext cx="2397007" cy="5195724"/>
          </a:xfrm>
          <a:prstGeom prst="rect">
            <a:avLst/>
          </a:prstGeom>
          <a:noFill/>
          <a:ln>
            <a:noFill/>
          </a:ln>
        </p:spPr>
      </p:pic>
      <p:sp>
        <p:nvSpPr>
          <p:cNvPr id="162" name="Google Shape;162;g30269cc05b6_0_0"/>
          <p:cNvSpPr txBox="1"/>
          <p:nvPr/>
        </p:nvSpPr>
        <p:spPr>
          <a:xfrm>
            <a:off x="2366013" y="2167200"/>
            <a:ext cx="9825900" cy="13257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4800"/>
              <a:buFont typeface="Calibri"/>
              <a:buNone/>
            </a:pPr>
            <a:r>
              <a:rPr b="0" i="0" lang="en-GB" sz="4800" u="none" cap="none" strike="noStrike">
                <a:solidFill>
                  <a:schemeClr val="lt1"/>
                </a:solidFill>
                <a:latin typeface="Calibri"/>
                <a:ea typeface="Calibri"/>
                <a:cs typeface="Calibri"/>
                <a:sym typeface="Calibri"/>
              </a:rPr>
              <a:t>DSC1101-Introduction to Data Science</a:t>
            </a:r>
            <a:endParaRPr b="0" i="0" sz="4800" u="none" cap="none" strike="noStrike">
              <a:solidFill>
                <a:schemeClr val="lt1"/>
              </a:solidFill>
              <a:latin typeface="Calibri"/>
              <a:ea typeface="Calibri"/>
              <a:cs typeface="Calibri"/>
              <a:sym typeface="Calibri"/>
            </a:endParaRPr>
          </a:p>
        </p:txBody>
      </p:sp>
      <p:sp>
        <p:nvSpPr>
          <p:cNvPr id="163" name="Google Shape;163;g30269cc05b6_0_0"/>
          <p:cNvSpPr txBox="1"/>
          <p:nvPr/>
        </p:nvSpPr>
        <p:spPr>
          <a:xfrm>
            <a:off x="2193692" y="3596058"/>
            <a:ext cx="99816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Calibri"/>
              <a:buNone/>
            </a:pPr>
            <a:r>
              <a:rPr b="1" i="0" lang="en-GB" sz="3200" u="sng" cap="none" strike="noStrike">
                <a:solidFill>
                  <a:schemeClr val="dk1"/>
                </a:solidFill>
                <a:latin typeface="Calibri"/>
                <a:ea typeface="Calibri"/>
                <a:cs typeface="Calibri"/>
                <a:sym typeface="Calibri"/>
              </a:rPr>
              <a:t>Lecture </a:t>
            </a:r>
            <a:r>
              <a:rPr b="1" lang="en-GB" sz="3200" u="sng">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3600"/>
              <a:buFont typeface="Arial"/>
              <a:buNone/>
            </a:pPr>
            <a:r>
              <a:rPr b="0" i="0" lang="en-GB" sz="3600" u="none" cap="none" strike="noStrike">
                <a:solidFill>
                  <a:schemeClr val="dk1"/>
                </a:solidFill>
                <a:latin typeface="Arial"/>
                <a:ea typeface="Arial"/>
                <a:cs typeface="Arial"/>
                <a:sym typeface="Arial"/>
              </a:rPr>
              <a:t>Data</a:t>
            </a:r>
            <a:r>
              <a:rPr lang="en-GB" sz="3600">
                <a:solidFill>
                  <a:schemeClr val="dk1"/>
                </a:solidFill>
              </a:rPr>
              <a:t> management</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3200"/>
              <a:buFont typeface="Calibri"/>
              <a:buNone/>
            </a:pPr>
            <a:r>
              <a:t/>
            </a:r>
            <a:endParaRPr b="0" i="0" sz="3200" u="none" cap="none" strike="noStrike">
              <a:solidFill>
                <a:schemeClr val="dk1"/>
              </a:solidFill>
              <a:latin typeface="Calibri"/>
              <a:ea typeface="Calibri"/>
              <a:cs typeface="Calibri"/>
              <a:sym typeface="Calibri"/>
            </a:endParaRPr>
          </a:p>
        </p:txBody>
      </p:sp>
      <p:sp>
        <p:nvSpPr>
          <p:cNvPr id="164" name="Google Shape;164;g30269cc05b6_0_0"/>
          <p:cNvSpPr txBox="1"/>
          <p:nvPr/>
        </p:nvSpPr>
        <p:spPr>
          <a:xfrm>
            <a:off x="97630" y="5558941"/>
            <a:ext cx="5579100" cy="369300"/>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65" name="Google Shape;165;g30269cc05b6_0_0"/>
          <p:cNvPicPr preferRelativeResize="0"/>
          <p:nvPr/>
        </p:nvPicPr>
        <p:blipFill rotWithShape="1">
          <a:blip r:embed="rId4">
            <a:alphaModFix/>
          </a:blip>
          <a:srcRect b="0" l="0" r="0" t="0"/>
          <a:stretch/>
        </p:blipFill>
        <p:spPr>
          <a:xfrm>
            <a:off x="8975034" y="-5161"/>
            <a:ext cx="3200400" cy="99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0269cc05b6_0_9"/>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rmAutofit/>
          </a:bodyPr>
          <a:lstStyle/>
          <a:p>
            <a:pPr indent="0" lvl="0" marL="0" rtl="0" algn="l">
              <a:lnSpc>
                <a:spcPct val="98181"/>
              </a:lnSpc>
              <a:spcBef>
                <a:spcPts val="1000"/>
              </a:spcBef>
              <a:spcAft>
                <a:spcPts val="0"/>
              </a:spcAft>
              <a:buClr>
                <a:schemeClr val="dk1"/>
              </a:buClr>
              <a:buSzPts val="1100"/>
              <a:buFont typeface="Arial"/>
              <a:buNone/>
            </a:pPr>
            <a:r>
              <a:rPr lang="en-GB" sz="3600">
                <a:latin typeface="Book Antiqua"/>
                <a:ea typeface="Book Antiqua"/>
                <a:cs typeface="Book Antiqua"/>
                <a:sym typeface="Book Antiqua"/>
              </a:rPr>
              <a:t>Qn. Describe data flow through pipelines</a:t>
            </a:r>
            <a:endParaRPr sz="3600">
              <a:latin typeface="Book Antiqua"/>
              <a:ea typeface="Book Antiqua"/>
              <a:cs typeface="Book Antiqua"/>
              <a:sym typeface="Book Antiqua"/>
            </a:endParaRPr>
          </a:p>
          <a:p>
            <a:pPr indent="-457200" lvl="0" marL="457200" rtl="0" algn="l">
              <a:lnSpc>
                <a:spcPct val="98181"/>
              </a:lnSpc>
              <a:spcBef>
                <a:spcPts val="1000"/>
              </a:spcBef>
              <a:spcAft>
                <a:spcPts val="0"/>
              </a:spcAft>
              <a:buSzPts val="3600"/>
              <a:buFont typeface="Book Antiqua"/>
              <a:buChar char="●"/>
            </a:pPr>
            <a:r>
              <a:rPr lang="en-GB" sz="3600">
                <a:latin typeface="Book Antiqua"/>
                <a:ea typeface="Book Antiqua"/>
                <a:cs typeface="Book Antiqua"/>
                <a:sym typeface="Book Antiqua"/>
              </a:rPr>
              <a:t>The data pipeline starts with data being extracted, transformed and loaded for storage either on cloud or on-premises storage.</a:t>
            </a:r>
            <a:endParaRPr sz="3600">
              <a:latin typeface="Book Antiqua"/>
              <a:ea typeface="Book Antiqua"/>
              <a:cs typeface="Book Antiqua"/>
              <a:sym typeface="Book Antiqua"/>
            </a:endParaRPr>
          </a:p>
          <a:p>
            <a:pPr indent="-457200" lvl="0" marL="457200" rtl="0" algn="l">
              <a:lnSpc>
                <a:spcPct val="98181"/>
              </a:lnSpc>
              <a:spcBef>
                <a:spcPts val="0"/>
              </a:spcBef>
              <a:spcAft>
                <a:spcPts val="0"/>
              </a:spcAft>
              <a:buSzPts val="3600"/>
              <a:buFont typeface="Book Antiqua"/>
              <a:buChar char="●"/>
            </a:pPr>
            <a:r>
              <a:rPr lang="en-GB" sz="3600">
                <a:solidFill>
                  <a:srgbClr val="181A1F"/>
                </a:solidFill>
                <a:latin typeface="Book Antiqua"/>
                <a:ea typeface="Book Antiqua"/>
                <a:cs typeface="Book Antiqua"/>
                <a:sym typeface="Book Antiqua"/>
              </a:rPr>
              <a:t>Data flows through the three phases of a </a:t>
            </a:r>
            <a:r>
              <a:rPr lang="en-GB" sz="3600">
                <a:solidFill>
                  <a:srgbClr val="181A1F"/>
                </a:solidFill>
                <a:latin typeface="Book Antiqua"/>
                <a:ea typeface="Book Antiqua"/>
                <a:cs typeface="Book Antiqua"/>
                <a:sym typeface="Book Antiqua"/>
              </a:rPr>
              <a:t>data </a:t>
            </a:r>
            <a:r>
              <a:rPr lang="en-GB" sz="3600">
                <a:solidFill>
                  <a:srgbClr val="181A1F"/>
                </a:solidFill>
                <a:latin typeface="Book Antiqua"/>
                <a:ea typeface="Book Antiqua"/>
                <a:cs typeface="Book Antiqua"/>
                <a:sym typeface="Book Antiqua"/>
              </a:rPr>
              <a:t>pipeline; ingestion(Extract), transformation and storage(load).  </a:t>
            </a:r>
            <a:endParaRPr/>
          </a:p>
        </p:txBody>
      </p:sp>
      <p:sp>
        <p:nvSpPr>
          <p:cNvPr id="172" name="Google Shape;172;g30269cc05b6_0_9"/>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rPr lang="en-GB"/>
              <a:t>  Understanding big data management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0269cc05b6_0_15"/>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457200" lvl="0" marL="0" rtl="0" algn="l">
              <a:lnSpc>
                <a:spcPct val="90000"/>
              </a:lnSpc>
              <a:spcBef>
                <a:spcPts val="0"/>
              </a:spcBef>
              <a:spcAft>
                <a:spcPts val="0"/>
              </a:spcAft>
              <a:buSzPts val="1800"/>
              <a:buNone/>
            </a:pPr>
            <a:r>
              <a:rPr lang="en-GB"/>
              <a:t>  Understanding big data management</a:t>
            </a:r>
            <a:endParaRPr/>
          </a:p>
        </p:txBody>
      </p:sp>
      <p:pic>
        <p:nvPicPr>
          <p:cNvPr id="179" name="Google Shape;179;g30269cc05b6_0_15"/>
          <p:cNvPicPr preferRelativeResize="0"/>
          <p:nvPr/>
        </p:nvPicPr>
        <p:blipFill>
          <a:blip r:embed="rId3">
            <a:alphaModFix/>
          </a:blip>
          <a:stretch>
            <a:fillRect/>
          </a:stretch>
        </p:blipFill>
        <p:spPr>
          <a:xfrm>
            <a:off x="615275" y="1584325"/>
            <a:ext cx="11378474" cy="472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0269cc05b6_0_21"/>
          <p:cNvSpPr txBox="1"/>
          <p:nvPr>
            <p:ph type="title"/>
          </p:nvPr>
        </p:nvSpPr>
        <p:spPr>
          <a:xfrm>
            <a:off x="72850" y="380125"/>
            <a:ext cx="111219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               Ingestion (Extraction) </a:t>
            </a:r>
            <a:endParaRPr/>
          </a:p>
        </p:txBody>
      </p:sp>
      <p:sp>
        <p:nvSpPr>
          <p:cNvPr id="186" name="Google Shape;186;g30269cc05b6_0_21"/>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78181"/>
              </a:lnSpc>
              <a:spcBef>
                <a:spcPts val="1000"/>
              </a:spcBef>
              <a:spcAft>
                <a:spcPts val="0"/>
              </a:spcAft>
              <a:buClr>
                <a:schemeClr val="dk1"/>
              </a:buClr>
              <a:buSzPts val="935"/>
              <a:buFont typeface="Arial"/>
              <a:buNone/>
            </a:pPr>
            <a:r>
              <a:rPr lang="en-GB" sz="3000">
                <a:latin typeface="Book Antiqua"/>
                <a:ea typeface="Book Antiqua"/>
                <a:cs typeface="Book Antiqua"/>
                <a:sym typeface="Book Antiqua"/>
              </a:rPr>
              <a:t>Data engineers ingest two primary sources of data;</a:t>
            </a:r>
            <a:endParaRPr sz="3000">
              <a:latin typeface="Book Antiqua"/>
              <a:ea typeface="Book Antiqua"/>
              <a:cs typeface="Book Antiqua"/>
              <a:sym typeface="Book Antiqua"/>
            </a:endParaRPr>
          </a:p>
          <a:p>
            <a:pPr indent="0" lvl="0" marL="0" rtl="0" algn="l">
              <a:lnSpc>
                <a:spcPct val="78181"/>
              </a:lnSpc>
              <a:spcBef>
                <a:spcPts val="1000"/>
              </a:spcBef>
              <a:spcAft>
                <a:spcPts val="0"/>
              </a:spcAft>
              <a:buClr>
                <a:schemeClr val="dk1"/>
              </a:buClr>
              <a:buSzPts val="935"/>
              <a:buFont typeface="Arial"/>
              <a:buNone/>
            </a:pPr>
            <a:r>
              <a:rPr lang="en-GB" sz="3000">
                <a:latin typeface="Book Antiqua"/>
                <a:ea typeface="Book Antiqua"/>
                <a:cs typeface="Book Antiqua"/>
                <a:sym typeface="Book Antiqua"/>
              </a:rPr>
              <a:t>1. Batches of data from servers or databases (</a:t>
            </a:r>
            <a:r>
              <a:rPr b="1" lang="en-GB" sz="3000">
                <a:latin typeface="Book Antiqua"/>
                <a:ea typeface="Book Antiqua"/>
                <a:cs typeface="Book Antiqua"/>
                <a:sym typeface="Book Antiqua"/>
              </a:rPr>
              <a:t>batch </a:t>
            </a:r>
            <a:r>
              <a:rPr lang="en-GB" sz="3000">
                <a:latin typeface="Book Antiqua"/>
                <a:ea typeface="Book Antiqua"/>
                <a:cs typeface="Book Antiqua"/>
                <a:sym typeface="Book Antiqua"/>
              </a:rPr>
              <a:t>ingestion).</a:t>
            </a:r>
            <a:endParaRPr sz="3000">
              <a:latin typeface="Book Antiqua"/>
              <a:ea typeface="Book Antiqua"/>
              <a:cs typeface="Book Antiqua"/>
              <a:sym typeface="Book Antiqua"/>
            </a:endParaRPr>
          </a:p>
          <a:p>
            <a:pPr indent="0" lvl="0" marL="0" rtl="0" algn="l">
              <a:lnSpc>
                <a:spcPct val="78181"/>
              </a:lnSpc>
              <a:spcBef>
                <a:spcPts val="1000"/>
              </a:spcBef>
              <a:spcAft>
                <a:spcPts val="0"/>
              </a:spcAft>
              <a:buClr>
                <a:schemeClr val="dk1"/>
              </a:buClr>
              <a:buSzPts val="935"/>
              <a:buFont typeface="Arial"/>
              <a:buNone/>
            </a:pPr>
            <a:r>
              <a:rPr lang="en-GB" sz="3000">
                <a:latin typeface="Book Antiqua"/>
                <a:ea typeface="Book Antiqua"/>
                <a:cs typeface="Book Antiqua"/>
                <a:sym typeface="Book Antiqua"/>
              </a:rPr>
              <a:t>An example of batch ingestion is a game company that wants to examine the relationship between subscription renewals and customer support tickets. It could ingest all the related data on a daily or weekly basis. It doesn’t need to access and analyze data immediately after a support ticket is closed or a subscription is renewed. </a:t>
            </a:r>
            <a:endParaRPr sz="3000">
              <a:latin typeface="Book Antiqua"/>
              <a:ea typeface="Book Antiqua"/>
              <a:cs typeface="Book Antiqua"/>
              <a:sym typeface="Book Antiqua"/>
            </a:endParaRPr>
          </a:p>
          <a:p>
            <a:pPr indent="0" lvl="0" marL="457200" rtl="0" algn="l">
              <a:lnSpc>
                <a:spcPct val="70000"/>
              </a:lnSpc>
              <a:spcBef>
                <a:spcPts val="1000"/>
              </a:spcBef>
              <a:spcAft>
                <a:spcPts val="0"/>
              </a:spcAft>
              <a:buSzPts val="1800"/>
              <a:buNone/>
            </a:pPr>
            <a:r>
              <a:t/>
            </a:r>
            <a:endParaRPr sz="3000">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0269cc05b6_0_27"/>
          <p:cNvSpPr txBox="1"/>
          <p:nvPr>
            <p:ph type="title"/>
          </p:nvPr>
        </p:nvSpPr>
        <p:spPr>
          <a:xfrm>
            <a:off x="72850" y="380125"/>
            <a:ext cx="111219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               Ingestion (Extraction) </a:t>
            </a:r>
            <a:endParaRPr/>
          </a:p>
        </p:txBody>
      </p:sp>
      <p:sp>
        <p:nvSpPr>
          <p:cNvPr id="193" name="Google Shape;193;g30269cc05b6_0_27"/>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98181"/>
              </a:lnSpc>
              <a:spcBef>
                <a:spcPts val="1000"/>
              </a:spcBef>
              <a:spcAft>
                <a:spcPts val="0"/>
              </a:spcAft>
              <a:buClr>
                <a:schemeClr val="dk1"/>
              </a:buClr>
              <a:buSzPts val="1100"/>
              <a:buFont typeface="Arial"/>
              <a:buNone/>
            </a:pPr>
            <a:r>
              <a:rPr lang="en-GB" sz="3200">
                <a:latin typeface="Book Antiqua"/>
                <a:ea typeface="Book Antiqua"/>
                <a:cs typeface="Book Antiqua"/>
                <a:sym typeface="Book Antiqua"/>
              </a:rPr>
              <a:t>2. Real-time events happening in the world and streaming from the world of devices (</a:t>
            </a:r>
            <a:r>
              <a:rPr b="1" lang="en-GB" sz="3200">
                <a:latin typeface="Book Antiqua"/>
                <a:ea typeface="Book Antiqua"/>
                <a:cs typeface="Book Antiqua"/>
                <a:sym typeface="Book Antiqua"/>
              </a:rPr>
              <a:t>streaming </a:t>
            </a:r>
            <a:r>
              <a:rPr lang="en-GB" sz="3200">
                <a:latin typeface="Book Antiqua"/>
                <a:ea typeface="Book Antiqua"/>
                <a:cs typeface="Book Antiqua"/>
                <a:sym typeface="Book Antiqua"/>
              </a:rPr>
              <a:t>ingestion). </a:t>
            </a:r>
            <a:endParaRPr sz="32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rPr lang="en-GB" sz="3200">
                <a:latin typeface="Book Antiqua"/>
                <a:ea typeface="Book Antiqua"/>
                <a:cs typeface="Book Antiqua"/>
                <a:sym typeface="Book Antiqua"/>
              </a:rPr>
              <a:t>An example of streaming ingestion is when you request a ride from a ride share service. The company combines streams of data (e.g. historical data, real-time traffic data, and location tracking) to make sure you get a ride from the driver who is closest to you at the time.</a:t>
            </a:r>
            <a:endParaRPr sz="32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t/>
            </a:r>
            <a:endParaRPr sz="3200">
              <a:latin typeface="Book Antiqua"/>
              <a:ea typeface="Book Antiqua"/>
              <a:cs typeface="Book Antiqua"/>
              <a:sym typeface="Book Antiqua"/>
            </a:endParaRPr>
          </a:p>
          <a:p>
            <a:pPr indent="0" lvl="0" marL="0" rtl="0" algn="l">
              <a:lnSpc>
                <a:spcPct val="98181"/>
              </a:lnSpc>
              <a:spcBef>
                <a:spcPts val="1000"/>
              </a:spcBef>
              <a:spcAft>
                <a:spcPts val="0"/>
              </a:spcAft>
              <a:buClr>
                <a:schemeClr val="dk1"/>
              </a:buClr>
              <a:buSzPts val="1100"/>
              <a:buFont typeface="Arial"/>
              <a:buNone/>
            </a:pPr>
            <a:r>
              <a:t/>
            </a:r>
            <a:endParaRPr sz="3200">
              <a:latin typeface="Book Antiqua"/>
              <a:ea typeface="Book Antiqua"/>
              <a:cs typeface="Book Antiqua"/>
              <a:sym typeface="Book Antiqua"/>
            </a:endParaRPr>
          </a:p>
          <a:p>
            <a:pPr indent="0" lvl="0" marL="0" rtl="0" algn="l">
              <a:lnSpc>
                <a:spcPct val="98181"/>
              </a:lnSpc>
              <a:spcBef>
                <a:spcPts val="1000"/>
              </a:spcBef>
              <a:spcAft>
                <a:spcPts val="0"/>
              </a:spcAft>
              <a:buSzPts val="2118"/>
              <a:buNone/>
            </a:pPr>
            <a:r>
              <a:t/>
            </a:r>
            <a:endParaRPr sz="3200">
              <a:latin typeface="Book Antiqua"/>
              <a:ea typeface="Book Antiqua"/>
              <a:cs typeface="Book Antiqua"/>
              <a:sym typeface="Book Antiqua"/>
            </a:endParaRPr>
          </a:p>
          <a:p>
            <a:pPr indent="0" lvl="0" marL="457200" rtl="0" algn="l">
              <a:lnSpc>
                <a:spcPct val="90000"/>
              </a:lnSpc>
              <a:spcBef>
                <a:spcPts val="1000"/>
              </a:spcBef>
              <a:spcAft>
                <a:spcPts val="0"/>
              </a:spcAft>
              <a:buSzPts val="2118"/>
              <a:buNone/>
            </a:pPr>
            <a:r>
              <a:t/>
            </a:r>
            <a:endParaRPr sz="3200">
              <a:latin typeface="Book Antiqua"/>
              <a:ea typeface="Book Antiqua"/>
              <a:cs typeface="Book Antiqua"/>
              <a:sym typeface="Book Antiqua"/>
            </a:endParaRPr>
          </a:p>
          <a:p>
            <a:pPr indent="0" lvl="0" marL="457200" rtl="0" algn="l">
              <a:lnSpc>
                <a:spcPct val="90000"/>
              </a:lnSpc>
              <a:spcBef>
                <a:spcPts val="1000"/>
              </a:spcBef>
              <a:spcAft>
                <a:spcPts val="0"/>
              </a:spcAft>
              <a:buSzPts val="2118"/>
              <a:buNone/>
            </a:pPr>
            <a:r>
              <a:t/>
            </a:r>
            <a:endParaRPr sz="3200">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2023-08-23T08:11:39Z</dcterms:created>
  <dc:creator>Microsoft Office User</dc:creator>
</cp:coreProperties>
</file>