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07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31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20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4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96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3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67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6/11/2022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6/11/2022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92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4016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6/11/2022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189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charts.com/demos/animated-time-line-pie-chart/" TargetMode="External"/><Relationship Id="rId2" Type="http://schemas.openxmlformats.org/officeDocument/2006/relationships/hyperlink" Target="https://www.amcharts.com/demos/simple-pie-char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C799-E263-3770-A4DD-F1E4D521DE96}"/>
              </a:ext>
            </a:extLst>
          </p:cNvPr>
          <p:cNvSpPr>
            <a:spLocks noGrp="1"/>
          </p:cNvSpPr>
          <p:nvPr>
            <p:ph type="ctrTitle"/>
          </p:nvPr>
        </p:nvSpPr>
        <p:spPr>
          <a:xfrm>
            <a:off x="1595120" y="1348232"/>
            <a:ext cx="10058400" cy="1476248"/>
          </a:xfrm>
        </p:spPr>
        <p:txBody>
          <a:bodyPr>
            <a:normAutofit/>
          </a:bodyPr>
          <a:lstStyle/>
          <a:p>
            <a:r>
              <a:rPr lang="en-US" sz="5400" b="1" dirty="0">
                <a:latin typeface="+mn-lt"/>
                <a:cs typeface="Arial" panose="020B0604020202020204" pitchFamily="34" charset="0"/>
              </a:rPr>
              <a:t>10 TYPES OF DATA VISUALISATION</a:t>
            </a:r>
            <a:endParaRPr lang="en-IN" sz="5400" b="1" dirty="0">
              <a:latin typeface="+mn-lt"/>
              <a:cs typeface="Arial" panose="020B0604020202020204" pitchFamily="34" charset="0"/>
            </a:endParaRPr>
          </a:p>
        </p:txBody>
      </p:sp>
      <p:sp>
        <p:nvSpPr>
          <p:cNvPr id="3" name="Subtitle 2">
            <a:extLst>
              <a:ext uri="{FF2B5EF4-FFF2-40B4-BE49-F238E27FC236}">
                <a16:creationId xmlns:a16="http://schemas.microsoft.com/office/drawing/2014/main" id="{0FBCA763-F804-C45F-D1A0-AAFDC153F9C0}"/>
              </a:ext>
            </a:extLst>
          </p:cNvPr>
          <p:cNvSpPr>
            <a:spLocks noGrp="1"/>
          </p:cNvSpPr>
          <p:nvPr>
            <p:ph type="subTitle" idx="1"/>
          </p:nvPr>
        </p:nvSpPr>
        <p:spPr>
          <a:xfrm>
            <a:off x="6799811" y="4622801"/>
            <a:ext cx="4853709" cy="705660"/>
          </a:xfrm>
        </p:spPr>
        <p:txBody>
          <a:bodyPr>
            <a:normAutofit/>
          </a:bodyPr>
          <a:lstStyle/>
          <a:p>
            <a:r>
              <a:rPr lang="en-US" sz="3200" dirty="0">
                <a:solidFill>
                  <a:srgbClr val="FF0000"/>
                </a:solidFill>
                <a:latin typeface="Arial" panose="020B0604020202020204" pitchFamily="34" charset="0"/>
                <a:cs typeface="Arial" panose="020B0604020202020204" pitchFamily="34" charset="0"/>
              </a:rPr>
              <a:t>BY: MUSKAN BATRA</a:t>
            </a:r>
            <a:endParaRPr lang="en-IN"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9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0EAA-817E-980B-A631-A50BFF8EE9FD}"/>
              </a:ext>
            </a:extLst>
          </p:cNvPr>
          <p:cNvSpPr>
            <a:spLocks noGrp="1"/>
          </p:cNvSpPr>
          <p:nvPr>
            <p:ph type="title"/>
          </p:nvPr>
        </p:nvSpPr>
        <p:spPr>
          <a:xfrm>
            <a:off x="1097280" y="286603"/>
            <a:ext cx="10058400" cy="102403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FUNNEL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C2C0B3-5441-F0F0-8221-DB6ED371DA2F}"/>
              </a:ext>
            </a:extLst>
          </p:cNvPr>
          <p:cNvSpPr>
            <a:spLocks noGrp="1"/>
          </p:cNvSpPr>
          <p:nvPr>
            <p:ph idx="1"/>
          </p:nvPr>
        </p:nvSpPr>
        <p:spPr>
          <a:xfrm>
            <a:off x="1097280" y="2092960"/>
            <a:ext cx="10058400" cy="3776134"/>
          </a:xfrm>
        </p:spPr>
        <p:txBody>
          <a:bodyPr>
            <a:normAutofit/>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A </a:t>
            </a:r>
            <a:r>
              <a:rPr lang="en-US" sz="2400" i="0" dirty="0">
                <a:solidFill>
                  <a:schemeClr val="tx1"/>
                </a:solidFill>
                <a:effectLst/>
                <a:latin typeface="Arial" panose="020B0604020202020204" pitchFamily="34" charset="0"/>
                <a:cs typeface="Arial" panose="020B0604020202020204" pitchFamily="34" charset="0"/>
              </a:rPr>
              <a:t>funnel chart is a specialized chart type that demonstrates the flow of users through a business </a:t>
            </a:r>
            <a:r>
              <a:rPr lang="en-US" sz="2400" b="0" i="0" dirty="0">
                <a:solidFill>
                  <a:schemeClr val="tx1"/>
                </a:solidFill>
                <a:effectLst/>
                <a:latin typeface="Arial" panose="020B0604020202020204" pitchFamily="34" charset="0"/>
                <a:cs typeface="Arial" panose="020B0604020202020204" pitchFamily="34" charset="0"/>
              </a:rPr>
              <a:t>or sales process.</a:t>
            </a:r>
          </a:p>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A funnel chart is similar to a cone chart in shape but has a slightly different purpose. The main idea of a funnel chart is to visualize a sequential process from top to bottom. Generally, the data set at the top of the process is larger than the bottom as the process diminishes the quantity as it flows down.</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44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5ACF-5576-6A0F-7F5F-0780B596E57F}"/>
              </a:ext>
            </a:extLst>
          </p:cNvPr>
          <p:cNvSpPr>
            <a:spLocks noGrp="1"/>
          </p:cNvSpPr>
          <p:nvPr>
            <p:ph type="title"/>
          </p:nvPr>
        </p:nvSpPr>
        <p:spPr>
          <a:xfrm>
            <a:off x="1097280" y="286603"/>
            <a:ext cx="10058400" cy="108499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PYRAMID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E0C87E-3667-0B2A-B911-C45973815CB4}"/>
              </a:ext>
            </a:extLst>
          </p:cNvPr>
          <p:cNvSpPr>
            <a:spLocks noGrp="1"/>
          </p:cNvSpPr>
          <p:nvPr>
            <p:ph idx="1"/>
          </p:nvPr>
        </p:nvSpPr>
        <p:spPr>
          <a:xfrm>
            <a:off x="1097280" y="2011680"/>
            <a:ext cx="10058400" cy="3857414"/>
          </a:xfrm>
        </p:spPr>
        <p:txBody>
          <a:bodyPr>
            <a:normAutofit/>
          </a:bodyPr>
          <a:lstStyle/>
          <a:p>
            <a:pPr algn="just">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 A pyramid chart has the form of a triangle with lines dividing it into sections. A related topic or idea is placed in each section. The smallest data set is at the top, while the largest is at the bottom. </a:t>
            </a:r>
          </a:p>
          <a:p>
            <a:pPr algn="just">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 Pyramid charts can also be created without numerical data</a:t>
            </a:r>
            <a:endParaRPr lang="en-IN" sz="2400" dirty="0">
              <a:solidFill>
                <a:schemeClr val="tx1"/>
              </a:solidFill>
              <a:latin typeface="Arial" panose="020B0604020202020204" pitchFamily="34" charset="0"/>
              <a:cs typeface="Arial" panose="020B0604020202020204" pitchFamily="34" charset="0"/>
            </a:endParaRPr>
          </a:p>
        </p:txBody>
      </p:sp>
      <p:pic>
        <p:nvPicPr>
          <p:cNvPr id="6146" name="Picture 2" descr="KoolChart User's Manual: Pyramid Chart">
            <a:extLst>
              <a:ext uri="{FF2B5EF4-FFF2-40B4-BE49-F238E27FC236}">
                <a16:creationId xmlns:a16="http://schemas.microsoft.com/office/drawing/2014/main" id="{63DC230A-A6F2-00B3-0135-8883303AC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440" y="3779839"/>
            <a:ext cx="4217521" cy="225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usiness Thank-You Letter Examples">
            <a:extLst>
              <a:ext uri="{FF2B5EF4-FFF2-40B4-BE49-F238E27FC236}">
                <a16:creationId xmlns:a16="http://schemas.microsoft.com/office/drawing/2014/main" id="{02988CE0-D6F7-8C45-692D-121045752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99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6DEB-DD64-A92D-79EF-C329E4A9B815}"/>
              </a:ext>
            </a:extLst>
          </p:cNvPr>
          <p:cNvSpPr>
            <a:spLocks noGrp="1"/>
          </p:cNvSpPr>
          <p:nvPr>
            <p:ph type="title"/>
          </p:nvPr>
        </p:nvSpPr>
        <p:spPr>
          <a:xfrm>
            <a:off x="1209040" y="456567"/>
            <a:ext cx="9946640" cy="106467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PIE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808D2F1-43FF-BACC-0B1C-E57C371731E9}"/>
              </a:ext>
            </a:extLst>
          </p:cNvPr>
          <p:cNvSpPr>
            <a:spLocks noGrp="1"/>
          </p:cNvSpPr>
          <p:nvPr>
            <p:ph idx="1"/>
          </p:nvPr>
        </p:nvSpPr>
        <p:spPr>
          <a:xfrm>
            <a:off x="1097280" y="2021840"/>
            <a:ext cx="10058400" cy="3847254"/>
          </a:xfrm>
        </p:spPr>
        <p:txBody>
          <a:bodyPr>
            <a:normAutofit/>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A pie chart is a circular statistical graphic, which is divided into slices to illustrate numerical proportion</a:t>
            </a:r>
          </a:p>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The data in a pie chart represent parts of a whole. The entirety of the circle is the whole, and each wedge is a relevant section.</a:t>
            </a:r>
            <a:endParaRPr lang="en-IN" sz="24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6D52921-8A14-DBF4-8DB4-43A0636C0B93}"/>
              </a:ext>
            </a:extLst>
          </p:cNvPr>
          <p:cNvPicPr>
            <a:picLocks noChangeAspect="1"/>
          </p:cNvPicPr>
          <p:nvPr/>
        </p:nvPicPr>
        <p:blipFill>
          <a:blip r:embed="rId2"/>
          <a:stretch>
            <a:fillRect/>
          </a:stretch>
        </p:blipFill>
        <p:spPr>
          <a:xfrm>
            <a:off x="4592321" y="3639976"/>
            <a:ext cx="2682240" cy="2599968"/>
          </a:xfrm>
          <a:prstGeom prst="rect">
            <a:avLst/>
          </a:prstGeom>
        </p:spPr>
      </p:pic>
    </p:spTree>
    <p:extLst>
      <p:ext uri="{BB962C8B-B14F-4D97-AF65-F5344CB8AC3E}">
        <p14:creationId xmlns:p14="http://schemas.microsoft.com/office/powerpoint/2010/main" val="120622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FE5E-26E4-591E-CF9B-2DE61894644D}"/>
              </a:ext>
            </a:extLst>
          </p:cNvPr>
          <p:cNvSpPr>
            <a:spLocks noGrp="1"/>
          </p:cNvSpPr>
          <p:nvPr>
            <p:ph type="title"/>
          </p:nvPr>
        </p:nvSpPr>
        <p:spPr>
          <a:xfrm>
            <a:off x="1097280" y="0"/>
            <a:ext cx="10058400" cy="145075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BAR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E71D53F-B038-0C96-96FE-CAB99874E39D}"/>
              </a:ext>
            </a:extLst>
          </p:cNvPr>
          <p:cNvSpPr>
            <a:spLocks noGrp="1"/>
          </p:cNvSpPr>
          <p:nvPr>
            <p:ph idx="1"/>
          </p:nvPr>
        </p:nvSpPr>
        <p:spPr/>
        <p:txBody>
          <a:bodyPr/>
          <a:lstStyle/>
          <a:p>
            <a:pPr algn="just">
              <a:buFont typeface="Arial" panose="020B0604020202020204" pitchFamily="34" charset="0"/>
              <a:buChar char="•"/>
            </a:pPr>
            <a:r>
              <a:rPr lang="en-US" sz="2400" i="0" dirty="0">
                <a:solidFill>
                  <a:schemeClr val="tx1"/>
                </a:solidFill>
                <a:effectLst/>
                <a:latin typeface="arial" panose="020B0604020202020204" pitchFamily="34" charset="0"/>
              </a:rPr>
              <a:t> </a:t>
            </a:r>
            <a:r>
              <a:rPr lang="en-US" sz="2400" i="0" dirty="0">
                <a:solidFill>
                  <a:schemeClr val="tx1"/>
                </a:solidFill>
                <a:effectLst/>
                <a:latin typeface="Arial" panose="020B0604020202020204" pitchFamily="34" charset="0"/>
                <a:cs typeface="Arial" panose="020B0604020202020204" pitchFamily="34" charset="0"/>
              </a:rPr>
              <a:t>A bar chart or bar graph is a chart or graph that presents categorical data with rectangular bars with heights or lengths proportional to the values that they represent</a:t>
            </a:r>
            <a:r>
              <a:rPr lang="en-US" sz="2400" b="0" i="0" dirty="0">
                <a:solidFill>
                  <a:schemeClr val="tx1"/>
                </a:solidFill>
                <a:effectLst/>
                <a:latin typeface="Arial" panose="020B0604020202020204" pitchFamily="34" charset="0"/>
                <a:cs typeface="Arial" panose="020B0604020202020204" pitchFamily="34" charset="0"/>
              </a:rPr>
              <a:t>. </a:t>
            </a:r>
          </a:p>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Bar charts are used to compare data along two axes. One of the axes is numerical, while the other visualizes the categories or topics being measured</a:t>
            </a:r>
            <a:r>
              <a:rPr lang="en-US" b="0" i="0" dirty="0">
                <a:solidFill>
                  <a:srgbClr val="555555"/>
                </a:solidFill>
                <a:effectLst/>
                <a:latin typeface="lato" panose="020F0502020204030203" pitchFamily="34" charset="0"/>
              </a:rPr>
              <a:t>.</a:t>
            </a:r>
            <a:endParaRPr lang="en-IN" dirty="0"/>
          </a:p>
        </p:txBody>
      </p:sp>
      <p:pic>
        <p:nvPicPr>
          <p:cNvPr id="2050" name="Picture 2" descr="Bar graph - MATLAB bar">
            <a:extLst>
              <a:ext uri="{FF2B5EF4-FFF2-40B4-BE49-F238E27FC236}">
                <a16:creationId xmlns:a16="http://schemas.microsoft.com/office/drawing/2014/main" id="{5C824BE0-8478-ACD2-F027-3140EF7A8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560" y="3857414"/>
            <a:ext cx="3246120" cy="243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76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E125-A16A-7E50-30F9-983ADC0B5EC1}"/>
              </a:ext>
            </a:extLst>
          </p:cNvPr>
          <p:cNvSpPr>
            <a:spLocks noGrp="1"/>
          </p:cNvSpPr>
          <p:nvPr>
            <p:ph type="title"/>
          </p:nvPr>
        </p:nvSpPr>
        <p:spPr>
          <a:xfrm>
            <a:off x="1097280" y="286603"/>
            <a:ext cx="10058400" cy="112563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DONUT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C9BCD4-FAC3-4506-C088-EC2467CEF269}"/>
              </a:ext>
            </a:extLst>
          </p:cNvPr>
          <p:cNvSpPr>
            <a:spLocks noGrp="1"/>
          </p:cNvSpPr>
          <p:nvPr>
            <p:ph idx="1"/>
          </p:nvPr>
        </p:nvSpPr>
        <p:spPr>
          <a:xfrm>
            <a:off x="1097280" y="2123440"/>
            <a:ext cx="10058400" cy="3745654"/>
          </a:xfrm>
        </p:spPr>
        <p:txBody>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Donut Chart (also known as Doughnut chart) is a variation on a </a:t>
            </a:r>
            <a:r>
              <a:rPr lang="en-US" sz="2400" b="0"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Pie chart</a:t>
            </a:r>
            <a:r>
              <a:rPr lang="en-US" sz="2400" b="0" i="0" dirty="0">
                <a:solidFill>
                  <a:schemeClr val="tx1"/>
                </a:solidFill>
                <a:effectLst/>
                <a:latin typeface="Arial" panose="020B0604020202020204" pitchFamily="34" charset="0"/>
                <a:cs typeface="Arial" panose="020B0604020202020204" pitchFamily="34" charset="0"/>
              </a:rPr>
              <a:t> except it has a round hole in the center which makes it look like a donut, hence the name. This empty space can be used to </a:t>
            </a:r>
            <a:r>
              <a:rPr lang="en-US" sz="2400" b="0" i="0" u="none" strike="noStrike"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display additional data</a:t>
            </a:r>
            <a:r>
              <a:rPr lang="en-US" sz="2400" b="0" i="0" dirty="0">
                <a:solidFill>
                  <a:schemeClr val="tx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 You can have more sections than a pie chart in a donut chart and it will still be readable</a:t>
            </a:r>
            <a:r>
              <a:rPr lang="en-US" dirty="0">
                <a:latin typeface="Calibri" pitchFamily="34" charset="0"/>
                <a:cs typeface="Calibri" pitchFamily="34" charset="0"/>
              </a:rPr>
              <a:t>.</a:t>
            </a:r>
            <a:endParaRPr lang="en-IN" dirty="0"/>
          </a:p>
        </p:txBody>
      </p:sp>
      <p:pic>
        <p:nvPicPr>
          <p:cNvPr id="3074" name="Picture 2">
            <a:extLst>
              <a:ext uri="{FF2B5EF4-FFF2-40B4-BE49-F238E27FC236}">
                <a16:creationId xmlns:a16="http://schemas.microsoft.com/office/drawing/2014/main" id="{A04E174D-7695-3D3A-F2AC-AB169415D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2360" y="4175760"/>
            <a:ext cx="2148840" cy="214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2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69B8-A0A5-CD4D-63DB-445DF04007CA}"/>
              </a:ext>
            </a:extLst>
          </p:cNvPr>
          <p:cNvSpPr>
            <a:spLocks noGrp="1"/>
          </p:cNvSpPr>
          <p:nvPr>
            <p:ph type="title"/>
          </p:nvPr>
        </p:nvSpPr>
        <p:spPr>
          <a:xfrm>
            <a:off x="1097280" y="286603"/>
            <a:ext cx="10058400" cy="117643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HALF DONUT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B5DD32-4511-094A-E8FA-16CD4AE958D2}"/>
              </a:ext>
            </a:extLst>
          </p:cNvPr>
          <p:cNvSpPr>
            <a:spLocks noGrp="1"/>
          </p:cNvSpPr>
          <p:nvPr>
            <p:ph idx="1"/>
          </p:nvPr>
        </p:nvSpPr>
        <p:spPr/>
        <p:txBody>
          <a:bodyPr>
            <a:normAutofit/>
          </a:bodyPr>
          <a:lstStyle/>
          <a:p>
            <a:pPr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 The half donut chart is exactly what its name implies, half of a donut chart. It’s a good choice of data visualization type when you need to showcase small data sets.</a:t>
            </a:r>
            <a:endParaRPr lang="en-IN" sz="2400" dirty="0">
              <a:solidFill>
                <a:schemeClr val="tx1"/>
              </a:solidFill>
              <a:latin typeface="Arial" panose="020B0604020202020204" pitchFamily="34" charset="0"/>
              <a:cs typeface="Arial" panose="020B0604020202020204" pitchFamily="34" charset="0"/>
            </a:endParaRPr>
          </a:p>
        </p:txBody>
      </p:sp>
      <p:pic>
        <p:nvPicPr>
          <p:cNvPr id="4100" name="Picture 4" descr="Semi-Circle Pie Chart - amCharts">
            <a:extLst>
              <a:ext uri="{FF2B5EF4-FFF2-40B4-BE49-F238E27FC236}">
                <a16:creationId xmlns:a16="http://schemas.microsoft.com/office/drawing/2014/main" id="{087CB83B-E009-3716-5C39-1BDFD8AA5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435" y="2696857"/>
            <a:ext cx="5749925" cy="38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18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62D1-8620-09AA-2A2F-1A42ED5729F9}"/>
              </a:ext>
            </a:extLst>
          </p:cNvPr>
          <p:cNvSpPr>
            <a:spLocks noGrp="1"/>
          </p:cNvSpPr>
          <p:nvPr>
            <p:ph type="title"/>
          </p:nvPr>
        </p:nvSpPr>
        <p:spPr>
          <a:xfrm>
            <a:off x="1097280" y="286603"/>
            <a:ext cx="10058400" cy="116627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MULTI-LAYER PIE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CEE1BC-0280-ECD8-4DC7-12495305F83B}"/>
              </a:ext>
            </a:extLst>
          </p:cNvPr>
          <p:cNvSpPr>
            <a:spLocks noGrp="1"/>
          </p:cNvSpPr>
          <p:nvPr>
            <p:ph idx="1"/>
          </p:nvPr>
        </p:nvSpPr>
        <p:spPr>
          <a:xfrm>
            <a:off x="1097280" y="2072640"/>
            <a:ext cx="10058400" cy="3796454"/>
          </a:xfrm>
        </p:spPr>
        <p:txBody>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The </a:t>
            </a:r>
            <a:r>
              <a:rPr lang="en-US" sz="2400" i="0" dirty="0">
                <a:solidFill>
                  <a:schemeClr val="tx1"/>
                </a:solidFill>
                <a:effectLst/>
                <a:latin typeface="Arial" panose="020B0604020202020204" pitchFamily="34" charset="0"/>
                <a:cs typeface="Arial" panose="020B0604020202020204" pitchFamily="34" charset="0"/>
              </a:rPr>
              <a:t>multi-level pie chart </a:t>
            </a:r>
            <a:r>
              <a:rPr lang="en-US" sz="2400" b="0" i="0" dirty="0">
                <a:solidFill>
                  <a:schemeClr val="tx1"/>
                </a:solidFill>
                <a:effectLst/>
                <a:latin typeface="Arial" panose="020B0604020202020204" pitchFamily="34" charset="0"/>
                <a:cs typeface="Arial" panose="020B0604020202020204" pitchFamily="34" charset="0"/>
              </a:rPr>
              <a:t>is a special type of chart that allows you to show symmetrical/asymmetrical tree structures in a consolidated pie-like structure.</a:t>
            </a:r>
          </a:p>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Use pie charts and donut charts in unison to create a multilayer pie chart. These visualizations work well for infographics and other visual representations of complex data.</a:t>
            </a:r>
          </a:p>
          <a:p>
            <a:endParaRPr lang="en-US" dirty="0">
              <a:solidFill>
                <a:srgbClr val="555555"/>
              </a:solidFill>
              <a:latin typeface="lato" panose="020F0502020204030203" pitchFamily="34" charset="0"/>
            </a:endParaRPr>
          </a:p>
          <a:p>
            <a:endParaRPr lang="en-IN" dirty="0"/>
          </a:p>
        </p:txBody>
      </p:sp>
    </p:spTree>
    <p:extLst>
      <p:ext uri="{BB962C8B-B14F-4D97-AF65-F5344CB8AC3E}">
        <p14:creationId xmlns:p14="http://schemas.microsoft.com/office/powerpoint/2010/main" val="152054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05C6-7E76-3DBE-9181-5F287D68D7F4}"/>
              </a:ext>
            </a:extLst>
          </p:cNvPr>
          <p:cNvSpPr>
            <a:spLocks noGrp="1"/>
          </p:cNvSpPr>
          <p:nvPr>
            <p:ph type="title"/>
          </p:nvPr>
        </p:nvSpPr>
        <p:spPr>
          <a:xfrm>
            <a:off x="1097280" y="286603"/>
            <a:ext cx="10058400" cy="119675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LINE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D134A2-6AF0-2D83-CD5D-8C29FCDD4CDF}"/>
              </a:ext>
            </a:extLst>
          </p:cNvPr>
          <p:cNvSpPr>
            <a:spLocks noGrp="1"/>
          </p:cNvSpPr>
          <p:nvPr>
            <p:ph idx="1"/>
          </p:nvPr>
        </p:nvSpPr>
        <p:spPr>
          <a:xfrm>
            <a:off x="1097280" y="2164080"/>
            <a:ext cx="10058400" cy="3705014"/>
          </a:xfrm>
        </p:spPr>
        <p:txBody>
          <a:bodyPr>
            <a:normAutofit/>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A </a:t>
            </a:r>
            <a:r>
              <a:rPr lang="en-US" sz="2400" i="0" dirty="0">
                <a:solidFill>
                  <a:schemeClr val="tx1"/>
                </a:solidFill>
                <a:effectLst/>
                <a:latin typeface="Arial" panose="020B0604020202020204" pitchFamily="34" charset="0"/>
                <a:cs typeface="Arial" panose="020B0604020202020204" pitchFamily="34" charset="0"/>
              </a:rPr>
              <a:t>line chart is </a:t>
            </a:r>
            <a:r>
              <a:rPr lang="en-US" sz="2400" b="0" i="0" dirty="0">
                <a:solidFill>
                  <a:schemeClr val="tx1"/>
                </a:solidFill>
                <a:effectLst/>
                <a:latin typeface="Arial" panose="020B0604020202020204" pitchFamily="34" charset="0"/>
                <a:cs typeface="Arial" panose="020B0604020202020204" pitchFamily="34" charset="0"/>
              </a:rPr>
              <a:t>a type of chart that provides a visual representation of data in the form of points that are connected in a straight line. </a:t>
            </a:r>
          </a:p>
          <a:p>
            <a:pPr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 Like a bar graph, the line chart has an x and y-axis. The difference is that both axes contain numerical values representative of the data.</a:t>
            </a:r>
            <a:endParaRPr lang="en-IN" sz="2400" dirty="0">
              <a:solidFill>
                <a:schemeClr val="tx1"/>
              </a:solidFill>
              <a:latin typeface="Arial" panose="020B0604020202020204" pitchFamily="34" charset="0"/>
              <a:cs typeface="Arial" panose="020B0604020202020204" pitchFamily="34" charset="0"/>
            </a:endParaRPr>
          </a:p>
        </p:txBody>
      </p:sp>
      <p:pic>
        <p:nvPicPr>
          <p:cNvPr id="5122" name="Picture 2" descr="Line chart - Wikipedia">
            <a:extLst>
              <a:ext uri="{FF2B5EF4-FFF2-40B4-BE49-F238E27FC236}">
                <a16:creationId xmlns:a16="http://schemas.microsoft.com/office/drawing/2014/main" id="{E1B3BEAD-9EE7-FE65-BDBE-D31B68F13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3862494"/>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95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57B3-D346-1640-B411-063EEE3D450E}"/>
              </a:ext>
            </a:extLst>
          </p:cNvPr>
          <p:cNvSpPr>
            <a:spLocks noGrp="1"/>
          </p:cNvSpPr>
          <p:nvPr>
            <p:ph type="title"/>
          </p:nvPr>
        </p:nvSpPr>
        <p:spPr>
          <a:xfrm>
            <a:off x="1097280" y="286603"/>
            <a:ext cx="10058400" cy="1054517"/>
          </a:xfrm>
        </p:spPr>
        <p:txBody>
          <a:bodyPr>
            <a:normAutofit/>
          </a:bodyPr>
          <a:lstStyle/>
          <a:p>
            <a:r>
              <a:rPr lang="en-US" sz="4400" b="1" dirty="0">
                <a:latin typeface="Arial" panose="020B0604020202020204" pitchFamily="34" charset="0"/>
                <a:cs typeface="Arial" panose="020B0604020202020204" pitchFamily="34" charset="0"/>
              </a:rPr>
              <a:t>SCATTER PLOT</a:t>
            </a:r>
            <a:endParaRPr lang="en-IN"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9B7CF9-084B-5AB9-6072-43CE254D3FAC}"/>
              </a:ext>
            </a:extLst>
          </p:cNvPr>
          <p:cNvSpPr>
            <a:spLocks noGrp="1"/>
          </p:cNvSpPr>
          <p:nvPr>
            <p:ph idx="1"/>
          </p:nvPr>
        </p:nvSpPr>
        <p:spPr>
          <a:xfrm>
            <a:off x="1097280" y="2123440"/>
            <a:ext cx="10058400" cy="3745654"/>
          </a:xfrm>
        </p:spPr>
        <p:txBody>
          <a:bodyPr>
            <a:normAutofit/>
          </a:bodyPr>
          <a:lstStyle/>
          <a:p>
            <a:pPr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 A scatter plot is a data visualization type used to analyze the correlation between variables. The data is plotted on the chart as dots at the intersection of its two values.</a:t>
            </a:r>
          </a:p>
          <a:p>
            <a:pPr algn="just">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 It represents data points on a two-dimensional plane or on a Cartesian system. The independent variable or attribute is plotted on the X-axis, while the dependent variable is plotted on the Y-axis.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74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B6D2-961C-E569-A3B1-84BDC1A5CA72}"/>
              </a:ext>
            </a:extLst>
          </p:cNvPr>
          <p:cNvSpPr>
            <a:spLocks noGrp="1"/>
          </p:cNvSpPr>
          <p:nvPr>
            <p:ph type="title"/>
          </p:nvPr>
        </p:nvSpPr>
        <p:spPr>
          <a:xfrm>
            <a:off x="1097280" y="286603"/>
            <a:ext cx="10058400" cy="1278037"/>
          </a:xfrm>
        </p:spPr>
        <p:txBody>
          <a:bodyPr>
            <a:normAutofit/>
          </a:bodyPr>
          <a:lstStyle/>
          <a:p>
            <a:r>
              <a:rPr lang="en-US" sz="4400" b="1" dirty="0">
                <a:solidFill>
                  <a:schemeClr val="tx1"/>
                </a:solidFill>
                <a:latin typeface="Arial" panose="020B0604020202020204" pitchFamily="34" charset="0"/>
                <a:cs typeface="Arial" panose="020B0604020202020204" pitchFamily="34" charset="0"/>
              </a:rPr>
              <a:t>CONE CHART</a:t>
            </a:r>
            <a:endParaRPr lang="en-IN" sz="4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68B9DD-EEBD-0E49-EF23-42F163656072}"/>
              </a:ext>
            </a:extLst>
          </p:cNvPr>
          <p:cNvSpPr>
            <a:spLocks noGrp="1"/>
          </p:cNvSpPr>
          <p:nvPr>
            <p:ph idx="1"/>
          </p:nvPr>
        </p:nvSpPr>
        <p:spPr>
          <a:xfrm>
            <a:off x="1097280" y="2052320"/>
            <a:ext cx="10058400" cy="3816774"/>
          </a:xfrm>
        </p:spPr>
        <p:txBody>
          <a:bodyPr/>
          <a:lstStyle/>
          <a:p>
            <a:pPr algn="just">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 Cone charts are columns (or bar charts) using conical-shaped items to show data. A variation on a column/bar chart that uses cone shapes instead of rectangular columns/bars is called a Cone chart.</a:t>
            </a:r>
          </a:p>
          <a:p>
            <a:pPr algn="just">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 The data with the highest value sits highest on the cone with the widest area. Other values flow in descending order towards the bottom tip of the cone</a:t>
            </a:r>
            <a:r>
              <a:rPr lang="en-US" i="0" dirty="0">
                <a:solidFill>
                  <a:schemeClr val="tx1"/>
                </a:solidFill>
                <a:effectLst/>
                <a:latin typeface="lato" panose="020F0502020204030203" pitchFamily="34" charset="0"/>
              </a:rPr>
              <a:t>.</a:t>
            </a:r>
            <a:endParaRPr lang="en-IN" dirty="0">
              <a:solidFill>
                <a:schemeClr val="tx1"/>
              </a:solidFill>
            </a:endParaRPr>
          </a:p>
        </p:txBody>
      </p:sp>
      <p:pic>
        <p:nvPicPr>
          <p:cNvPr id="7170" name="Picture 2" descr="Cone Chart">
            <a:extLst>
              <a:ext uri="{FF2B5EF4-FFF2-40B4-BE49-F238E27FC236}">
                <a16:creationId xmlns:a16="http://schemas.microsoft.com/office/drawing/2014/main" id="{D18857E9-03F5-7D8F-638E-64E1CBF8B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75" y="3960707"/>
            <a:ext cx="3655928" cy="232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5794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TotalTime>
  <Words>643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lato</vt:lpstr>
      <vt:lpstr>Retrospect</vt:lpstr>
      <vt:lpstr>10 TYPES OF DATA VISUALISATION</vt:lpstr>
      <vt:lpstr>PIE CHART</vt:lpstr>
      <vt:lpstr>BAR CHART</vt:lpstr>
      <vt:lpstr>DONUT CHART</vt:lpstr>
      <vt:lpstr>HALF DONUT CHART</vt:lpstr>
      <vt:lpstr>MULTI-LAYER PIE CHART</vt:lpstr>
      <vt:lpstr>LINE CHART</vt:lpstr>
      <vt:lpstr>SCATTER PLOT</vt:lpstr>
      <vt:lpstr>CONE CHART</vt:lpstr>
      <vt:lpstr>FUNNEL CHART</vt:lpstr>
      <vt:lpstr>PYRAMID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TYPES OF DATA VISUALISATION</dc:title>
  <dc:creator>Vikas Batra</dc:creator>
  <cp:lastModifiedBy>Vikas Batra</cp:lastModifiedBy>
  <cp:revision>5</cp:revision>
  <dcterms:created xsi:type="dcterms:W3CDTF">2022-06-11T14:13:13Z</dcterms:created>
  <dcterms:modified xsi:type="dcterms:W3CDTF">2022-06-11T15:27:10Z</dcterms:modified>
</cp:coreProperties>
</file>