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4" r:id="rId3"/>
  </p:sldIdLst>
  <p:sldSz cx="9144000" cy="27432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98"/>
    <p:restoredTop sz="96341"/>
  </p:normalViewPr>
  <p:slideViewPr>
    <p:cSldViewPr snapToGrid="0" snapToObjects="1">
      <p:cViewPr>
        <p:scale>
          <a:sx n="101" d="100"/>
          <a:sy n="101" d="100"/>
        </p:scale>
        <p:origin x="568" y="144"/>
      </p:cViewPr>
      <p:guideLst>
        <p:guide orient="horz" pos="86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
</file>

<file path=ppt/charts/_rels/chart10.xml.rels><?xml version="1.0" encoding="UTF-8" standalone="yes"?>
<Relationships xmlns="http://schemas.openxmlformats.org/package/2006/relationships"><Relationship Id="rId2" Type="http://schemas.microsoft.com/office/2011/relationships/chartColorStyle" Target="colors10.xml"/><Relationship Id="rId1" Type="http://schemas.microsoft.com/office/2011/relationships/chartStyle" Target="style10.xml"/></Relationships>

</file>

<file path=ppt/charts/_rels/chart11.xml.rels><?xml version="1.0" encoding="UTF-8" standalone="yes"?>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
</file>

<file path=ppt/charts/_rels/chart12.xml.rels><?xml version="1.0" encoding="UTF-8" standalone="yes"?>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
</file>

<file path=ppt/charts/_rels/chart2.xml.rels><?xml version="1.0" encoding="UTF-8" standalone="yes"?>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
</file>

<file path=ppt/charts/_rels/chart3.xml.rels><?xml version="1.0" encoding="UTF-8" standalone="yes"?>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
</file>

<file path=ppt/charts/_rels/chart4.xml.rels><?xml version="1.0" encoding="UTF-8" standalone="yes"?>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
</file>

<file path=ppt/charts/_rels/chart5.xml.rels><?xml version="1.0" encoding="UTF-8" standalone="yes"?>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
</file>

<file path=ppt/charts/_rels/chart6.xml.rels><?xml version="1.0" encoding="UTF-8" standalone="yes"?>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
</file>

<file path=ppt/charts/_rels/chart7.xml.rels><?xml version="1.0" encoding="UTF-8" standalone="yes"?>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
</file>

<file path=ppt/charts/_rels/chart8.xml.rels><?xml version="1.0" encoding="UTF-8" standalone="yes"?>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
</file>

<file path=ppt/charts/_rels/chart9.xml.rels><?xml version="1.0" encoding="UTF-8" standalone="yes"?>
<Relationships xmlns="http://schemas.openxmlformats.org/package/2006/relationships"><Relationship Id="rId2" Type="http://schemas.microsoft.com/office/2011/relationships/chartColorStyle" Target="colors9.xml"/><Relationship Id="rId1" Type="http://schemas.microsoft.com/office/2011/relationships/chartStyle" Target="style9.xml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7-2547-9A7D-A63FCB8A0C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1B7-2547-9A7D-A63FCB8A0C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7-2547-9A7D-A63FCB8A0C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F1B7-2547-9A7D-A63FCB8A0C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7-2547-9A7D-A63FCB8A0C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1B7-2547-9A7D-A63FCB8A0C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7-2547-9A7D-A63FCB8A0CA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1B7-2547-9A7D-A63FCB8A0CA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7-2547-9A7D-A63FCB8A0CA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BC7-F943-9753-9A6FF924593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2BC7-F943-9753-9A6FF924593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C11B566-A54D-E645-96FA-B27829B224C5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735346AA-6CEB-664D-BA46-7B487D2512D1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B3FCB864-20DB-5B4C-B73A-A16B1BA01BB0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B7-2547-9A7D-A63FCB8A0CA5}"/>
                </c:ext>
              </c:extLst>
            </c:dLbl>
            <c:dLbl>
              <c:idx val="1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F1B7-2547-9A7D-A63FCB8A0CA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A537F5-C9E7-5E48-AA39-550D9185FDB4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08B995AB-C844-2F42-B947-A0229E74D71A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64FD3DD5-131A-654C-BC62-3890255478C7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1B7-2547-9A7D-A63FCB8A0CA5}"/>
                </c:ext>
              </c:extLst>
            </c:dLbl>
            <c:dLbl>
              <c:idx val="3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F1B7-2547-9A7D-A63FCB8A0CA5}"/>
                </c:ext>
              </c:extLst>
            </c:dLbl>
            <c:dLbl>
              <c:idx val="4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1B7-2547-9A7D-A63FCB8A0CA5}"/>
                </c:ext>
              </c:extLst>
            </c:dLbl>
            <c:dLbl>
              <c:idx val="5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F1B7-2547-9A7D-A63FCB8A0CA5}"/>
                </c:ext>
              </c:extLst>
            </c:dLbl>
            <c:dLbl>
              <c:idx val="6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1B7-2547-9A7D-A63FCB8A0CA5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FD617E1-FF4B-3F41-9E8C-64AEE8F0A70D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60A6E746-7F5D-2244-A4C5-234EAF74BD39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FCA6370D-662B-6840-8995-7B0658E5452D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1B7-2547-9A7D-A63FCB8A0CA5}"/>
                </c:ext>
              </c:extLst>
            </c:dLbl>
            <c:dLbl>
              <c:idx val="8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5A6FD6-933D-E14A-9818-465D7CB88692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E30104BD-52AD-4D47-8679-DCF463092CE8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E7CCD8D4-BB3C-F140-90A7-DD4DB9261A5A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B7-2547-9A7D-A63FCB8A0CA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2BC7-F943-9753-9A6FF9245939}"/>
                </c:ext>
              </c:extLst>
            </c:dLbl>
            <c:dLbl>
              <c:idx val="10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2BC7-F943-9753-9A6FF9245939}"/>
                </c:ext>
              </c:extLst>
            </c:dLbl>
            <c:spPr>
              <a:noFill/>
              <a:ln>
                <a:noFill/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137</c:v>
                </c:pt>
                <c:pt idx="1">
                  <c:v>32</c:v>
                </c:pt>
                <c:pt idx="2">
                  <c:v>77</c:v>
                </c:pt>
                <c:pt idx="3">
                  <c:v>44</c:v>
                </c:pt>
                <c:pt idx="4">
                  <c:v>10</c:v>
                </c:pt>
                <c:pt idx="5">
                  <c:v>26</c:v>
                </c:pt>
                <c:pt idx="6">
                  <c:v>40</c:v>
                </c:pt>
                <c:pt idx="7">
                  <c:v>40</c:v>
                </c:pt>
                <c:pt idx="8">
                  <c:v>239</c:v>
                </c:pt>
                <c:pt idx="9">
                  <c:v>90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7-2547-9A7D-A63FCB8A0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7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8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9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0"/>
        <c:txPr>
          <a:bodyPr rot="0" spcFirstLastPara="1" vertOverflow="ellipsis" vert="horz" wrap="square" anchor="b" anchorCtr="0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516463331048664"/>
          <c:y val="0.21078256651725627"/>
          <c:w val="0.1472289239204935"/>
          <c:h val="0.60833853066464716"/>
        </c:manualLayout>
      </c:layout>
      <c:overlay val="1"/>
      <c:spPr>
        <a:noFill/>
        <a:ln w="12700">
          <a:solidFill>
            <a:schemeClr val="tx1"/>
          </a:solidFill>
        </a:ln>
        <a:effectLst/>
      </c:spPr>
      <c:txPr>
        <a:bodyPr rot="0" spcFirstLastPara="1" vertOverflow="ellipsis" vert="horz" wrap="square" anchor="b" anchorCtr="0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</a:t>
            </a:r>
            <a:r>
              <a:rPr lang="en-US" baseline="0" dirty="0"/>
              <a:t> States vs International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E-2548-870D-D09EE2F7B1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 Students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E-2548-870D-D09EE2F7B1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E-2548-870D-D09EE2F7B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 States vs</a:t>
            </a:r>
            <a:r>
              <a:rPr lang="en-US" baseline="0" dirty="0"/>
              <a:t> International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Allegany = 0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6628-9245-8F90-FA6FA0952A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Allegany = 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6628-9245-8F90-FA6FA0952A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Allegany = 0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2-6628-9245-8F90-FA6FA0952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United States vs</a:t>
            </a:r>
            <a:r>
              <a:rPr lang="en-US" baseline="0" dirty="0"/>
              <a:t> International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F-CD46-8958-F3CD271BD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International Students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F-CD46-8958-F3CD271BD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BF-CD46-8958-F3CD271BD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DE-8B47-AAA8-54480D0190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E-8B47-AAA8-54480D0190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E-8B47-AAA8-54480D0190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DE-8B47-AAA8-54480D0190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DE-8B47-AAA8-54480D01901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2DE-8B47-AAA8-54480D01901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2DE-8B47-AAA8-54480D01901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2DE-8B47-AAA8-54480D01901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2DE-8B47-AAA8-54480D01901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7FC-8E42-A1FE-B55A1A33134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67FC-8E42-A1FE-B55A1A33134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DE-8B47-AAA8-54480D019012}"/>
                </c:ext>
              </c:extLst>
            </c:dLbl>
            <c:dLbl>
              <c:idx val="2"/>
              <c:layout>
                <c:manualLayout>
                  <c:x val="-0.16327051121607983"/>
                  <c:y val="6.5331852670300044E-3"/>
                </c:manualLayout>
              </c:layout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2DE-8B47-AAA8-54480D01901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D2DE-8B47-AAA8-54480D01901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D2DE-8B47-AAA8-54480D01901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67FC-8E42-A1FE-B55A1A331347}"/>
                </c:ext>
              </c:extLst>
            </c:dLbl>
            <c:dLbl>
              <c:idx val="10"/>
              <c:layout>
                <c:manualLayout>
                  <c:x val="6.2307846515359889E-3"/>
                  <c:y val="-4.1880699861480382E-3"/>
                </c:manualLayout>
              </c:layout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7FC-8E42-A1FE-B55A1A331347}"/>
                </c:ext>
              </c:extLst>
            </c:dLbl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128</c:v>
                </c:pt>
                <c:pt idx="1">
                  <c:v>34</c:v>
                </c:pt>
                <c:pt idx="2">
                  <c:v>102</c:v>
                </c:pt>
                <c:pt idx="3">
                  <c:v>53</c:v>
                </c:pt>
                <c:pt idx="4">
                  <c:v>10</c:v>
                </c:pt>
                <c:pt idx="5">
                  <c:v>13</c:v>
                </c:pt>
                <c:pt idx="6">
                  <c:v>6</c:v>
                </c:pt>
                <c:pt idx="7">
                  <c:v>63</c:v>
                </c:pt>
                <c:pt idx="8">
                  <c:v>319</c:v>
                </c:pt>
                <c:pt idx="9">
                  <c:v>166</c:v>
                </c:pt>
                <c:pt idx="1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2DE-8B47-AAA8-54480D019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32817588770719E-2"/>
          <c:y val="4.4855495548739584E-2"/>
          <c:w val="0.36016231033535151"/>
          <c:h val="0.835529849654621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Students</c:v>
                </c:pt>
              </c:strCache>
            </c:strRef>
          </c:tx>
          <c:spPr>
            <a:ln>
              <a:solidFill>
                <a:schemeClr val="tx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5803-ED4E-9074-9664B5CF61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5803-ED4E-9074-9664B5CF61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5803-ED4E-9074-9664B5CF61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5803-ED4E-9074-9664B5CF61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5803-ED4E-9074-9664B5CF61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5803-ED4E-9074-9664B5CF61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D-5803-ED4E-9074-9664B5CF61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F-5803-ED4E-9074-9664B5CF61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1-5803-ED4E-9074-9664B5CF61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2-13C4-ED48-B5F0-0902D340E0C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tx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c:spPr>
          </c:dPt>
          <c:dLbls>
            <c:dLbl>
              <c:idx val="0"/>
              <c:layout>
                <c:manualLayout>
                  <c:x val="-8.4818520447199376E-3"/>
                  <c:y val="4.3570462126391839E-2"/>
                </c:manualLayout>
              </c:layout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prstClr val="black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03-ED4E-9074-9664B5CF6192}"/>
                </c:ext>
              </c:extLst>
            </c:dLbl>
            <c:dLbl>
              <c:idx val="1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803-ED4E-9074-9664B5CF6192}"/>
                </c:ext>
              </c:extLst>
            </c:dLbl>
            <c:dLbl>
              <c:idx val="2"/>
              <c:layout>
                <c:manualLayout>
                  <c:x val="-0.16016752335670037"/>
                  <c:y val="5.8276824925527814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B0E0FD-BE4E-0549-929B-2E4B4268F28A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030EE005-7A51-9243-BE67-756838F69332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solidFill>
                            <a:schemeClr val="tx1"/>
                          </a:solidFill>
                        </a:ln>
                      </a:rPr>
                      <a:t>, </a:t>
                    </a:r>
                    <a:fld id="{9928CF37-9E73-C44D-B627-9582A41A18DA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803-ED4E-9074-9664B5CF6192}"/>
                </c:ext>
              </c:extLst>
            </c:dLbl>
            <c:dLbl>
              <c:idx val="3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803-ED4E-9074-9664B5CF6192}"/>
                </c:ext>
              </c:extLst>
            </c:dLbl>
            <c:dLbl>
              <c:idx val="4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803-ED4E-9074-9664B5CF6192}"/>
                </c:ext>
              </c:extLst>
            </c:dLbl>
            <c:dLbl>
              <c:idx val="5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5803-ED4E-9074-9664B5CF6192}"/>
                </c:ext>
              </c:extLst>
            </c:dLbl>
            <c:dLbl>
              <c:idx val="6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5803-ED4E-9074-9664B5CF6192}"/>
                </c:ext>
              </c:extLst>
            </c:dLbl>
            <c:dLbl>
              <c:idx val="7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0C9C553-E192-BB42-8954-E15E245EAA39}" type="CATEGORYNAME">
                      <a:rPr lang="en-US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ln>
                          <a:noFill/>
                        </a:ln>
                      </a:rPr>
                      <a:t>, </a:t>
                    </a:r>
                    <a:fld id="{491DB214-FE14-4B44-8FA0-4AC83ED18372}" type="VALUE">
                      <a:rPr lang="en-US" baseline="0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ln>
                          <a:noFill/>
                        </a:ln>
                      </a:rPr>
                      <a:t>, </a:t>
                    </a:r>
                    <a:fld id="{A6642C67-1E1B-024F-8C51-4371E1500188}" type="PERCENTAGE">
                      <a:rPr lang="en-US" baseline="0">
                        <a:ln>
                          <a:noFill/>
                        </a:ln>
                      </a:rPr>
                      <a:pPr>
                        <a:defRPr sz="900">
                          <a:ln>
                            <a:noFill/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ln>
                        <a:noFill/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803-ED4E-9074-9664B5CF6192}"/>
                </c:ext>
              </c:extLst>
            </c:dLbl>
            <c:dLbl>
              <c:idx val="8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ln>
                          <a:solidFill>
                            <a:schemeClr val="tx2">
                              <a:lumMod val="75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7FA0F4-944C-D343-887B-87DD94189ABD}" type="CATEGORYNAME">
                      <a:rPr lang="en-US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D784F995-8BEF-5C4D-A7A5-FCB2C28ED7C0}" type="VALUE">
                      <a:rPr lang="en-US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, </a:t>
                    </a:r>
                    <a:fld id="{FC131699-3A5E-2A45-993B-8AA859A9DF83}" type="PERCENTAGE">
                      <a:rPr lang="en-US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rPr>
                      <a:pPr>
                        <a:defRPr sz="900">
                          <a:ln>
                            <a:solidFill>
                              <a:schemeClr val="tx2">
                                <a:lumMod val="7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2">
                            <a:lumMod val="7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803-ED4E-9074-9664B5CF6192}"/>
                </c:ext>
              </c:extLst>
            </c:dLbl>
            <c:dLbl>
              <c:idx val="9"/>
              <c:spPr>
                <a:noFill/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13C4-ED48-B5F0-0902D340E0C9}"/>
                </c:ext>
              </c:extLst>
            </c:dLbl>
            <c:spPr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softEdge rad="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INF CYBRSEC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122</c:v>
                </c:pt>
                <c:pt idx="1">
                  <c:v>53</c:v>
                </c:pt>
                <c:pt idx="2">
                  <c:v>94</c:v>
                </c:pt>
                <c:pt idx="3">
                  <c:v>52</c:v>
                </c:pt>
                <c:pt idx="4">
                  <c:v>14</c:v>
                </c:pt>
                <c:pt idx="5">
                  <c:v>26</c:v>
                </c:pt>
                <c:pt idx="6">
                  <c:v>3</c:v>
                </c:pt>
                <c:pt idx="7">
                  <c:v>68</c:v>
                </c:pt>
                <c:pt idx="8">
                  <c:v>305</c:v>
                </c:pt>
                <c:pt idx="9">
                  <c:v>194</c:v>
                </c:pt>
                <c:pt idx="1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803-ED4E-9074-9664B5CF6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4.6655858671688479E-3"/>
                  <c:y val="-1.5840373932606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45-BD42-B232-2A192CC7214E}"/>
                </c:ext>
              </c:extLst>
            </c:dLbl>
            <c:dLbl>
              <c:idx val="7"/>
              <c:layout>
                <c:manualLayout>
                  <c:x val="2.332792933584381E-3"/>
                  <c:y val="-1.58403739326066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45-BD42-B232-2A192CC7214E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112</c:v>
                </c:pt>
                <c:pt idx="1">
                  <c:v>25</c:v>
                </c:pt>
                <c:pt idx="2">
                  <c:v>66</c:v>
                </c:pt>
                <c:pt idx="3">
                  <c:v>35</c:v>
                </c:pt>
                <c:pt idx="4">
                  <c:v>7</c:v>
                </c:pt>
                <c:pt idx="5">
                  <c:v>23</c:v>
                </c:pt>
                <c:pt idx="6">
                  <c:v>28</c:v>
                </c:pt>
                <c:pt idx="7">
                  <c:v>30</c:v>
                </c:pt>
                <c:pt idx="8">
                  <c:v>163</c:v>
                </c:pt>
                <c:pt idx="9">
                  <c:v>68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3-0B42-94B4-57B9E0A259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25</c:v>
                </c:pt>
                <c:pt idx="1">
                  <c:v>7</c:v>
                </c:pt>
                <c:pt idx="2">
                  <c:v>11</c:v>
                </c:pt>
                <c:pt idx="3">
                  <c:v>9</c:v>
                </c:pt>
                <c:pt idx="4">
                  <c:v>3</c:v>
                </c:pt>
                <c:pt idx="5">
                  <c:v>3</c:v>
                </c:pt>
                <c:pt idx="6">
                  <c:v>12</c:v>
                </c:pt>
                <c:pt idx="7">
                  <c:v>10</c:v>
                </c:pt>
                <c:pt idx="8">
                  <c:v>76</c:v>
                </c:pt>
                <c:pt idx="9">
                  <c:v>22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43-0B42-94B4-57B9E0A25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7273729870482189E-3"/>
                  <c:y val="-2.4904500066673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8C-314A-B18A-9FE1A3A0A5C1}"/>
                </c:ext>
              </c:extLst>
            </c:dLbl>
            <c:dLbl>
              <c:idx val="3"/>
              <c:layout>
                <c:manualLayout>
                  <c:x val="-5.2500312559851526E-17"/>
                  <c:y val="-1.6603000044449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7A-F741-8E06-B49AAD57DBAC}"/>
                </c:ext>
              </c:extLst>
            </c:dLbl>
            <c:dLbl>
              <c:idx val="4"/>
              <c:layout>
                <c:manualLayout>
                  <c:x val="8.5910594805723144E-3"/>
                  <c:y val="-2.9055250077785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7A-F741-8E06-B49AAD57DBAC}"/>
                </c:ext>
              </c:extLst>
            </c:dLbl>
            <c:dLbl>
              <c:idx val="5"/>
              <c:layout>
                <c:manualLayout>
                  <c:x val="2.8636864935241224E-3"/>
                  <c:y val="-3.32060000888979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7A-F741-8E06-B49AAD57DBAC}"/>
                </c:ext>
              </c:extLst>
            </c:dLbl>
            <c:dLbl>
              <c:idx val="6"/>
              <c:layout>
                <c:manualLayout>
                  <c:x val="0"/>
                  <c:y val="-4.150750011112244E-2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4753685756181225E-2"/>
                      <c:h val="6.63289851775736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58C-314A-B18A-9FE1A3A0A5C1}"/>
                </c:ext>
              </c:extLst>
            </c:dLbl>
            <c:dLbl>
              <c:idx val="7"/>
              <c:layout>
                <c:manualLayout>
                  <c:x val="0"/>
                  <c:y val="-2.4904500066673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7A-F741-8E06-B49AAD57DBAC}"/>
                </c:ext>
              </c:extLst>
            </c:dLbl>
            <c:dLbl>
              <c:idx val="10"/>
              <c:layout>
                <c:manualLayout>
                  <c:x val="5.7272602434854025E-3"/>
                  <c:y val="-2.9055250077785786E-2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88999926265709E-2"/>
                      <c:h val="5.3897652309647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C7A-F741-8E06-B49AAD57DBAC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108</c:v>
                </c:pt>
                <c:pt idx="1">
                  <c:v>24</c:v>
                </c:pt>
                <c:pt idx="2">
                  <c:v>78</c:v>
                </c:pt>
                <c:pt idx="3">
                  <c:v>42</c:v>
                </c:pt>
                <c:pt idx="4">
                  <c:v>9</c:v>
                </c:pt>
                <c:pt idx="5">
                  <c:v>12</c:v>
                </c:pt>
                <c:pt idx="6">
                  <c:v>4</c:v>
                </c:pt>
                <c:pt idx="7">
                  <c:v>41</c:v>
                </c:pt>
                <c:pt idx="8">
                  <c:v>223</c:v>
                </c:pt>
                <c:pt idx="9">
                  <c:v>141</c:v>
                </c:pt>
                <c:pt idx="1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C-314A-B18A-9FE1A3A0A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20</c:v>
                </c:pt>
                <c:pt idx="1">
                  <c:v>10</c:v>
                </c:pt>
                <c:pt idx="2">
                  <c:v>24</c:v>
                </c:pt>
                <c:pt idx="3">
                  <c:v>11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22</c:v>
                </c:pt>
                <c:pt idx="8">
                  <c:v>96</c:v>
                </c:pt>
                <c:pt idx="9">
                  <c:v>25</c:v>
                </c:pt>
                <c:pt idx="1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8C-314A-B18A-9FE1A3A0A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694953826676504E-17"/>
                  <c:y val="-2.1627770738818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5C-794D-82B4-2CC8E682D7AE}"/>
                </c:ext>
              </c:extLst>
            </c:dLbl>
            <c:dLbl>
              <c:idx val="3"/>
              <c:layout>
                <c:manualLayout>
                  <c:x val="2.9399835916506319E-3"/>
                  <c:y val="-3.027887903434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5C-794D-82B4-2CC8E682D7AE}"/>
                </c:ext>
              </c:extLst>
            </c:dLbl>
            <c:dLbl>
              <c:idx val="4"/>
              <c:layout>
                <c:manualLayout>
                  <c:x val="-5.8799671833012638E-3"/>
                  <c:y val="-3.027887903434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5C-794D-82B4-2CC8E682D7AE}"/>
                </c:ext>
              </c:extLst>
            </c:dLbl>
            <c:dLbl>
              <c:idx val="5"/>
              <c:layout>
                <c:manualLayout>
                  <c:x val="-1.1759934366602528E-2"/>
                  <c:y val="-2.5953324886581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5C-794D-82B4-2CC8E682D7AE}"/>
                </c:ext>
              </c:extLst>
            </c:dLbl>
            <c:dLbl>
              <c:idx val="6"/>
              <c:layout>
                <c:manualLayout>
                  <c:x val="2.9399835916506319E-3"/>
                  <c:y val="-3.8929987329872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5C-794D-82B4-2CC8E682D7AE}"/>
                </c:ext>
              </c:extLst>
            </c:dLbl>
            <c:dLbl>
              <c:idx val="7"/>
              <c:layout>
                <c:manualLayout>
                  <c:x val="0"/>
                  <c:y val="-2.1627770738818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10-2841-A44B-EA3DDFF78A27}"/>
                </c:ext>
              </c:extLst>
            </c:dLbl>
            <c:dLbl>
              <c:idx val="10"/>
              <c:layout>
                <c:manualLayout>
                  <c:x val="-5.8799671833013713E-3"/>
                  <c:y val="-1.73022165910546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10-2841-A44B-EA3DDFF78A27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103</c:v>
                </c:pt>
                <c:pt idx="1">
                  <c:v>38</c:v>
                </c:pt>
                <c:pt idx="2">
                  <c:v>73</c:v>
                </c:pt>
                <c:pt idx="3">
                  <c:v>34</c:v>
                </c:pt>
                <c:pt idx="4">
                  <c:v>9</c:v>
                </c:pt>
                <c:pt idx="5">
                  <c:v>21</c:v>
                </c:pt>
                <c:pt idx="6">
                  <c:v>3</c:v>
                </c:pt>
                <c:pt idx="7">
                  <c:v>44</c:v>
                </c:pt>
                <c:pt idx="8">
                  <c:v>226</c:v>
                </c:pt>
                <c:pt idx="9">
                  <c:v>163</c:v>
                </c:pt>
                <c:pt idx="1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C-794D-82B4-2CC8E682D7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INF CYBRSEC </c:v>
                </c:pt>
                <c:pt idx="1">
                  <c:v>INF DATAANL</c:v>
                </c:pt>
                <c:pt idx="2">
                  <c:v>INF IT</c:v>
                </c:pt>
                <c:pt idx="3">
                  <c:v>INF IUE</c:v>
                </c:pt>
                <c:pt idx="4">
                  <c:v>INF SOCMEDIA</c:v>
                </c:pt>
                <c:pt idx="5">
                  <c:v>INF SOFTDEV</c:v>
                </c:pt>
                <c:pt idx="6">
                  <c:v>INF Undecided</c:v>
                </c:pt>
                <c:pt idx="7">
                  <c:v>EHC EMERPREP</c:v>
                </c:pt>
                <c:pt idx="8">
                  <c:v>EHC HOMELAND</c:v>
                </c:pt>
                <c:pt idx="9">
                  <c:v>EHC CYBSECUR</c:v>
                </c:pt>
                <c:pt idx="10">
                  <c:v>EHC Undecided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19</c:v>
                </c:pt>
                <c:pt idx="1">
                  <c:v>15</c:v>
                </c:pt>
                <c:pt idx="2">
                  <c:v>21</c:v>
                </c:pt>
                <c:pt idx="3">
                  <c:v>18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24</c:v>
                </c:pt>
                <c:pt idx="8">
                  <c:v>79</c:v>
                </c:pt>
                <c:pt idx="9">
                  <c:v>31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C-794D-82B4-2CC8E682D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873072"/>
        <c:axId val="765965760"/>
      </c:barChart>
      <c:catAx>
        <c:axId val="7658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965760"/>
        <c:crosses val="autoZero"/>
        <c:auto val="1"/>
        <c:lblAlgn val="ctr"/>
        <c:lblOffset val="100"/>
        <c:noMultiLvlLbl val="0"/>
      </c:catAx>
      <c:valAx>
        <c:axId val="765965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1">
                      <a:lumMod val="45000"/>
                      <a:lumOff val="55000"/>
                    </a:schemeClr>
                  </a:gs>
                  <a:gs pos="84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8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4-2141-8E8D-6EAE603BAD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B4-2141-8E8D-6EAE603BAD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B4-2141-8E8D-6EAE603BA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3-9F4C-B875-3120ABE807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3-9F4C-B875-3120ABE807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3-9F4C-B875-3120ABE80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In-State</a:t>
            </a:r>
            <a:r>
              <a:rPr lang="en-US" baseline="0" dirty="0"/>
              <a:t> vs Out-of-State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In-State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7-D845-ADC0-49DD4BC871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Out-of-State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7-D845-ADC0-49DD4BC871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N/A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Students 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7-D845-ADC0-49DD4BC87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50134656"/>
        <c:axId val="801183488"/>
      </c:barChart>
      <c:catAx>
        <c:axId val="750134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1183488"/>
        <c:crosses val="autoZero"/>
        <c:auto val="1"/>
        <c:lblAlgn val="ctr"/>
        <c:lblOffset val="100"/>
        <c:noMultiLvlLbl val="0"/>
      </c:catAx>
      <c:valAx>
        <c:axId val="801183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13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C391B4-0801-A34D-B73B-BC5D36B0A9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550B-F4A7-D54E-A104-F732A6D852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CCC8B6-4A00-A449-AB59-A3E5D7E4908A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3B8DB5E-40A2-FC4C-9384-FB6373031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685800"/>
            <a:ext cx="114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766145-EC40-EA4C-806F-7937E2EB6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FDC-9400-E64E-AD53-8534AAA4D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506-A4B3-6D4E-8186-6661262A7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D04D47-435D-064E-B700-BAFA95B2E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8D495CF-B8B1-E248-88AF-A8B36E110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0" y="685800"/>
            <a:ext cx="114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4E1DE2EE-D93F-3E44-80DD-ACA7E771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06D88A3-9B23-BC48-A688-FB3D8888A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A40EA4-B6AE-6540-B6F5-B458B3887579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C8D495CF-B8B1-E248-88AF-A8B36E110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57500" y="685800"/>
            <a:ext cx="114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4E1DE2EE-D93F-3E44-80DD-ACA7E7714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706D88A3-9B23-BC48-A688-FB3D8888A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A40EA4-B6AE-6540-B6F5-B458B3887579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8489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2"/>
            <a:ext cx="77724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0"/>
            <a:ext cx="64008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EC30-FF49-3D41-9714-B906211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F5E7B-6C18-0445-8F7D-7DD0E40B62A5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E478-4C65-464D-8C3F-4C4BFDD7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DCB1-97C1-E443-B598-4D3FEEFD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1610-8B91-B34C-B002-72F17B339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4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3AAC-7EB7-7245-8707-723EDBC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DF350-470F-B746-901E-5C578212CC27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73FF-1A4F-8143-B202-FDB8228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8C2F-E1E7-AE48-B04A-FA75C02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7311-C727-EE40-B6D4-A77163BD7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87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00"/>
            <a:ext cx="2057400" cy="9362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00"/>
            <a:ext cx="6019800" cy="9362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3497-E9B2-294D-974E-A974F56D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839E-83F7-614F-A103-8338B5EA37B2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FEED-2DB9-9747-AC36-EFC8F261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E77A-6C14-5E43-9E24-3B7039F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DFACA-E3C3-7A45-BDCC-AE3B298A4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E1CA-9FDB-8449-8CB9-3750E3FB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56155-77E7-634F-ABF7-B57670F49A26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CF14-099B-894B-A7CE-6B5217FC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5EAF-6A65-834B-9D2F-61C93913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6BF4-3703-824A-90CB-19AE33AE81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53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602"/>
            <a:ext cx="77724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54"/>
            <a:ext cx="7772400" cy="60007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B7BA-F5BA-0A40-9045-A6FE66AB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FB09-FA78-3E4A-A3AA-30579146A147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7B8C-CE37-9448-B380-F3A5F676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DDCF-58CE-0348-A34D-EC9A59F8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665AB-D3BA-0143-B00C-30A257B47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0"/>
            <a:ext cx="4038600" cy="7241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0"/>
            <a:ext cx="4038600" cy="7241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9D880A-7E26-004E-B53F-E6B87A06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AED50-87E4-0E4A-AB17-CBAB5C92EF66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6DD420-27A2-4D4B-A84C-F0A4FCB0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BE20F-B2A3-7C45-802C-7865F1B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A0DC-7F13-514C-A176-AAD7925D2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37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8552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6140452"/>
            <a:ext cx="4040188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8699500"/>
            <a:ext cx="4040188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52"/>
            <a:ext cx="4041775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0" b="1"/>
            </a:lvl3pPr>
            <a:lvl4pPr marL="1371614" indent="0">
              <a:buNone/>
              <a:defRPr sz="1600" b="1"/>
            </a:lvl4pPr>
            <a:lvl5pPr marL="1828818" indent="0">
              <a:buNone/>
              <a:defRPr sz="1600" b="1"/>
            </a:lvl5pPr>
            <a:lvl6pPr marL="2286023" indent="0">
              <a:buNone/>
              <a:defRPr sz="1600" b="1"/>
            </a:lvl6pPr>
            <a:lvl7pPr marL="2743227" indent="0">
              <a:buNone/>
              <a:defRPr sz="1600" b="1"/>
            </a:lvl7pPr>
            <a:lvl8pPr marL="3200432" indent="0">
              <a:buNone/>
              <a:defRPr sz="1600" b="1"/>
            </a:lvl8pPr>
            <a:lvl9pPr marL="36576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00"/>
            <a:ext cx="4041775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96BBA0-4015-C248-B63A-714080A5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1415C-61BE-3248-AFB2-7A298D4F520D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9C48C0-CBB2-6E41-94E0-8E156306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C80A0F-E840-694B-AEF8-E509E93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DD4C-8036-CA41-AF35-FEDB78273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22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41FAB2-9348-EB41-9013-9E9EFBBA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A33EA-A6C7-AF49-B2B0-18D2C3158A09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B117C2-EA2A-7946-BF04-F94CCDCA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921CA-72C5-9B45-84B0-E489181D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3871-3EFB-B84B-AF51-2F6B0EB5C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034E43-817A-BA40-8F59-E4BB5275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C7B35-3CC9-254E-9081-A98355868BAF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2B17E4-F111-E04A-9188-105A7E7C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4B913C-C8CB-044D-BED2-C77F4FE1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77879-CC74-6940-98CB-4B0BD9A35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4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0"/>
            <a:ext cx="3008313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02"/>
            <a:ext cx="5111750" cy="23412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02"/>
            <a:ext cx="3008313" cy="18764252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D4AC71-CACE-E643-B244-FC1A9202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163C4-79DC-4940-AEA4-9BDAA5BCAA08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F9718F-FE5C-D841-A8AD-0E3FF8F6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676321-BA33-F041-B28F-5287C479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AD1B-D3E1-F14C-9A63-D51DE7879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0"/>
            <a:ext cx="5486400" cy="22669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00"/>
            <a:ext cx="5486400" cy="16459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09" indent="0">
              <a:buNone/>
              <a:defRPr sz="2400"/>
            </a:lvl3pPr>
            <a:lvl4pPr marL="1371614" indent="0">
              <a:buNone/>
              <a:defRPr sz="2000"/>
            </a:lvl4pPr>
            <a:lvl5pPr marL="1828818" indent="0">
              <a:buNone/>
              <a:defRPr sz="2000"/>
            </a:lvl5pPr>
            <a:lvl6pPr marL="2286023" indent="0">
              <a:buNone/>
              <a:defRPr sz="2000"/>
            </a:lvl6pPr>
            <a:lvl7pPr marL="2743227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2"/>
            <a:ext cx="5486400" cy="3219448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9" indent="0">
              <a:buNone/>
              <a:defRPr sz="1000"/>
            </a:lvl3pPr>
            <a:lvl4pPr marL="1371614" indent="0">
              <a:buNone/>
              <a:defRPr sz="900"/>
            </a:lvl4pPr>
            <a:lvl5pPr marL="1828818" indent="0">
              <a:buNone/>
              <a:defRPr sz="900"/>
            </a:lvl5pPr>
            <a:lvl6pPr marL="2286023" indent="0">
              <a:buNone/>
              <a:defRPr sz="900"/>
            </a:lvl6pPr>
            <a:lvl7pPr marL="2743227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37DBC5-663F-BA45-9E9B-070F1E7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11E19-6061-F842-9A0C-D3A67D095F54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EC8ECE-C0FC-FB4B-B3A1-E9FB8DE5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95F3D0-9575-0C4D-A76A-4C35BE70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35D47-6F2B-0E45-B4CD-A4EF1432E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95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20C97EE-9E74-A845-9A99-B7E929BDD3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09855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50D7537-866F-CE46-8505-9B668CDA4F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6400800"/>
            <a:ext cx="82296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6D91-CAA8-C946-A0A1-AA3D8EC7E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25425400"/>
            <a:ext cx="2133600" cy="1460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CCAD6D-21E5-1142-82E7-74321C453A71}" type="datetimeFigureOut">
              <a:rPr lang="en-US" altLang="en-US"/>
              <a:pPr>
                <a:defRPr/>
              </a:pPr>
              <a:t>6/28/20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FE7-71B3-1A42-8ACF-6530A7DA8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25425400"/>
            <a:ext cx="2895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553B-9C6E-B541-914B-8208DF24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25425400"/>
            <a:ext cx="2133600" cy="14605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2D7052-DCD3-9740-BCB3-8066646B0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5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5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5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9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14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18" algn="ctr" defTabSz="457205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3" indent="-342903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7" indent="-285753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11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16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21" indent="-228602" algn="l" defTabSz="4572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25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0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4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39" indent="-228602" algn="l" defTabSz="4572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4572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10">
              <a:srgbClr val="DCE6F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4CE6F-944F-194D-89A5-8B55E84002FC}"/>
              </a:ext>
            </a:extLst>
          </p:cNvPr>
          <p:cNvSpPr/>
          <p:nvPr/>
        </p:nvSpPr>
        <p:spPr>
          <a:xfrm>
            <a:off x="0" y="26331863"/>
            <a:ext cx="9014981" cy="1100137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CA9CF0-5298-BF42-B575-64A0C34A65DC}"/>
              </a:ext>
            </a:extLst>
          </p:cNvPr>
          <p:cNvSpPr/>
          <p:nvPr/>
        </p:nvSpPr>
        <p:spPr>
          <a:xfrm>
            <a:off x="477782" y="223022"/>
            <a:ext cx="8188325" cy="22786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4AF98-03A2-B241-AC4F-C74479EE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7894"/>
            <a:ext cx="9144000" cy="1220788"/>
          </a:xfrm>
        </p:spPr>
        <p:txBody>
          <a:bodyPr/>
          <a:lstStyle/>
          <a:p>
            <a:pPr>
              <a:defRPr/>
            </a:pPr>
            <a:r>
              <a:rPr lang="en-US" sz="4800" b="1" spc="600" dirty="0">
                <a:solidFill>
                  <a:schemeClr val="tx2">
                    <a:lumMod val="75000"/>
                  </a:schemeClr>
                </a:solidFill>
              </a:rPr>
              <a:t>CEHC Student Breakdown</a:t>
            </a:r>
          </a:p>
        </p:txBody>
      </p:sp>
      <p:sp>
        <p:nvSpPr>
          <p:cNvPr id="21509" name="TextBox 21">
            <a:extLst>
              <a:ext uri="{FF2B5EF4-FFF2-40B4-BE49-F238E27FC236}">
                <a16:creationId xmlns:a16="http://schemas.microsoft.com/office/drawing/2014/main" id="{8542A39A-4AFE-FB45-9897-DDA72951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6" y="1789114"/>
            <a:ext cx="59753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In-depth look at the changes within the CEHC department from Fall semesters of 2017-2019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71B18D-A9DD-824C-93FC-FEA76DF136F2}"/>
              </a:ext>
            </a:extLst>
          </p:cNvPr>
          <p:cNvCxnSpPr/>
          <p:nvPr/>
        </p:nvCxnSpPr>
        <p:spPr>
          <a:xfrm>
            <a:off x="1674814" y="1668463"/>
            <a:ext cx="5794375" cy="0"/>
          </a:xfrm>
          <a:prstGeom prst="line">
            <a:avLst/>
          </a:prstGeom>
          <a:ln w="31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D1CD24-F78F-A141-B136-EBAB12F78DC2}"/>
              </a:ext>
            </a:extLst>
          </p:cNvPr>
          <p:cNvSpPr/>
          <p:nvPr/>
        </p:nvSpPr>
        <p:spPr>
          <a:xfrm>
            <a:off x="404507" y="10881792"/>
            <a:ext cx="81883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2017 Gender Breakdown of Students for Each Major and Concentration (BS/BA)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A9154F-9A12-4A4B-A0F0-16DD44D32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515545"/>
              </p:ext>
            </p:extLst>
          </p:nvPr>
        </p:nvGraphicFramePr>
        <p:xfrm>
          <a:off x="1104846" y="3311666"/>
          <a:ext cx="7295000" cy="339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8F3F30-3C3B-FC40-B936-02E49DC526EF}"/>
              </a:ext>
            </a:extLst>
          </p:cNvPr>
          <p:cNvSpPr txBox="1"/>
          <p:nvPr/>
        </p:nvSpPr>
        <p:spPr>
          <a:xfrm>
            <a:off x="1506539" y="2695204"/>
            <a:ext cx="5962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2017 Numbers and Percentages of Students for Each Major and Concentration (BS/BA)</a:t>
            </a:r>
          </a:p>
          <a:p>
            <a:pPr algn="ctr"/>
            <a:r>
              <a:rPr lang="en-US" sz="1800" b="1" dirty="0"/>
              <a:t>Total: 742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13524-D1A2-C046-A31A-7FEE1DA0EC6A}"/>
              </a:ext>
            </a:extLst>
          </p:cNvPr>
          <p:cNvSpPr txBox="1"/>
          <p:nvPr/>
        </p:nvSpPr>
        <p:spPr>
          <a:xfrm>
            <a:off x="-161711" y="6757768"/>
            <a:ext cx="4824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2018 Numbers and Percentages for Each Major and Concentration (BS/BA)</a:t>
            </a:r>
          </a:p>
          <a:p>
            <a:pPr algn="ctr"/>
            <a:r>
              <a:rPr lang="en-US" sz="1600" b="1" dirty="0"/>
              <a:t>Total: 920</a:t>
            </a:r>
          </a:p>
          <a:p>
            <a:pPr algn="ctr"/>
            <a:endParaRPr lang="en-US" sz="1600" b="1" dirty="0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370CFE3C-424D-0E4B-81CD-D48FD1620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909163"/>
              </p:ext>
            </p:extLst>
          </p:nvPr>
        </p:nvGraphicFramePr>
        <p:xfrm>
          <a:off x="-55" y="7274547"/>
          <a:ext cx="6290219" cy="314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02CE73-5953-4140-9A2A-C423BF065F7D}"/>
              </a:ext>
            </a:extLst>
          </p:cNvPr>
          <p:cNvSpPr txBox="1"/>
          <p:nvPr/>
        </p:nvSpPr>
        <p:spPr>
          <a:xfrm>
            <a:off x="4084694" y="6775675"/>
            <a:ext cx="5295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2019 Numbers and Percentages for Each Major and Concentration (BS/BA)</a:t>
            </a:r>
          </a:p>
          <a:p>
            <a:pPr algn="ctr"/>
            <a:r>
              <a:rPr lang="en-US" sz="1600" b="1" dirty="0"/>
              <a:t>Total: 988</a:t>
            </a:r>
          </a:p>
          <a:p>
            <a:pPr algn="ctr"/>
            <a:endParaRPr lang="en-US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1E98AF-30B9-3D49-929F-0397C28293AA}"/>
              </a:ext>
            </a:extLst>
          </p:cNvPr>
          <p:cNvCxnSpPr/>
          <p:nvPr/>
        </p:nvCxnSpPr>
        <p:spPr>
          <a:xfrm>
            <a:off x="4487863" y="6883619"/>
            <a:ext cx="0" cy="344740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8014081-B6E2-7045-B39C-F41DA0670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235403"/>
              </p:ext>
            </p:extLst>
          </p:nvPr>
        </p:nvGraphicFramePr>
        <p:xfrm>
          <a:off x="4442602" y="7257404"/>
          <a:ext cx="6122012" cy="339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EEA501-1D71-764C-8DF1-6822643A6184}"/>
              </a:ext>
            </a:extLst>
          </p:cNvPr>
          <p:cNvCxnSpPr>
            <a:cxnSpLocks/>
          </p:cNvCxnSpPr>
          <p:nvPr/>
        </p:nvCxnSpPr>
        <p:spPr>
          <a:xfrm>
            <a:off x="-1" y="6769070"/>
            <a:ext cx="9144001" cy="218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5D16DD-BCCC-3C4B-897C-21B6EB220E52}"/>
              </a:ext>
            </a:extLst>
          </p:cNvPr>
          <p:cNvSpPr txBox="1"/>
          <p:nvPr/>
        </p:nvSpPr>
        <p:spPr>
          <a:xfrm>
            <a:off x="86164" y="10404600"/>
            <a:ext cx="48685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*There are both increases and decreases every year. </a:t>
            </a:r>
          </a:p>
          <a:p>
            <a:r>
              <a:rPr lang="en-US" sz="1200" b="1" dirty="0"/>
              <a:t>A change in the total of students can directly correlates to these changes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6940D0A-33F0-4A43-82B3-105255A26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32375"/>
              </p:ext>
            </p:extLst>
          </p:nvPr>
        </p:nvGraphicFramePr>
        <p:xfrm>
          <a:off x="1720544" y="11439163"/>
          <a:ext cx="5444118" cy="320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29293C4-F961-2A43-97B1-4FA47799C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09911"/>
              </p:ext>
            </p:extLst>
          </p:nvPr>
        </p:nvGraphicFramePr>
        <p:xfrm>
          <a:off x="95004" y="15039575"/>
          <a:ext cx="4434843" cy="3059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E9180B-1C15-C74E-B1DF-97B1A0CC3849}"/>
              </a:ext>
            </a:extLst>
          </p:cNvPr>
          <p:cNvCxnSpPr>
            <a:cxnSpLocks/>
          </p:cNvCxnSpPr>
          <p:nvPr/>
        </p:nvCxnSpPr>
        <p:spPr>
          <a:xfrm>
            <a:off x="-55" y="14643554"/>
            <a:ext cx="9144001" cy="218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C70CB3-AC5A-8A40-ADD0-2A3F8B4B1DAA}"/>
              </a:ext>
            </a:extLst>
          </p:cNvPr>
          <p:cNvCxnSpPr>
            <a:cxnSpLocks/>
          </p:cNvCxnSpPr>
          <p:nvPr/>
        </p:nvCxnSpPr>
        <p:spPr>
          <a:xfrm>
            <a:off x="4529847" y="14680968"/>
            <a:ext cx="2" cy="3238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4B1DE9-6EF4-9F4D-BE5B-486A382586C1}"/>
              </a:ext>
            </a:extLst>
          </p:cNvPr>
          <p:cNvSpPr txBox="1"/>
          <p:nvPr/>
        </p:nvSpPr>
        <p:spPr>
          <a:xfrm>
            <a:off x="-79868" y="14621795"/>
            <a:ext cx="4609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2018 Gender Breakdown of Students for Each Major and Concentration (BS/BA)</a:t>
            </a:r>
          </a:p>
          <a:p>
            <a:pPr algn="ctr"/>
            <a:endParaRPr 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91F49A-288F-0E4A-900B-18D8FEF0CED5}"/>
              </a:ext>
            </a:extLst>
          </p:cNvPr>
          <p:cNvSpPr txBox="1"/>
          <p:nvPr/>
        </p:nvSpPr>
        <p:spPr>
          <a:xfrm>
            <a:off x="4498668" y="14634836"/>
            <a:ext cx="460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2019 Gender Breakdown of Students for Each Major and Concentration (BS/BA)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42B8654-47CD-254F-8B63-AB506315E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383429"/>
              </p:ext>
            </p:extLst>
          </p:nvPr>
        </p:nvGraphicFramePr>
        <p:xfrm>
          <a:off x="4659239" y="15083154"/>
          <a:ext cx="4319752" cy="293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39E42D82-F4C0-644E-892C-E6F0085DCCB2}"/>
              </a:ext>
            </a:extLst>
          </p:cNvPr>
          <p:cNvSpPr txBox="1"/>
          <p:nvPr/>
        </p:nvSpPr>
        <p:spPr>
          <a:xfrm>
            <a:off x="86165" y="18047227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*The charts remain consistent despite having different numbers. </a:t>
            </a:r>
          </a:p>
          <a:p>
            <a:r>
              <a:rPr lang="en-US" sz="1200" b="1" dirty="0"/>
              <a:t>We can see that the same majors remain the most popular, and males heavily outweigh females in almost every major/concentration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A2C3E7-8391-564E-9140-968955E26DA0}"/>
              </a:ext>
            </a:extLst>
          </p:cNvPr>
          <p:cNvSpPr/>
          <p:nvPr/>
        </p:nvSpPr>
        <p:spPr>
          <a:xfrm>
            <a:off x="-212600" y="19009497"/>
            <a:ext cx="3377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2017 In-State vs Out-of-State Students (BS/BA)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D783B6-2483-7F40-AD1F-A7DD5EAEE71C}"/>
              </a:ext>
            </a:extLst>
          </p:cNvPr>
          <p:cNvSpPr/>
          <p:nvPr/>
        </p:nvSpPr>
        <p:spPr>
          <a:xfrm>
            <a:off x="2835675" y="19622573"/>
            <a:ext cx="34725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2018 In-State vs Out-of-State Students (BS/BA)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28AC01-9887-B64D-93F9-EE11CA4569FD}"/>
              </a:ext>
            </a:extLst>
          </p:cNvPr>
          <p:cNvSpPr/>
          <p:nvPr/>
        </p:nvSpPr>
        <p:spPr>
          <a:xfrm>
            <a:off x="5822702" y="20036228"/>
            <a:ext cx="3473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2019 In-State vs Out-of-State Students (BS/BA)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BBBB541-18C8-684F-8120-164F1D266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287657"/>
              </p:ext>
            </p:extLst>
          </p:nvPr>
        </p:nvGraphicFramePr>
        <p:xfrm>
          <a:off x="-79868" y="19489565"/>
          <a:ext cx="2915541" cy="346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0B276FFA-06AD-8248-A973-45B5EE9B3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971569"/>
              </p:ext>
            </p:extLst>
          </p:nvPr>
        </p:nvGraphicFramePr>
        <p:xfrm>
          <a:off x="2981910" y="20217996"/>
          <a:ext cx="2921385" cy="3414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53B6D395-8482-BF4F-9C59-C7A562FF6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167000"/>
              </p:ext>
            </p:extLst>
          </p:nvPr>
        </p:nvGraphicFramePr>
        <p:xfrm>
          <a:off x="6104363" y="20625503"/>
          <a:ext cx="2910619" cy="343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2CE1F8-5851-FA4F-A796-779A152644BA}"/>
              </a:ext>
            </a:extLst>
          </p:cNvPr>
          <p:cNvCxnSpPr/>
          <p:nvPr/>
        </p:nvCxnSpPr>
        <p:spPr>
          <a:xfrm>
            <a:off x="2589675" y="20517207"/>
            <a:ext cx="659207" cy="57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D6C326-AF12-E643-8C4A-D8DD0F2D56A0}"/>
              </a:ext>
            </a:extLst>
          </p:cNvPr>
          <p:cNvCxnSpPr/>
          <p:nvPr/>
        </p:nvCxnSpPr>
        <p:spPr>
          <a:xfrm>
            <a:off x="5649008" y="21022056"/>
            <a:ext cx="659207" cy="57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D2E17F-76DD-9848-BF88-606A9C3FAF36}"/>
              </a:ext>
            </a:extLst>
          </p:cNvPr>
          <p:cNvSpPr txBox="1"/>
          <p:nvPr/>
        </p:nvSpPr>
        <p:spPr>
          <a:xfrm>
            <a:off x="182977" y="24142808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*These numbers confirm that a majority of students in the CEHC department are In-State, with very little in comparison being from out of state.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E4C4437-7373-0441-8B66-415BBA68A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137" y="26331863"/>
            <a:ext cx="1597573" cy="11001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64CE6F-944F-194D-89A5-8B55E84002FC}"/>
              </a:ext>
            </a:extLst>
          </p:cNvPr>
          <p:cNvSpPr/>
          <p:nvPr/>
        </p:nvSpPr>
        <p:spPr>
          <a:xfrm>
            <a:off x="0" y="26331863"/>
            <a:ext cx="9014981" cy="1100137"/>
          </a:xfrm>
          <a:prstGeom prst="rect">
            <a:avLst/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u="sng" dirty="0"/>
              <a:t>SOURCES</a:t>
            </a:r>
          </a:p>
          <a:p>
            <a:pPr eaLnBrk="1" hangingPunct="1">
              <a:defRPr/>
            </a:pPr>
            <a:r>
              <a:rPr lang="en-US" sz="1400" dirty="0"/>
              <a:t>https://www.albany.edu/cehc</a:t>
            </a:r>
          </a:p>
          <a:p>
            <a:pPr eaLnBrk="1" hangingPunct="1">
              <a:defRPr/>
            </a:pPr>
            <a:r>
              <a:rPr lang="en-US" sz="1400" u="sng" dirty="0"/>
              <a:t>CREATED BY</a:t>
            </a:r>
          </a:p>
          <a:p>
            <a:pPr eaLnBrk="1" hangingPunct="1">
              <a:defRPr/>
            </a:pPr>
            <a:r>
              <a:rPr lang="en-US" sz="1400" dirty="0"/>
              <a:t>Matthew </a:t>
            </a:r>
            <a:r>
              <a:rPr lang="en-US" sz="1400" dirty="0" err="1"/>
              <a:t>Belizaire</a:t>
            </a:r>
            <a:r>
              <a:rPr lang="en-US" sz="1400" dirty="0"/>
              <a:t> / CEHC </a:t>
            </a:r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D1CD24-F78F-A141-B136-EBAB12F78DC2}"/>
              </a:ext>
            </a:extLst>
          </p:cNvPr>
          <p:cNvSpPr/>
          <p:nvPr/>
        </p:nvSpPr>
        <p:spPr>
          <a:xfrm>
            <a:off x="396122" y="10703341"/>
            <a:ext cx="81883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/>
              <a:t>County Breakdown of Students for Each Major and Concentration (BS/BA)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D16DD-BCCC-3C4B-897C-21B6EB220E52}"/>
              </a:ext>
            </a:extLst>
          </p:cNvPr>
          <p:cNvSpPr txBox="1"/>
          <p:nvPr/>
        </p:nvSpPr>
        <p:spPr>
          <a:xfrm>
            <a:off x="155405" y="9443621"/>
            <a:ext cx="486854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*The pattern remained the same throughout all three years, with US Students vastly outnumbering International. While US Students gradually increased, International Students fluctuated down, and up.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E9180B-1C15-C74E-B1DF-97B1A0CC3849}"/>
              </a:ext>
            </a:extLst>
          </p:cNvPr>
          <p:cNvCxnSpPr>
            <a:cxnSpLocks/>
          </p:cNvCxnSpPr>
          <p:nvPr/>
        </p:nvCxnSpPr>
        <p:spPr>
          <a:xfrm>
            <a:off x="0" y="10624381"/>
            <a:ext cx="9144001" cy="218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C70CB3-AC5A-8A40-ADD0-2A3F8B4B1DAA}"/>
              </a:ext>
            </a:extLst>
          </p:cNvPr>
          <p:cNvCxnSpPr>
            <a:cxnSpLocks/>
          </p:cNvCxnSpPr>
          <p:nvPr/>
        </p:nvCxnSpPr>
        <p:spPr>
          <a:xfrm>
            <a:off x="4086970" y="11049817"/>
            <a:ext cx="0" cy="11871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E4C4437-7373-0441-8B66-415BBA68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6331863"/>
            <a:ext cx="1597573" cy="11001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747A3D-9993-7D4A-A3FF-B550709219B2}"/>
              </a:ext>
            </a:extLst>
          </p:cNvPr>
          <p:cNvSpPr/>
          <p:nvPr/>
        </p:nvSpPr>
        <p:spPr>
          <a:xfrm>
            <a:off x="404507" y="312866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2017 US Citizens vs International Students (BS/BA)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D6543B4-156E-EC44-AE22-8BCBC263A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75663"/>
              </p:ext>
            </p:extLst>
          </p:nvPr>
        </p:nvGraphicFramePr>
        <p:xfrm>
          <a:off x="512833" y="927976"/>
          <a:ext cx="2915541" cy="346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45E3DA8-D6BE-E14B-8482-5A7407582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484338"/>
              </p:ext>
            </p:extLst>
          </p:nvPr>
        </p:nvGraphicFramePr>
        <p:xfrm>
          <a:off x="2822550" y="5832287"/>
          <a:ext cx="2915541" cy="346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BD4732B4-E7A7-2048-A832-F2C36D052322}"/>
              </a:ext>
            </a:extLst>
          </p:cNvPr>
          <p:cNvSpPr/>
          <p:nvPr/>
        </p:nvSpPr>
        <p:spPr>
          <a:xfrm>
            <a:off x="5023946" y="296133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2018 US Citizens vs International Students (BS/BA)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7C5DD91B-BFEF-954C-B041-850033722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786178"/>
              </p:ext>
            </p:extLst>
          </p:nvPr>
        </p:nvGraphicFramePr>
        <p:xfrm>
          <a:off x="5135382" y="908579"/>
          <a:ext cx="2915541" cy="346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2BAE25AE-4632-E548-9EC9-940ACAA72CA0}"/>
              </a:ext>
            </a:extLst>
          </p:cNvPr>
          <p:cNvSpPr/>
          <p:nvPr/>
        </p:nvSpPr>
        <p:spPr>
          <a:xfrm>
            <a:off x="2714224" y="5235300"/>
            <a:ext cx="3132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2019 US Citizens vs International Students (BS/BA)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ABCDE7-4284-5748-9251-A9DAB66DA7DF}"/>
              </a:ext>
            </a:extLst>
          </p:cNvPr>
          <p:cNvCxnSpPr/>
          <p:nvPr/>
        </p:nvCxnSpPr>
        <p:spPr>
          <a:xfrm>
            <a:off x="3536702" y="2489200"/>
            <a:ext cx="1487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C3D69-1899-6D4B-99F0-B0DAD4D06B2B}"/>
              </a:ext>
            </a:extLst>
          </p:cNvPr>
          <p:cNvCxnSpPr/>
          <p:nvPr/>
        </p:nvCxnSpPr>
        <p:spPr>
          <a:xfrm flipH="1">
            <a:off x="5308600" y="4368780"/>
            <a:ext cx="647700" cy="693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E58E7-F2F2-E441-8038-AFA758C5FC7D}"/>
              </a:ext>
            </a:extLst>
          </p:cNvPr>
          <p:cNvSpPr txBox="1"/>
          <p:nvPr/>
        </p:nvSpPr>
        <p:spPr>
          <a:xfrm>
            <a:off x="132983" y="11299272"/>
            <a:ext cx="2292102" cy="116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Albany = 139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Allegany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Bronx = 34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Broome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Cattaraugus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Cayuga = 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Chautauqua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Chemung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Chenango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Clinton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Columbia = 12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Cortland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Delaware = 3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Dutchess</a:t>
            </a:r>
            <a:r>
              <a:rPr lang="en-US" sz="1400" dirty="0"/>
              <a:t> = 25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Erie = 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Essex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Franklin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Fulton = 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Genesee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Greene = 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Hamilton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Herkimer = 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Jefferson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Kings = 31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Lewis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Livingston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Madison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Monroe = 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Montgomery = 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Nassau = 67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 = 40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Niagara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Oneida = 12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Onondaga = 15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Ontario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Orange = 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23D7C-21A7-0443-818D-D676D5D0E3DC}"/>
              </a:ext>
            </a:extLst>
          </p:cNvPr>
          <p:cNvSpPr txBox="1"/>
          <p:nvPr/>
        </p:nvSpPr>
        <p:spPr>
          <a:xfrm>
            <a:off x="1438041" y="1106844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43EDE-F476-9346-89F5-207C29027BB3}"/>
              </a:ext>
            </a:extLst>
          </p:cNvPr>
          <p:cNvSpPr txBox="1"/>
          <p:nvPr/>
        </p:nvSpPr>
        <p:spPr>
          <a:xfrm>
            <a:off x="2120873" y="11299272"/>
            <a:ext cx="1460080" cy="878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Orleans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Oswego = 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Otsego = 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Putnam = 4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Queens = 45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Rensselaer = 32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Richmond = 8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Rockland = 31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St. Lawrence =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Saratoga = 43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Schenectady = 33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Schoharie = 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Schuyler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Seneca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Steuben = 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Suffolk = 57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Sullivan = 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Tioga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Tompkins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Ulster = 21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Warren = 5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Washington = 4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Wayne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Westchester = 52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Wyoming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Yates = 0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705DD-4CA7-0144-9464-E61A777DC54D}"/>
              </a:ext>
            </a:extLst>
          </p:cNvPr>
          <p:cNvSpPr txBox="1"/>
          <p:nvPr/>
        </p:nvSpPr>
        <p:spPr>
          <a:xfrm>
            <a:off x="6186726" y="1106844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4AC1B-C58D-6A48-BDAC-506FF29E212E}"/>
              </a:ext>
            </a:extLst>
          </p:cNvPr>
          <p:cNvSpPr txBox="1"/>
          <p:nvPr/>
        </p:nvSpPr>
        <p:spPr>
          <a:xfrm>
            <a:off x="4097289" y="11290244"/>
            <a:ext cx="2648930" cy="120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Albany = 139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Allegany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Bronx = 33 (2.94%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Broome = 8 (700%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Cattaraugus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Cayuga = 2 (33.3%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Chautauqua = 0 (100%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Chemung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Chenango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Clinton = 3 (200% increase)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Columbia = 17 (41.6%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Cortland = 1 (0 to 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Delaware = 5 (66.6% increase)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Dutchess</a:t>
            </a:r>
            <a:r>
              <a:rPr lang="en-US" sz="1400" dirty="0"/>
              <a:t> = 33 (32%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Erie = 10 (25%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Essex = 1 (0 to 1)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Franklin = 1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Fulton = 1 (66.6% decrease)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Genesee = 1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Greene = 9 (28.%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Hamilton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Herkimer = 3 (50%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Jefferson = 0 (100%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Kings = 43 (38.7%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Lewis = 1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Livingston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Madison = 2 (100% increase)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Monroe = 10 (25%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Montgomery = 8 (14.2%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Nassau = 91 (35.8% x)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 = 45 (12.5%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Niagara = 1 (0 to 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Oneida = 19 (58.3%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Onondaga = 22 (46.6%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Ontario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Orange = 43 (43.3% increase)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5C116-2D6D-F241-9E31-3A6D1BBF41F7}"/>
              </a:ext>
            </a:extLst>
          </p:cNvPr>
          <p:cNvSpPr txBox="1"/>
          <p:nvPr/>
        </p:nvSpPr>
        <p:spPr>
          <a:xfrm>
            <a:off x="6590041" y="11299272"/>
            <a:ext cx="2704843" cy="878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Orleans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Oswego = 2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Otsego = 5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Putnam = 13 (225%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Queens = 53 (17.7%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Rensselaer = 40 (25%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Richmond = 14 (75%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Rockland = 33 (6.45%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St. Lawrence = 2 (100%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Saratoga = 43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Schenectady = 43 (30.3%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Schoharie = 3 (50%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Schuyler = 1 (0 to 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Seneca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Steuben = 1 (50%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Suffolk = 82 (43.8%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Sullivan = 3 (50%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Tioga =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Tompkins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Ulster = 21 (4.7% decrease)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Warren = 5 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Washington = 4 (0%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Wayne = 1 (0 to 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Westchester = 61 (17.3% increase)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Wyoming = 0 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Yates = 1 (0 to 1)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178D4F-DF44-B34E-821E-76878151526F}"/>
              </a:ext>
            </a:extLst>
          </p:cNvPr>
          <p:cNvCxnSpPr>
            <a:cxnSpLocks/>
          </p:cNvCxnSpPr>
          <p:nvPr/>
        </p:nvCxnSpPr>
        <p:spPr>
          <a:xfrm>
            <a:off x="16227" y="22909138"/>
            <a:ext cx="9144000" cy="6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C88F95-64E9-CC45-A80F-5BD6BBDAF22F}"/>
              </a:ext>
            </a:extLst>
          </p:cNvPr>
          <p:cNvSpPr txBox="1"/>
          <p:nvPr/>
        </p:nvSpPr>
        <p:spPr>
          <a:xfrm>
            <a:off x="4064027" y="2291796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4CFA78-09CF-0345-B5D0-FDAD9BEB391C}"/>
              </a:ext>
            </a:extLst>
          </p:cNvPr>
          <p:cNvSpPr txBox="1"/>
          <p:nvPr/>
        </p:nvSpPr>
        <p:spPr>
          <a:xfrm>
            <a:off x="-22874" y="23160961"/>
            <a:ext cx="22358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Albany = 147 (5.75% increase)</a:t>
            </a:r>
          </a:p>
          <a:p>
            <a:r>
              <a:rPr lang="en-US" sz="1200" dirty="0"/>
              <a:t>Allegany = 0</a:t>
            </a:r>
          </a:p>
          <a:p>
            <a:r>
              <a:rPr lang="en-US" sz="1200" dirty="0"/>
              <a:t>Bronx = 36 (9.09% increase)</a:t>
            </a:r>
          </a:p>
          <a:p>
            <a:r>
              <a:rPr lang="en-US" sz="1200" dirty="0"/>
              <a:t>Broome = 9 (12.5% increase)</a:t>
            </a:r>
          </a:p>
          <a:p>
            <a:r>
              <a:rPr lang="en-US" sz="1200" dirty="0"/>
              <a:t>Cattaraugus = 0 </a:t>
            </a:r>
          </a:p>
          <a:p>
            <a:r>
              <a:rPr lang="en-US" sz="1200" dirty="0"/>
              <a:t>Cayuga = 1 (50% decrease)</a:t>
            </a:r>
          </a:p>
          <a:p>
            <a:r>
              <a:rPr lang="en-US" sz="1200" dirty="0"/>
              <a:t>Chautauqua = 0 (100% decrease)</a:t>
            </a:r>
          </a:p>
          <a:p>
            <a:r>
              <a:rPr lang="en-US" sz="1200" dirty="0"/>
              <a:t>Chemung = 0 </a:t>
            </a:r>
          </a:p>
          <a:p>
            <a:r>
              <a:rPr lang="en-US" sz="1200" dirty="0"/>
              <a:t>Chenango = 0</a:t>
            </a:r>
          </a:p>
          <a:p>
            <a:r>
              <a:rPr lang="en-US" sz="1200" dirty="0"/>
              <a:t>Clinton = 2 (33.3% decrease) </a:t>
            </a:r>
          </a:p>
          <a:p>
            <a:r>
              <a:rPr lang="en-US" sz="1200" dirty="0"/>
              <a:t>Columbia = 15 (11.7% decrease)</a:t>
            </a:r>
          </a:p>
          <a:p>
            <a:r>
              <a:rPr lang="en-US" sz="1200" dirty="0"/>
              <a:t>Cortland = 1 (0% increase)</a:t>
            </a:r>
          </a:p>
          <a:p>
            <a:r>
              <a:rPr lang="en-US" sz="1200" dirty="0"/>
              <a:t>Delaware = 4 (20% decrease)</a:t>
            </a:r>
          </a:p>
          <a:p>
            <a:r>
              <a:rPr lang="en-US" sz="1200" dirty="0" err="1"/>
              <a:t>Dutchess</a:t>
            </a:r>
            <a:r>
              <a:rPr lang="en-US" sz="1200" dirty="0"/>
              <a:t> = 39 (18.18% increase)</a:t>
            </a:r>
          </a:p>
          <a:p>
            <a:r>
              <a:rPr lang="en-US" sz="1200" dirty="0"/>
              <a:t>Erie = 11 (10% increase)</a:t>
            </a:r>
          </a:p>
          <a:p>
            <a:r>
              <a:rPr lang="en-US" sz="1200" dirty="0"/>
              <a:t>Essex = 2 (100% increase) </a:t>
            </a:r>
          </a:p>
          <a:p>
            <a:r>
              <a:rPr lang="en-US" sz="1200" dirty="0"/>
              <a:t>Franklin = 1 (0% increase)</a:t>
            </a:r>
          </a:p>
          <a:p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699980-BD53-9243-9A68-CF5A3F6E7457}"/>
              </a:ext>
            </a:extLst>
          </p:cNvPr>
          <p:cNvSpPr txBox="1"/>
          <p:nvPr/>
        </p:nvSpPr>
        <p:spPr>
          <a:xfrm>
            <a:off x="2188118" y="23160961"/>
            <a:ext cx="235660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Fulton = 2 (100% increase) </a:t>
            </a:r>
          </a:p>
          <a:p>
            <a:r>
              <a:rPr lang="en-US" sz="1200" dirty="0"/>
              <a:t>Genesee = 2 (100% increase)</a:t>
            </a:r>
          </a:p>
          <a:p>
            <a:r>
              <a:rPr lang="en-US" sz="1200" dirty="0"/>
              <a:t>Greene = 8 (11.11.% decrease)</a:t>
            </a:r>
          </a:p>
          <a:p>
            <a:r>
              <a:rPr lang="en-US" sz="1200" dirty="0"/>
              <a:t>Hamilton = 0</a:t>
            </a:r>
          </a:p>
          <a:p>
            <a:r>
              <a:rPr lang="en-US" sz="1200" dirty="0"/>
              <a:t>Herkimer = 4 (33.3% increase)</a:t>
            </a:r>
          </a:p>
          <a:p>
            <a:r>
              <a:rPr lang="en-US" sz="1200" dirty="0"/>
              <a:t>Jefferson = 1 (0 to 1)</a:t>
            </a:r>
          </a:p>
          <a:p>
            <a:r>
              <a:rPr lang="en-US" sz="1200" dirty="0"/>
              <a:t>Kings = 62 (44.18% increase)</a:t>
            </a:r>
          </a:p>
          <a:p>
            <a:r>
              <a:rPr lang="en-US" sz="1200" dirty="0"/>
              <a:t>Lewis = 0 (100% decrease)</a:t>
            </a:r>
          </a:p>
          <a:p>
            <a:r>
              <a:rPr lang="en-US" sz="1200" dirty="0"/>
              <a:t>Livingston = 1 (0 to 1)</a:t>
            </a:r>
          </a:p>
          <a:p>
            <a:r>
              <a:rPr lang="en-US" sz="1200" dirty="0"/>
              <a:t>Madison = 2 (0% increase) </a:t>
            </a:r>
          </a:p>
          <a:p>
            <a:r>
              <a:rPr lang="en-US" sz="1200" dirty="0"/>
              <a:t>Monroe = 17 (70% increase)</a:t>
            </a:r>
          </a:p>
          <a:p>
            <a:r>
              <a:rPr lang="en-US" sz="1200" dirty="0"/>
              <a:t>Montgomery = 9 (12.5% increase)</a:t>
            </a:r>
          </a:p>
          <a:p>
            <a:r>
              <a:rPr lang="en-US" sz="1200" dirty="0"/>
              <a:t>Nassau = 92 (1.09% increase)</a:t>
            </a:r>
          </a:p>
          <a:p>
            <a:r>
              <a:rPr lang="en-US" sz="1200" dirty="0"/>
              <a:t>New York = 38 (15.5% decrease)</a:t>
            </a:r>
          </a:p>
          <a:p>
            <a:r>
              <a:rPr lang="en-US" sz="1200" dirty="0"/>
              <a:t>Niagara = 0 (100% decrease)</a:t>
            </a:r>
          </a:p>
          <a:p>
            <a:r>
              <a:rPr lang="en-US" sz="1200" dirty="0"/>
              <a:t>Oneida = 16 (15.7% decrease)</a:t>
            </a:r>
          </a:p>
          <a:p>
            <a:r>
              <a:rPr lang="en-US" sz="1200" dirty="0"/>
              <a:t>Onondaga = 27 (22.726% increase)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1504" name="TextBox 21503">
            <a:extLst>
              <a:ext uri="{FF2B5EF4-FFF2-40B4-BE49-F238E27FC236}">
                <a16:creationId xmlns:a16="http://schemas.microsoft.com/office/drawing/2014/main" id="{6A94D616-DFFE-5546-8A21-DD520D453FBF}"/>
              </a:ext>
            </a:extLst>
          </p:cNvPr>
          <p:cNvSpPr txBox="1"/>
          <p:nvPr/>
        </p:nvSpPr>
        <p:spPr>
          <a:xfrm>
            <a:off x="4633939" y="23157122"/>
            <a:ext cx="24249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Ontario = 0 </a:t>
            </a:r>
          </a:p>
          <a:p>
            <a:r>
              <a:rPr lang="en-US" sz="1200" dirty="0"/>
              <a:t>Orange = 57 (32.55% increase)</a:t>
            </a:r>
          </a:p>
          <a:p>
            <a:r>
              <a:rPr lang="en-US" sz="1200" dirty="0"/>
              <a:t>Orleans = 0</a:t>
            </a:r>
          </a:p>
          <a:p>
            <a:r>
              <a:rPr lang="en-US" sz="1200" dirty="0"/>
              <a:t>Oswego = 0 (100% decrease)</a:t>
            </a:r>
          </a:p>
          <a:p>
            <a:r>
              <a:rPr lang="en-US" sz="1200" dirty="0"/>
              <a:t>Otsego = 4 (20% decrease)</a:t>
            </a:r>
          </a:p>
          <a:p>
            <a:r>
              <a:rPr lang="en-US" sz="1200" dirty="0"/>
              <a:t>Putnam = 17 (30.76% increase)</a:t>
            </a:r>
          </a:p>
          <a:p>
            <a:r>
              <a:rPr lang="en-US" sz="1200" dirty="0"/>
              <a:t>Queens = 55 (1.8% increase)</a:t>
            </a:r>
          </a:p>
          <a:p>
            <a:r>
              <a:rPr lang="en-US" sz="1200" dirty="0"/>
              <a:t>Rensselaer = 51 (27.5% increase)</a:t>
            </a:r>
          </a:p>
          <a:p>
            <a:r>
              <a:rPr lang="en-US" sz="1200" dirty="0"/>
              <a:t>Richmond = 18 (28.57% increase)</a:t>
            </a:r>
          </a:p>
          <a:p>
            <a:r>
              <a:rPr lang="en-US" sz="1200" dirty="0"/>
              <a:t>Rockland = 30 (9.09% decrease)</a:t>
            </a:r>
          </a:p>
          <a:p>
            <a:r>
              <a:rPr lang="en-US" sz="1200" dirty="0"/>
              <a:t>St. Lawrence = 2 (0% increase)</a:t>
            </a:r>
          </a:p>
          <a:p>
            <a:r>
              <a:rPr lang="en-US" sz="1200" dirty="0"/>
              <a:t>Saratoga = 43 (0% increase)</a:t>
            </a:r>
          </a:p>
          <a:p>
            <a:r>
              <a:rPr lang="en-US" sz="1200" dirty="0"/>
              <a:t>Schenectady = 52 (20.93% increase)</a:t>
            </a:r>
          </a:p>
          <a:p>
            <a:r>
              <a:rPr lang="en-US" sz="1200" dirty="0"/>
              <a:t>Schoharie = 2 (33.3% decrease)</a:t>
            </a:r>
          </a:p>
          <a:p>
            <a:r>
              <a:rPr lang="en-US" sz="1200" dirty="0"/>
              <a:t>Schuyler = 1 (0% increase)</a:t>
            </a:r>
          </a:p>
          <a:p>
            <a:r>
              <a:rPr lang="en-US" sz="1200" dirty="0"/>
              <a:t>Seneca = 0</a:t>
            </a:r>
          </a:p>
          <a:p>
            <a:r>
              <a:rPr lang="en-US" sz="1200" dirty="0"/>
              <a:t>Steuben = 1 (0% increase)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1505" name="TextBox 21504">
            <a:extLst>
              <a:ext uri="{FF2B5EF4-FFF2-40B4-BE49-F238E27FC236}">
                <a16:creationId xmlns:a16="http://schemas.microsoft.com/office/drawing/2014/main" id="{5F57A009-3E4A-CB40-8B6D-7023187DDEEE}"/>
              </a:ext>
            </a:extLst>
          </p:cNvPr>
          <p:cNvSpPr txBox="1"/>
          <p:nvPr/>
        </p:nvSpPr>
        <p:spPr>
          <a:xfrm>
            <a:off x="6970698" y="23157122"/>
            <a:ext cx="2257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Suffolk = 106 (29.2% increase)</a:t>
            </a:r>
          </a:p>
          <a:p>
            <a:r>
              <a:rPr lang="en-US" sz="1200" dirty="0"/>
              <a:t>Sullivan = 6 (100% increase)</a:t>
            </a:r>
          </a:p>
          <a:p>
            <a:r>
              <a:rPr lang="en-US" sz="1200" dirty="0"/>
              <a:t>Tioga = 0</a:t>
            </a:r>
          </a:p>
          <a:p>
            <a:r>
              <a:rPr lang="en-US" sz="1200" dirty="0"/>
              <a:t>Tompkins = 1 (0 to 1)</a:t>
            </a:r>
          </a:p>
          <a:p>
            <a:r>
              <a:rPr lang="en-US" sz="1200" dirty="0"/>
              <a:t>Ulster = 18 (14.28% decrease)</a:t>
            </a:r>
          </a:p>
          <a:p>
            <a:r>
              <a:rPr lang="en-US" sz="1200" dirty="0"/>
              <a:t>Warren = 6  (20% increase)</a:t>
            </a:r>
          </a:p>
          <a:p>
            <a:r>
              <a:rPr lang="en-US" sz="1200" dirty="0"/>
              <a:t>Washington = 6 (50% increase)</a:t>
            </a:r>
          </a:p>
          <a:p>
            <a:r>
              <a:rPr lang="en-US" sz="1200" dirty="0"/>
              <a:t>Wayne = 2 (100% increase)</a:t>
            </a:r>
          </a:p>
          <a:p>
            <a:r>
              <a:rPr lang="en-US" sz="1200" dirty="0"/>
              <a:t>Westchester = 65 (6.5% increase)</a:t>
            </a:r>
          </a:p>
          <a:p>
            <a:r>
              <a:rPr lang="en-US" sz="1200" dirty="0"/>
              <a:t>Wyoming = 0 </a:t>
            </a:r>
          </a:p>
          <a:p>
            <a:r>
              <a:rPr lang="en-US" sz="1200" dirty="0"/>
              <a:t>Yates = 1 (0% increase)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315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19771</TotalTime>
  <Words>1613</Words>
  <Application>Microsoft Macintosh PowerPoint</Application>
  <PresentationFormat>Custom</PresentationFormat>
  <Paragraphs>273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CEHC Student Breakdown</vt:lpstr>
      <vt:lpstr>PowerPoint Presentation</vt:lpstr>
    </vt:vector>
  </TitlesOfParts>
  <Company>HubSpot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Demond Wong</dc:creator>
  <cp:lastModifiedBy>Matty Bucks✔️        💰</cp:lastModifiedBy>
  <cp:revision>262</cp:revision>
  <cp:lastPrinted>2020-06-29T09:04:23Z</cp:lastPrinted>
  <dcterms:created xsi:type="dcterms:W3CDTF">2013-02-06T15:19:00Z</dcterms:created>
  <dcterms:modified xsi:type="dcterms:W3CDTF">2020-07-03T10:33:05Z</dcterms:modified>
</cp:coreProperties>
</file>