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2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2" r:id="rId2"/>
    <p:sldId id="264" r:id="rId3"/>
  </p:sldIdLst>
  <p:sldSz cx="9144000" cy="27432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247"/>
    <p:restoredTop sz="96341"/>
  </p:normalViewPr>
  <p:slideViewPr>
    <p:cSldViewPr snapToGrid="0" snapToObjects="1">
      <p:cViewPr>
        <p:scale>
          <a:sx n="75" d="100"/>
          <a:sy n="75" d="100"/>
        </p:scale>
        <p:origin x="1380" y="-2970"/>
      </p:cViewPr>
      <p:guideLst>
        <p:guide orient="horz" pos="86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132817588770719E-2"/>
          <c:y val="4.4855495548739584E-2"/>
          <c:w val="0.36016231033535151"/>
          <c:h val="0.8355298496546215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Students</c:v>
                </c:pt>
              </c:strCache>
            </c:strRef>
          </c:tx>
          <c:spPr>
            <a:ln>
              <a:solidFill>
                <a:schemeClr val="tx2">
                  <a:lumMod val="75000"/>
                </a:schemeClr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B7-2547-9A7D-A63FCB8A0C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F1B7-2547-9A7D-A63FCB8A0C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B7-2547-9A7D-A63FCB8A0C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F1B7-2547-9A7D-A63FCB8A0CA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B7-2547-9A7D-A63FCB8A0CA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F1B7-2547-9A7D-A63FCB8A0CA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B7-2547-9A7D-A63FCB8A0CA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F1B7-2547-9A7D-A63FCB8A0CA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B7-2547-9A7D-A63FCB8A0CA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2BC7-F943-9753-9A6FF9245939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2BC7-F943-9753-9A6FF9245939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C11B566-A54D-E645-96FA-B27829B224C5}" type="CATEGORYNAME">
                      <a:rPr lang="en-US">
                        <a:ln>
                          <a:solidFill>
                            <a:schemeClr val="tx1"/>
                          </a:solidFill>
                        </a:ln>
                      </a:rPr>
                      <a:pPr>
                        <a:defRPr sz="90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defRPr>
                      </a:pPr>
                      <a:t>[CATEGORY NAME]</a:t>
                    </a:fld>
                    <a:r>
                      <a:rPr lang="en-US" baseline="0" dirty="0">
                        <a:ln>
                          <a:solidFill>
                            <a:schemeClr val="tx1"/>
                          </a:solidFill>
                        </a:ln>
                      </a:rPr>
                      <a:t>, </a:t>
                    </a:r>
                    <a:fld id="{735346AA-6CEB-664D-BA46-7B487D2512D1}" type="VALUE">
                      <a:rPr lang="en-US" baseline="0">
                        <a:ln>
                          <a:solidFill>
                            <a:schemeClr val="tx1"/>
                          </a:solidFill>
                        </a:ln>
                      </a:rPr>
                      <a:pPr>
                        <a:defRPr sz="90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defRPr>
                      </a:pPr>
                      <a:t>[VALUE]</a:t>
                    </a:fld>
                    <a:r>
                      <a:rPr lang="en-US" baseline="0" dirty="0">
                        <a:ln>
                          <a:solidFill>
                            <a:schemeClr val="tx1"/>
                          </a:solidFill>
                        </a:ln>
                      </a:rPr>
                      <a:t>, </a:t>
                    </a:r>
                    <a:fld id="{B3FCB864-20DB-5B4C-B73A-A16B1BA01BB0}" type="PERCENTAGE">
                      <a:rPr lang="en-US" baseline="0">
                        <a:ln>
                          <a:solidFill>
                            <a:schemeClr val="tx1"/>
                          </a:solidFill>
                        </a:ln>
                      </a:rPr>
                      <a:pPr>
                        <a:defRPr sz="90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defRPr>
                      </a:pPr>
                      <a:t>[PERCENTAGE]</a:t>
                    </a:fld>
                    <a:endParaRPr lang="en-US" baseline="0" dirty="0">
                      <a:ln>
                        <a:solidFill>
                          <a:schemeClr val="tx1"/>
                        </a:solidFill>
                      </a:ln>
                    </a:endParaRPr>
                  </a:p>
                </c:rich>
              </c:tx>
              <c:spPr>
                <a:noFill/>
                <a:ln>
                  <a:noFill/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solidFill>
                          <a:schemeClr val="tx2">
                            <a:lumMod val="75000"/>
                          </a:scheme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1B7-2547-9A7D-A63FCB8A0CA5}"/>
                </c:ext>
              </c:extLst>
            </c:dLbl>
            <c:dLbl>
              <c:idx val="1"/>
              <c:spPr>
                <a:noFill/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F1B7-2547-9A7D-A63FCB8A0CA5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BA537F5-C9E7-5E48-AA39-550D9185FDB4}" type="CATEGORYNAME">
                      <a:rPr lang="en-US">
                        <a:ln>
                          <a:solidFill>
                            <a:schemeClr val="tx1"/>
                          </a:solidFill>
                        </a:ln>
                      </a:rPr>
                      <a:pPr>
                        <a:defRPr sz="90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</a:defRPr>
                      </a:pPr>
                      <a:t>[CATEGORY NAME]</a:t>
                    </a:fld>
                    <a:r>
                      <a:rPr lang="en-US" baseline="0" dirty="0">
                        <a:ln>
                          <a:solidFill>
                            <a:schemeClr val="tx1"/>
                          </a:solidFill>
                        </a:ln>
                      </a:rPr>
                      <a:t>, </a:t>
                    </a:r>
                    <a:fld id="{08B995AB-C844-2F42-B947-A0229E74D71A}" type="VALUE">
                      <a:rPr lang="en-US" baseline="0">
                        <a:ln>
                          <a:solidFill>
                            <a:schemeClr val="tx1"/>
                          </a:solidFill>
                        </a:ln>
                      </a:rPr>
                      <a:pPr>
                        <a:defRPr sz="90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</a:defRPr>
                      </a:pPr>
                      <a:t>[VALUE]</a:t>
                    </a:fld>
                    <a:r>
                      <a:rPr lang="en-US" baseline="0" dirty="0">
                        <a:ln>
                          <a:solidFill>
                            <a:schemeClr val="tx1"/>
                          </a:solidFill>
                        </a:ln>
                      </a:rPr>
                      <a:t>, </a:t>
                    </a:r>
                    <a:fld id="{64FD3DD5-131A-654C-BC62-3890255478C7}" type="PERCENTAGE">
                      <a:rPr lang="en-US" baseline="0">
                        <a:ln>
                          <a:solidFill>
                            <a:schemeClr val="tx1"/>
                          </a:solidFill>
                        </a:ln>
                      </a:rPr>
                      <a:pPr>
                        <a:defRPr sz="90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</a:defRPr>
                      </a:pPr>
                      <a:t>[PERCENTAGE]</a:t>
                    </a:fld>
                    <a:endParaRPr lang="en-US" baseline="0" dirty="0">
                      <a:ln>
                        <a:solidFill>
                          <a:schemeClr val="tx1"/>
                        </a:solidFill>
                      </a:ln>
                    </a:endParaRPr>
                  </a:p>
                </c:rich>
              </c:tx>
              <c:spPr>
                <a:noFill/>
                <a:ln>
                  <a:noFill/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solidFill>
                          <a:schemeClr val="tx2">
                            <a:lumMod val="75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F1B7-2547-9A7D-A63FCB8A0CA5}"/>
                </c:ext>
              </c:extLst>
            </c:dLbl>
            <c:dLbl>
              <c:idx val="3"/>
              <c:spPr>
                <a:noFill/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A-F1B7-2547-9A7D-A63FCB8A0CA5}"/>
                </c:ext>
              </c:extLst>
            </c:dLbl>
            <c:dLbl>
              <c:idx val="4"/>
              <c:spPr>
                <a:noFill/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F1B7-2547-9A7D-A63FCB8A0CA5}"/>
                </c:ext>
              </c:extLst>
            </c:dLbl>
            <c:dLbl>
              <c:idx val="5"/>
              <c:spPr>
                <a:noFill/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8-F1B7-2547-9A7D-A63FCB8A0CA5}"/>
                </c:ext>
              </c:extLst>
            </c:dLbl>
            <c:dLbl>
              <c:idx val="6"/>
              <c:spPr>
                <a:noFill/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F1B7-2547-9A7D-A63FCB8A0CA5}"/>
                </c:ext>
              </c:extLst>
            </c:dLbl>
            <c:dLbl>
              <c:idx val="7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FD617E1-FF4B-3F41-9E8C-64AEE8F0A70D}" type="CATEGORYNAME">
                      <a:rPr lang="en-US">
                        <a:ln>
                          <a:solidFill>
                            <a:schemeClr val="tx1"/>
                          </a:solidFill>
                        </a:ln>
                      </a:rPr>
                      <a:pPr>
                        <a:defRPr sz="90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</a:defRPr>
                      </a:pPr>
                      <a:t>[CATEGORY NAME]</a:t>
                    </a:fld>
                    <a:r>
                      <a:rPr lang="en-US" baseline="0" dirty="0">
                        <a:ln>
                          <a:solidFill>
                            <a:schemeClr val="tx1"/>
                          </a:solidFill>
                        </a:ln>
                      </a:rPr>
                      <a:t>, </a:t>
                    </a:r>
                    <a:fld id="{60A6E746-7F5D-2244-A4C5-234EAF74BD39}" type="VALUE">
                      <a:rPr lang="en-US" baseline="0">
                        <a:ln>
                          <a:solidFill>
                            <a:schemeClr val="tx1"/>
                          </a:solidFill>
                        </a:ln>
                      </a:rPr>
                      <a:pPr>
                        <a:defRPr sz="90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</a:defRPr>
                      </a:pPr>
                      <a:t>[VALUE]</a:t>
                    </a:fld>
                    <a:r>
                      <a:rPr lang="en-US" baseline="0" dirty="0">
                        <a:ln>
                          <a:solidFill>
                            <a:schemeClr val="tx1"/>
                          </a:solidFill>
                        </a:ln>
                      </a:rPr>
                      <a:t>, </a:t>
                    </a:r>
                    <a:fld id="{FCA6370D-662B-6840-8995-7B0658E5452D}" type="PERCENTAGE">
                      <a:rPr lang="en-US" baseline="0">
                        <a:ln>
                          <a:solidFill>
                            <a:schemeClr val="tx1"/>
                          </a:solidFill>
                        </a:ln>
                      </a:rPr>
                      <a:pPr>
                        <a:defRPr sz="90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</a:defRPr>
                      </a:pPr>
                      <a:t>[PERCENTAGE]</a:t>
                    </a:fld>
                    <a:endParaRPr lang="en-US" baseline="0" dirty="0">
                      <a:ln>
                        <a:solidFill>
                          <a:schemeClr val="tx1"/>
                        </a:solidFill>
                      </a:ln>
                    </a:endParaRPr>
                  </a:p>
                </c:rich>
              </c:tx>
              <c:spPr>
                <a:noFill/>
                <a:ln>
                  <a:noFill/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solidFill>
                          <a:schemeClr val="tx2">
                            <a:lumMod val="75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F1B7-2547-9A7D-A63FCB8A0CA5}"/>
                </c:ext>
              </c:extLst>
            </c:dLbl>
            <c:dLbl>
              <c:idx val="8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05A6FD6-933D-E14A-9818-465D7CB88692}" type="CATEGORYNAME">
                      <a:rPr lang="en-US">
                        <a:ln>
                          <a:solidFill>
                            <a:schemeClr val="tx1"/>
                          </a:solidFill>
                        </a:ln>
                      </a:rPr>
                      <a:pPr>
                        <a:defRPr sz="90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</a:defRPr>
                      </a:pPr>
                      <a:t>[CATEGORY NAME]</a:t>
                    </a:fld>
                    <a:r>
                      <a:rPr lang="en-US" baseline="0" dirty="0">
                        <a:ln>
                          <a:solidFill>
                            <a:schemeClr val="tx1"/>
                          </a:solidFill>
                        </a:ln>
                      </a:rPr>
                      <a:t>, </a:t>
                    </a:r>
                    <a:fld id="{E30104BD-52AD-4D47-8679-DCF463092CE8}" type="VALUE">
                      <a:rPr lang="en-US" baseline="0">
                        <a:ln>
                          <a:solidFill>
                            <a:schemeClr val="tx1"/>
                          </a:solidFill>
                        </a:ln>
                      </a:rPr>
                      <a:pPr>
                        <a:defRPr sz="90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</a:defRPr>
                      </a:pPr>
                      <a:t>[VALUE]</a:t>
                    </a:fld>
                    <a:r>
                      <a:rPr lang="en-US" baseline="0" dirty="0">
                        <a:ln>
                          <a:solidFill>
                            <a:schemeClr val="tx1"/>
                          </a:solidFill>
                        </a:ln>
                      </a:rPr>
                      <a:t>, </a:t>
                    </a:r>
                    <a:fld id="{E7CCD8D4-BB3C-F140-90A7-DD4DB9261A5A}" type="PERCENTAGE">
                      <a:rPr lang="en-US" baseline="0">
                        <a:ln>
                          <a:solidFill>
                            <a:schemeClr val="tx1"/>
                          </a:solidFill>
                        </a:ln>
                      </a:rPr>
                      <a:pPr>
                        <a:defRPr sz="90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</a:defRPr>
                      </a:pPr>
                      <a:t>[PERCENTAGE]</a:t>
                    </a:fld>
                    <a:endParaRPr lang="en-US" baseline="0" dirty="0">
                      <a:ln>
                        <a:solidFill>
                          <a:schemeClr val="tx1"/>
                        </a:solidFill>
                      </a:ln>
                    </a:endParaRPr>
                  </a:p>
                </c:rich>
              </c:tx>
              <c:spPr>
                <a:noFill/>
                <a:ln>
                  <a:noFill/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solidFill>
                          <a:schemeClr val="tx2">
                            <a:lumMod val="75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1B7-2547-9A7D-A63FCB8A0CA5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3-2BC7-F943-9753-9A6FF9245939}"/>
                </c:ext>
              </c:extLst>
            </c:dLbl>
            <c:dLbl>
              <c:idx val="10"/>
              <c:spPr>
                <a:noFill/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2-2BC7-F943-9753-9A6FF9245939}"/>
                </c:ext>
              </c:extLst>
            </c:dLbl>
            <c:spPr>
              <a:noFill/>
              <a:ln>
                <a:noFill/>
              </a:ln>
              <a:effectLst>
                <a:softEdge rad="0"/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1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Sheet1!$A$2:$A$12</c:f>
              <c:strCache>
                <c:ptCount val="11"/>
                <c:pt idx="0">
                  <c:v>INF CYBRSEC</c:v>
                </c:pt>
                <c:pt idx="1">
                  <c:v>INF DATAANL</c:v>
                </c:pt>
                <c:pt idx="2">
                  <c:v>INF IT</c:v>
                </c:pt>
                <c:pt idx="3">
                  <c:v>INF IUE</c:v>
                </c:pt>
                <c:pt idx="4">
                  <c:v>INF SOCMEDIA</c:v>
                </c:pt>
                <c:pt idx="5">
                  <c:v>INF SOFTDEV</c:v>
                </c:pt>
                <c:pt idx="6">
                  <c:v>INF Undecided</c:v>
                </c:pt>
                <c:pt idx="7">
                  <c:v>EHC EMERPREP</c:v>
                </c:pt>
                <c:pt idx="8">
                  <c:v>EHC HOMELAND</c:v>
                </c:pt>
                <c:pt idx="9">
                  <c:v>EHC CYBSECUR</c:v>
                </c:pt>
                <c:pt idx="10">
                  <c:v>EHC Undecided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144</c:v>
                </c:pt>
                <c:pt idx="1">
                  <c:v>61</c:v>
                </c:pt>
                <c:pt idx="2">
                  <c:v>107</c:v>
                </c:pt>
                <c:pt idx="3">
                  <c:v>57</c:v>
                </c:pt>
                <c:pt idx="4">
                  <c:v>15</c:v>
                </c:pt>
                <c:pt idx="5">
                  <c:v>23</c:v>
                </c:pt>
                <c:pt idx="6">
                  <c:v>0</c:v>
                </c:pt>
                <c:pt idx="7">
                  <c:v>84</c:v>
                </c:pt>
                <c:pt idx="8">
                  <c:v>350</c:v>
                </c:pt>
                <c:pt idx="9">
                  <c:v>252</c:v>
                </c:pt>
                <c:pt idx="10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7-2547-9A7D-A63FCB8A0C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b" anchorCtr="0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b" anchorCtr="0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b" anchorCtr="0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b" anchorCtr="0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b" anchorCtr="0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b" anchorCtr="0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6"/>
        <c:txPr>
          <a:bodyPr rot="0" spcFirstLastPara="1" vertOverflow="ellipsis" vert="horz" wrap="square" anchor="b" anchorCtr="0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7"/>
        <c:txPr>
          <a:bodyPr rot="0" spcFirstLastPara="1" vertOverflow="ellipsis" vert="horz" wrap="square" anchor="b" anchorCtr="0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8"/>
        <c:txPr>
          <a:bodyPr rot="0" spcFirstLastPara="1" vertOverflow="ellipsis" vert="horz" wrap="square" anchor="b" anchorCtr="0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9"/>
        <c:txPr>
          <a:bodyPr rot="0" spcFirstLastPara="1" vertOverflow="ellipsis" vert="horz" wrap="square" anchor="b" anchorCtr="0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0"/>
        <c:txPr>
          <a:bodyPr rot="0" spcFirstLastPara="1" vertOverflow="ellipsis" vert="horz" wrap="square" anchor="b" anchorCtr="0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78957861549006181"/>
          <c:y val="0.17714094485570159"/>
          <c:w val="0.1472289239204935"/>
          <c:h val="0.60833853066464716"/>
        </c:manualLayout>
      </c:layout>
      <c:overlay val="1"/>
      <c:spPr>
        <a:noFill/>
        <a:ln w="12700">
          <a:solidFill>
            <a:schemeClr val="tx1"/>
          </a:solidFill>
        </a:ln>
        <a:effectLst/>
      </c:spPr>
      <c:txPr>
        <a:bodyPr rot="0" spcFirstLastPara="1" vertOverflow="ellipsis" vert="horz" wrap="square" anchor="b" anchorCtr="0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United</a:t>
            </a:r>
            <a:r>
              <a:rPr lang="en-US" baseline="0" dirty="0"/>
              <a:t> States vs International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 Students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Students 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1293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2E-2548-870D-D09EE2F7B1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International Students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Students 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2E-2548-870D-D09EE2F7B1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50134656"/>
        <c:axId val="801183488"/>
      </c:barChart>
      <c:catAx>
        <c:axId val="750134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1183488"/>
        <c:crosses val="autoZero"/>
        <c:auto val="1"/>
        <c:lblAlgn val="ctr"/>
        <c:lblOffset val="100"/>
        <c:noMultiLvlLbl val="0"/>
      </c:catAx>
      <c:valAx>
        <c:axId val="801183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0134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United States vs</a:t>
            </a:r>
            <a:r>
              <a:rPr lang="en-US" baseline="0" dirty="0"/>
              <a:t> International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 Students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Students 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1610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28-9245-8F90-FA6FA0952A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International Students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Students 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28-9245-8F90-FA6FA0952A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50134656"/>
        <c:axId val="801183488"/>
      </c:barChart>
      <c:catAx>
        <c:axId val="750134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1183488"/>
        <c:crosses val="autoZero"/>
        <c:auto val="1"/>
        <c:lblAlgn val="ctr"/>
        <c:lblOffset val="100"/>
        <c:noMultiLvlLbl val="0"/>
      </c:catAx>
      <c:valAx>
        <c:axId val="801183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0134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United States vs</a:t>
            </a:r>
            <a:r>
              <a:rPr lang="en-US" baseline="0" dirty="0"/>
              <a:t> International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 Students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Students 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1452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BF-CD46-8958-F3CD271BD2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International Students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Students 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BF-CD46-8958-F3CD271BD2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50134656"/>
        <c:axId val="801183488"/>
      </c:barChart>
      <c:catAx>
        <c:axId val="750134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1183488"/>
        <c:crosses val="autoZero"/>
        <c:auto val="1"/>
        <c:lblAlgn val="ctr"/>
        <c:lblOffset val="100"/>
        <c:noMultiLvlLbl val="0"/>
      </c:catAx>
      <c:valAx>
        <c:axId val="801183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0134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132817588770719E-2"/>
          <c:y val="4.4855495548739584E-2"/>
          <c:w val="0.36016231033535151"/>
          <c:h val="0.8355298496546215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Students</c:v>
                </c:pt>
              </c:strCache>
            </c:strRef>
          </c:tx>
          <c:spPr>
            <a:ln>
              <a:solidFill>
                <a:schemeClr val="tx2">
                  <a:lumMod val="75000"/>
                </a:schemeClr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2DE-8B47-AAA8-54480D01901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2DE-8B47-AAA8-54480D01901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2DE-8B47-AAA8-54480D01901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2DE-8B47-AAA8-54480D01901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2DE-8B47-AAA8-54480D01901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2DE-8B47-AAA8-54480D01901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2DE-8B47-AAA8-54480D01901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2DE-8B47-AAA8-54480D01901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2DE-8B47-AAA8-54480D01901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7FC-8E42-A1FE-B55A1A331347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67FC-8E42-A1FE-B55A1A33134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D2DE-8B47-AAA8-54480D019012}"/>
                </c:ext>
              </c:extLst>
            </c:dLbl>
            <c:dLbl>
              <c:idx val="2"/>
              <c:layout>
                <c:manualLayout>
                  <c:x val="-0.14509939955985635"/>
                  <c:y val="4.2844998097048614E-2"/>
                </c:manualLayout>
              </c:layout>
              <c:spPr>
                <a:noFill/>
                <a:ln>
                  <a:noFill/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2DE-8B47-AAA8-54480D019012}"/>
                </c:ext>
              </c:extLst>
            </c:dLbl>
            <c:dLbl>
              <c:idx val="5"/>
              <c:spPr>
                <a:noFill/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748259321336822"/>
                      <c:h val="0.1059092517747642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D2DE-8B47-AAA8-54480D019012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F-D2DE-8B47-AAA8-54480D019012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1-D2DE-8B47-AAA8-54480D019012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3-67FC-8E42-A1FE-B55A1A331347}"/>
                </c:ext>
              </c:extLst>
            </c:dLbl>
            <c:dLbl>
              <c:idx val="10"/>
              <c:layout>
                <c:manualLayout>
                  <c:x val="6.2307846515359889E-3"/>
                  <c:y val="-4.1880699861480382E-3"/>
                </c:manualLayout>
              </c:layout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7FC-8E42-A1FE-B55A1A331347}"/>
                </c:ext>
              </c:extLst>
            </c:dLbl>
            <c:spPr>
              <a:no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>
                <a:softEdge rad="0"/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1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Sheet1!$A$2:$A$12</c:f>
              <c:strCache>
                <c:ptCount val="11"/>
                <c:pt idx="0">
                  <c:v>INF CYBRSEC</c:v>
                </c:pt>
                <c:pt idx="1">
                  <c:v>INF DATAANL</c:v>
                </c:pt>
                <c:pt idx="2">
                  <c:v>INF IT</c:v>
                </c:pt>
                <c:pt idx="3">
                  <c:v>INF IUE</c:v>
                </c:pt>
                <c:pt idx="4">
                  <c:v>INF SOCMEDIA</c:v>
                </c:pt>
                <c:pt idx="5">
                  <c:v>INF SOFTDEV</c:v>
                </c:pt>
                <c:pt idx="6">
                  <c:v>INF Undecided</c:v>
                </c:pt>
                <c:pt idx="7">
                  <c:v>EHC EMERPREP</c:v>
                </c:pt>
                <c:pt idx="8">
                  <c:v>EHC HOMELAND</c:v>
                </c:pt>
                <c:pt idx="9">
                  <c:v>EHC CYBSECUR</c:v>
                </c:pt>
                <c:pt idx="10">
                  <c:v>EHC Undecided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161</c:v>
                </c:pt>
                <c:pt idx="1">
                  <c:v>71</c:v>
                </c:pt>
                <c:pt idx="2">
                  <c:v>117</c:v>
                </c:pt>
                <c:pt idx="3">
                  <c:v>62</c:v>
                </c:pt>
                <c:pt idx="4">
                  <c:v>17</c:v>
                </c:pt>
                <c:pt idx="5">
                  <c:v>22</c:v>
                </c:pt>
                <c:pt idx="6">
                  <c:v>0</c:v>
                </c:pt>
                <c:pt idx="7">
                  <c:v>99</c:v>
                </c:pt>
                <c:pt idx="8">
                  <c:v>387</c:v>
                </c:pt>
                <c:pt idx="9">
                  <c:v>306</c:v>
                </c:pt>
                <c:pt idx="10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D2DE-8B47-AAA8-54480D0190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132817588770719E-2"/>
          <c:y val="4.4855495548739584E-2"/>
          <c:w val="0.36016231033535151"/>
          <c:h val="0.8355298496546215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Students</c:v>
                </c:pt>
              </c:strCache>
            </c:strRef>
          </c:tx>
          <c:spPr>
            <a:ln>
              <a:solidFill>
                <a:schemeClr val="tx2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/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1-5803-ED4E-9074-9664B5CF619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3-5803-ED4E-9074-9664B5CF619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5-5803-ED4E-9074-9664B5CF619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7-5803-ED4E-9074-9664B5CF619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9-5803-ED4E-9074-9664B5CF619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B-5803-ED4E-9074-9664B5CF619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D-5803-ED4E-9074-9664B5CF619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F-5803-ED4E-9074-9664B5CF619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11-5803-ED4E-9074-9664B5CF619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12-13C4-ED48-B5F0-0902D340E0C9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15-31AF-3A4E-8C88-3EDE5ADB98A5}"/>
              </c:ext>
            </c:extLst>
          </c:dPt>
          <c:dLbls>
            <c:dLbl>
              <c:idx val="0"/>
              <c:layout>
                <c:manualLayout>
                  <c:x val="-8.4818520447199376E-3"/>
                  <c:y val="4.3570462126391839E-2"/>
                </c:manualLayout>
              </c:layout>
              <c:spPr>
                <a:noFill/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noFill/>
                      </a:ln>
                      <a:solidFill>
                        <a:prstClr val="black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803-ED4E-9074-9664B5CF6192}"/>
                </c:ext>
              </c:extLst>
            </c:dLbl>
            <c:dLbl>
              <c:idx val="1"/>
              <c:spPr>
                <a:noFill/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5803-ED4E-9074-9664B5CF6192}"/>
                </c:ext>
              </c:extLst>
            </c:dLbl>
            <c:dLbl>
              <c:idx val="2"/>
              <c:layout>
                <c:manualLayout>
                  <c:x val="-0.15186951610026247"/>
                  <c:y val="3.19933882293175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2B0E0FD-BE4E-0549-929B-2E4B4268F28A}" type="CATEGORYNAME">
                      <a:rPr lang="en-US">
                        <a:ln>
                          <a:solidFill>
                            <a:schemeClr val="tx1"/>
                          </a:solidFill>
                        </a:ln>
                      </a:rPr>
                      <a:pPr>
                        <a:defRPr sz="90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defRPr>
                      </a:pPr>
                      <a:t>[CATEGORY NAME]</a:t>
                    </a:fld>
                    <a:r>
                      <a:rPr lang="en-US" baseline="0" dirty="0">
                        <a:ln>
                          <a:solidFill>
                            <a:schemeClr val="tx1"/>
                          </a:solidFill>
                        </a:ln>
                      </a:rPr>
                      <a:t>, </a:t>
                    </a:r>
                    <a:fld id="{030EE005-7A51-9243-BE67-756838F69332}" type="VALUE">
                      <a:rPr lang="en-US" baseline="0">
                        <a:ln>
                          <a:solidFill>
                            <a:schemeClr val="tx1"/>
                          </a:solidFill>
                        </a:ln>
                      </a:rPr>
                      <a:pPr>
                        <a:defRPr sz="90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r>
                      <a:rPr lang="en-US" baseline="0" dirty="0">
                        <a:ln>
                          <a:solidFill>
                            <a:schemeClr val="tx1"/>
                          </a:solidFill>
                        </a:ln>
                      </a:rPr>
                      <a:t>, </a:t>
                    </a:r>
                    <a:fld id="{9928CF37-9E73-C44D-B627-9582A41A18DA}" type="PERCENTAGE">
                      <a:rPr lang="en-US" baseline="0">
                        <a:ln>
                          <a:solidFill>
                            <a:schemeClr val="tx1"/>
                          </a:solidFill>
                        </a:ln>
                      </a:rPr>
                      <a:pPr>
                        <a:defRPr sz="90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defRPr>
                      </a:pPr>
                      <a:t>[PERCENTAGE]</a:t>
                    </a:fld>
                    <a:endParaRPr lang="en-US" baseline="0" dirty="0">
                      <a:ln>
                        <a:solidFill>
                          <a:schemeClr val="tx1"/>
                        </a:solidFill>
                      </a:ln>
                    </a:endParaRPr>
                  </a:p>
                </c:rich>
              </c:tx>
              <c:spPr>
                <a:noFill/>
                <a:ln>
                  <a:noFill/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solidFill>
                          <a:schemeClr val="tx2">
                            <a:lumMod val="75000"/>
                          </a:schemeClr>
                        </a:solidFill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803-ED4E-9074-9664B5CF6192}"/>
                </c:ext>
              </c:extLst>
            </c:dLbl>
            <c:dLbl>
              <c:idx val="3"/>
              <c:spPr>
                <a:noFill/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5803-ED4E-9074-9664B5CF6192}"/>
                </c:ext>
              </c:extLst>
            </c:dLbl>
            <c:dLbl>
              <c:idx val="4"/>
              <c:layout>
                <c:manualLayout>
                  <c:x val="7.7934019077388353E-2"/>
                  <c:y val="-7.2630583501124474E-2"/>
                </c:manualLayout>
              </c:layout>
              <c:spPr>
                <a:noFill/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803-ED4E-9074-9664B5CF6192}"/>
                </c:ext>
              </c:extLst>
            </c:dLbl>
            <c:dLbl>
              <c:idx val="5"/>
              <c:layout>
                <c:manualLayout>
                  <c:x val="0.15268444426440198"/>
                  <c:y val="-2.9106625103713549E-2"/>
                </c:manualLayout>
              </c:layout>
              <c:spPr>
                <a:noFill/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803-ED4E-9074-9664B5CF6192}"/>
                </c:ext>
              </c:extLst>
            </c:dLbl>
            <c:dLbl>
              <c:idx val="6"/>
              <c:spPr>
                <a:noFill/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5803-ED4E-9074-9664B5CF6192}"/>
                </c:ext>
              </c:extLst>
            </c:dLbl>
            <c:dLbl>
              <c:idx val="7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0C9C553-E192-BB42-8954-E15E245EAA39}" type="CATEGORYNAME">
                      <a:rPr lang="en-US">
                        <a:ln>
                          <a:noFill/>
                        </a:ln>
                      </a:rPr>
                      <a:pPr>
                        <a:defRPr sz="900">
                          <a:ln>
                            <a:noFill/>
                          </a:ln>
                          <a:solidFill>
                            <a:schemeClr val="tx1"/>
                          </a:solidFill>
                        </a:defRPr>
                      </a:pPr>
                      <a:t>[CATEGORY NAME]</a:t>
                    </a:fld>
                    <a:r>
                      <a:rPr lang="en-US" baseline="0" dirty="0">
                        <a:ln>
                          <a:noFill/>
                        </a:ln>
                      </a:rPr>
                      <a:t>, </a:t>
                    </a:r>
                    <a:fld id="{491DB214-FE14-4B44-8FA0-4AC83ED18372}" type="VALUE">
                      <a:rPr lang="en-US" baseline="0">
                        <a:ln>
                          <a:noFill/>
                        </a:ln>
                      </a:rPr>
                      <a:pPr>
                        <a:defRPr sz="900">
                          <a:ln>
                            <a:noFill/>
                          </a:ln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r>
                      <a:rPr lang="en-US" baseline="0" dirty="0">
                        <a:ln>
                          <a:noFill/>
                        </a:ln>
                      </a:rPr>
                      <a:t>, </a:t>
                    </a:r>
                    <a:fld id="{A6642C67-1E1B-024F-8C51-4371E1500188}" type="PERCENTAGE">
                      <a:rPr lang="en-US" baseline="0">
                        <a:ln>
                          <a:noFill/>
                        </a:ln>
                      </a:rPr>
                      <a:pPr>
                        <a:defRPr sz="900">
                          <a:ln>
                            <a:noFill/>
                          </a:ln>
                          <a:solidFill>
                            <a:schemeClr val="tx1"/>
                          </a:solidFill>
                        </a:defRPr>
                      </a:pPr>
                      <a:t>[PERCENTAGE]</a:t>
                    </a:fld>
                    <a:endParaRPr lang="en-US" baseline="0" dirty="0">
                      <a:ln>
                        <a:noFill/>
                      </a:ln>
                    </a:endParaRPr>
                  </a:p>
                </c:rich>
              </c:tx>
              <c:spPr>
                <a:noFill/>
                <a:ln>
                  <a:noFill/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5803-ED4E-9074-9664B5CF6192}"/>
                </c:ext>
              </c:extLst>
            </c:dLbl>
            <c:dLbl>
              <c:idx val="8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47FA0F4-944C-D343-887B-87DD94189ABD}" type="CATEGORYNAME">
                      <a: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rPr>
                      <a:pPr>
                        <a:defRPr sz="90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defRPr>
                      </a:pPr>
                      <a:t>[CATEGORY NAME]</a:t>
                    </a:fld>
                    <a:r>
                      <a:rPr lang="en-US" baseline="0" dirty="0">
                        <a:solidFill>
                          <a:schemeClr val="tx1"/>
                        </a:solidFill>
                      </a:rPr>
                      <a:t>, </a:t>
                    </a:r>
                    <a:fld id="{D784F995-8BEF-5C4D-A7A5-FCB2C28ED7C0}" type="VALUE">
                      <a:rPr lang="en-US" baseline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rPr>
                      <a:pPr>
                        <a:defRPr sz="90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r>
                      <a:rPr lang="en-US" baseline="0" dirty="0">
                        <a:solidFill>
                          <a:schemeClr val="tx1"/>
                        </a:solidFill>
                      </a:rPr>
                      <a:t>, </a:t>
                    </a:r>
                    <a:fld id="{FC131699-3A5E-2A45-993B-8AA859A9DF83}" type="PERCENTAGE">
                      <a:rPr lang="en-US" baseline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rPr>
                      <a:pPr>
                        <a:defRPr sz="90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defRPr>
                      </a:pPr>
                      <a:t>[PERCENTAGE]</a:t>
                    </a:fld>
                    <a:endParaRPr lang="en-US" baseline="0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solidFill>
                          <a:schemeClr val="tx2">
                            <a:lumMod val="75000"/>
                          </a:schemeClr>
                        </a:solidFill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5803-ED4E-9074-9664B5CF6192}"/>
                </c:ext>
              </c:extLst>
            </c:dLbl>
            <c:dLbl>
              <c:idx val="9"/>
              <c:spPr>
                <a:noFill/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2-13C4-ED48-B5F0-0902D340E0C9}"/>
                </c:ext>
              </c:extLst>
            </c:dLbl>
            <c:spPr>
              <a:no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>
                <a:softEdge rad="0"/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1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Sheet1!$A$2:$A$12</c:f>
              <c:strCache>
                <c:ptCount val="11"/>
                <c:pt idx="0">
                  <c:v>INF CYBRSEC</c:v>
                </c:pt>
                <c:pt idx="1">
                  <c:v>INF DATAANL</c:v>
                </c:pt>
                <c:pt idx="2">
                  <c:v>INF IT</c:v>
                </c:pt>
                <c:pt idx="3">
                  <c:v>INF IUE</c:v>
                </c:pt>
                <c:pt idx="4">
                  <c:v>INF SOCMEDIA</c:v>
                </c:pt>
                <c:pt idx="5">
                  <c:v>INF SOFTDEV</c:v>
                </c:pt>
                <c:pt idx="6">
                  <c:v>INF Undecided</c:v>
                </c:pt>
                <c:pt idx="7">
                  <c:v>EHC EMERPREP</c:v>
                </c:pt>
                <c:pt idx="8">
                  <c:v>EHC HOMELAND</c:v>
                </c:pt>
                <c:pt idx="9">
                  <c:v>EHC CYBSECUR</c:v>
                </c:pt>
                <c:pt idx="10">
                  <c:v>EHC Undecided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179</c:v>
                </c:pt>
                <c:pt idx="1">
                  <c:v>81</c:v>
                </c:pt>
                <c:pt idx="2">
                  <c:v>126</c:v>
                </c:pt>
                <c:pt idx="3">
                  <c:v>66</c:v>
                </c:pt>
                <c:pt idx="4">
                  <c:v>19</c:v>
                </c:pt>
                <c:pt idx="5">
                  <c:v>21</c:v>
                </c:pt>
                <c:pt idx="6">
                  <c:v>0</c:v>
                </c:pt>
                <c:pt idx="7">
                  <c:v>114</c:v>
                </c:pt>
                <c:pt idx="8">
                  <c:v>424</c:v>
                </c:pt>
                <c:pt idx="9">
                  <c:v>360</c:v>
                </c:pt>
                <c:pt idx="10">
                  <c:v>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5803-ED4E-9074-9664B5CF61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Students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4.6655858671689338E-3"/>
                  <c:y val="-7.920186966303345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4FA-124E-8321-0C0CF3B79E3F}"/>
                </c:ext>
              </c:extLst>
            </c:dLbl>
            <c:dLbl>
              <c:idx val="3"/>
              <c:layout>
                <c:manualLayout>
                  <c:x val="-4.6655858671689763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4FA-124E-8321-0C0CF3B79E3F}"/>
                </c:ext>
              </c:extLst>
            </c:dLbl>
            <c:dLbl>
              <c:idx val="6"/>
              <c:layout>
                <c:manualLayout>
                  <c:x val="4.6655858671688479E-3"/>
                  <c:y val="-1.58403739326066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D45-BD42-B232-2A192CC7214E}"/>
                </c:ext>
              </c:extLst>
            </c:dLbl>
            <c:dLbl>
              <c:idx val="7"/>
              <c:layout>
                <c:manualLayout>
                  <c:x val="-2.3327929335845523E-3"/>
                  <c:y val="-1.58403739326067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D45-BD42-B232-2A192CC7214E}"/>
                </c:ext>
              </c:extLst>
            </c:dLbl>
            <c:dLbl>
              <c:idx val="10"/>
              <c:layout>
                <c:manualLayout>
                  <c:x val="-6.9983788007534006E-3"/>
                  <c:y val="3.960093483151672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4FA-124E-8321-0C0CF3B79E3F}"/>
                </c:ext>
              </c:extLst>
            </c:dLbl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INF CYBRSEC </c:v>
                </c:pt>
                <c:pt idx="1">
                  <c:v>INF DATAANL</c:v>
                </c:pt>
                <c:pt idx="2">
                  <c:v>INF IT</c:v>
                </c:pt>
                <c:pt idx="3">
                  <c:v>INF IUE</c:v>
                </c:pt>
                <c:pt idx="4">
                  <c:v>INF SOCMEDIA</c:v>
                </c:pt>
                <c:pt idx="5">
                  <c:v>INF SOFTDEV</c:v>
                </c:pt>
                <c:pt idx="6">
                  <c:v>INF Undecided</c:v>
                </c:pt>
                <c:pt idx="7">
                  <c:v>EHC EMERPREP</c:v>
                </c:pt>
                <c:pt idx="8">
                  <c:v>EHC HOMELAND</c:v>
                </c:pt>
                <c:pt idx="9">
                  <c:v>EHC CYBSECUR</c:v>
                </c:pt>
                <c:pt idx="10">
                  <c:v>EHC Undecided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99</c:v>
                </c:pt>
                <c:pt idx="1">
                  <c:v>43</c:v>
                </c:pt>
                <c:pt idx="2">
                  <c:v>79</c:v>
                </c:pt>
                <c:pt idx="3">
                  <c:v>35</c:v>
                </c:pt>
                <c:pt idx="4">
                  <c:v>10</c:v>
                </c:pt>
                <c:pt idx="5">
                  <c:v>17</c:v>
                </c:pt>
                <c:pt idx="6">
                  <c:v>0</c:v>
                </c:pt>
                <c:pt idx="7">
                  <c:v>52</c:v>
                </c:pt>
                <c:pt idx="8">
                  <c:v>265</c:v>
                </c:pt>
                <c:pt idx="9">
                  <c:v>217</c:v>
                </c:pt>
                <c:pt idx="10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43-0B42-94B4-57B9E0A259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INF CYBRSEC </c:v>
                </c:pt>
                <c:pt idx="1">
                  <c:v>INF DATAANL</c:v>
                </c:pt>
                <c:pt idx="2">
                  <c:v>INF IT</c:v>
                </c:pt>
                <c:pt idx="3">
                  <c:v>INF IUE</c:v>
                </c:pt>
                <c:pt idx="4">
                  <c:v>INF SOCMEDIA</c:v>
                </c:pt>
                <c:pt idx="5">
                  <c:v>INF SOFTDEV</c:v>
                </c:pt>
                <c:pt idx="6">
                  <c:v>INF Undecided</c:v>
                </c:pt>
                <c:pt idx="7">
                  <c:v>EHC EMERPREP</c:v>
                </c:pt>
                <c:pt idx="8">
                  <c:v>EHC HOMELAND</c:v>
                </c:pt>
                <c:pt idx="9">
                  <c:v>EHC CYBSECUR</c:v>
                </c:pt>
                <c:pt idx="10">
                  <c:v>EHC Undecided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15</c:v>
                </c:pt>
                <c:pt idx="1">
                  <c:v>19</c:v>
                </c:pt>
                <c:pt idx="2">
                  <c:v>28</c:v>
                </c:pt>
                <c:pt idx="3">
                  <c:v>22</c:v>
                </c:pt>
                <c:pt idx="4">
                  <c:v>5</c:v>
                </c:pt>
                <c:pt idx="5">
                  <c:v>5</c:v>
                </c:pt>
                <c:pt idx="6">
                  <c:v>0</c:v>
                </c:pt>
                <c:pt idx="7">
                  <c:v>32</c:v>
                </c:pt>
                <c:pt idx="8">
                  <c:v>85</c:v>
                </c:pt>
                <c:pt idx="9">
                  <c:v>35</c:v>
                </c:pt>
                <c:pt idx="10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43-0B42-94B4-57B9E0A259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5873072"/>
        <c:axId val="765965760"/>
      </c:barChart>
      <c:catAx>
        <c:axId val="76587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965760"/>
        <c:crosses val="autoZero"/>
        <c:auto val="1"/>
        <c:lblAlgn val="ctr"/>
        <c:lblOffset val="100"/>
        <c:noMultiLvlLbl val="0"/>
      </c:catAx>
      <c:valAx>
        <c:axId val="76596576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1">
                      <a:lumMod val="45000"/>
                      <a:lumOff val="55000"/>
                    </a:schemeClr>
                  </a:gs>
                  <a:gs pos="84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87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n>
            <a:noFill/>
          </a:ln>
          <a:solidFill>
            <a:schemeClr val="tx1"/>
          </a:solidFill>
        </a:defRPr>
      </a:pPr>
      <a:endParaRPr lang="en-US"/>
    </a:p>
  </c:tx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Students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5.7273729870482189E-3"/>
                  <c:y val="-2.49045000666734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58C-314A-B18A-9FE1A3A0A5C1}"/>
                </c:ext>
              </c:extLst>
            </c:dLbl>
            <c:dLbl>
              <c:idx val="3"/>
              <c:layout>
                <c:manualLayout>
                  <c:x val="-5.2500312559851526E-17"/>
                  <c:y val="-4.1507500111122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C7A-F741-8E06-B49AAD57DBAC}"/>
                </c:ext>
              </c:extLst>
            </c:dLbl>
            <c:dLbl>
              <c:idx val="4"/>
              <c:layout>
                <c:manualLayout>
                  <c:x val="8.5910594805723682E-3"/>
                  <c:y val="-4.1507500111122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C7A-F741-8E06-B49AAD57DBAC}"/>
                </c:ext>
              </c:extLst>
            </c:dLbl>
            <c:dLbl>
              <c:idx val="5"/>
              <c:layout>
                <c:manualLayout>
                  <c:x val="2.8636864935241224E-3"/>
                  <c:y val="-3.32060000888979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C7A-F741-8E06-B49AAD57DBAC}"/>
                </c:ext>
              </c:extLst>
            </c:dLbl>
            <c:dLbl>
              <c:idx val="6"/>
              <c:layout>
                <c:manualLayout>
                  <c:x val="0"/>
                  <c:y val="-4.150750011112244E-2"/>
                </c:manualLayout>
              </c:layout>
              <c:spPr>
                <a:solidFill>
                  <a:schemeClr val="accent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4753685756181225E-2"/>
                      <c:h val="6.632898517757365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958C-314A-B18A-9FE1A3A0A5C1}"/>
                </c:ext>
              </c:extLst>
            </c:dLbl>
            <c:dLbl>
              <c:idx val="7"/>
              <c:layout>
                <c:manualLayout>
                  <c:x val="0"/>
                  <c:y val="-2.49045000666734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C7A-F741-8E06-B49AAD57DBAC}"/>
                </c:ext>
              </c:extLst>
            </c:dLbl>
            <c:dLbl>
              <c:idx val="10"/>
              <c:layout>
                <c:manualLayout>
                  <c:x val="5.7272602434854025E-3"/>
                  <c:y val="-2.9055250077785786E-2"/>
                </c:manualLayout>
              </c:layout>
              <c:spPr>
                <a:solidFill>
                  <a:schemeClr val="accent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188999926265709E-2"/>
                      <c:h val="5.389765230964725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1C7A-F741-8E06-B49AAD57DBAC}"/>
                </c:ext>
              </c:extLst>
            </c:dLbl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INF CYBRSEC </c:v>
                </c:pt>
                <c:pt idx="1">
                  <c:v>INF DATAANL</c:v>
                </c:pt>
                <c:pt idx="2">
                  <c:v>INF IT</c:v>
                </c:pt>
                <c:pt idx="3">
                  <c:v>INF IUE</c:v>
                </c:pt>
                <c:pt idx="4">
                  <c:v>INF SOCMEDIA</c:v>
                </c:pt>
                <c:pt idx="5">
                  <c:v>INF SOFTDEV</c:v>
                </c:pt>
                <c:pt idx="6">
                  <c:v>INF Undecided</c:v>
                </c:pt>
                <c:pt idx="7">
                  <c:v>EHC EMERPREP</c:v>
                </c:pt>
                <c:pt idx="8">
                  <c:v>EHC HOMELAND</c:v>
                </c:pt>
                <c:pt idx="9">
                  <c:v>EHC CYBSECUR</c:v>
                </c:pt>
                <c:pt idx="10">
                  <c:v>EHC Undecided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94</c:v>
                </c:pt>
                <c:pt idx="1">
                  <c:v>48</c:v>
                </c:pt>
                <c:pt idx="2">
                  <c:v>83</c:v>
                </c:pt>
                <c:pt idx="3">
                  <c:v>36</c:v>
                </c:pt>
                <c:pt idx="4">
                  <c:v>11</c:v>
                </c:pt>
                <c:pt idx="5">
                  <c:v>16</c:v>
                </c:pt>
                <c:pt idx="6">
                  <c:v>0</c:v>
                </c:pt>
                <c:pt idx="7">
                  <c:v>59</c:v>
                </c:pt>
                <c:pt idx="8">
                  <c:v>299</c:v>
                </c:pt>
                <c:pt idx="9">
                  <c:v>267</c:v>
                </c:pt>
                <c:pt idx="10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8C-314A-B18A-9FE1A3A0A5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INF CYBRSEC </c:v>
                </c:pt>
                <c:pt idx="1">
                  <c:v>INF DATAANL</c:v>
                </c:pt>
                <c:pt idx="2">
                  <c:v>INF IT</c:v>
                </c:pt>
                <c:pt idx="3">
                  <c:v>INF IUE</c:v>
                </c:pt>
                <c:pt idx="4">
                  <c:v>INF SOCMEDIA</c:v>
                </c:pt>
                <c:pt idx="5">
                  <c:v>INF SOFTDEV</c:v>
                </c:pt>
                <c:pt idx="6">
                  <c:v>INF Undecided</c:v>
                </c:pt>
                <c:pt idx="7">
                  <c:v>EHC EMERPREP</c:v>
                </c:pt>
                <c:pt idx="8">
                  <c:v>EHC HOMELAND</c:v>
                </c:pt>
                <c:pt idx="9">
                  <c:v>EHC CYBSECUR</c:v>
                </c:pt>
                <c:pt idx="10">
                  <c:v>EHC Undecided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12</c:v>
                </c:pt>
                <c:pt idx="1">
                  <c:v>23</c:v>
                </c:pt>
                <c:pt idx="2">
                  <c:v>34</c:v>
                </c:pt>
                <c:pt idx="3">
                  <c:v>26</c:v>
                </c:pt>
                <c:pt idx="4">
                  <c:v>6</c:v>
                </c:pt>
                <c:pt idx="5">
                  <c:v>6</c:v>
                </c:pt>
                <c:pt idx="6">
                  <c:v>0</c:v>
                </c:pt>
                <c:pt idx="7">
                  <c:v>40</c:v>
                </c:pt>
                <c:pt idx="8">
                  <c:v>88</c:v>
                </c:pt>
                <c:pt idx="9">
                  <c:v>39</c:v>
                </c:pt>
                <c:pt idx="10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8C-314A-B18A-9FE1A3A0A5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5873072"/>
        <c:axId val="765965760"/>
      </c:barChart>
      <c:catAx>
        <c:axId val="76587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965760"/>
        <c:crosses val="autoZero"/>
        <c:auto val="1"/>
        <c:lblAlgn val="ctr"/>
        <c:lblOffset val="100"/>
        <c:noMultiLvlLbl val="0"/>
      </c:catAx>
      <c:valAx>
        <c:axId val="76596576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1">
                      <a:lumMod val="45000"/>
                      <a:lumOff val="55000"/>
                    </a:schemeClr>
                  </a:gs>
                  <a:gs pos="84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87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n>
            <a:noFill/>
          </a:ln>
          <a:solidFill>
            <a:schemeClr val="tx1"/>
          </a:solidFill>
        </a:defRPr>
      </a:pPr>
      <a:endParaRPr lang="en-US"/>
    </a:p>
  </c:tx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Students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2.694953826676504E-17"/>
                  <c:y val="-2.16277707388182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35C-794D-82B4-2CC8E682D7AE}"/>
                </c:ext>
              </c:extLst>
            </c:dLbl>
            <c:dLbl>
              <c:idx val="3"/>
              <c:layout>
                <c:manualLayout>
                  <c:x val="2.9399835916506319E-3"/>
                  <c:y val="-4.32555414776365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35C-794D-82B4-2CC8E682D7AE}"/>
                </c:ext>
              </c:extLst>
            </c:dLbl>
            <c:dLbl>
              <c:idx val="4"/>
              <c:layout>
                <c:manualLayout>
                  <c:x val="-5.8799671833012638E-3"/>
                  <c:y val="-3.027887903434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35C-794D-82B4-2CC8E682D7AE}"/>
                </c:ext>
              </c:extLst>
            </c:dLbl>
            <c:dLbl>
              <c:idx val="5"/>
              <c:layout>
                <c:manualLayout>
                  <c:x val="-1.1759934366602528E-2"/>
                  <c:y val="-2.59533248865819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35C-794D-82B4-2CC8E682D7AE}"/>
                </c:ext>
              </c:extLst>
            </c:dLbl>
            <c:dLbl>
              <c:idx val="6"/>
              <c:layout>
                <c:manualLayout>
                  <c:x val="2.9399835916506319E-3"/>
                  <c:y val="-3.89299873298729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35C-794D-82B4-2CC8E682D7AE}"/>
                </c:ext>
              </c:extLst>
            </c:dLbl>
            <c:dLbl>
              <c:idx val="7"/>
              <c:layout>
                <c:manualLayout>
                  <c:x val="0"/>
                  <c:y val="-2.16277707388182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B10-2841-A44B-EA3DDFF78A27}"/>
                </c:ext>
              </c:extLst>
            </c:dLbl>
            <c:dLbl>
              <c:idx val="10"/>
              <c:layout>
                <c:manualLayout>
                  <c:x val="-5.8799671833013713E-3"/>
                  <c:y val="-1.73022165910546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B10-2841-A44B-EA3DDFF78A27}"/>
                </c:ext>
              </c:extLst>
            </c:dLbl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INF CYBRSEC </c:v>
                </c:pt>
                <c:pt idx="1">
                  <c:v>INF DATAANL</c:v>
                </c:pt>
                <c:pt idx="2">
                  <c:v>INF IT</c:v>
                </c:pt>
                <c:pt idx="3">
                  <c:v>INF IUE</c:v>
                </c:pt>
                <c:pt idx="4">
                  <c:v>INF SOCMEDIA</c:v>
                </c:pt>
                <c:pt idx="5">
                  <c:v>INF SOFTDEV</c:v>
                </c:pt>
                <c:pt idx="6">
                  <c:v>INF Undecided</c:v>
                </c:pt>
                <c:pt idx="7">
                  <c:v>EHC EMERPREP</c:v>
                </c:pt>
                <c:pt idx="8">
                  <c:v>EHC HOMELAND</c:v>
                </c:pt>
                <c:pt idx="9">
                  <c:v>EHC CYBSECUR</c:v>
                </c:pt>
                <c:pt idx="10">
                  <c:v>EHC Undecided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90</c:v>
                </c:pt>
                <c:pt idx="1">
                  <c:v>54</c:v>
                </c:pt>
                <c:pt idx="2">
                  <c:v>87</c:v>
                </c:pt>
                <c:pt idx="3">
                  <c:v>36</c:v>
                </c:pt>
                <c:pt idx="4">
                  <c:v>12</c:v>
                </c:pt>
                <c:pt idx="5">
                  <c:v>14</c:v>
                </c:pt>
                <c:pt idx="6">
                  <c:v>0</c:v>
                </c:pt>
                <c:pt idx="7">
                  <c:v>67</c:v>
                </c:pt>
                <c:pt idx="8">
                  <c:v>332</c:v>
                </c:pt>
                <c:pt idx="9">
                  <c:v>316</c:v>
                </c:pt>
                <c:pt idx="10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5C-794D-82B4-2CC8E682D7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INF CYBRSEC </c:v>
                </c:pt>
                <c:pt idx="1">
                  <c:v>INF DATAANL</c:v>
                </c:pt>
                <c:pt idx="2">
                  <c:v>INF IT</c:v>
                </c:pt>
                <c:pt idx="3">
                  <c:v>INF IUE</c:v>
                </c:pt>
                <c:pt idx="4">
                  <c:v>INF SOCMEDIA</c:v>
                </c:pt>
                <c:pt idx="5">
                  <c:v>INF SOFTDEV</c:v>
                </c:pt>
                <c:pt idx="6">
                  <c:v>INF Undecided</c:v>
                </c:pt>
                <c:pt idx="7">
                  <c:v>EHC EMERPREP</c:v>
                </c:pt>
                <c:pt idx="8">
                  <c:v>EHC HOMELAND</c:v>
                </c:pt>
                <c:pt idx="9">
                  <c:v>EHC CYBSECUR</c:v>
                </c:pt>
                <c:pt idx="10">
                  <c:v>EHC Undecided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9</c:v>
                </c:pt>
                <c:pt idx="1">
                  <c:v>27</c:v>
                </c:pt>
                <c:pt idx="2">
                  <c:v>39</c:v>
                </c:pt>
                <c:pt idx="3">
                  <c:v>30</c:v>
                </c:pt>
                <c:pt idx="4">
                  <c:v>7</c:v>
                </c:pt>
                <c:pt idx="5">
                  <c:v>7</c:v>
                </c:pt>
                <c:pt idx="6">
                  <c:v>0</c:v>
                </c:pt>
                <c:pt idx="7">
                  <c:v>47</c:v>
                </c:pt>
                <c:pt idx="8">
                  <c:v>91</c:v>
                </c:pt>
                <c:pt idx="9">
                  <c:v>44</c:v>
                </c:pt>
                <c:pt idx="1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5C-794D-82B4-2CC8E682D7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5873072"/>
        <c:axId val="765965760"/>
      </c:barChart>
      <c:catAx>
        <c:axId val="76587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965760"/>
        <c:crosses val="autoZero"/>
        <c:auto val="1"/>
        <c:lblAlgn val="ctr"/>
        <c:lblOffset val="100"/>
        <c:noMultiLvlLbl val="0"/>
      </c:catAx>
      <c:valAx>
        <c:axId val="76596576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1">
                      <a:lumMod val="45000"/>
                      <a:lumOff val="55000"/>
                    </a:schemeClr>
                  </a:gs>
                  <a:gs pos="84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87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n>
            <a:noFill/>
          </a:ln>
          <a:solidFill>
            <a:schemeClr val="tx1"/>
          </a:solidFill>
        </a:defRPr>
      </a:pPr>
      <a:endParaRPr lang="en-US"/>
    </a:p>
  </c:tx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In-State</a:t>
            </a:r>
            <a:r>
              <a:rPr lang="en-US" baseline="0" dirty="0"/>
              <a:t> vs Out-of-State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In-State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Students 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B4-2141-8E8D-6EAE603BAD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Out-of-State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Students 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B4-2141-8E8D-6EAE603BAD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50134656"/>
        <c:axId val="801183488"/>
      </c:barChart>
      <c:catAx>
        <c:axId val="750134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1183488"/>
        <c:crosses val="autoZero"/>
        <c:auto val="1"/>
        <c:lblAlgn val="ctr"/>
        <c:lblOffset val="100"/>
        <c:noMultiLvlLbl val="0"/>
      </c:catAx>
      <c:valAx>
        <c:axId val="801183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0134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In-State</a:t>
            </a:r>
            <a:r>
              <a:rPr lang="en-US" baseline="0" dirty="0"/>
              <a:t> vs Out-of-State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In-State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Students 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1468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E3-9F4C-B875-3120ABE807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Out-of-State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Students 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E3-9F4C-B875-3120ABE807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50134656"/>
        <c:axId val="801183488"/>
      </c:barChart>
      <c:catAx>
        <c:axId val="750134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1183488"/>
        <c:crosses val="autoZero"/>
        <c:auto val="1"/>
        <c:lblAlgn val="ctr"/>
        <c:lblOffset val="100"/>
        <c:noMultiLvlLbl val="0"/>
      </c:catAx>
      <c:valAx>
        <c:axId val="801183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0134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In-State</a:t>
            </a:r>
            <a:r>
              <a:rPr lang="en-US" baseline="0" dirty="0"/>
              <a:t> vs Out-of-State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In-State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Students 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67-D845-ADC0-49DD4BC871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Out-of-State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Students 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67-D845-ADC0-49DD4BC871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50134656"/>
        <c:axId val="801183488"/>
      </c:barChart>
      <c:catAx>
        <c:axId val="750134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1183488"/>
        <c:crosses val="autoZero"/>
        <c:auto val="1"/>
        <c:lblAlgn val="ctr"/>
        <c:lblOffset val="100"/>
        <c:noMultiLvlLbl val="0"/>
      </c:catAx>
      <c:valAx>
        <c:axId val="801183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0134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C391B4-0801-A34D-B73B-BC5D36B0A9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6550B-F4A7-D54E-A104-F732A6D8527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9CCC8B6-4A00-A449-AB59-A3E5D7E4908A}" type="datetimeFigureOut">
              <a:rPr lang="en-US" altLang="en-US"/>
              <a:pPr>
                <a:defRPr/>
              </a:pPr>
              <a:t>6/14/2021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3B8DB5E-40A2-FC4C-9384-FB63730312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685800"/>
            <a:ext cx="114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C766145-EC40-EA4C-806F-7937E2EB6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DEFDC-9400-E64E-AD53-8534AAA4D7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C8506-A4B3-6D4E-8186-6661262A7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8D04D47-435D-064E-B700-BAFA95B2E3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>
            <a:extLst>
              <a:ext uri="{FF2B5EF4-FFF2-40B4-BE49-F238E27FC236}">
                <a16:creationId xmlns:a16="http://schemas.microsoft.com/office/drawing/2014/main" id="{C8D495CF-B8B1-E248-88AF-A8B36E110B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57500" y="685800"/>
            <a:ext cx="114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Notes Placeholder 2">
            <a:extLst>
              <a:ext uri="{FF2B5EF4-FFF2-40B4-BE49-F238E27FC236}">
                <a16:creationId xmlns:a16="http://schemas.microsoft.com/office/drawing/2014/main" id="{4E1DE2EE-D93F-3E44-80DD-ACA7E77143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706D88A3-9B23-BC48-A688-FB3D8888A4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84A40EA4-B6AE-6540-B6F5-B458B3887579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>
            <a:extLst>
              <a:ext uri="{FF2B5EF4-FFF2-40B4-BE49-F238E27FC236}">
                <a16:creationId xmlns:a16="http://schemas.microsoft.com/office/drawing/2014/main" id="{C8D495CF-B8B1-E248-88AF-A8B36E110B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57500" y="685800"/>
            <a:ext cx="114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Notes Placeholder 2">
            <a:extLst>
              <a:ext uri="{FF2B5EF4-FFF2-40B4-BE49-F238E27FC236}">
                <a16:creationId xmlns:a16="http://schemas.microsoft.com/office/drawing/2014/main" id="{4E1DE2EE-D93F-3E44-80DD-ACA7E77143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706D88A3-9B23-BC48-A688-FB3D8888A4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84A40EA4-B6AE-6540-B6F5-B458B3887579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8489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21702"/>
            <a:ext cx="7772400" cy="588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544800"/>
            <a:ext cx="64008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1EC30-FF49-3D41-9714-B906211E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F5E7B-6C18-0445-8F7D-7DD0E40B62A5}" type="datetimeFigureOut">
              <a:rPr lang="en-US" altLang="en-US"/>
              <a:pPr>
                <a:defRPr/>
              </a:pPr>
              <a:t>6/14/2021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4E478-4C65-464D-8C3F-4C4BFDD7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5DCB1-97C1-E443-B598-4D3FEEFD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B1610-8B91-B34C-B002-72F17B339C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440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93AAC-7EB7-7245-8707-723EDBCE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DF350-470F-B746-901E-5C578212CC27}" type="datetimeFigureOut">
              <a:rPr lang="en-US" altLang="en-US"/>
              <a:pPr>
                <a:defRPr/>
              </a:pPr>
              <a:t>6/14/2021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973FF-1A4F-8143-B202-FDB82288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98C2F-E1E7-AE48-B04A-FA75C029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37311-C727-EE40-B6D4-A77163BD7C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87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394200"/>
            <a:ext cx="2057400" cy="93624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394200"/>
            <a:ext cx="6019800" cy="93624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E3497-E9B2-294D-974E-A974F56DB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7839E-83F7-614F-A103-8338B5EA37B2}" type="datetimeFigureOut">
              <a:rPr lang="en-US" altLang="en-US"/>
              <a:pPr>
                <a:defRPr/>
              </a:pPr>
              <a:t>6/14/2021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EFEED-2DB9-9747-AC36-EFC8F261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BE77A-6C14-5E43-9E24-3B7039F8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DFACA-E3C3-7A45-BDCC-AE3B298A49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636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7E1CA-9FDB-8449-8CB9-3750E3FB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56155-77E7-634F-ABF7-B57670F49A26}" type="datetimeFigureOut">
              <a:rPr lang="en-US" altLang="en-US"/>
              <a:pPr>
                <a:defRPr/>
              </a:pPr>
              <a:t>6/14/2021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9CF14-099B-894B-A7CE-6B5217FC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E5EAF-6A65-834B-9D2F-61C93913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26BF4-3703-824A-90CB-19AE33AE81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53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627602"/>
            <a:ext cx="7772400" cy="5448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1626854"/>
            <a:ext cx="7772400" cy="600074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5B7BA-F5BA-0A40-9045-A6FE66AB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8FB09-FA78-3E4A-A3AA-30579146A147}" type="datetimeFigureOut">
              <a:rPr lang="en-US" altLang="en-US"/>
              <a:pPr>
                <a:defRPr/>
              </a:pPr>
              <a:t>6/14/2021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D7B8C-CE37-9448-B380-F3A5F676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9DDCF-58CE-0348-A34D-EC9A59F8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665AB-D3BA-0143-B00C-30A257B478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272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603200"/>
            <a:ext cx="4038600" cy="7241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603200"/>
            <a:ext cx="4038600" cy="7241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C9D880A-7E26-004E-B53F-E6B87A06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AED50-87E4-0E4A-AB17-CBAB5C92EF66}" type="datetimeFigureOut">
              <a:rPr lang="en-US" altLang="en-US"/>
              <a:pPr>
                <a:defRPr/>
              </a:pPr>
              <a:t>6/14/2021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46DD420-27A2-4D4B-A84C-F0A4FCB0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1BE20F-B2A3-7C45-802C-7865F1B6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FA0DC-7F13-514C-A176-AAD7925D25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037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8552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6140452"/>
            <a:ext cx="4040188" cy="2559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5" indent="0">
              <a:buNone/>
              <a:defRPr sz="2000" b="1"/>
            </a:lvl2pPr>
            <a:lvl3pPr marL="914409" indent="0">
              <a:buNone/>
              <a:defRPr sz="1800" b="1"/>
            </a:lvl3pPr>
            <a:lvl4pPr marL="1371614" indent="0">
              <a:buNone/>
              <a:defRPr sz="1600" b="1"/>
            </a:lvl4pPr>
            <a:lvl5pPr marL="1828818" indent="0">
              <a:buNone/>
              <a:defRPr sz="1600" b="1"/>
            </a:lvl5pPr>
            <a:lvl6pPr marL="2286023" indent="0">
              <a:buNone/>
              <a:defRPr sz="1600" b="1"/>
            </a:lvl6pPr>
            <a:lvl7pPr marL="2743227" indent="0">
              <a:buNone/>
              <a:defRPr sz="1600" b="1"/>
            </a:lvl7pPr>
            <a:lvl8pPr marL="3200432" indent="0">
              <a:buNone/>
              <a:defRPr sz="1600" b="1"/>
            </a:lvl8pPr>
            <a:lvl9pPr marL="365763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8699500"/>
            <a:ext cx="4040188" cy="158051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6140452"/>
            <a:ext cx="4041775" cy="2559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5" indent="0">
              <a:buNone/>
              <a:defRPr sz="2000" b="1"/>
            </a:lvl2pPr>
            <a:lvl3pPr marL="914409" indent="0">
              <a:buNone/>
              <a:defRPr sz="1800" b="1"/>
            </a:lvl3pPr>
            <a:lvl4pPr marL="1371614" indent="0">
              <a:buNone/>
              <a:defRPr sz="1600" b="1"/>
            </a:lvl4pPr>
            <a:lvl5pPr marL="1828818" indent="0">
              <a:buNone/>
              <a:defRPr sz="1600" b="1"/>
            </a:lvl5pPr>
            <a:lvl6pPr marL="2286023" indent="0">
              <a:buNone/>
              <a:defRPr sz="1600" b="1"/>
            </a:lvl6pPr>
            <a:lvl7pPr marL="2743227" indent="0">
              <a:buNone/>
              <a:defRPr sz="1600" b="1"/>
            </a:lvl7pPr>
            <a:lvl8pPr marL="3200432" indent="0">
              <a:buNone/>
              <a:defRPr sz="1600" b="1"/>
            </a:lvl8pPr>
            <a:lvl9pPr marL="365763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8699500"/>
            <a:ext cx="4041775" cy="158051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D96BBA0-4015-C248-B63A-714080A5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1415C-61BE-3248-AFB2-7A298D4F520D}" type="datetimeFigureOut">
              <a:rPr lang="en-US" altLang="en-US"/>
              <a:pPr>
                <a:defRPr/>
              </a:pPr>
              <a:t>6/14/2021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09C48C0-CBB2-6E41-94E0-8E156306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FC80A0F-E840-694B-AEF8-E509E93F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ADD4C-8036-CA41-AF35-FEDB782737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222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041FAB2-9348-EB41-9013-9E9EFBBA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A33EA-A6C7-AF49-B2B0-18D2C3158A09}" type="datetimeFigureOut">
              <a:rPr lang="en-US" altLang="en-US"/>
              <a:pPr>
                <a:defRPr/>
              </a:pPr>
              <a:t>6/14/2021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B117C2-EA2A-7946-BF04-F94CCDCA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78921CA-72C5-9B45-84B0-E489181D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83871-3EFB-B84B-AF51-2F6B0EB5C3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20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8034E43-817A-BA40-8F59-E4BB5275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C7B35-3CC9-254E-9081-A98355868BAF}" type="datetimeFigureOut">
              <a:rPr lang="en-US" altLang="en-US"/>
              <a:pPr>
                <a:defRPr/>
              </a:pPr>
              <a:t>6/14/2021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D2B17E4-F111-E04A-9188-105A7E7C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4B913C-C8CB-044D-BED2-C77F4FE1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77879-CC74-6940-98CB-4B0BD9A35F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347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092200"/>
            <a:ext cx="3008313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92202"/>
            <a:ext cx="5111750" cy="234124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5740402"/>
            <a:ext cx="3008313" cy="18764252"/>
          </a:xfrm>
        </p:spPr>
        <p:txBody>
          <a:bodyPr/>
          <a:lstStyle>
            <a:lvl1pPr marL="0" indent="0">
              <a:buNone/>
              <a:defRPr sz="1400"/>
            </a:lvl1pPr>
            <a:lvl2pPr marL="457205" indent="0">
              <a:buNone/>
              <a:defRPr sz="1200"/>
            </a:lvl2pPr>
            <a:lvl3pPr marL="914409" indent="0">
              <a:buNone/>
              <a:defRPr sz="1000"/>
            </a:lvl3pPr>
            <a:lvl4pPr marL="1371614" indent="0">
              <a:buNone/>
              <a:defRPr sz="900"/>
            </a:lvl4pPr>
            <a:lvl5pPr marL="1828818" indent="0">
              <a:buNone/>
              <a:defRPr sz="900"/>
            </a:lvl5pPr>
            <a:lvl6pPr marL="2286023" indent="0">
              <a:buNone/>
              <a:defRPr sz="900"/>
            </a:lvl6pPr>
            <a:lvl7pPr marL="2743227" indent="0">
              <a:buNone/>
              <a:defRPr sz="900"/>
            </a:lvl7pPr>
            <a:lvl8pPr marL="3200432" indent="0">
              <a:buNone/>
              <a:defRPr sz="900"/>
            </a:lvl8pPr>
            <a:lvl9pPr marL="365763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6D4AC71-CACE-E643-B244-FC1A9202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163C4-79DC-4940-AEA4-9BDAA5BCAA08}" type="datetimeFigureOut">
              <a:rPr lang="en-US" altLang="en-US"/>
              <a:pPr>
                <a:defRPr/>
              </a:pPr>
              <a:t>6/14/2021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CF9718F-FE5C-D841-A8AD-0E3FF8F6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676321-BA33-F041-B28F-5287C479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3AD1B-D3E1-F14C-9A63-D51DE78794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68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9202400"/>
            <a:ext cx="5486400" cy="22669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451100"/>
            <a:ext cx="5486400" cy="16459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5" indent="0">
              <a:buNone/>
              <a:defRPr sz="2800"/>
            </a:lvl2pPr>
            <a:lvl3pPr marL="914409" indent="0">
              <a:buNone/>
              <a:defRPr sz="2400"/>
            </a:lvl3pPr>
            <a:lvl4pPr marL="1371614" indent="0">
              <a:buNone/>
              <a:defRPr sz="2000"/>
            </a:lvl4pPr>
            <a:lvl5pPr marL="1828818" indent="0">
              <a:buNone/>
              <a:defRPr sz="2000"/>
            </a:lvl5pPr>
            <a:lvl6pPr marL="2286023" indent="0">
              <a:buNone/>
              <a:defRPr sz="2000"/>
            </a:lvl6pPr>
            <a:lvl7pPr marL="2743227" indent="0">
              <a:buNone/>
              <a:defRPr sz="2000"/>
            </a:lvl7pPr>
            <a:lvl8pPr marL="3200432" indent="0">
              <a:buNone/>
              <a:defRPr sz="2000"/>
            </a:lvl8pPr>
            <a:lvl9pPr marL="365763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1469352"/>
            <a:ext cx="5486400" cy="3219448"/>
          </a:xfrm>
        </p:spPr>
        <p:txBody>
          <a:bodyPr/>
          <a:lstStyle>
            <a:lvl1pPr marL="0" indent="0">
              <a:buNone/>
              <a:defRPr sz="1400"/>
            </a:lvl1pPr>
            <a:lvl2pPr marL="457205" indent="0">
              <a:buNone/>
              <a:defRPr sz="1200"/>
            </a:lvl2pPr>
            <a:lvl3pPr marL="914409" indent="0">
              <a:buNone/>
              <a:defRPr sz="1000"/>
            </a:lvl3pPr>
            <a:lvl4pPr marL="1371614" indent="0">
              <a:buNone/>
              <a:defRPr sz="900"/>
            </a:lvl4pPr>
            <a:lvl5pPr marL="1828818" indent="0">
              <a:buNone/>
              <a:defRPr sz="900"/>
            </a:lvl5pPr>
            <a:lvl6pPr marL="2286023" indent="0">
              <a:buNone/>
              <a:defRPr sz="900"/>
            </a:lvl6pPr>
            <a:lvl7pPr marL="2743227" indent="0">
              <a:buNone/>
              <a:defRPr sz="900"/>
            </a:lvl7pPr>
            <a:lvl8pPr marL="3200432" indent="0">
              <a:buNone/>
              <a:defRPr sz="900"/>
            </a:lvl8pPr>
            <a:lvl9pPr marL="365763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A37DBC5-663F-BA45-9E9B-070F1E71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11E19-6061-F842-9A0C-D3A67D095F54}" type="datetimeFigureOut">
              <a:rPr lang="en-US" altLang="en-US"/>
              <a:pPr>
                <a:defRPr/>
              </a:pPr>
              <a:t>6/14/2021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DEC8ECE-C0FC-FB4B-B3A1-E9FB8DE5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995F3D0-9575-0C4D-A76A-4C35BE70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35D47-6F2B-0E45-B4CD-A4EF1432E7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95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20C97EE-9E74-A845-9A99-B7E929BDD33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09855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50D7537-866F-CE46-8505-9B668CDA4F4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6400800"/>
            <a:ext cx="8229600" cy="1810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56D91-CAA8-C946-A0A1-AA3D8EC7E9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25425400"/>
            <a:ext cx="2133600" cy="14605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CCCAD6D-21E5-1142-82E7-74321C453A71}" type="datetimeFigureOut">
              <a:rPr lang="en-US" altLang="en-US"/>
              <a:pPr>
                <a:defRPr/>
              </a:pPr>
              <a:t>6/14/2021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13FE7-71B3-1A42-8ACF-6530A7DA8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25425400"/>
            <a:ext cx="2895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3553B-9C6E-B541-914B-8208DF24F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25425400"/>
            <a:ext cx="2133600" cy="14605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F2D7052-DCD3-9740-BCB3-8066646B0E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5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5" algn="ctr" defTabSz="457205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9" algn="ctr" defTabSz="457205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14" algn="ctr" defTabSz="457205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18" algn="ctr" defTabSz="457205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3" indent="-342903" algn="l" defTabSz="45720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7" indent="-285753" algn="l" defTabSz="45720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11" indent="-228602" algn="l" defTabSz="45720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16" indent="-228602" algn="l" defTabSz="45720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21" indent="-228602" algn="l" defTabSz="45720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25" indent="-228602" algn="l" defTabSz="4572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0" indent="-228602" algn="l" defTabSz="4572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34" indent="-228602" algn="l" defTabSz="4572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39" indent="-228602" algn="l" defTabSz="4572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5" algn="l" defTabSz="457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9" algn="l" defTabSz="457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4" algn="l" defTabSz="457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8" algn="l" defTabSz="457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3" algn="l" defTabSz="457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7" algn="l" defTabSz="457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32" algn="l" defTabSz="457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37" algn="l" defTabSz="457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12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11" Type="http://schemas.openxmlformats.org/officeDocument/2006/relationships/chart" Target="../charts/chart9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chart" Target="../charts/chart2.xml"/><Relationship Id="rId9" Type="http://schemas.openxmlformats.org/officeDocument/2006/relationships/chart" Target="../charts/char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10">
              <a:srgbClr val="DCE6F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64CE6F-944F-194D-89A5-8B55E84002FC}"/>
              </a:ext>
            </a:extLst>
          </p:cNvPr>
          <p:cNvSpPr/>
          <p:nvPr/>
        </p:nvSpPr>
        <p:spPr>
          <a:xfrm>
            <a:off x="0" y="26331863"/>
            <a:ext cx="9014981" cy="1100137"/>
          </a:xfrm>
          <a:prstGeom prst="rect">
            <a:avLst/>
          </a:prstGeom>
          <a:solidFill>
            <a:srgbClr val="17375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CA9CF0-5298-BF42-B575-64A0C34A65DC}"/>
              </a:ext>
            </a:extLst>
          </p:cNvPr>
          <p:cNvSpPr/>
          <p:nvPr/>
        </p:nvSpPr>
        <p:spPr>
          <a:xfrm>
            <a:off x="477782" y="223022"/>
            <a:ext cx="8188325" cy="227866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4AF98-03A2-B241-AC4F-C74479EE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7894"/>
            <a:ext cx="9144000" cy="1220788"/>
          </a:xfrm>
        </p:spPr>
        <p:txBody>
          <a:bodyPr/>
          <a:lstStyle/>
          <a:p>
            <a:pPr>
              <a:defRPr/>
            </a:pPr>
            <a:r>
              <a:rPr lang="en-US" sz="4800" b="1" spc="600" dirty="0">
                <a:solidFill>
                  <a:schemeClr val="tx2">
                    <a:lumMod val="75000"/>
                  </a:schemeClr>
                </a:solidFill>
              </a:rPr>
              <a:t>CEHC Student Breakdown</a:t>
            </a:r>
            <a:br>
              <a:rPr lang="en-US" sz="4800" b="1" spc="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4000" b="1" spc="600" dirty="0">
                <a:solidFill>
                  <a:schemeClr val="tx2">
                    <a:lumMod val="75000"/>
                  </a:schemeClr>
                </a:solidFill>
              </a:rPr>
              <a:t>3 Year Projection</a:t>
            </a:r>
          </a:p>
        </p:txBody>
      </p:sp>
      <p:sp>
        <p:nvSpPr>
          <p:cNvPr id="21509" name="TextBox 21">
            <a:extLst>
              <a:ext uri="{FF2B5EF4-FFF2-40B4-BE49-F238E27FC236}">
                <a16:creationId xmlns:a16="http://schemas.microsoft.com/office/drawing/2014/main" id="{8542A39A-4AFE-FB45-9897-DDA729513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6" y="1789114"/>
            <a:ext cx="59753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In-depth look at the estimated/projected changes within the CEHC department from Fall semesters of 2020-2022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71B18D-A9DD-824C-93FC-FEA76DF136F2}"/>
              </a:ext>
            </a:extLst>
          </p:cNvPr>
          <p:cNvCxnSpPr/>
          <p:nvPr/>
        </p:nvCxnSpPr>
        <p:spPr>
          <a:xfrm>
            <a:off x="1674814" y="1668463"/>
            <a:ext cx="5794375" cy="0"/>
          </a:xfrm>
          <a:prstGeom prst="line">
            <a:avLst/>
          </a:prstGeom>
          <a:ln w="3175" cmpd="sng">
            <a:solidFill>
              <a:srgbClr val="17375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7D1CD24-F78F-A141-B136-EBAB12F78DC2}"/>
              </a:ext>
            </a:extLst>
          </p:cNvPr>
          <p:cNvSpPr/>
          <p:nvPr/>
        </p:nvSpPr>
        <p:spPr>
          <a:xfrm>
            <a:off x="404507" y="10881792"/>
            <a:ext cx="81883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800" b="1" dirty="0"/>
              <a:t>2020 Projected Gender Breakdown of Students for Each Major and Concentration (BS/BA)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3A9154F-9A12-4A4B-A0F0-16DD44D32E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1960230"/>
              </p:ext>
            </p:extLst>
          </p:nvPr>
        </p:nvGraphicFramePr>
        <p:xfrm>
          <a:off x="851168" y="3351619"/>
          <a:ext cx="7295000" cy="3397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18F3F30-3C3B-FC40-B936-02E49DC526EF}"/>
              </a:ext>
            </a:extLst>
          </p:cNvPr>
          <p:cNvSpPr txBox="1"/>
          <p:nvPr/>
        </p:nvSpPr>
        <p:spPr>
          <a:xfrm>
            <a:off x="1611751" y="2591544"/>
            <a:ext cx="5962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2020 Projected Numbers and Percentages of Students for Each Major and Concentration (BS/BA)</a:t>
            </a:r>
          </a:p>
          <a:p>
            <a:pPr algn="ctr"/>
            <a:r>
              <a:rPr lang="en-US" sz="1800" b="1" dirty="0"/>
              <a:t>Total: 1125-1173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A13524-D1A2-C046-A31A-7FEE1DA0EC6A}"/>
              </a:ext>
            </a:extLst>
          </p:cNvPr>
          <p:cNvSpPr txBox="1"/>
          <p:nvPr/>
        </p:nvSpPr>
        <p:spPr>
          <a:xfrm>
            <a:off x="-161711" y="6757768"/>
            <a:ext cx="48244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2021 Projected Numbers and Percentages for Each Major and Concentration (BS/BA)</a:t>
            </a:r>
          </a:p>
          <a:p>
            <a:pPr algn="ctr"/>
            <a:r>
              <a:rPr lang="en-US" sz="1600" b="1" dirty="0"/>
              <a:t>Total: 1253-1347</a:t>
            </a:r>
          </a:p>
          <a:p>
            <a:pPr algn="ctr"/>
            <a:endParaRPr lang="en-US" sz="1600" b="1" dirty="0"/>
          </a:p>
        </p:txBody>
      </p:sp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370CFE3C-424D-0E4B-81CD-D48FD1620F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5720386"/>
              </p:ext>
            </p:extLst>
          </p:nvPr>
        </p:nvGraphicFramePr>
        <p:xfrm>
          <a:off x="-55" y="7274547"/>
          <a:ext cx="6290219" cy="3147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302CE73-5953-4140-9A2A-C423BF065F7D}"/>
              </a:ext>
            </a:extLst>
          </p:cNvPr>
          <p:cNvSpPr txBox="1"/>
          <p:nvPr/>
        </p:nvSpPr>
        <p:spPr>
          <a:xfrm>
            <a:off x="4084694" y="6775675"/>
            <a:ext cx="5295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2022 Projected Numbers and Percentages for Each        Major and Concentration (BS/BA)</a:t>
            </a:r>
          </a:p>
          <a:p>
            <a:pPr algn="ctr"/>
            <a:r>
              <a:rPr lang="en-US" sz="1600" b="1" dirty="0"/>
              <a:t>Total: 1380-1519</a:t>
            </a:r>
          </a:p>
          <a:p>
            <a:pPr algn="ctr"/>
            <a:endParaRPr lang="en-US" sz="16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1E98AF-30B9-3D49-929F-0397C28293AA}"/>
              </a:ext>
            </a:extLst>
          </p:cNvPr>
          <p:cNvCxnSpPr/>
          <p:nvPr/>
        </p:nvCxnSpPr>
        <p:spPr>
          <a:xfrm>
            <a:off x="4487863" y="6883619"/>
            <a:ext cx="0" cy="344740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E8014081-B6E2-7045-B39C-F41DA0670C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5191434"/>
              </p:ext>
            </p:extLst>
          </p:nvPr>
        </p:nvGraphicFramePr>
        <p:xfrm>
          <a:off x="4442602" y="7257404"/>
          <a:ext cx="6122012" cy="3397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1EEA501-1D71-764C-8DF1-6822643A6184}"/>
              </a:ext>
            </a:extLst>
          </p:cNvPr>
          <p:cNvCxnSpPr>
            <a:cxnSpLocks/>
          </p:cNvCxnSpPr>
          <p:nvPr/>
        </p:nvCxnSpPr>
        <p:spPr>
          <a:xfrm>
            <a:off x="-1" y="6769070"/>
            <a:ext cx="9144001" cy="2188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95D16DD-BCCC-3C4B-897C-21B6EB220E52}"/>
              </a:ext>
            </a:extLst>
          </p:cNvPr>
          <p:cNvSpPr txBox="1"/>
          <p:nvPr/>
        </p:nvSpPr>
        <p:spPr>
          <a:xfrm>
            <a:off x="86164" y="10404600"/>
            <a:ext cx="457307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*INF Undecided could not be properly projected due to the skewness of the previous three years. Therefore a range instead of a single number was provided.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86940D0A-33F0-4A43-82B3-105255A269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0692675"/>
              </p:ext>
            </p:extLst>
          </p:nvPr>
        </p:nvGraphicFramePr>
        <p:xfrm>
          <a:off x="1720544" y="11439163"/>
          <a:ext cx="5444118" cy="3206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id="{929293C4-F961-2A43-97B1-4FA47799C8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9696694"/>
              </p:ext>
            </p:extLst>
          </p:nvPr>
        </p:nvGraphicFramePr>
        <p:xfrm>
          <a:off x="95004" y="15039575"/>
          <a:ext cx="4434843" cy="3059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8E9180B-1C15-C74E-B1DF-97B1A0CC3849}"/>
              </a:ext>
            </a:extLst>
          </p:cNvPr>
          <p:cNvCxnSpPr>
            <a:cxnSpLocks/>
          </p:cNvCxnSpPr>
          <p:nvPr/>
        </p:nvCxnSpPr>
        <p:spPr>
          <a:xfrm>
            <a:off x="-55" y="14643554"/>
            <a:ext cx="9144001" cy="2188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CC70CB3-AC5A-8A40-ADD0-2A3F8B4B1DAA}"/>
              </a:ext>
            </a:extLst>
          </p:cNvPr>
          <p:cNvCxnSpPr>
            <a:cxnSpLocks/>
          </p:cNvCxnSpPr>
          <p:nvPr/>
        </p:nvCxnSpPr>
        <p:spPr>
          <a:xfrm>
            <a:off x="4529847" y="14680968"/>
            <a:ext cx="2" cy="32382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94B1DE9-6EF4-9F4D-BE5B-486A382586C1}"/>
              </a:ext>
            </a:extLst>
          </p:cNvPr>
          <p:cNvSpPr txBox="1"/>
          <p:nvPr/>
        </p:nvSpPr>
        <p:spPr>
          <a:xfrm>
            <a:off x="-79868" y="14621795"/>
            <a:ext cx="4609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2021 Projected Gender Breakdown of Students for Each Major and Concentration (BS/BA)</a:t>
            </a:r>
          </a:p>
          <a:p>
            <a:pPr algn="ctr"/>
            <a:endParaRPr lang="en-US" sz="16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91F49A-288F-0E4A-900B-18D8FEF0CED5}"/>
              </a:ext>
            </a:extLst>
          </p:cNvPr>
          <p:cNvSpPr txBox="1"/>
          <p:nvPr/>
        </p:nvSpPr>
        <p:spPr>
          <a:xfrm>
            <a:off x="4498668" y="14634836"/>
            <a:ext cx="4609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2022 Projected Gender Breakdown of Students for Each Major and Concentration (BS/BA)</a:t>
            </a:r>
          </a:p>
        </p:txBody>
      </p:sp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A42B8654-47CD-254F-8B63-AB506315EC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9969069"/>
              </p:ext>
            </p:extLst>
          </p:nvPr>
        </p:nvGraphicFramePr>
        <p:xfrm>
          <a:off x="4659239" y="15083154"/>
          <a:ext cx="4319752" cy="2936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39E42D82-F4C0-644E-892C-E6F0085DCCB2}"/>
              </a:ext>
            </a:extLst>
          </p:cNvPr>
          <p:cNvSpPr txBox="1"/>
          <p:nvPr/>
        </p:nvSpPr>
        <p:spPr>
          <a:xfrm>
            <a:off x="86165" y="18047227"/>
            <a:ext cx="486854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*The projections demonstrate that these majors will more than likely remain to be dominated by males. Both genders, however, will display steady growth overall.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AA2C3E7-8391-564E-9140-968955E26DA0}"/>
              </a:ext>
            </a:extLst>
          </p:cNvPr>
          <p:cNvSpPr/>
          <p:nvPr/>
        </p:nvSpPr>
        <p:spPr>
          <a:xfrm>
            <a:off x="-212600" y="19009497"/>
            <a:ext cx="33778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2020 Projected In-State vs Out-of-State Students (BS/BA)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1D783B6-2483-7F40-AD1F-A7DD5EAEE71C}"/>
              </a:ext>
            </a:extLst>
          </p:cNvPr>
          <p:cNvSpPr/>
          <p:nvPr/>
        </p:nvSpPr>
        <p:spPr>
          <a:xfrm>
            <a:off x="2835675" y="19622573"/>
            <a:ext cx="34725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2021 Projected In-State vs Out-of-State Students (BS/BA)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328AC01-9887-B64D-93F9-EE11CA4569FD}"/>
              </a:ext>
            </a:extLst>
          </p:cNvPr>
          <p:cNvSpPr/>
          <p:nvPr/>
        </p:nvSpPr>
        <p:spPr>
          <a:xfrm>
            <a:off x="5822702" y="20036228"/>
            <a:ext cx="3473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2022 Projected In-State vs Out-of-State Students (BS/BA)</a:t>
            </a:r>
          </a:p>
        </p:txBody>
      </p: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4BBBB541-18C8-684F-8120-164F1D2660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5887674"/>
              </p:ext>
            </p:extLst>
          </p:nvPr>
        </p:nvGraphicFramePr>
        <p:xfrm>
          <a:off x="-79868" y="19489565"/>
          <a:ext cx="2915541" cy="3460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id="{0B276FFA-06AD-8248-A973-45B5EE9B3A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8444405"/>
              </p:ext>
            </p:extLst>
          </p:nvPr>
        </p:nvGraphicFramePr>
        <p:xfrm>
          <a:off x="2981910" y="20217996"/>
          <a:ext cx="2921385" cy="3414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65" name="Chart 64">
            <a:extLst>
              <a:ext uri="{FF2B5EF4-FFF2-40B4-BE49-F238E27FC236}">
                <a16:creationId xmlns:a16="http://schemas.microsoft.com/office/drawing/2014/main" id="{53B6D395-8482-BF4F-9C59-C7A562FF6B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6417107"/>
              </p:ext>
            </p:extLst>
          </p:nvPr>
        </p:nvGraphicFramePr>
        <p:xfrm>
          <a:off x="6104363" y="20625503"/>
          <a:ext cx="2910619" cy="3430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F2CE1F8-5851-FA4F-A796-779A152644BA}"/>
              </a:ext>
            </a:extLst>
          </p:cNvPr>
          <p:cNvCxnSpPr/>
          <p:nvPr/>
        </p:nvCxnSpPr>
        <p:spPr>
          <a:xfrm>
            <a:off x="2589675" y="20517207"/>
            <a:ext cx="659207" cy="578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FD6C326-AF12-E643-8C4A-D8DD0F2D56A0}"/>
              </a:ext>
            </a:extLst>
          </p:cNvPr>
          <p:cNvCxnSpPr/>
          <p:nvPr/>
        </p:nvCxnSpPr>
        <p:spPr>
          <a:xfrm>
            <a:off x="5649008" y="21022056"/>
            <a:ext cx="659207" cy="578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8D2E17F-76DD-9848-BF88-606A9C3FAF36}"/>
              </a:ext>
            </a:extLst>
          </p:cNvPr>
          <p:cNvSpPr txBox="1"/>
          <p:nvPr/>
        </p:nvSpPr>
        <p:spPr>
          <a:xfrm>
            <a:off x="182977" y="24142808"/>
            <a:ext cx="486854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*Projections continue the trend of having a majority of the students in the CEHC department being In-State, with very little in comparison being from out of state.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E4C4437-7373-0441-8B66-415BBA68A3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52137" y="26331863"/>
            <a:ext cx="1597573" cy="1100137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64CE6F-944F-194D-89A5-8B55E84002FC}"/>
              </a:ext>
            </a:extLst>
          </p:cNvPr>
          <p:cNvSpPr/>
          <p:nvPr/>
        </p:nvSpPr>
        <p:spPr>
          <a:xfrm>
            <a:off x="0" y="26331863"/>
            <a:ext cx="9014981" cy="1100137"/>
          </a:xfrm>
          <a:prstGeom prst="rect">
            <a:avLst/>
          </a:prstGeom>
          <a:solidFill>
            <a:srgbClr val="17375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u="sng" dirty="0"/>
              <a:t>SOURCES</a:t>
            </a:r>
          </a:p>
          <a:p>
            <a:pPr eaLnBrk="1" hangingPunct="1">
              <a:defRPr/>
            </a:pPr>
            <a:r>
              <a:rPr lang="en-US" sz="1400" dirty="0"/>
              <a:t>https://www.albany.edu/cehc</a:t>
            </a:r>
          </a:p>
          <a:p>
            <a:pPr eaLnBrk="1" hangingPunct="1">
              <a:defRPr/>
            </a:pPr>
            <a:r>
              <a:rPr lang="en-US" sz="1400" u="sng" dirty="0"/>
              <a:t>CREATED BY</a:t>
            </a:r>
          </a:p>
          <a:p>
            <a:pPr eaLnBrk="1" hangingPunct="1">
              <a:defRPr/>
            </a:pPr>
            <a:r>
              <a:rPr lang="en-US" sz="1400" dirty="0"/>
              <a:t>Matthew </a:t>
            </a:r>
            <a:r>
              <a:rPr lang="en-US" sz="1400" dirty="0" err="1"/>
              <a:t>Belizaire</a:t>
            </a:r>
            <a:r>
              <a:rPr lang="en-US" sz="1400" dirty="0"/>
              <a:t> / CEHC </a:t>
            </a:r>
          </a:p>
          <a:p>
            <a:pPr eaLnBrk="1" hangingPunct="1">
              <a:defRPr/>
            </a:pPr>
            <a:endParaRPr lang="en-US" sz="1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5D16DD-BCCC-3C4B-897C-21B6EB220E52}"/>
              </a:ext>
            </a:extLst>
          </p:cNvPr>
          <p:cNvSpPr txBox="1"/>
          <p:nvPr/>
        </p:nvSpPr>
        <p:spPr>
          <a:xfrm>
            <a:off x="155405" y="11284708"/>
            <a:ext cx="486854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*Projections show that US Students will remain as most of the population within CEHC. It’s possible that the number of International Students may even decrease slightly.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E4C4437-7373-0441-8B66-415BBA68A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137" y="26331863"/>
            <a:ext cx="1597573" cy="1100137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E747A3D-9993-7D4A-A3FF-B550709219B2}"/>
              </a:ext>
            </a:extLst>
          </p:cNvPr>
          <p:cNvSpPr/>
          <p:nvPr/>
        </p:nvSpPr>
        <p:spPr>
          <a:xfrm>
            <a:off x="404507" y="312865"/>
            <a:ext cx="3132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2020 US Citizens vs International Students (BS/BA)</a:t>
            </a:r>
          </a:p>
        </p:txBody>
      </p: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3D6543B4-156E-EC44-AE22-8BCBC263AA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3690889"/>
              </p:ext>
            </p:extLst>
          </p:nvPr>
        </p:nvGraphicFramePr>
        <p:xfrm>
          <a:off x="512833" y="1153240"/>
          <a:ext cx="2912433" cy="3909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345E3DA8-D6BE-E14B-8482-5A74075825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8440287"/>
              </p:ext>
            </p:extLst>
          </p:nvPr>
        </p:nvGraphicFramePr>
        <p:xfrm>
          <a:off x="2714226" y="6888984"/>
          <a:ext cx="3342017" cy="3880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BD4732B4-E7A7-2048-A832-F2C36D052322}"/>
              </a:ext>
            </a:extLst>
          </p:cNvPr>
          <p:cNvSpPr/>
          <p:nvPr/>
        </p:nvSpPr>
        <p:spPr>
          <a:xfrm>
            <a:off x="5243710" y="312866"/>
            <a:ext cx="3132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2021 US Citizens vs International Students (BS/BA)</a:t>
            </a:r>
          </a:p>
        </p:txBody>
      </p:sp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7C5DD91B-BFEF-954C-B041-8500337224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1332973"/>
              </p:ext>
            </p:extLst>
          </p:nvPr>
        </p:nvGraphicFramePr>
        <p:xfrm>
          <a:off x="5135382" y="1146469"/>
          <a:ext cx="3240523" cy="3915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0" name="Rectangle 49">
            <a:extLst>
              <a:ext uri="{FF2B5EF4-FFF2-40B4-BE49-F238E27FC236}">
                <a16:creationId xmlns:a16="http://schemas.microsoft.com/office/drawing/2014/main" id="{2BAE25AE-4632-E548-9EC9-940ACAA72CA0}"/>
              </a:ext>
            </a:extLst>
          </p:cNvPr>
          <p:cNvSpPr/>
          <p:nvPr/>
        </p:nvSpPr>
        <p:spPr>
          <a:xfrm>
            <a:off x="2817983" y="6055381"/>
            <a:ext cx="3132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2022 US Citizens vs International Students (BS/BA)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ABCDE7-4284-5748-9251-A9DAB66DA7DF}"/>
              </a:ext>
            </a:extLst>
          </p:cNvPr>
          <p:cNvCxnSpPr/>
          <p:nvPr/>
        </p:nvCxnSpPr>
        <p:spPr>
          <a:xfrm>
            <a:off x="3536702" y="2489200"/>
            <a:ext cx="14872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3C3D69-1899-6D4B-99F0-B0DAD4D06B2B}"/>
              </a:ext>
            </a:extLst>
          </p:cNvPr>
          <p:cNvCxnSpPr/>
          <p:nvPr/>
        </p:nvCxnSpPr>
        <p:spPr>
          <a:xfrm flipH="1">
            <a:off x="4811532" y="5202382"/>
            <a:ext cx="647700" cy="693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155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30507</TotalTime>
  <Words>512</Words>
  <Application>Microsoft Office PowerPoint</Application>
  <PresentationFormat>Custom</PresentationFormat>
  <Paragraphs>83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CEHC Student Breakdown 3 Year Projection</vt:lpstr>
      <vt:lpstr>PowerPoint Presentation</vt:lpstr>
    </vt:vector>
  </TitlesOfParts>
  <Company>HubSpot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Demond Wong</dc:creator>
  <cp:lastModifiedBy>Belizaire, Matthew B</cp:lastModifiedBy>
  <cp:revision>280</cp:revision>
  <cp:lastPrinted>2020-06-29T09:04:23Z</cp:lastPrinted>
  <dcterms:created xsi:type="dcterms:W3CDTF">2013-02-06T15:19:00Z</dcterms:created>
  <dcterms:modified xsi:type="dcterms:W3CDTF">2021-06-15T00:34:01Z</dcterms:modified>
</cp:coreProperties>
</file>