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96" d="100"/>
          <a:sy n="96" d="100"/>
        </p:scale>
        <p:origin x="86" y="11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smtClean="0"/>
              <a:t>Modifiez le style du titre</a:t>
            </a:r>
            <a:endParaRPr lang="fr-FR"/>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smtClean="0"/>
              <a:t>Modifier le style des sous-titres du masque</a:t>
            </a:r>
            <a:endParaRPr lang="fr-FR"/>
          </a:p>
        </p:txBody>
      </p:sp>
      <p:sp>
        <p:nvSpPr>
          <p:cNvPr id="4" name="Espace réservé de la date 3"/>
          <p:cNvSpPr>
            <a:spLocks noGrp="1"/>
          </p:cNvSpPr>
          <p:nvPr>
            <p:ph type="dt" sz="half" idx="10"/>
          </p:nvPr>
        </p:nvSpPr>
        <p:spPr/>
        <p:txBody>
          <a:bodyPr/>
          <a:lstStyle/>
          <a:p>
            <a:fld id="{A49F4C71-8386-4B9A-B395-30D206E7383F}" type="datetimeFigureOut">
              <a:rPr lang="fr-FR" smtClean="0"/>
              <a:t>20/07/2023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35421943-3A81-4B0B-9AD5-9E3ABB03F41D}" type="slidenum">
              <a:rPr lang="fr-FR" smtClean="0"/>
              <a:t>‹N°›</a:t>
            </a:fld>
            <a:endParaRPr lang="fr-FR"/>
          </a:p>
        </p:txBody>
      </p:sp>
    </p:spTree>
    <p:extLst>
      <p:ext uri="{BB962C8B-B14F-4D97-AF65-F5344CB8AC3E}">
        <p14:creationId xmlns:p14="http://schemas.microsoft.com/office/powerpoint/2010/main" val="16801211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A49F4C71-8386-4B9A-B395-30D206E7383F}" type="datetimeFigureOut">
              <a:rPr lang="fr-FR" smtClean="0"/>
              <a:t>20/07/2023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35421943-3A81-4B0B-9AD5-9E3ABB03F41D}" type="slidenum">
              <a:rPr lang="fr-FR" smtClean="0"/>
              <a:t>‹N°›</a:t>
            </a:fld>
            <a:endParaRPr lang="fr-FR"/>
          </a:p>
        </p:txBody>
      </p:sp>
    </p:spTree>
    <p:extLst>
      <p:ext uri="{BB962C8B-B14F-4D97-AF65-F5344CB8AC3E}">
        <p14:creationId xmlns:p14="http://schemas.microsoft.com/office/powerpoint/2010/main" val="33489621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smtClean="0"/>
              <a:t>Modifiez le style du titre</a:t>
            </a:r>
            <a:endParaRPr lang="fr-FR"/>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A49F4C71-8386-4B9A-B395-30D206E7383F}" type="datetimeFigureOut">
              <a:rPr lang="fr-FR" smtClean="0"/>
              <a:t>20/07/2023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35421943-3A81-4B0B-9AD5-9E3ABB03F41D}" type="slidenum">
              <a:rPr lang="fr-FR" smtClean="0"/>
              <a:t>‹N°›</a:t>
            </a:fld>
            <a:endParaRPr lang="fr-FR"/>
          </a:p>
        </p:txBody>
      </p:sp>
    </p:spTree>
    <p:extLst>
      <p:ext uri="{BB962C8B-B14F-4D97-AF65-F5344CB8AC3E}">
        <p14:creationId xmlns:p14="http://schemas.microsoft.com/office/powerpoint/2010/main" val="38502394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idx="1"/>
          </p:nvPr>
        </p:nvSpPr>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A49F4C71-8386-4B9A-B395-30D206E7383F}" type="datetimeFigureOut">
              <a:rPr lang="fr-FR" smtClean="0"/>
              <a:t>20/07/2023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35421943-3A81-4B0B-9AD5-9E3ABB03F41D}" type="slidenum">
              <a:rPr lang="fr-FR" smtClean="0"/>
              <a:t>‹N°›</a:t>
            </a:fld>
            <a:endParaRPr lang="fr-FR"/>
          </a:p>
        </p:txBody>
      </p:sp>
    </p:spTree>
    <p:extLst>
      <p:ext uri="{BB962C8B-B14F-4D97-AF65-F5344CB8AC3E}">
        <p14:creationId xmlns:p14="http://schemas.microsoft.com/office/powerpoint/2010/main" val="23890472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smtClean="0"/>
              <a:t>Modifiez le style du titre</a:t>
            </a:r>
            <a:endParaRPr lang="fr-FR"/>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smtClean="0"/>
              <a:t>Modifier les styles du texte du masque</a:t>
            </a:r>
          </a:p>
        </p:txBody>
      </p:sp>
      <p:sp>
        <p:nvSpPr>
          <p:cNvPr id="4" name="Espace réservé de la date 3"/>
          <p:cNvSpPr>
            <a:spLocks noGrp="1"/>
          </p:cNvSpPr>
          <p:nvPr>
            <p:ph type="dt" sz="half" idx="10"/>
          </p:nvPr>
        </p:nvSpPr>
        <p:spPr/>
        <p:txBody>
          <a:bodyPr/>
          <a:lstStyle/>
          <a:p>
            <a:fld id="{A49F4C71-8386-4B9A-B395-30D206E7383F}" type="datetimeFigureOut">
              <a:rPr lang="fr-FR" smtClean="0"/>
              <a:t>20/07/2023</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35421943-3A81-4B0B-9AD5-9E3ABB03F41D}" type="slidenum">
              <a:rPr lang="fr-FR" smtClean="0"/>
              <a:t>‹N°›</a:t>
            </a:fld>
            <a:endParaRPr lang="fr-FR"/>
          </a:p>
        </p:txBody>
      </p:sp>
    </p:spTree>
    <p:extLst>
      <p:ext uri="{BB962C8B-B14F-4D97-AF65-F5344CB8AC3E}">
        <p14:creationId xmlns:p14="http://schemas.microsoft.com/office/powerpoint/2010/main" val="14689204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sz="half" idx="1"/>
          </p:nvPr>
        </p:nvSpPr>
        <p:spPr>
          <a:xfrm>
            <a:off x="838200" y="1825625"/>
            <a:ext cx="5181600" cy="435133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6172200" y="1825625"/>
            <a:ext cx="5181600" cy="435133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A49F4C71-8386-4B9A-B395-30D206E7383F}" type="datetimeFigureOut">
              <a:rPr lang="fr-FR" smtClean="0"/>
              <a:t>20/07/2023</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35421943-3A81-4B0B-9AD5-9E3ABB03F41D}" type="slidenum">
              <a:rPr lang="fr-FR" smtClean="0"/>
              <a:t>‹N°›</a:t>
            </a:fld>
            <a:endParaRPr lang="fr-FR"/>
          </a:p>
        </p:txBody>
      </p:sp>
    </p:spTree>
    <p:extLst>
      <p:ext uri="{BB962C8B-B14F-4D97-AF65-F5344CB8AC3E}">
        <p14:creationId xmlns:p14="http://schemas.microsoft.com/office/powerpoint/2010/main" val="3414276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smtClean="0"/>
              <a:t>Modifiez le style du titre</a:t>
            </a:r>
            <a:endParaRPr lang="fr-FR"/>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A49F4C71-8386-4B9A-B395-30D206E7383F}" type="datetimeFigureOut">
              <a:rPr lang="fr-FR" smtClean="0"/>
              <a:t>20/07/2023</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35421943-3A81-4B0B-9AD5-9E3ABB03F41D}" type="slidenum">
              <a:rPr lang="fr-FR" smtClean="0"/>
              <a:t>‹N°›</a:t>
            </a:fld>
            <a:endParaRPr lang="fr-FR"/>
          </a:p>
        </p:txBody>
      </p:sp>
    </p:spTree>
    <p:extLst>
      <p:ext uri="{BB962C8B-B14F-4D97-AF65-F5344CB8AC3E}">
        <p14:creationId xmlns:p14="http://schemas.microsoft.com/office/powerpoint/2010/main" val="18319752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e la date 2"/>
          <p:cNvSpPr>
            <a:spLocks noGrp="1"/>
          </p:cNvSpPr>
          <p:nvPr>
            <p:ph type="dt" sz="half" idx="10"/>
          </p:nvPr>
        </p:nvSpPr>
        <p:spPr/>
        <p:txBody>
          <a:bodyPr/>
          <a:lstStyle/>
          <a:p>
            <a:fld id="{A49F4C71-8386-4B9A-B395-30D206E7383F}" type="datetimeFigureOut">
              <a:rPr lang="fr-FR" smtClean="0"/>
              <a:t>20/07/2023</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35421943-3A81-4B0B-9AD5-9E3ABB03F41D}" type="slidenum">
              <a:rPr lang="fr-FR" smtClean="0"/>
              <a:t>‹N°›</a:t>
            </a:fld>
            <a:endParaRPr lang="fr-FR"/>
          </a:p>
        </p:txBody>
      </p:sp>
    </p:spTree>
    <p:extLst>
      <p:ext uri="{BB962C8B-B14F-4D97-AF65-F5344CB8AC3E}">
        <p14:creationId xmlns:p14="http://schemas.microsoft.com/office/powerpoint/2010/main" val="24446888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A49F4C71-8386-4B9A-B395-30D206E7383F}" type="datetimeFigureOut">
              <a:rPr lang="fr-FR" smtClean="0"/>
              <a:t>20/07/2023</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35421943-3A81-4B0B-9AD5-9E3ABB03F41D}" type="slidenum">
              <a:rPr lang="fr-FR" smtClean="0"/>
              <a:t>‹N°›</a:t>
            </a:fld>
            <a:endParaRPr lang="fr-FR"/>
          </a:p>
        </p:txBody>
      </p:sp>
    </p:spTree>
    <p:extLst>
      <p:ext uri="{BB962C8B-B14F-4D97-AF65-F5344CB8AC3E}">
        <p14:creationId xmlns:p14="http://schemas.microsoft.com/office/powerpoint/2010/main" val="2251703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Espace réservé de la date 4"/>
          <p:cNvSpPr>
            <a:spLocks noGrp="1"/>
          </p:cNvSpPr>
          <p:nvPr>
            <p:ph type="dt" sz="half" idx="10"/>
          </p:nvPr>
        </p:nvSpPr>
        <p:spPr/>
        <p:txBody>
          <a:bodyPr/>
          <a:lstStyle/>
          <a:p>
            <a:fld id="{A49F4C71-8386-4B9A-B395-30D206E7383F}" type="datetimeFigureOut">
              <a:rPr lang="fr-FR" smtClean="0"/>
              <a:t>20/07/2023</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35421943-3A81-4B0B-9AD5-9E3ABB03F41D}" type="slidenum">
              <a:rPr lang="fr-FR" smtClean="0"/>
              <a:t>‹N°›</a:t>
            </a:fld>
            <a:endParaRPr lang="fr-FR"/>
          </a:p>
        </p:txBody>
      </p:sp>
    </p:spTree>
    <p:extLst>
      <p:ext uri="{BB962C8B-B14F-4D97-AF65-F5344CB8AC3E}">
        <p14:creationId xmlns:p14="http://schemas.microsoft.com/office/powerpoint/2010/main" val="6599753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Espace réservé de la date 4"/>
          <p:cNvSpPr>
            <a:spLocks noGrp="1"/>
          </p:cNvSpPr>
          <p:nvPr>
            <p:ph type="dt" sz="half" idx="10"/>
          </p:nvPr>
        </p:nvSpPr>
        <p:spPr/>
        <p:txBody>
          <a:bodyPr/>
          <a:lstStyle/>
          <a:p>
            <a:fld id="{A49F4C71-8386-4B9A-B395-30D206E7383F}" type="datetimeFigureOut">
              <a:rPr lang="fr-FR" smtClean="0"/>
              <a:t>20/07/2023</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35421943-3A81-4B0B-9AD5-9E3ABB03F41D}" type="slidenum">
              <a:rPr lang="fr-FR" smtClean="0"/>
              <a:t>‹N°›</a:t>
            </a:fld>
            <a:endParaRPr lang="fr-FR"/>
          </a:p>
        </p:txBody>
      </p:sp>
    </p:spTree>
    <p:extLst>
      <p:ext uri="{BB962C8B-B14F-4D97-AF65-F5344CB8AC3E}">
        <p14:creationId xmlns:p14="http://schemas.microsoft.com/office/powerpoint/2010/main" val="10746324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smtClean="0"/>
              <a:t>Modifiez le style du titre</a:t>
            </a:r>
            <a:endParaRPr lang="fr-F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49F4C71-8386-4B9A-B395-30D206E7383F}" type="datetimeFigureOut">
              <a:rPr lang="fr-FR" smtClean="0"/>
              <a:t>20/07/2023</a:t>
            </a:fld>
            <a:endParaRPr lang="fr-FR"/>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5421943-3A81-4B0B-9AD5-9E3ABB03F41D}" type="slidenum">
              <a:rPr lang="fr-FR" smtClean="0"/>
              <a:t>‹N°›</a:t>
            </a:fld>
            <a:endParaRPr lang="fr-FR"/>
          </a:p>
        </p:txBody>
      </p:sp>
    </p:spTree>
    <p:extLst>
      <p:ext uri="{BB962C8B-B14F-4D97-AF65-F5344CB8AC3E}">
        <p14:creationId xmlns:p14="http://schemas.microsoft.com/office/powerpoint/2010/main" val="11987821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674632"/>
          </a:xfrm>
        </p:spPr>
        <p:txBody>
          <a:bodyPr>
            <a:noAutofit/>
          </a:bodyPr>
          <a:lstStyle/>
          <a:p>
            <a:r>
              <a:rPr lang="fr-SN" sz="3600" b="1" dirty="0" smtClean="0">
                <a:solidFill>
                  <a:srgbClr val="0070C0"/>
                </a:solidFill>
              </a:rPr>
              <a:t>Présentation de </a:t>
            </a:r>
            <a:r>
              <a:rPr lang="fr-SN" sz="3600" b="1" dirty="0" err="1" smtClean="0">
                <a:solidFill>
                  <a:srgbClr val="0070C0"/>
                </a:solidFill>
              </a:rPr>
              <a:t>MongoDB</a:t>
            </a:r>
            <a:endParaRPr lang="fr-FR" sz="3600" b="1" dirty="0">
              <a:solidFill>
                <a:srgbClr val="0070C0"/>
              </a:solidFill>
            </a:endParaRPr>
          </a:p>
        </p:txBody>
      </p:sp>
      <p:sp>
        <p:nvSpPr>
          <p:cNvPr id="3" name="Sous-titre 2"/>
          <p:cNvSpPr>
            <a:spLocks noGrp="1"/>
          </p:cNvSpPr>
          <p:nvPr>
            <p:ph type="subTitle" idx="1"/>
          </p:nvPr>
        </p:nvSpPr>
        <p:spPr>
          <a:xfrm>
            <a:off x="1524000" y="1940118"/>
            <a:ext cx="9144000" cy="4548146"/>
          </a:xfrm>
        </p:spPr>
        <p:txBody>
          <a:bodyPr/>
          <a:lstStyle/>
          <a:p>
            <a:pPr marL="342900" indent="-342900" algn="l">
              <a:buFont typeface="Arial" panose="020B0604020202020204" pitchFamily="34" charset="0"/>
              <a:buChar char="•"/>
            </a:pPr>
            <a:r>
              <a:rPr lang="fr-FR" dirty="0"/>
              <a:t>est une base de données </a:t>
            </a:r>
            <a:r>
              <a:rPr lang="fr-FR" dirty="0" err="1"/>
              <a:t>NoSQL</a:t>
            </a:r>
            <a:r>
              <a:rPr lang="fr-FR" dirty="0"/>
              <a:t> orientée document. Elle se distingue des bases de données relationnelles par sa flexibilité et ses performances</a:t>
            </a:r>
            <a:r>
              <a:rPr lang="fr-FR" dirty="0" smtClean="0"/>
              <a:t>.</a:t>
            </a:r>
          </a:p>
          <a:p>
            <a:pPr algn="l"/>
            <a:endParaRPr lang="fr-FR" dirty="0" smtClean="0"/>
          </a:p>
          <a:p>
            <a:pPr marL="342900" indent="-342900" algn="l">
              <a:buFont typeface="Arial" panose="020B0604020202020204" pitchFamily="34" charset="0"/>
              <a:buChar char="•"/>
            </a:pPr>
            <a:r>
              <a:rPr lang="fr-FR" dirty="0" smtClean="0"/>
              <a:t>Contrairement à une base de données relationnelle SQL traditionnelle, </a:t>
            </a:r>
            <a:r>
              <a:rPr lang="fr-FR" dirty="0" err="1" smtClean="0"/>
              <a:t>MongoDB</a:t>
            </a:r>
            <a:r>
              <a:rPr lang="fr-FR" dirty="0" smtClean="0"/>
              <a:t> ne repose pas sur des tableaux et des colonnes. Les données sont stockées sous forme de collections et de documents.</a:t>
            </a:r>
          </a:p>
          <a:p>
            <a:pPr marL="342900" indent="-342900" algn="l">
              <a:buFont typeface="Arial" panose="020B0604020202020204" pitchFamily="34" charset="0"/>
              <a:buChar char="•"/>
            </a:pPr>
            <a:endParaRPr lang="fr-FR" dirty="0"/>
          </a:p>
          <a:p>
            <a:pPr marL="342900" indent="-342900" algn="l">
              <a:buFont typeface="Arial" panose="020B0604020202020204" pitchFamily="34" charset="0"/>
              <a:buChar char="•"/>
            </a:pPr>
            <a:endParaRPr lang="fr-FR" dirty="0"/>
          </a:p>
        </p:txBody>
      </p:sp>
    </p:spTree>
    <p:extLst>
      <p:ext uri="{BB962C8B-B14F-4D97-AF65-F5344CB8AC3E}">
        <p14:creationId xmlns:p14="http://schemas.microsoft.com/office/powerpoint/2010/main" val="7054540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365126"/>
            <a:ext cx="10515600" cy="922986"/>
          </a:xfrm>
        </p:spPr>
        <p:txBody>
          <a:bodyPr>
            <a:normAutofit/>
          </a:bodyPr>
          <a:lstStyle/>
          <a:p>
            <a:pPr algn="ctr"/>
            <a:r>
              <a:rPr lang="fr-SN" sz="3600" b="1" dirty="0" smtClean="0">
                <a:solidFill>
                  <a:srgbClr val="0070C0"/>
                </a:solidFill>
              </a:rPr>
              <a:t>Caractéristiques de </a:t>
            </a:r>
            <a:r>
              <a:rPr lang="fr-SN" sz="3600" b="1" dirty="0" err="1" smtClean="0">
                <a:solidFill>
                  <a:srgbClr val="0070C0"/>
                </a:solidFill>
              </a:rPr>
              <a:t>MongoDB</a:t>
            </a:r>
            <a:endParaRPr lang="fr-FR" sz="3600" b="1" dirty="0">
              <a:solidFill>
                <a:srgbClr val="0070C0"/>
              </a:solidFill>
            </a:endParaRPr>
          </a:p>
        </p:txBody>
      </p:sp>
      <p:sp>
        <p:nvSpPr>
          <p:cNvPr id="3" name="Espace réservé du contenu 2"/>
          <p:cNvSpPr>
            <a:spLocks noGrp="1"/>
          </p:cNvSpPr>
          <p:nvPr>
            <p:ph idx="1"/>
          </p:nvPr>
        </p:nvSpPr>
        <p:spPr>
          <a:xfrm>
            <a:off x="838200" y="1192696"/>
            <a:ext cx="10515600" cy="4984267"/>
          </a:xfrm>
        </p:spPr>
        <p:txBody>
          <a:bodyPr>
            <a:normAutofit/>
          </a:bodyPr>
          <a:lstStyle/>
          <a:p>
            <a:r>
              <a:rPr lang="fr-FR" sz="2400" dirty="0" smtClean="0"/>
              <a:t>Chaque base de données </a:t>
            </a:r>
            <a:r>
              <a:rPr lang="fr-FR" sz="2400" dirty="0" err="1" smtClean="0"/>
              <a:t>MongoDB</a:t>
            </a:r>
            <a:r>
              <a:rPr lang="fr-FR" sz="2400" dirty="0" smtClean="0"/>
              <a:t> contient des collections, contenant </a:t>
            </a:r>
            <a:r>
              <a:rPr lang="fr-FR" sz="2400" dirty="0" err="1" smtClean="0"/>
              <a:t>elles-même</a:t>
            </a:r>
            <a:r>
              <a:rPr lang="fr-FR" sz="2400" dirty="0" smtClean="0"/>
              <a:t> des documents. Chaque document est différent et peut comporter un nombre de champs variable. La taille et le contenu de chaque document varient également.</a:t>
            </a:r>
          </a:p>
          <a:p>
            <a:pPr marL="0" indent="0">
              <a:buNone/>
            </a:pPr>
            <a:endParaRPr lang="fr-FR" sz="2400" dirty="0" smtClean="0"/>
          </a:p>
          <a:p>
            <a:r>
              <a:rPr lang="fr-FR" sz="2400" dirty="0" smtClean="0"/>
              <a:t>Les documents n’ont pas de schéma prédéfini et des champs peuvent être ajoutés à volonté. Le modèle de données disponible au sein de </a:t>
            </a:r>
            <a:r>
              <a:rPr lang="fr-FR" sz="2400" dirty="0" err="1" smtClean="0"/>
              <a:t>MongoDB</a:t>
            </a:r>
            <a:r>
              <a:rPr lang="fr-FR" sz="2400" dirty="0" smtClean="0"/>
              <a:t> permet de représenter des relations hiérarchiques ou autre structure complexe plus facilement.</a:t>
            </a:r>
          </a:p>
          <a:p>
            <a:r>
              <a:rPr lang="fr-SN" sz="2400" dirty="0" smtClean="0"/>
              <a:t>La clé principale du document est le « _id »</a:t>
            </a:r>
            <a:endParaRPr lang="fr-FR" sz="2400" dirty="0"/>
          </a:p>
        </p:txBody>
      </p:sp>
    </p:spTree>
    <p:extLst>
      <p:ext uri="{BB962C8B-B14F-4D97-AF65-F5344CB8AC3E}">
        <p14:creationId xmlns:p14="http://schemas.microsoft.com/office/powerpoint/2010/main" val="33893266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365126"/>
            <a:ext cx="10515600" cy="787814"/>
          </a:xfrm>
        </p:spPr>
        <p:txBody>
          <a:bodyPr/>
          <a:lstStyle/>
          <a:p>
            <a:pPr algn="ctr"/>
            <a:r>
              <a:rPr lang="fr-SN" b="1" dirty="0">
                <a:solidFill>
                  <a:srgbClr val="0070C0"/>
                </a:solidFill>
              </a:rPr>
              <a:t>Présentation de </a:t>
            </a:r>
            <a:r>
              <a:rPr lang="fr-SN" b="1" dirty="0" smtClean="0">
                <a:solidFill>
                  <a:srgbClr val="0070C0"/>
                </a:solidFill>
              </a:rPr>
              <a:t>SQL</a:t>
            </a:r>
            <a:endParaRPr lang="fr-FR" dirty="0"/>
          </a:p>
        </p:txBody>
      </p:sp>
      <p:sp>
        <p:nvSpPr>
          <p:cNvPr id="3" name="Espace réservé du contenu 2"/>
          <p:cNvSpPr>
            <a:spLocks noGrp="1"/>
          </p:cNvSpPr>
          <p:nvPr>
            <p:ph idx="1"/>
          </p:nvPr>
        </p:nvSpPr>
        <p:spPr>
          <a:xfrm>
            <a:off x="838200" y="1152940"/>
            <a:ext cx="10515600" cy="5024023"/>
          </a:xfrm>
        </p:spPr>
        <p:txBody>
          <a:bodyPr>
            <a:normAutofit/>
          </a:bodyPr>
          <a:lstStyle/>
          <a:p>
            <a:r>
              <a:rPr lang="fr-FR" sz="2400" dirty="0" smtClean="0"/>
              <a:t>SQL ou « </a:t>
            </a:r>
            <a:r>
              <a:rPr lang="fr-FR" sz="2400" dirty="0" err="1" smtClean="0"/>
              <a:t>Structured</a:t>
            </a:r>
            <a:r>
              <a:rPr lang="fr-FR" sz="2400" dirty="0" smtClean="0"/>
              <a:t> </a:t>
            </a:r>
            <a:r>
              <a:rPr lang="fr-FR" sz="2400" dirty="0" err="1" smtClean="0"/>
              <a:t>Query</a:t>
            </a:r>
            <a:r>
              <a:rPr lang="fr-FR" sz="2400" dirty="0" smtClean="0"/>
              <a:t> </a:t>
            </a:r>
            <a:r>
              <a:rPr lang="fr-FR" sz="2400" dirty="0" err="1" smtClean="0"/>
              <a:t>Language</a:t>
            </a:r>
            <a:r>
              <a:rPr lang="fr-FR" sz="2400" dirty="0" smtClean="0"/>
              <a:t> » est un langage de programmation permettant de manipuler les données et les systèmes de bases de données relationnelles. Ce langage permet principalement de communiquer avec les bases de données afin de gérer les données qu’elles contiennent.</a:t>
            </a:r>
          </a:p>
          <a:p>
            <a:r>
              <a:rPr lang="fr-FR" sz="2400" dirty="0" smtClean="0"/>
              <a:t>Il permet notamment de stocker, de manipuler et de retrouver ces données. Il est aussi possible d’effectuer des requêtes, de mettre à jour les données, de les réorganiser, ou encore de créer et de modifier le schéma et la structure d’un système de base de données et de contrôler l’accès à ses données.</a:t>
            </a:r>
            <a:endParaRPr lang="fr-FR" sz="2400" dirty="0"/>
          </a:p>
        </p:txBody>
      </p:sp>
    </p:spTree>
    <p:extLst>
      <p:ext uri="{BB962C8B-B14F-4D97-AF65-F5344CB8AC3E}">
        <p14:creationId xmlns:p14="http://schemas.microsoft.com/office/powerpoint/2010/main" val="19129494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365125"/>
            <a:ext cx="10515600" cy="867327"/>
          </a:xfrm>
        </p:spPr>
        <p:txBody>
          <a:bodyPr/>
          <a:lstStyle/>
          <a:p>
            <a:pPr algn="ctr"/>
            <a:r>
              <a:rPr lang="fr-SN" b="1" dirty="0">
                <a:solidFill>
                  <a:srgbClr val="0070C0"/>
                </a:solidFill>
              </a:rPr>
              <a:t>Caractéristiques de </a:t>
            </a:r>
            <a:r>
              <a:rPr lang="fr-SN" b="1" dirty="0" smtClean="0">
                <a:solidFill>
                  <a:srgbClr val="0070C0"/>
                </a:solidFill>
              </a:rPr>
              <a:t>SQL</a:t>
            </a:r>
            <a:endParaRPr lang="fr-FR" dirty="0"/>
          </a:p>
        </p:txBody>
      </p:sp>
      <p:sp>
        <p:nvSpPr>
          <p:cNvPr id="3" name="Espace réservé du contenu 2"/>
          <p:cNvSpPr>
            <a:spLocks noGrp="1"/>
          </p:cNvSpPr>
          <p:nvPr>
            <p:ph idx="1"/>
          </p:nvPr>
        </p:nvSpPr>
        <p:spPr>
          <a:xfrm>
            <a:off x="838200" y="1232452"/>
            <a:ext cx="10515600" cy="4944511"/>
          </a:xfrm>
        </p:spPr>
        <p:txBody>
          <a:bodyPr/>
          <a:lstStyle/>
          <a:p>
            <a:r>
              <a:rPr lang="fr-SN" dirty="0" smtClean="0"/>
              <a:t>Fonctionnalités :</a:t>
            </a:r>
          </a:p>
          <a:p>
            <a:pPr lvl="1"/>
            <a:r>
              <a:rPr lang="fr-SN" dirty="0" smtClean="0"/>
              <a:t>Définition des objets de la base des données (LDD)</a:t>
            </a:r>
          </a:p>
          <a:p>
            <a:pPr lvl="1"/>
            <a:r>
              <a:rPr lang="fr-SN" dirty="0" smtClean="0"/>
              <a:t>Manipulation des données (LMD)</a:t>
            </a:r>
          </a:p>
          <a:p>
            <a:pPr lvl="1"/>
            <a:r>
              <a:rPr lang="fr-SN" dirty="0" smtClean="0"/>
              <a:t>Contrôle des accès aux données</a:t>
            </a:r>
          </a:p>
          <a:p>
            <a:pPr lvl="1"/>
            <a:r>
              <a:rPr lang="fr-SN" dirty="0" smtClean="0"/>
              <a:t>Gestion de transaction</a:t>
            </a:r>
          </a:p>
          <a:p>
            <a:pPr lvl="1"/>
            <a:endParaRPr lang="fr-SN" dirty="0"/>
          </a:p>
          <a:p>
            <a:pPr lvl="1"/>
            <a:endParaRPr lang="fr-SN" dirty="0" smtClean="0"/>
          </a:p>
          <a:p>
            <a:pPr lvl="1"/>
            <a:endParaRPr lang="fr-SN" dirty="0" smtClean="0"/>
          </a:p>
        </p:txBody>
      </p:sp>
    </p:spTree>
    <p:extLst>
      <p:ext uri="{BB962C8B-B14F-4D97-AF65-F5344CB8AC3E}">
        <p14:creationId xmlns:p14="http://schemas.microsoft.com/office/powerpoint/2010/main" val="10181874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365125"/>
            <a:ext cx="10515600" cy="851425"/>
          </a:xfrm>
        </p:spPr>
        <p:txBody>
          <a:bodyPr>
            <a:normAutofit/>
          </a:bodyPr>
          <a:lstStyle/>
          <a:p>
            <a:pPr algn="ctr"/>
            <a:r>
              <a:rPr lang="fr-FR" sz="3600" b="1" dirty="0" smtClean="0">
                <a:solidFill>
                  <a:srgbClr val="0070C0"/>
                </a:solidFill>
              </a:rPr>
              <a:t>Comparaison entre SQL et </a:t>
            </a:r>
            <a:r>
              <a:rPr lang="fr-FR" sz="3600" b="1" dirty="0" err="1" smtClean="0">
                <a:solidFill>
                  <a:srgbClr val="0070C0"/>
                </a:solidFill>
              </a:rPr>
              <a:t>MongoDB</a:t>
            </a:r>
            <a:endParaRPr lang="fr-FR" sz="3600" b="1" dirty="0">
              <a:solidFill>
                <a:srgbClr val="0070C0"/>
              </a:solidFill>
            </a:endParaRPr>
          </a:p>
        </p:txBody>
      </p:sp>
      <p:sp>
        <p:nvSpPr>
          <p:cNvPr id="3" name="Espace réservé du contenu 2"/>
          <p:cNvSpPr>
            <a:spLocks noGrp="1"/>
          </p:cNvSpPr>
          <p:nvPr>
            <p:ph idx="1"/>
          </p:nvPr>
        </p:nvSpPr>
        <p:spPr>
          <a:xfrm>
            <a:off x="838200" y="1534602"/>
            <a:ext cx="10515600" cy="4642361"/>
          </a:xfrm>
        </p:spPr>
        <p:txBody>
          <a:bodyPr>
            <a:normAutofit fontScale="70000" lnSpcReduction="20000"/>
          </a:bodyPr>
          <a:lstStyle/>
          <a:p>
            <a:endParaRPr lang="fr-FR" dirty="0" smtClean="0"/>
          </a:p>
          <a:p>
            <a:r>
              <a:rPr lang="fr-FR" dirty="0" smtClean="0"/>
              <a:t>Les bases de données SQL sont relationnelles, les bases de données </a:t>
            </a:r>
            <a:r>
              <a:rPr lang="fr-FR" dirty="0" err="1" smtClean="0"/>
              <a:t>NoSQL</a:t>
            </a:r>
            <a:r>
              <a:rPr lang="fr-FR" dirty="0" smtClean="0"/>
              <a:t> (</a:t>
            </a:r>
            <a:r>
              <a:rPr lang="fr-FR" dirty="0" err="1" smtClean="0"/>
              <a:t>MongoDB</a:t>
            </a:r>
            <a:r>
              <a:rPr lang="fr-FR" dirty="0" smtClean="0"/>
              <a:t>) sont non relationnelles.</a:t>
            </a:r>
            <a:br>
              <a:rPr lang="fr-FR" dirty="0" smtClean="0"/>
            </a:br>
            <a:endParaRPr lang="fr-FR" dirty="0" smtClean="0"/>
          </a:p>
          <a:p>
            <a:r>
              <a:rPr lang="fr-FR" dirty="0" smtClean="0"/>
              <a:t>Les bases de données SQL utilisent un langage de requête structuré et ont un schéma prédéfini. Les bases de données </a:t>
            </a:r>
            <a:r>
              <a:rPr lang="fr-FR" dirty="0" err="1" smtClean="0"/>
              <a:t>NoSQL</a:t>
            </a:r>
            <a:r>
              <a:rPr lang="fr-FR" dirty="0" smtClean="0"/>
              <a:t> ont des schémas dynamiques pour les données non structurées.</a:t>
            </a:r>
            <a:br>
              <a:rPr lang="fr-FR" dirty="0" smtClean="0"/>
            </a:br>
            <a:endParaRPr lang="fr-FR" dirty="0" smtClean="0"/>
          </a:p>
          <a:p>
            <a:r>
              <a:rPr lang="fr-FR" dirty="0" smtClean="0"/>
              <a:t>Les bases de données SQL sont évolutives verticalement, tandis que les bases de données </a:t>
            </a:r>
            <a:r>
              <a:rPr lang="fr-FR" dirty="0" err="1" smtClean="0"/>
              <a:t>NoSQL</a:t>
            </a:r>
            <a:r>
              <a:rPr lang="fr-FR" dirty="0" smtClean="0"/>
              <a:t> sont évolutives horizontalement.</a:t>
            </a:r>
            <a:br>
              <a:rPr lang="fr-FR" dirty="0" smtClean="0"/>
            </a:br>
            <a:endParaRPr lang="fr-FR" dirty="0" smtClean="0"/>
          </a:p>
          <a:p>
            <a:r>
              <a:rPr lang="fr-FR" dirty="0" smtClean="0"/>
              <a:t>Les bases de données SQL sont basées sur des tables, tandis que les bases de données </a:t>
            </a:r>
            <a:r>
              <a:rPr lang="fr-FR" dirty="0" err="1" smtClean="0"/>
              <a:t>NoSQL</a:t>
            </a:r>
            <a:r>
              <a:rPr lang="fr-FR" dirty="0" smtClean="0"/>
              <a:t> sont des magasins de documents, de valeurs clés, de graphiques ou de colonnes larges.</a:t>
            </a:r>
            <a:br>
              <a:rPr lang="fr-FR" dirty="0" smtClean="0"/>
            </a:br>
            <a:endParaRPr lang="fr-FR" dirty="0" smtClean="0"/>
          </a:p>
          <a:p>
            <a:r>
              <a:rPr lang="fr-FR" dirty="0" smtClean="0"/>
              <a:t>Les bases de données SQL sont meilleures pour les transactions multi-lignes, tandis que </a:t>
            </a:r>
            <a:r>
              <a:rPr lang="fr-FR" dirty="0" err="1" smtClean="0"/>
              <a:t>NoSQL</a:t>
            </a:r>
            <a:r>
              <a:rPr lang="fr-FR" dirty="0" smtClean="0"/>
              <a:t> est meilleur pour les données non structurées comme les documents ou JSON.</a:t>
            </a:r>
            <a:endParaRPr lang="fr-FR" dirty="0"/>
          </a:p>
        </p:txBody>
      </p:sp>
    </p:spTree>
    <p:extLst>
      <p:ext uri="{BB962C8B-B14F-4D97-AF65-F5344CB8AC3E}">
        <p14:creationId xmlns:p14="http://schemas.microsoft.com/office/powerpoint/2010/main" val="1789474268"/>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TotalTime>
  <Words>433</Words>
  <Application>Microsoft Office PowerPoint</Application>
  <PresentationFormat>Grand écran</PresentationFormat>
  <Paragraphs>26</Paragraphs>
  <Slides>5</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5</vt:i4>
      </vt:variant>
    </vt:vector>
  </HeadingPairs>
  <TitlesOfParts>
    <vt:vector size="9" baseType="lpstr">
      <vt:lpstr>Arial</vt:lpstr>
      <vt:lpstr>Calibri</vt:lpstr>
      <vt:lpstr>Calibri Light</vt:lpstr>
      <vt:lpstr>Thème Office</vt:lpstr>
      <vt:lpstr>Présentation de MongoDB</vt:lpstr>
      <vt:lpstr>Caractéristiques de MongoDB</vt:lpstr>
      <vt:lpstr>Présentation de SQL</vt:lpstr>
      <vt:lpstr>Caractéristiques de SQL</vt:lpstr>
      <vt:lpstr>Comparaison entre SQL et MongoDB</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Mous</dc:creator>
  <cp:lastModifiedBy>Mous</cp:lastModifiedBy>
  <cp:revision>5</cp:revision>
  <dcterms:created xsi:type="dcterms:W3CDTF">2023-07-20T01:14:29Z</dcterms:created>
  <dcterms:modified xsi:type="dcterms:W3CDTF">2023-07-20T01:54:01Z</dcterms:modified>
</cp:coreProperties>
</file>