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of computation with no cache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withouth cache(s)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Pt>
            <c:idx val="5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3-B5A7-4231-8E64-6E7274DB82A9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80.283000000000001</c:v>
                </c:pt>
                <c:pt idx="1">
                  <c:v>906.99099999999999</c:v>
                </c:pt>
                <c:pt idx="2">
                  <c:v>1914.248</c:v>
                </c:pt>
                <c:pt idx="3">
                  <c:v>2996.9470000000001</c:v>
                </c:pt>
                <c:pt idx="4">
                  <c:v>4118.1360000000004</c:v>
                </c:pt>
                <c:pt idx="5">
                  <c:v>5265.9589999999998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5A7-4231-8E64-6E7274DB82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40208"/>
        <c:axId val="12325808"/>
      </c:lineChart>
      <c:catAx>
        <c:axId val="12340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Generation</a:t>
                </a:r>
              </a:p>
            </c:rich>
          </c:tx>
          <c:layout>
            <c:manualLayout>
              <c:xMode val="edge"/>
              <c:yMode val="edge"/>
              <c:x val="0.41184171400251612"/>
              <c:y val="0.9001630862246167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25808"/>
        <c:crosses val="autoZero"/>
        <c:auto val="1"/>
        <c:lblAlgn val="ctr"/>
        <c:lblOffset val="100"/>
        <c:noMultiLvlLbl val="0"/>
      </c:catAx>
      <c:valAx>
        <c:axId val="12325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/>
                  <a:t>Cumulative Time (seconds)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2238714210713488E-2"/>
              <c:y val="0.110224220848166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40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775FA-D05C-4170-81C7-61DC19E3F41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83BB9ED-A078-4F76-97DD-CF2B7D267AD3}">
      <dgm:prSet phldrT="[Text]"/>
      <dgm:spPr/>
      <dgm:t>
        <a:bodyPr/>
        <a:lstStyle/>
        <a:p>
          <a:r>
            <a:rPr lang="en-US" dirty="0"/>
            <a:t>Neural Input </a:t>
          </a:r>
        </a:p>
      </dgm:t>
    </dgm:pt>
    <dgm:pt modelId="{35F71B21-65A6-4DE0-B776-0D9E147BD82C}" type="parTrans" cxnId="{CB24E340-F892-4C31-95CE-E0AF7A87E5FE}">
      <dgm:prSet/>
      <dgm:spPr/>
      <dgm:t>
        <a:bodyPr/>
        <a:lstStyle/>
        <a:p>
          <a:endParaRPr lang="en-US"/>
        </a:p>
      </dgm:t>
    </dgm:pt>
    <dgm:pt modelId="{7D6C7009-5D6D-49DF-B686-C4D65163AD00}" type="sibTrans" cxnId="{CB24E340-F892-4C31-95CE-E0AF7A87E5FE}">
      <dgm:prSet/>
      <dgm:spPr/>
      <dgm:t>
        <a:bodyPr/>
        <a:lstStyle/>
        <a:p>
          <a:endParaRPr lang="en-US"/>
        </a:p>
      </dgm:t>
    </dgm:pt>
    <dgm:pt modelId="{69DF5B33-8C17-4916-A0E6-A2F0D0611313}">
      <dgm:prSet phldrT="[Text]"/>
      <dgm:spPr/>
      <dgm:t>
        <a:bodyPr/>
        <a:lstStyle/>
        <a:p>
          <a:r>
            <a:rPr lang="en-US" dirty="0"/>
            <a:t>Cache Key</a:t>
          </a:r>
        </a:p>
      </dgm:t>
    </dgm:pt>
    <dgm:pt modelId="{9775D271-6485-47CC-8F0E-7F2A1C5C4691}" type="parTrans" cxnId="{0D3DCF62-8322-4EEC-94CE-78ED5E07E682}">
      <dgm:prSet/>
      <dgm:spPr/>
      <dgm:t>
        <a:bodyPr/>
        <a:lstStyle/>
        <a:p>
          <a:endParaRPr lang="en-US"/>
        </a:p>
      </dgm:t>
    </dgm:pt>
    <dgm:pt modelId="{D941A48A-2E5E-40E9-818F-3A40EDCB3B8E}" type="sibTrans" cxnId="{0D3DCF62-8322-4EEC-94CE-78ED5E07E682}">
      <dgm:prSet/>
      <dgm:spPr/>
      <dgm:t>
        <a:bodyPr/>
        <a:lstStyle/>
        <a:p>
          <a:endParaRPr lang="en-US"/>
        </a:p>
      </dgm:t>
    </dgm:pt>
    <dgm:pt modelId="{F78D8254-A2BF-4B21-AC72-DBFC73F2394E}">
      <dgm:prSet phldrT="[Text]"/>
      <dgm:spPr/>
      <dgm:t>
        <a:bodyPr/>
        <a:lstStyle/>
        <a:p>
          <a:r>
            <a:rPr lang="en-US" dirty="0"/>
            <a:t>Cache Chek</a:t>
          </a:r>
        </a:p>
      </dgm:t>
    </dgm:pt>
    <dgm:pt modelId="{ED437775-4A47-423B-A6D8-2AFCEDDBE1B9}" type="parTrans" cxnId="{48EA8DA8-A72A-428B-BE59-6BD4DB333EAC}">
      <dgm:prSet/>
      <dgm:spPr/>
      <dgm:t>
        <a:bodyPr/>
        <a:lstStyle/>
        <a:p>
          <a:endParaRPr lang="en-US"/>
        </a:p>
      </dgm:t>
    </dgm:pt>
    <dgm:pt modelId="{390D3C6B-83B5-4071-8D41-380BA30789E4}" type="sibTrans" cxnId="{48EA8DA8-A72A-428B-BE59-6BD4DB333EAC}">
      <dgm:prSet/>
      <dgm:spPr/>
      <dgm:t>
        <a:bodyPr/>
        <a:lstStyle/>
        <a:p>
          <a:endParaRPr lang="en-US"/>
        </a:p>
      </dgm:t>
    </dgm:pt>
    <dgm:pt modelId="{54118920-7809-49F9-87AA-6C09DB6CCFE4}">
      <dgm:prSet phldrT="[Text]"/>
      <dgm:spPr/>
      <dgm:t>
        <a:bodyPr/>
        <a:lstStyle/>
        <a:p>
          <a:r>
            <a:rPr lang="en-US" dirty="0"/>
            <a:t>HIT(fast) / Miss (compute)</a:t>
          </a:r>
        </a:p>
      </dgm:t>
    </dgm:pt>
    <dgm:pt modelId="{4D7BCD8B-F334-45DF-8313-007D5F61C66C}" type="parTrans" cxnId="{74C92CBB-6F02-48DC-866D-CB05C623DD99}">
      <dgm:prSet/>
      <dgm:spPr/>
      <dgm:t>
        <a:bodyPr/>
        <a:lstStyle/>
        <a:p>
          <a:endParaRPr lang="en-US"/>
        </a:p>
      </dgm:t>
    </dgm:pt>
    <dgm:pt modelId="{80E92C8D-241F-442A-B356-4238E522222F}" type="sibTrans" cxnId="{74C92CBB-6F02-48DC-866D-CB05C623DD99}">
      <dgm:prSet/>
      <dgm:spPr/>
      <dgm:t>
        <a:bodyPr/>
        <a:lstStyle/>
        <a:p>
          <a:endParaRPr lang="en-US"/>
        </a:p>
      </dgm:t>
    </dgm:pt>
    <dgm:pt modelId="{8A5ED872-0116-499D-BC8A-3E93E7AA236A}">
      <dgm:prSet phldrT="[Text]"/>
      <dgm:spPr/>
      <dgm:t>
        <a:bodyPr/>
        <a:lstStyle/>
        <a:p>
          <a:r>
            <a:rPr lang="en-US" dirty="0"/>
            <a:t>Results </a:t>
          </a:r>
        </a:p>
      </dgm:t>
    </dgm:pt>
    <dgm:pt modelId="{D79BF412-6B63-43B9-9482-AE0BD06F7B29}" type="parTrans" cxnId="{0BCB8DF9-6188-4C70-8B20-1B28D7CD8B6B}">
      <dgm:prSet/>
      <dgm:spPr/>
      <dgm:t>
        <a:bodyPr/>
        <a:lstStyle/>
        <a:p>
          <a:endParaRPr lang="en-US"/>
        </a:p>
      </dgm:t>
    </dgm:pt>
    <dgm:pt modelId="{0D4E4BBA-12DC-46AD-BE92-4ED0A11D93E2}" type="sibTrans" cxnId="{0BCB8DF9-6188-4C70-8B20-1B28D7CD8B6B}">
      <dgm:prSet/>
      <dgm:spPr/>
      <dgm:t>
        <a:bodyPr/>
        <a:lstStyle/>
        <a:p>
          <a:endParaRPr lang="en-US"/>
        </a:p>
      </dgm:t>
    </dgm:pt>
    <dgm:pt modelId="{4D5D1EDE-2672-43DD-B0DF-A661056755E2}" type="pres">
      <dgm:prSet presAssocID="{A5B775FA-D05C-4170-81C7-61DC19E3F415}" presName="Name0" presStyleCnt="0">
        <dgm:presLayoutVars>
          <dgm:dir/>
          <dgm:resizeHandles val="exact"/>
        </dgm:presLayoutVars>
      </dgm:prSet>
      <dgm:spPr/>
    </dgm:pt>
    <dgm:pt modelId="{B6F13CF8-C256-49E0-A3CE-ED36BDD02A2F}" type="pres">
      <dgm:prSet presAssocID="{183BB9ED-A078-4F76-97DD-CF2B7D267AD3}" presName="node" presStyleLbl="node1" presStyleIdx="0" presStyleCnt="5">
        <dgm:presLayoutVars>
          <dgm:bulletEnabled val="1"/>
        </dgm:presLayoutVars>
      </dgm:prSet>
      <dgm:spPr/>
    </dgm:pt>
    <dgm:pt modelId="{EFEF4C4D-B47E-48EB-8049-5814DDF4F586}" type="pres">
      <dgm:prSet presAssocID="{7D6C7009-5D6D-49DF-B686-C4D65163AD00}" presName="sibTrans" presStyleLbl="sibTrans2D1" presStyleIdx="0" presStyleCnt="4"/>
      <dgm:spPr/>
    </dgm:pt>
    <dgm:pt modelId="{3B02F680-AE85-49CF-8F5B-76A3F33D2FE2}" type="pres">
      <dgm:prSet presAssocID="{7D6C7009-5D6D-49DF-B686-C4D65163AD00}" presName="connectorText" presStyleLbl="sibTrans2D1" presStyleIdx="0" presStyleCnt="4"/>
      <dgm:spPr/>
    </dgm:pt>
    <dgm:pt modelId="{326F3FE1-BB6B-4D01-A680-23BAF1A8BF00}" type="pres">
      <dgm:prSet presAssocID="{69DF5B33-8C17-4916-A0E6-A2F0D0611313}" presName="node" presStyleLbl="node1" presStyleIdx="1" presStyleCnt="5">
        <dgm:presLayoutVars>
          <dgm:bulletEnabled val="1"/>
        </dgm:presLayoutVars>
      </dgm:prSet>
      <dgm:spPr/>
    </dgm:pt>
    <dgm:pt modelId="{0A9CF5C0-3616-416B-9B16-13E7AD2F0D2E}" type="pres">
      <dgm:prSet presAssocID="{D941A48A-2E5E-40E9-818F-3A40EDCB3B8E}" presName="sibTrans" presStyleLbl="sibTrans2D1" presStyleIdx="1" presStyleCnt="4"/>
      <dgm:spPr/>
    </dgm:pt>
    <dgm:pt modelId="{15914275-6CD8-4BF5-A715-25292926FEA0}" type="pres">
      <dgm:prSet presAssocID="{D941A48A-2E5E-40E9-818F-3A40EDCB3B8E}" presName="connectorText" presStyleLbl="sibTrans2D1" presStyleIdx="1" presStyleCnt="4"/>
      <dgm:spPr/>
    </dgm:pt>
    <dgm:pt modelId="{2FAFEFD6-4E3A-4FF6-9A1D-E132F5F9ED70}" type="pres">
      <dgm:prSet presAssocID="{F78D8254-A2BF-4B21-AC72-DBFC73F2394E}" presName="node" presStyleLbl="node1" presStyleIdx="2" presStyleCnt="5">
        <dgm:presLayoutVars>
          <dgm:bulletEnabled val="1"/>
        </dgm:presLayoutVars>
      </dgm:prSet>
      <dgm:spPr/>
    </dgm:pt>
    <dgm:pt modelId="{F26E0BE4-739C-4BC9-ABA6-84DF080BEE1D}" type="pres">
      <dgm:prSet presAssocID="{390D3C6B-83B5-4071-8D41-380BA30789E4}" presName="sibTrans" presStyleLbl="sibTrans2D1" presStyleIdx="2" presStyleCnt="4"/>
      <dgm:spPr/>
    </dgm:pt>
    <dgm:pt modelId="{D2BCD2CA-AD73-46B5-93CB-F52CF7890C9E}" type="pres">
      <dgm:prSet presAssocID="{390D3C6B-83B5-4071-8D41-380BA30789E4}" presName="connectorText" presStyleLbl="sibTrans2D1" presStyleIdx="2" presStyleCnt="4"/>
      <dgm:spPr/>
    </dgm:pt>
    <dgm:pt modelId="{F76D6E0B-7B9A-4FDA-966B-B83C6589D974}" type="pres">
      <dgm:prSet presAssocID="{54118920-7809-49F9-87AA-6C09DB6CCFE4}" presName="node" presStyleLbl="node1" presStyleIdx="3" presStyleCnt="5">
        <dgm:presLayoutVars>
          <dgm:bulletEnabled val="1"/>
        </dgm:presLayoutVars>
      </dgm:prSet>
      <dgm:spPr/>
    </dgm:pt>
    <dgm:pt modelId="{68D1319F-8B48-41C1-AF54-93BD955E496D}" type="pres">
      <dgm:prSet presAssocID="{80E92C8D-241F-442A-B356-4238E522222F}" presName="sibTrans" presStyleLbl="sibTrans2D1" presStyleIdx="3" presStyleCnt="4"/>
      <dgm:spPr/>
    </dgm:pt>
    <dgm:pt modelId="{EC335071-33AB-4089-8557-941D9BF2EBF1}" type="pres">
      <dgm:prSet presAssocID="{80E92C8D-241F-442A-B356-4238E522222F}" presName="connectorText" presStyleLbl="sibTrans2D1" presStyleIdx="3" presStyleCnt="4"/>
      <dgm:spPr/>
    </dgm:pt>
    <dgm:pt modelId="{EE0ECBD0-84EA-429F-AA03-88D3EDDF0F56}" type="pres">
      <dgm:prSet presAssocID="{8A5ED872-0116-499D-BC8A-3E93E7AA236A}" presName="node" presStyleLbl="node1" presStyleIdx="4" presStyleCnt="5">
        <dgm:presLayoutVars>
          <dgm:bulletEnabled val="1"/>
        </dgm:presLayoutVars>
      </dgm:prSet>
      <dgm:spPr/>
    </dgm:pt>
  </dgm:ptLst>
  <dgm:cxnLst>
    <dgm:cxn modelId="{8FB3A914-5BF9-4707-918E-22F89C3943C8}" type="presOf" srcId="{D941A48A-2E5E-40E9-818F-3A40EDCB3B8E}" destId="{15914275-6CD8-4BF5-A715-25292926FEA0}" srcOrd="1" destOrd="0" presId="urn:microsoft.com/office/officeart/2005/8/layout/process1"/>
    <dgm:cxn modelId="{73EE2916-ABBA-46A8-80E9-0F6324F7EA71}" type="presOf" srcId="{7D6C7009-5D6D-49DF-B686-C4D65163AD00}" destId="{EFEF4C4D-B47E-48EB-8049-5814DDF4F586}" srcOrd="0" destOrd="0" presId="urn:microsoft.com/office/officeart/2005/8/layout/process1"/>
    <dgm:cxn modelId="{4B18C733-9B1F-4155-B8D1-BC380F9873AA}" type="presOf" srcId="{80E92C8D-241F-442A-B356-4238E522222F}" destId="{EC335071-33AB-4089-8557-941D9BF2EBF1}" srcOrd="1" destOrd="0" presId="urn:microsoft.com/office/officeart/2005/8/layout/process1"/>
    <dgm:cxn modelId="{CB24E340-F892-4C31-95CE-E0AF7A87E5FE}" srcId="{A5B775FA-D05C-4170-81C7-61DC19E3F415}" destId="{183BB9ED-A078-4F76-97DD-CF2B7D267AD3}" srcOrd="0" destOrd="0" parTransId="{35F71B21-65A6-4DE0-B776-0D9E147BD82C}" sibTransId="{7D6C7009-5D6D-49DF-B686-C4D65163AD00}"/>
    <dgm:cxn modelId="{0DA8D75D-0B4C-45A7-8F3B-F89E565ED4D7}" type="presOf" srcId="{183BB9ED-A078-4F76-97DD-CF2B7D267AD3}" destId="{B6F13CF8-C256-49E0-A3CE-ED36BDD02A2F}" srcOrd="0" destOrd="0" presId="urn:microsoft.com/office/officeart/2005/8/layout/process1"/>
    <dgm:cxn modelId="{0D3DCF62-8322-4EEC-94CE-78ED5E07E682}" srcId="{A5B775FA-D05C-4170-81C7-61DC19E3F415}" destId="{69DF5B33-8C17-4916-A0E6-A2F0D0611313}" srcOrd="1" destOrd="0" parTransId="{9775D271-6485-47CC-8F0E-7F2A1C5C4691}" sibTransId="{D941A48A-2E5E-40E9-818F-3A40EDCB3B8E}"/>
    <dgm:cxn modelId="{0122B350-9B93-4DAD-A204-1D1EBC45F6C8}" type="presOf" srcId="{F78D8254-A2BF-4B21-AC72-DBFC73F2394E}" destId="{2FAFEFD6-4E3A-4FF6-9A1D-E132F5F9ED70}" srcOrd="0" destOrd="0" presId="urn:microsoft.com/office/officeart/2005/8/layout/process1"/>
    <dgm:cxn modelId="{B5B1B254-149E-44A3-9EE3-9708BAA7E055}" type="presOf" srcId="{7D6C7009-5D6D-49DF-B686-C4D65163AD00}" destId="{3B02F680-AE85-49CF-8F5B-76A3F33D2FE2}" srcOrd="1" destOrd="0" presId="urn:microsoft.com/office/officeart/2005/8/layout/process1"/>
    <dgm:cxn modelId="{36FDF676-063A-4B26-8657-44241AF642D5}" type="presOf" srcId="{390D3C6B-83B5-4071-8D41-380BA30789E4}" destId="{F26E0BE4-739C-4BC9-ABA6-84DF080BEE1D}" srcOrd="0" destOrd="0" presId="urn:microsoft.com/office/officeart/2005/8/layout/process1"/>
    <dgm:cxn modelId="{48EA8DA8-A72A-428B-BE59-6BD4DB333EAC}" srcId="{A5B775FA-D05C-4170-81C7-61DC19E3F415}" destId="{F78D8254-A2BF-4B21-AC72-DBFC73F2394E}" srcOrd="2" destOrd="0" parTransId="{ED437775-4A47-423B-A6D8-2AFCEDDBE1B9}" sibTransId="{390D3C6B-83B5-4071-8D41-380BA30789E4}"/>
    <dgm:cxn modelId="{74C92CBB-6F02-48DC-866D-CB05C623DD99}" srcId="{A5B775FA-D05C-4170-81C7-61DC19E3F415}" destId="{54118920-7809-49F9-87AA-6C09DB6CCFE4}" srcOrd="3" destOrd="0" parTransId="{4D7BCD8B-F334-45DF-8313-007D5F61C66C}" sibTransId="{80E92C8D-241F-442A-B356-4238E522222F}"/>
    <dgm:cxn modelId="{E274A3BB-5F31-4133-AFBC-76BE08EF444D}" type="presOf" srcId="{54118920-7809-49F9-87AA-6C09DB6CCFE4}" destId="{F76D6E0B-7B9A-4FDA-966B-B83C6589D974}" srcOrd="0" destOrd="0" presId="urn:microsoft.com/office/officeart/2005/8/layout/process1"/>
    <dgm:cxn modelId="{B061C4C3-6EAE-43DE-AEF3-EA0A79229570}" type="presOf" srcId="{A5B775FA-D05C-4170-81C7-61DC19E3F415}" destId="{4D5D1EDE-2672-43DD-B0DF-A661056755E2}" srcOrd="0" destOrd="0" presId="urn:microsoft.com/office/officeart/2005/8/layout/process1"/>
    <dgm:cxn modelId="{954583C8-D8F9-4072-AE0F-6CCC6ED9AA53}" type="presOf" srcId="{80E92C8D-241F-442A-B356-4238E522222F}" destId="{68D1319F-8B48-41C1-AF54-93BD955E496D}" srcOrd="0" destOrd="0" presId="urn:microsoft.com/office/officeart/2005/8/layout/process1"/>
    <dgm:cxn modelId="{86A5B2D4-B997-44EE-9C04-B5C51E0B8EE9}" type="presOf" srcId="{8A5ED872-0116-499D-BC8A-3E93E7AA236A}" destId="{EE0ECBD0-84EA-429F-AA03-88D3EDDF0F56}" srcOrd="0" destOrd="0" presId="urn:microsoft.com/office/officeart/2005/8/layout/process1"/>
    <dgm:cxn modelId="{CA827FE6-E4C0-4BFD-940C-89050AB96323}" type="presOf" srcId="{D941A48A-2E5E-40E9-818F-3A40EDCB3B8E}" destId="{0A9CF5C0-3616-416B-9B16-13E7AD2F0D2E}" srcOrd="0" destOrd="0" presId="urn:microsoft.com/office/officeart/2005/8/layout/process1"/>
    <dgm:cxn modelId="{8D6FDCF5-5CFA-465D-905B-26852A424A10}" type="presOf" srcId="{390D3C6B-83B5-4071-8D41-380BA30789E4}" destId="{D2BCD2CA-AD73-46B5-93CB-F52CF7890C9E}" srcOrd="1" destOrd="0" presId="urn:microsoft.com/office/officeart/2005/8/layout/process1"/>
    <dgm:cxn modelId="{0BCB8DF9-6188-4C70-8B20-1B28D7CD8B6B}" srcId="{A5B775FA-D05C-4170-81C7-61DC19E3F415}" destId="{8A5ED872-0116-499D-BC8A-3E93E7AA236A}" srcOrd="4" destOrd="0" parTransId="{D79BF412-6B63-43B9-9482-AE0BD06F7B29}" sibTransId="{0D4E4BBA-12DC-46AD-BE92-4ED0A11D93E2}"/>
    <dgm:cxn modelId="{01228DFE-EB32-442B-B80A-089D8BCF094F}" type="presOf" srcId="{69DF5B33-8C17-4916-A0E6-A2F0D0611313}" destId="{326F3FE1-BB6B-4D01-A680-23BAF1A8BF00}" srcOrd="0" destOrd="0" presId="urn:microsoft.com/office/officeart/2005/8/layout/process1"/>
    <dgm:cxn modelId="{73E7A3C6-A036-496C-B3DE-D722FC6F219B}" type="presParOf" srcId="{4D5D1EDE-2672-43DD-B0DF-A661056755E2}" destId="{B6F13CF8-C256-49E0-A3CE-ED36BDD02A2F}" srcOrd="0" destOrd="0" presId="urn:microsoft.com/office/officeart/2005/8/layout/process1"/>
    <dgm:cxn modelId="{381C747A-2B03-419F-B2F1-1A713A0B1623}" type="presParOf" srcId="{4D5D1EDE-2672-43DD-B0DF-A661056755E2}" destId="{EFEF4C4D-B47E-48EB-8049-5814DDF4F586}" srcOrd="1" destOrd="0" presId="urn:microsoft.com/office/officeart/2005/8/layout/process1"/>
    <dgm:cxn modelId="{C1D0F50B-583A-4815-9060-FCA0CC2F4392}" type="presParOf" srcId="{EFEF4C4D-B47E-48EB-8049-5814DDF4F586}" destId="{3B02F680-AE85-49CF-8F5B-76A3F33D2FE2}" srcOrd="0" destOrd="0" presId="urn:microsoft.com/office/officeart/2005/8/layout/process1"/>
    <dgm:cxn modelId="{090524EC-6F57-4EFD-A179-06B11C4A7B3C}" type="presParOf" srcId="{4D5D1EDE-2672-43DD-B0DF-A661056755E2}" destId="{326F3FE1-BB6B-4D01-A680-23BAF1A8BF00}" srcOrd="2" destOrd="0" presId="urn:microsoft.com/office/officeart/2005/8/layout/process1"/>
    <dgm:cxn modelId="{337BD4C0-5877-4A04-8AD8-E3718578789B}" type="presParOf" srcId="{4D5D1EDE-2672-43DD-B0DF-A661056755E2}" destId="{0A9CF5C0-3616-416B-9B16-13E7AD2F0D2E}" srcOrd="3" destOrd="0" presId="urn:microsoft.com/office/officeart/2005/8/layout/process1"/>
    <dgm:cxn modelId="{27ACC3F3-EEDC-4A9D-B1A2-9C94B96C39B9}" type="presParOf" srcId="{0A9CF5C0-3616-416B-9B16-13E7AD2F0D2E}" destId="{15914275-6CD8-4BF5-A715-25292926FEA0}" srcOrd="0" destOrd="0" presId="urn:microsoft.com/office/officeart/2005/8/layout/process1"/>
    <dgm:cxn modelId="{D3FD665A-2397-4EBB-B93F-382F1BC88BFD}" type="presParOf" srcId="{4D5D1EDE-2672-43DD-B0DF-A661056755E2}" destId="{2FAFEFD6-4E3A-4FF6-9A1D-E132F5F9ED70}" srcOrd="4" destOrd="0" presId="urn:microsoft.com/office/officeart/2005/8/layout/process1"/>
    <dgm:cxn modelId="{B476AA6B-E9D3-44EC-89C7-DBBA5E5019F3}" type="presParOf" srcId="{4D5D1EDE-2672-43DD-B0DF-A661056755E2}" destId="{F26E0BE4-739C-4BC9-ABA6-84DF080BEE1D}" srcOrd="5" destOrd="0" presId="urn:microsoft.com/office/officeart/2005/8/layout/process1"/>
    <dgm:cxn modelId="{7039EB23-1FD6-4609-B567-3EC711AC9606}" type="presParOf" srcId="{F26E0BE4-739C-4BC9-ABA6-84DF080BEE1D}" destId="{D2BCD2CA-AD73-46B5-93CB-F52CF7890C9E}" srcOrd="0" destOrd="0" presId="urn:microsoft.com/office/officeart/2005/8/layout/process1"/>
    <dgm:cxn modelId="{37789539-C765-49AD-BD82-7D8146A15495}" type="presParOf" srcId="{4D5D1EDE-2672-43DD-B0DF-A661056755E2}" destId="{F76D6E0B-7B9A-4FDA-966B-B83C6589D974}" srcOrd="6" destOrd="0" presId="urn:microsoft.com/office/officeart/2005/8/layout/process1"/>
    <dgm:cxn modelId="{8EEBCF99-1BE6-43E1-85CD-F35643EAA9D5}" type="presParOf" srcId="{4D5D1EDE-2672-43DD-B0DF-A661056755E2}" destId="{68D1319F-8B48-41C1-AF54-93BD955E496D}" srcOrd="7" destOrd="0" presId="urn:microsoft.com/office/officeart/2005/8/layout/process1"/>
    <dgm:cxn modelId="{E42733A8-2738-43EE-B4BF-E03E2CD787C0}" type="presParOf" srcId="{68D1319F-8B48-41C1-AF54-93BD955E496D}" destId="{EC335071-33AB-4089-8557-941D9BF2EBF1}" srcOrd="0" destOrd="0" presId="urn:microsoft.com/office/officeart/2005/8/layout/process1"/>
    <dgm:cxn modelId="{9A5CB92F-0460-4ECE-B73F-52B7B2F831D2}" type="presParOf" srcId="{4D5D1EDE-2672-43DD-B0DF-A661056755E2}" destId="{EE0ECBD0-84EA-429F-AA03-88D3EDDF0F5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13CF8-C256-49E0-A3CE-ED36BDD02A2F}">
      <dsp:nvSpPr>
        <dsp:cNvPr id="0" name=""/>
        <dsp:cNvSpPr/>
      </dsp:nvSpPr>
      <dsp:spPr>
        <a:xfrm>
          <a:off x="4551" y="561465"/>
          <a:ext cx="1410957" cy="925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Neural Input </a:t>
          </a:r>
        </a:p>
      </dsp:txBody>
      <dsp:txXfrm>
        <a:off x="31671" y="588585"/>
        <a:ext cx="1356717" cy="871700"/>
      </dsp:txXfrm>
    </dsp:sp>
    <dsp:sp modelId="{EFEF4C4D-B47E-48EB-8049-5814DDF4F586}">
      <dsp:nvSpPr>
        <dsp:cNvPr id="0" name=""/>
        <dsp:cNvSpPr/>
      </dsp:nvSpPr>
      <dsp:spPr>
        <a:xfrm>
          <a:off x="1556604" y="849477"/>
          <a:ext cx="299122" cy="349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556604" y="919460"/>
        <a:ext cx="209385" cy="209951"/>
      </dsp:txXfrm>
    </dsp:sp>
    <dsp:sp modelId="{326F3FE1-BB6B-4D01-A680-23BAF1A8BF00}">
      <dsp:nvSpPr>
        <dsp:cNvPr id="0" name=""/>
        <dsp:cNvSpPr/>
      </dsp:nvSpPr>
      <dsp:spPr>
        <a:xfrm>
          <a:off x="1979891" y="561465"/>
          <a:ext cx="1410957" cy="925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Cache Key</a:t>
          </a:r>
        </a:p>
      </dsp:txBody>
      <dsp:txXfrm>
        <a:off x="2007011" y="588585"/>
        <a:ext cx="1356717" cy="871700"/>
      </dsp:txXfrm>
    </dsp:sp>
    <dsp:sp modelId="{0A9CF5C0-3616-416B-9B16-13E7AD2F0D2E}">
      <dsp:nvSpPr>
        <dsp:cNvPr id="0" name=""/>
        <dsp:cNvSpPr/>
      </dsp:nvSpPr>
      <dsp:spPr>
        <a:xfrm>
          <a:off x="3531944" y="849477"/>
          <a:ext cx="299122" cy="349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531944" y="919460"/>
        <a:ext cx="209385" cy="209951"/>
      </dsp:txXfrm>
    </dsp:sp>
    <dsp:sp modelId="{2FAFEFD6-4E3A-4FF6-9A1D-E132F5F9ED70}">
      <dsp:nvSpPr>
        <dsp:cNvPr id="0" name=""/>
        <dsp:cNvSpPr/>
      </dsp:nvSpPr>
      <dsp:spPr>
        <a:xfrm>
          <a:off x="3955231" y="561465"/>
          <a:ext cx="1410957" cy="925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Cache Chek</a:t>
          </a:r>
        </a:p>
      </dsp:txBody>
      <dsp:txXfrm>
        <a:off x="3982351" y="588585"/>
        <a:ext cx="1356717" cy="871700"/>
      </dsp:txXfrm>
    </dsp:sp>
    <dsp:sp modelId="{F26E0BE4-739C-4BC9-ABA6-84DF080BEE1D}">
      <dsp:nvSpPr>
        <dsp:cNvPr id="0" name=""/>
        <dsp:cNvSpPr/>
      </dsp:nvSpPr>
      <dsp:spPr>
        <a:xfrm>
          <a:off x="5507284" y="849477"/>
          <a:ext cx="299122" cy="349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07284" y="919460"/>
        <a:ext cx="209385" cy="209951"/>
      </dsp:txXfrm>
    </dsp:sp>
    <dsp:sp modelId="{F76D6E0B-7B9A-4FDA-966B-B83C6589D974}">
      <dsp:nvSpPr>
        <dsp:cNvPr id="0" name=""/>
        <dsp:cNvSpPr/>
      </dsp:nvSpPr>
      <dsp:spPr>
        <a:xfrm>
          <a:off x="5930572" y="561465"/>
          <a:ext cx="1410957" cy="925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HIT(fast) / Miss (compute)</a:t>
          </a:r>
        </a:p>
      </dsp:txBody>
      <dsp:txXfrm>
        <a:off x="5957692" y="588585"/>
        <a:ext cx="1356717" cy="871700"/>
      </dsp:txXfrm>
    </dsp:sp>
    <dsp:sp modelId="{68D1319F-8B48-41C1-AF54-93BD955E496D}">
      <dsp:nvSpPr>
        <dsp:cNvPr id="0" name=""/>
        <dsp:cNvSpPr/>
      </dsp:nvSpPr>
      <dsp:spPr>
        <a:xfrm>
          <a:off x="7482625" y="849477"/>
          <a:ext cx="299122" cy="3499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482625" y="919460"/>
        <a:ext cx="209385" cy="209951"/>
      </dsp:txXfrm>
    </dsp:sp>
    <dsp:sp modelId="{EE0ECBD0-84EA-429F-AA03-88D3EDDF0F56}">
      <dsp:nvSpPr>
        <dsp:cNvPr id="0" name=""/>
        <dsp:cNvSpPr/>
      </dsp:nvSpPr>
      <dsp:spPr>
        <a:xfrm>
          <a:off x="7905912" y="561465"/>
          <a:ext cx="1410957" cy="925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Results </a:t>
          </a:r>
        </a:p>
      </dsp:txBody>
      <dsp:txXfrm>
        <a:off x="7933032" y="588585"/>
        <a:ext cx="1356717" cy="871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44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571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01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11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064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3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2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2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6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62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876086-E007-49C4-A1B6-3880C29A9F58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8D3A381-B014-453D-B86B-83E5BB82B7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58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5242F-96E1-64A5-EB10-B6027A8ED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3792"/>
            <a:ext cx="9144000" cy="1411805"/>
          </a:xfrm>
        </p:spPr>
        <p:txBody>
          <a:bodyPr>
            <a:normAutofit/>
          </a:bodyPr>
          <a:lstStyle/>
          <a:p>
            <a:r>
              <a:rPr lang="en-US" dirty="0"/>
              <a:t>Caching with </a:t>
            </a:r>
            <a:r>
              <a:rPr lang="en-US" dirty="0" err="1"/>
              <a:t>Neuroevolution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986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50EA-8D49-B06D-6A22-A49B43EF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- Why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B4B4-1524-7840-0597-66956153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5526-B9E9-9B58-1DB2-EFDFB3E7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Impact, Future Work &amp;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C9725-A89F-6548-0331-04F4B4A6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0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490D-6005-7539-13F5-7FA61976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07E4B-F308-D671-EB55-14C61991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8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F0FC-655B-2C81-3652-ACDF9729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7FA4-0EA2-4246-998A-0112E7C34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Title &amp; Research Context</a:t>
            </a:r>
          </a:p>
        </p:txBody>
      </p:sp>
    </p:spTree>
    <p:extLst>
      <p:ext uri="{BB962C8B-B14F-4D97-AF65-F5344CB8AC3E}">
        <p14:creationId xmlns:p14="http://schemas.microsoft.com/office/powerpoint/2010/main" val="347956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C32B-CC2C-4965-9BFB-90755909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Neuroevolution</a:t>
            </a:r>
            <a:r>
              <a:rPr lang="en-US" dirty="0"/>
              <a:t>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4EB0A-E195-CB5E-DAF6-D4D37F158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36" y="1825625"/>
            <a:ext cx="469126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Tradtional</a:t>
            </a:r>
            <a:r>
              <a:rPr lang="en-US" sz="1800" dirty="0"/>
              <a:t> ML vs </a:t>
            </a:r>
            <a:r>
              <a:rPr lang="en-US" sz="1800" dirty="0" err="1"/>
              <a:t>NeuroEvolution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600" dirty="0"/>
              <a:t>Machine Learning </a:t>
            </a:r>
          </a:p>
          <a:p>
            <a:r>
              <a:rPr lang="en-US" sz="1400" dirty="0"/>
              <a:t>🏗️ Fixed neural architecture </a:t>
            </a:r>
          </a:p>
          <a:p>
            <a:r>
              <a:rPr lang="en-US" sz="1400" dirty="0"/>
              <a:t>📈 Gradient descent training </a:t>
            </a:r>
          </a:p>
          <a:p>
            <a:r>
              <a:rPr lang="en-US" sz="1400" dirty="0"/>
              <a:t>🏷️ Requires labeled data </a:t>
            </a:r>
          </a:p>
          <a:p>
            <a:r>
              <a:rPr lang="en-US" sz="1400" dirty="0"/>
              <a:t>⚖️ Optimizes weights only</a:t>
            </a:r>
          </a:p>
          <a:p>
            <a:r>
              <a:rPr lang="en-US" sz="1800" dirty="0" err="1"/>
              <a:t>Neuroevolution</a:t>
            </a:r>
            <a:r>
              <a:rPr lang="en-US" sz="1800" dirty="0"/>
              <a:t> :</a:t>
            </a:r>
          </a:p>
          <a:p>
            <a:r>
              <a:rPr lang="en-US" sz="1400" dirty="0"/>
              <a:t>🧬 Evolves structure AND weights </a:t>
            </a:r>
          </a:p>
          <a:p>
            <a:r>
              <a:rPr lang="en-US" sz="1400" dirty="0"/>
              <a:t>🚫 No labeled data needed </a:t>
            </a:r>
          </a:p>
          <a:p>
            <a:r>
              <a:rPr lang="en-US" sz="1400" dirty="0"/>
              <a:t>🎯 Works with any fitness function </a:t>
            </a:r>
          </a:p>
          <a:p>
            <a:r>
              <a:rPr lang="en-US" sz="1400" dirty="0"/>
              <a:t>🗺️ Explores topology space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D7AA1D-4729-8273-9A18-FBD6C4C8C96E}"/>
              </a:ext>
            </a:extLst>
          </p:cNvPr>
          <p:cNvSpPr txBox="1"/>
          <p:nvPr/>
        </p:nvSpPr>
        <p:spPr>
          <a:xfrm>
            <a:off x="4161183" y="1825625"/>
            <a:ext cx="483041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Neat Algorithm:</a:t>
            </a:r>
          </a:p>
          <a:p>
            <a:r>
              <a:rPr lang="en-US" sz="1400" dirty="0">
                <a:solidFill>
                  <a:schemeClr val="tx2"/>
                </a:solidFill>
              </a:rPr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Starts minimal → grows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Species protection → maintains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Historical markings → track innovations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Proven success in games &amp; robotics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2"/>
              </a:solidFill>
            </a:endParaRPr>
          </a:p>
          <a:p>
            <a:r>
              <a:rPr lang="en-US" sz="1400" dirty="0">
                <a:solidFill>
                  <a:schemeClr val="tx2"/>
                </a:solidFill>
              </a:rPr>
              <a:t>Evolution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Evaluate population fitness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Select best performers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Mutate structure +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</a:rPr>
              <a:t>Repeat across generations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000F28-BF4B-F097-9491-78A24D67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0" y="3394421"/>
            <a:ext cx="4248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859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930B-AB6E-A085-D22A-DD91B47C8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8749"/>
            <a:ext cx="10353762" cy="970450"/>
          </a:xfrm>
        </p:spPr>
        <p:txBody>
          <a:bodyPr/>
          <a:lstStyle/>
          <a:p>
            <a:r>
              <a:rPr lang="en-US" dirty="0"/>
              <a:t>The Computational 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6AB3-DCB6-B1E1-6491-430092E2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26" y="1580050"/>
            <a:ext cx="5387613" cy="4058751"/>
          </a:xfrm>
        </p:spPr>
        <p:txBody>
          <a:bodyPr/>
          <a:lstStyle/>
          <a:p>
            <a:pPr marL="36900" indent="0">
              <a:buNone/>
            </a:pPr>
            <a:r>
              <a:rPr lang="en-US" sz="1600" dirty="0"/>
              <a:t>Typical NEAT Experiment: </a:t>
            </a:r>
          </a:p>
          <a:p>
            <a:pPr marL="36900" indent="0">
              <a:buNone/>
            </a:pPr>
            <a:r>
              <a:rPr lang="en-US" sz="1600" dirty="0"/>
              <a:t>🔢 Population: 500 genomes per generation </a:t>
            </a:r>
          </a:p>
          <a:p>
            <a:pPr marL="36900" indent="0">
              <a:buNone/>
            </a:pPr>
            <a:r>
              <a:rPr lang="en-US" sz="1600" dirty="0"/>
              <a:t>🔄 Generations: 50 generations </a:t>
            </a:r>
          </a:p>
          <a:p>
            <a:pPr marL="36900" indent="0">
              <a:buNone/>
            </a:pPr>
            <a:r>
              <a:rPr lang="en-US" sz="1600" dirty="0"/>
              <a:t>🎯 Evaluations: 1,000-5,000 activations per genome </a:t>
            </a:r>
          </a:p>
          <a:p>
            <a:pPr marL="36900" indent="0">
              <a:buNone/>
            </a:pPr>
            <a:r>
              <a:rPr lang="en-US" sz="1600" dirty="0"/>
              <a:t>📈 Total: 25-125 MILLION neural network computations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6938CD-027F-EEC7-BFE4-D976FAF62BBD}"/>
              </a:ext>
            </a:extLst>
          </p:cNvPr>
          <p:cNvSpPr txBox="1"/>
          <p:nvPr/>
        </p:nvSpPr>
        <p:spPr>
          <a:xfrm>
            <a:off x="6283438" y="1611507"/>
            <a:ext cx="49894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Neuroevolution</a:t>
            </a:r>
            <a:r>
              <a:rPr lang="en-US" sz="1600" dirty="0">
                <a:solidFill>
                  <a:schemeClr val="tx2"/>
                </a:solidFill>
              </a:rPr>
              <a:t> Bottlenecks: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Millions of neural network evaluations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Similar network structures across generations 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-Identical neuron calculations repeated thousands of times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-Current approach: Recompute everything from scratch 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2"/>
                </a:solidFill>
              </a:rPr>
              <a:t>Real Impact: 87+ minutes for 50 generations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FC4B966-A45B-E0BC-39D6-FB995494D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5135284"/>
              </p:ext>
            </p:extLst>
          </p:nvPr>
        </p:nvGraphicFramePr>
        <p:xfrm>
          <a:off x="61415" y="3513903"/>
          <a:ext cx="6557750" cy="3183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116029-33F5-ABBD-1DAF-40269E44C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806521"/>
              </p:ext>
            </p:extLst>
          </p:nvPr>
        </p:nvGraphicFramePr>
        <p:xfrm>
          <a:off x="6619165" y="3898766"/>
          <a:ext cx="535578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249">
                  <a:extLst>
                    <a:ext uri="{9D8B030D-6E8A-4147-A177-3AD203B41FA5}">
                      <a16:colId xmlns:a16="http://schemas.microsoft.com/office/drawing/2014/main" val="2498524477"/>
                    </a:ext>
                  </a:extLst>
                </a:gridCol>
                <a:gridCol w="2006221">
                  <a:extLst>
                    <a:ext uri="{9D8B030D-6E8A-4147-A177-3AD203B41FA5}">
                      <a16:colId xmlns:a16="http://schemas.microsoft.com/office/drawing/2014/main" val="2439359847"/>
                    </a:ext>
                  </a:extLst>
                </a:gridCol>
                <a:gridCol w="1980311">
                  <a:extLst>
                    <a:ext uri="{9D8B030D-6E8A-4147-A177-3AD203B41FA5}">
                      <a16:colId xmlns:a16="http://schemas.microsoft.com/office/drawing/2014/main" val="1408322387"/>
                    </a:ext>
                  </a:extLst>
                </a:gridCol>
              </a:tblGrid>
              <a:tr h="287585">
                <a:tc>
                  <a:txBody>
                    <a:bodyPr/>
                    <a:lstStyle/>
                    <a:p>
                      <a:r>
                        <a:rPr lang="en-US" dirty="0" err="1"/>
                        <a:t>Genration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 seconds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in Minutes: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122687"/>
                  </a:ext>
                </a:extLst>
              </a:tr>
              <a:tr h="28758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80.283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1:20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0943501"/>
                  </a:ext>
                </a:extLst>
              </a:tr>
              <a:tr h="28758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906.991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15:07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255160"/>
                  </a:ext>
                </a:extLst>
              </a:tr>
              <a:tr h="28758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1914.248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31:54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6590581"/>
                  </a:ext>
                </a:extLst>
              </a:tr>
              <a:tr h="28758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2996.947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49:57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772172"/>
                  </a:ext>
                </a:extLst>
              </a:tr>
              <a:tr h="28758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4118.136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68:38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194989"/>
                  </a:ext>
                </a:extLst>
              </a:tr>
              <a:tr h="287585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5265.959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sto MT (Body)"/>
                        </a:rPr>
                        <a:t>87:46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3769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95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5A31-66B5-DB98-DBB6-1F0CB896D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Opportunity and Questions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B219-A93E-69C6-1AE3-639421A6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470" y="1617903"/>
            <a:ext cx="4750026" cy="361601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800" dirty="0"/>
              <a:t>💡 The Research Opportunity:</a:t>
            </a:r>
          </a:p>
          <a:p>
            <a:pPr>
              <a:buFontTx/>
              <a:buChar char="-"/>
            </a:pPr>
            <a:r>
              <a:rPr lang="en-US" sz="1800" dirty="0"/>
              <a:t>Similar networks appear across generations</a:t>
            </a:r>
          </a:p>
          <a:p>
            <a:pPr>
              <a:buFontTx/>
              <a:buChar char="-"/>
            </a:pPr>
            <a:r>
              <a:rPr lang="en-US" sz="1800" dirty="0"/>
              <a:t> Identical neuron calculations repeated thousands of times</a:t>
            </a:r>
          </a:p>
          <a:p>
            <a:pPr>
              <a:buFontTx/>
              <a:buChar char="-"/>
            </a:pPr>
            <a:r>
              <a:rPr lang="en-US" sz="1800" dirty="0"/>
              <a:t> Cache hits could eliminate expensive computations</a:t>
            </a:r>
          </a:p>
          <a:p>
            <a:pPr>
              <a:buFontTx/>
              <a:buChar char="-"/>
            </a:pPr>
            <a:r>
              <a:rPr lang="en-US" sz="1800" dirty="0"/>
              <a:t> Potential for significant speedup</a:t>
            </a:r>
          </a:p>
          <a:p>
            <a:pPr marL="36900" indent="0">
              <a:buNone/>
            </a:pPr>
            <a:r>
              <a:rPr lang="en-US" sz="1800" dirty="0"/>
              <a:t>Insight: Networks share common substructures, yet we recompute everything from scratch</a:t>
            </a:r>
          </a:p>
          <a:p>
            <a:pPr marL="36900" indent="0">
              <a:buNone/>
            </a:pPr>
            <a:endParaRPr lang="en-US" sz="1800" dirty="0"/>
          </a:p>
          <a:p>
            <a:pPr marL="3690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F91ADE-E4B2-E474-3882-79D5ECAAD5CC}"/>
              </a:ext>
            </a:extLst>
          </p:cNvPr>
          <p:cNvSpPr txBox="1"/>
          <p:nvPr/>
        </p:nvSpPr>
        <p:spPr>
          <a:xfrm>
            <a:off x="6090676" y="1529192"/>
            <a:ext cx="4553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Core Research Questions: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much time can caching save in 50-generation experiments?</a:t>
            </a:r>
          </a:p>
          <a:p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we maintain the same solution quality with faster computation?</a:t>
            </a:r>
          </a:p>
          <a:p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cache size gives the best performance improvement?</a:t>
            </a:r>
          </a:p>
          <a:p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we ensure caching doesn't reduce genetic diversity?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8CD9D-A6A0-3336-342B-435F63CA2739}"/>
              </a:ext>
            </a:extLst>
          </p:cNvPr>
          <p:cNvSpPr txBox="1"/>
          <p:nvPr/>
        </p:nvSpPr>
        <p:spPr>
          <a:xfrm>
            <a:off x="2681483" y="5403439"/>
            <a:ext cx="55444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Research Hypothesis: “Can Intelligent caching  accelerate </a:t>
            </a:r>
            <a:r>
              <a:rPr lang="en-US" dirty="0" err="1">
                <a:solidFill>
                  <a:schemeClr val="tx2"/>
                </a:solidFill>
              </a:rPr>
              <a:t>neuroevolution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without compromising solution quality</a:t>
            </a:r>
            <a:r>
              <a:rPr lang="en-US" dirty="0">
                <a:solidFill>
                  <a:schemeClr val="tx2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0372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77AB-72F3-41E3-137E-880397013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22" y="263065"/>
            <a:ext cx="10353762" cy="970450"/>
          </a:xfrm>
        </p:spPr>
        <p:txBody>
          <a:bodyPr/>
          <a:lstStyle/>
          <a:p>
            <a:r>
              <a:rPr lang="en-US" dirty="0"/>
              <a:t>Technical Solution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05928-4FEA-8925-AE12-9A3576FD4FE8}"/>
              </a:ext>
            </a:extLst>
          </p:cNvPr>
          <p:cNvSpPr txBox="1"/>
          <p:nvPr/>
        </p:nvSpPr>
        <p:spPr>
          <a:xfrm>
            <a:off x="3719015" y="1459494"/>
            <a:ext cx="350065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Precision Control: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Balances cache hits vs genetic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16-bit (fp16) precision instead of 32-bit (more cache matches)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Controlled quantization: Similar calculations share cache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Maximum_cache</a:t>
            </a:r>
            <a:r>
              <a:rPr lang="en-US" sz="1600" dirty="0">
                <a:solidFill>
                  <a:schemeClr val="tx2"/>
                </a:solidFill>
              </a:rPr>
              <a:t>: 0.05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Quality preservation: Maintains evolutionary effectiveness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577C4-2DFF-32DA-7653-9F752220ED4B}"/>
              </a:ext>
            </a:extLst>
          </p:cNvPr>
          <p:cNvSpPr txBox="1"/>
          <p:nvPr/>
        </p:nvSpPr>
        <p:spPr>
          <a:xfrm>
            <a:off x="777922" y="1665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D4150D5-4B55-14BB-592B-1E20025169C2}"/>
              </a:ext>
            </a:extLst>
          </p:cNvPr>
          <p:cNvSpPr txBox="1">
            <a:spLocks/>
          </p:cNvSpPr>
          <p:nvPr/>
        </p:nvSpPr>
        <p:spPr>
          <a:xfrm>
            <a:off x="81887" y="1459494"/>
            <a:ext cx="356888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5E5767-BB26-955B-82B1-680D4FA873D6}"/>
              </a:ext>
            </a:extLst>
          </p:cNvPr>
          <p:cNvSpPr txBox="1"/>
          <p:nvPr/>
        </p:nvSpPr>
        <p:spPr>
          <a:xfrm>
            <a:off x="116005" y="1459494"/>
            <a:ext cx="3500651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Generational Caching: Our Approach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Persistent cache across NEAT generations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Cache individual neuron computations, not just network outputs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LRU (Least Recently Used) eviction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Precision-controlled cache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21D234-EFE1-A943-D214-E1D13399E3A2}"/>
              </a:ext>
            </a:extLst>
          </p:cNvPr>
          <p:cNvSpPr txBox="1"/>
          <p:nvPr/>
        </p:nvSpPr>
        <p:spPr>
          <a:xfrm>
            <a:off x="7444854" y="1556267"/>
            <a:ext cx="41079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LRU Lifecycle Management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Generation N : Cache grows freely during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Between Gen: Trim to 100K entries ( remove oldest)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Generation N+1: Inherits optimized cache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Result: Cache grow and improve over time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3D81E14-373D-1CE3-D2E4-42816B7C40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79263"/>
              </p:ext>
            </p:extLst>
          </p:nvPr>
        </p:nvGraphicFramePr>
        <p:xfrm>
          <a:off x="543822" y="4686856"/>
          <a:ext cx="9321421" cy="2048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6075F44-DE9F-5A00-7510-7F8180A4271F}"/>
              </a:ext>
            </a:extLst>
          </p:cNvPr>
          <p:cNvSpPr txBox="1"/>
          <p:nvPr/>
        </p:nvSpPr>
        <p:spPr>
          <a:xfrm>
            <a:off x="434640" y="4542215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 operation Architecture:</a:t>
            </a:r>
          </a:p>
        </p:txBody>
      </p:sp>
    </p:spTree>
    <p:extLst>
      <p:ext uri="{BB962C8B-B14F-4D97-AF65-F5344CB8AC3E}">
        <p14:creationId xmlns:p14="http://schemas.microsoft.com/office/powerpoint/2010/main" val="1118904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E408-BE74-C235-4E2B-B3D6848F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Cache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734A6-5841-E0A3-0659-5B2768873867}"/>
              </a:ext>
            </a:extLst>
          </p:cNvPr>
          <p:cNvSpPr txBox="1"/>
          <p:nvPr/>
        </p:nvSpPr>
        <p:spPr>
          <a:xfrm>
            <a:off x="367353" y="1397974"/>
            <a:ext cx="48820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Cache Implementation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2"/>
                </a:solidFill>
              </a:rPr>
              <a:t>OrderedDict</a:t>
            </a:r>
            <a:r>
              <a:rPr lang="en-US" sz="1600" dirty="0">
                <a:solidFill>
                  <a:schemeClr val="tx2"/>
                </a:solidFill>
              </a:rPr>
              <a:t> for O(1) LRU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Hash-based key generation (10,000× precision)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Between generation trimming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FP16 precision with </a:t>
            </a:r>
            <a:r>
              <a:rPr lang="en-US" sz="1600" dirty="0" err="1">
                <a:solidFill>
                  <a:schemeClr val="tx2"/>
                </a:solidFill>
              </a:rPr>
              <a:t>maximum_cache</a:t>
            </a:r>
            <a:r>
              <a:rPr lang="en-US" sz="1600" dirty="0">
                <a:solidFill>
                  <a:schemeClr val="tx2"/>
                </a:solidFill>
              </a:rPr>
              <a:t> setting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Memory footprint: 3.2MB for 100K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Integration with existing NEAT evaluation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Automated cache statistics collection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DE45DA-AA89-E98E-2954-748CCCC9A67B}"/>
              </a:ext>
            </a:extLst>
          </p:cNvPr>
          <p:cNvSpPr txBox="1"/>
          <p:nvPr/>
        </p:nvSpPr>
        <p:spPr>
          <a:xfrm>
            <a:off x="5249367" y="1397974"/>
            <a:ext cx="609713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Precision Control for Diversity:</a:t>
            </a:r>
          </a:p>
          <a:p>
            <a:r>
              <a:rPr lang="en-US" sz="1600" dirty="0">
                <a:solidFill>
                  <a:schemeClr val="tx2"/>
                </a:solidFill>
              </a:rPr>
              <a:t>•	Quantization levels balance cache hits vs genetic diversity</a:t>
            </a:r>
          </a:p>
          <a:p>
            <a:r>
              <a:rPr lang="en-US" sz="1600" dirty="0">
                <a:solidFill>
                  <a:schemeClr val="tx2"/>
                </a:solidFill>
              </a:rPr>
              <a:t>•	Too precise: Few cache hits</a:t>
            </a:r>
          </a:p>
          <a:p>
            <a:r>
              <a:rPr lang="en-US" sz="1600" dirty="0">
                <a:solidFill>
                  <a:schemeClr val="tx2"/>
                </a:solidFill>
              </a:rPr>
              <a:t>•	Too coarse: Reduced evolutionary diversity</a:t>
            </a:r>
          </a:p>
          <a:p>
            <a:r>
              <a:rPr lang="en-US" sz="1600" dirty="0">
                <a:solidFill>
                  <a:schemeClr val="tx2"/>
                </a:solidFill>
              </a:rPr>
              <a:t>•	Optimal: Carefully tuned quantization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BA86E-3D96-C3F7-BDC9-9B9AF9CE4868}"/>
              </a:ext>
            </a:extLst>
          </p:cNvPr>
          <p:cNvSpPr txBox="1"/>
          <p:nvPr/>
        </p:nvSpPr>
        <p:spPr>
          <a:xfrm>
            <a:off x="5249367" y="2679295"/>
            <a:ext cx="60971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LRU Trimming Strategy:</a:t>
            </a:r>
          </a:p>
          <a:p>
            <a:r>
              <a:rPr lang="en-US" sz="1600" dirty="0">
                <a:solidFill>
                  <a:schemeClr val="tx2"/>
                </a:solidFill>
              </a:rPr>
              <a:t>•	Grows freely during generation evaluation</a:t>
            </a:r>
          </a:p>
          <a:p>
            <a:r>
              <a:rPr lang="en-US" sz="1600" dirty="0">
                <a:solidFill>
                  <a:schemeClr val="tx2"/>
                </a:solidFill>
              </a:rPr>
              <a:t>•	Trimmed to target size between generations</a:t>
            </a:r>
          </a:p>
          <a:p>
            <a:r>
              <a:rPr lang="en-US" sz="1600" dirty="0">
                <a:solidFill>
                  <a:schemeClr val="tx2"/>
                </a:solidFill>
              </a:rPr>
              <a:t>•	Keeps most relevant computations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8DD1F3-BF36-D04A-61BE-7946CC23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94299"/>
              </p:ext>
            </p:extLst>
          </p:nvPr>
        </p:nvGraphicFramePr>
        <p:xfrm>
          <a:off x="1185367" y="429615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45392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3730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06174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796856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 Level: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Cache Hits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Diversity: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4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Minimal_cache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0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Maximum_cache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990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High_cache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384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654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6490-37A4-CFE7-62F4-E792F767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 &amp; Methodology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BF0B8-678F-921D-1DC7-5BB7E49A4E37}"/>
              </a:ext>
            </a:extLst>
          </p:cNvPr>
          <p:cNvSpPr txBox="1"/>
          <p:nvPr/>
        </p:nvSpPr>
        <p:spPr>
          <a:xfrm>
            <a:off x="494950" y="1426189"/>
            <a:ext cx="45393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Experimental Design: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Controlled Comparison: Cache vs No-Cache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Multiple Cache Sizes: 50K, 100K, 150K entries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Multiple Runs: For statistical 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Same NEAT Parameters: Across all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Population: 500 genomes per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Experimental scale: 50 generations per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Total evaluations: 25,000 network assessments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Baseline comparison: No-cache control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Ablation study: Systematic cache size variation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25689-F2B3-C28E-016A-7E9C04B984A4}"/>
              </a:ext>
            </a:extLst>
          </p:cNvPr>
          <p:cNvSpPr txBox="1"/>
          <p:nvPr/>
        </p:nvSpPr>
        <p:spPr>
          <a:xfrm>
            <a:off x="542717" y="4508481"/>
            <a:ext cx="501874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Metrics Collected: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Total computation time per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Cache hit rates and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Solution quality (fitness achieved)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Memory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Characteristic (neurons hidden layer etc..)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7A6BAF-2DEA-DA62-0A25-12A40CC78230}"/>
              </a:ext>
            </a:extLst>
          </p:cNvPr>
          <p:cNvSpPr txBox="1"/>
          <p:nvPr/>
        </p:nvSpPr>
        <p:spPr>
          <a:xfrm>
            <a:off x="5034318" y="1456953"/>
            <a:ext cx="45310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Why Atari Breakout: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Complex enough to show meaningful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Direct RAM access to game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Established benchmark in </a:t>
            </a:r>
            <a:r>
              <a:rPr lang="en-US" sz="1600" dirty="0" err="1">
                <a:solidFill>
                  <a:schemeClr val="tx2"/>
                </a:solidFill>
              </a:rPr>
              <a:t>neuroevolution</a:t>
            </a: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Sufficient computational complexity for meaningful cache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5D7162-1A72-6C64-0592-A5F923C67ECD}"/>
              </a:ext>
            </a:extLst>
          </p:cNvPr>
          <p:cNvSpPr txBox="1"/>
          <p:nvPr/>
        </p:nvSpPr>
        <p:spPr>
          <a:xfrm>
            <a:off x="5034318" y="2949683"/>
            <a:ext cx="609713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Validation Strategy: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Statistical significance testing across multiple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Quality preservation analysis (fitness tracking)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Cache behavior monitoring (hit rates, growth patterns)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Performance scaling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 Memory usage profiling throughout 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Theoretical prediction validation</a:t>
            </a:r>
          </a:p>
        </p:txBody>
      </p:sp>
    </p:spTree>
    <p:extLst>
      <p:ext uri="{BB962C8B-B14F-4D97-AF65-F5344CB8AC3E}">
        <p14:creationId xmlns:p14="http://schemas.microsoft.com/office/powerpoint/2010/main" val="350016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D3B8-F5F0-D6EC-214F-A29BF09E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Discovery - 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3E68-67B6-24FA-04C4-57DB7300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1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C451FB4F1A6CE4F9EE4D551F84E5423" ma:contentTypeVersion="7" ma:contentTypeDescription="Ein neues Dokument erstellen." ma:contentTypeScope="" ma:versionID="ae4a63653f5841aeb4534e12c38fe645">
  <xsd:schema xmlns:xsd="http://www.w3.org/2001/XMLSchema" xmlns:xs="http://www.w3.org/2001/XMLSchema" xmlns:p="http://schemas.microsoft.com/office/2006/metadata/properties" xmlns:ns3="405ab6b3-c3f3-4e9b-b240-fb1703be1206" xmlns:ns4="9e006a26-3eb5-4d4e-a05b-960fb52a8272" targetNamespace="http://schemas.microsoft.com/office/2006/metadata/properties" ma:root="true" ma:fieldsID="11c846911aa9cad81f1eb157c0cee100" ns3:_="" ns4:_="">
    <xsd:import namespace="405ab6b3-c3f3-4e9b-b240-fb1703be1206"/>
    <xsd:import namespace="9e006a26-3eb5-4d4e-a05b-960fb52a827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5ab6b3-c3f3-4e9b-b240-fb1703be12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006a26-3eb5-4d4e-a05b-960fb52a82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4E7101-14E7-4921-A658-6A30A91AD9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DBAC63-3885-4BCB-84B2-D649DB0E31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5ab6b3-c3f3-4e9b-b240-fb1703be1206"/>
    <ds:schemaRef ds:uri="9e006a26-3eb5-4d4e-a05b-960fb52a82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2C894D-A5E4-428E-B5DF-857A6C0C5661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405ab6b3-c3f3-4e9b-b240-fb1703be1206"/>
    <ds:schemaRef ds:uri="http://schemas.microsoft.com/office/infopath/2007/PartnerControls"/>
    <ds:schemaRef ds:uri="http://schemas.openxmlformats.org/package/2006/metadata/core-properties"/>
    <ds:schemaRef ds:uri="9e006a26-3eb5-4d4e-a05b-960fb52a827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2000</TotalTime>
  <Words>777</Words>
  <Application>Microsoft Office PowerPoint</Application>
  <PresentationFormat>Widescreen</PresentationFormat>
  <Paragraphs>170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Calisto MT</vt:lpstr>
      <vt:lpstr>Calisto MT (Body)</vt:lpstr>
      <vt:lpstr>Wingdings 2</vt:lpstr>
      <vt:lpstr>Slate</vt:lpstr>
      <vt:lpstr>Caching with Neuroevolution</vt:lpstr>
      <vt:lpstr>Introduction </vt:lpstr>
      <vt:lpstr>What is Neuroevolution  ?</vt:lpstr>
      <vt:lpstr>The Computational challenges </vt:lpstr>
      <vt:lpstr>Research Opportunity and Questions </vt:lpstr>
      <vt:lpstr>Technical Solution Architecture</vt:lpstr>
      <vt:lpstr>Implementation &amp; Cache Management</vt:lpstr>
      <vt:lpstr>Experimental Setup &amp; Methodology</vt:lpstr>
      <vt:lpstr>Key Discovery - Experimental Results</vt:lpstr>
      <vt:lpstr>Analysis - Why It Works</vt:lpstr>
      <vt:lpstr>Impact, Future Work &amp; 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Belalia, M. (M'hamed)</dc:creator>
  <cp:lastModifiedBy>Belalia, M. (M'hamed)</cp:lastModifiedBy>
  <cp:revision>3</cp:revision>
  <dcterms:created xsi:type="dcterms:W3CDTF">2025-07-07T15:01:26Z</dcterms:created>
  <dcterms:modified xsi:type="dcterms:W3CDTF">2025-07-09T17:02:11Z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0x010100AC451FB4F1A6CE4F9EE4D551F84E5423</vt:lpwstr>
  </property>
</Properties>
</file>