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446C117F-5CCF-4837-BE5F-2B92066CAFAF}" type="datetimeFigureOut">
              <a:rPr lang="en-US" dirty="0"/>
              <a:t>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84EB90BD-B6CE-46B7-997F-7313B992CCDC}" type="datetimeFigureOut">
              <a:rPr lang="en-US" dirty="0"/>
              <a:t>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tr-TR"/>
              <a:t>Asıl başlık stilini düzenlemek için tıklayın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CDB9D11F-B188-461D-B23F-39381795C052}" type="datetimeFigureOut">
              <a:rPr lang="en-US" dirty="0"/>
              <a:t>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52E6D8D9-55A2-4063-B0F3-121F44549695}" type="datetimeFigureOut">
              <a:rPr lang="en-US" dirty="0"/>
              <a:t>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tr-TR"/>
              <a:t>Asıl başlık stilini düzenlemek için tıklayın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3" name="Date Placeholder 2"/>
          <p:cNvSpPr>
            <a:spLocks noGrp="1"/>
          </p:cNvSpPr>
          <p:nvPr>
            <p:ph type="dt" sz="half" idx="10"/>
          </p:nvPr>
        </p:nvSpPr>
        <p:spPr/>
        <p:txBody>
          <a:bodyPr/>
          <a:lstStyle/>
          <a:p>
            <a:fld id="{D4B24536-994D-4021-A283-9F449C0DB509}" type="datetimeFigureOut">
              <a:rPr lang="en-US" dirty="0"/>
              <a:t>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tr-TR"/>
              <a:t>Asıl başlık stilini düzenlemek için tıklayın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3" name="Date Placeholder 2"/>
          <p:cNvSpPr>
            <a:spLocks noGrp="1"/>
          </p:cNvSpPr>
          <p:nvPr>
            <p:ph type="dt" sz="half" idx="10"/>
          </p:nvPr>
        </p:nvSpPr>
        <p:spPr/>
        <p:txBody>
          <a:bodyPr/>
          <a:lstStyle/>
          <a:p>
            <a:fld id="{3CBBBB78-C96F-47B7-AB17-D852CA960AC9}" type="datetimeFigureOut">
              <a:rPr lang="en-US" dirty="0"/>
              <a:t>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1/4/2019</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30578ACC-22D6-47C1-A373-4FD133E34F3C}" type="datetimeFigureOut">
              <a:rPr lang="en-US" dirty="0"/>
              <a:t>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Content Placeholder 3"/>
          <p:cNvSpPr>
            <a:spLocks noGrp="1"/>
          </p:cNvSpPr>
          <p:nvPr>
            <p:ph sz="half" idx="2"/>
          </p:nvPr>
        </p:nvSpPr>
        <p:spPr>
          <a:xfrm>
            <a:off x="680322" y="3030008"/>
            <a:ext cx="4698355" cy="2906179"/>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Content Placeholder 5"/>
          <p:cNvSpPr>
            <a:spLocks noGrp="1"/>
          </p:cNvSpPr>
          <p:nvPr>
            <p:ph sz="quarter" idx="4"/>
          </p:nvPr>
        </p:nvSpPr>
        <p:spPr>
          <a:xfrm>
            <a:off x="5594123" y="3030008"/>
            <a:ext cx="4700059" cy="2906179"/>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tr-TR"/>
              <a:t>Asıl başlık stilini düzenlemek için tıklayın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E331444B-B92B-4E27-8C94-BB93EAF5CB18}" type="datetimeFigureOut">
              <a:rPr lang="en-US" dirty="0"/>
              <a:t>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363EFA5E-FA76-400D-B3DC-F0BA90E6D107}" type="datetimeFigureOut">
              <a:rPr lang="en-US" dirty="0"/>
              <a:t>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1/4/2019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CD42EF11-3ACD-4381-BE1F-6A0B7CAB8826}"/>
              </a:ext>
            </a:extLst>
          </p:cNvPr>
          <p:cNvSpPr>
            <a:spLocks noGrp="1"/>
          </p:cNvSpPr>
          <p:nvPr>
            <p:ph type="ctrTitle"/>
          </p:nvPr>
        </p:nvSpPr>
        <p:spPr/>
        <p:txBody>
          <a:bodyPr/>
          <a:lstStyle/>
          <a:p>
            <a:r>
              <a:rPr lang="tr-TR" b="1" dirty="0"/>
              <a:t>Smart </a:t>
            </a:r>
            <a:r>
              <a:rPr lang="tr-TR" b="1" dirty="0" err="1"/>
              <a:t>Gloves</a:t>
            </a:r>
            <a:r>
              <a:rPr lang="tr-TR" b="1" dirty="0"/>
              <a:t> </a:t>
            </a:r>
            <a:r>
              <a:rPr lang="tr-TR" b="1" dirty="0" err="1"/>
              <a:t>for</a:t>
            </a:r>
            <a:r>
              <a:rPr lang="tr-TR" b="1" dirty="0"/>
              <a:t> </a:t>
            </a:r>
            <a:r>
              <a:rPr lang="tr-TR" b="1" dirty="0" err="1"/>
              <a:t>Handicapped</a:t>
            </a:r>
            <a:r>
              <a:rPr lang="tr-TR" b="1" dirty="0"/>
              <a:t> People</a:t>
            </a:r>
            <a:endParaRPr lang="tr-TR" dirty="0"/>
          </a:p>
        </p:txBody>
      </p:sp>
    </p:spTree>
    <p:extLst>
      <p:ext uri="{BB962C8B-B14F-4D97-AF65-F5344CB8AC3E}">
        <p14:creationId xmlns:p14="http://schemas.microsoft.com/office/powerpoint/2010/main" val="1869864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FECAD23-900F-4F1B-A441-6A68749F8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57943801-CAEC-4F98-9332-2A4D912846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Rectangle 13">
            <a:extLst>
              <a:ext uri="{FF2B5EF4-FFF2-40B4-BE49-F238E27FC236}">
                <a16:creationId xmlns:a16="http://schemas.microsoft.com/office/drawing/2014/main" id="{8A233090-6C39-4F59-8A0F-86F011A7E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84DCAA0-4BF1-4FB9-97BA-D6BA63041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87603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Unvan 1">
            <a:extLst>
              <a:ext uri="{FF2B5EF4-FFF2-40B4-BE49-F238E27FC236}">
                <a16:creationId xmlns:a16="http://schemas.microsoft.com/office/drawing/2014/main" id="{C3AB76C4-BFE2-4DC0-946F-4589713A1059}"/>
              </a:ext>
            </a:extLst>
          </p:cNvPr>
          <p:cNvSpPr>
            <a:spLocks noGrp="1"/>
          </p:cNvSpPr>
          <p:nvPr>
            <p:ph type="title"/>
          </p:nvPr>
        </p:nvSpPr>
        <p:spPr>
          <a:xfrm>
            <a:off x="680321" y="753228"/>
            <a:ext cx="7087552" cy="1080938"/>
          </a:xfrm>
        </p:spPr>
        <p:txBody>
          <a:bodyPr>
            <a:normAutofit/>
          </a:bodyPr>
          <a:lstStyle/>
          <a:p>
            <a:r>
              <a:rPr lang="tr-TR" dirty="0"/>
              <a:t>ABSTRACT</a:t>
            </a:r>
          </a:p>
        </p:txBody>
      </p:sp>
      <p:pic>
        <p:nvPicPr>
          <p:cNvPr id="18" name="Picture 17">
            <a:extLst>
              <a:ext uri="{FF2B5EF4-FFF2-40B4-BE49-F238E27FC236}">
                <a16:creationId xmlns:a16="http://schemas.microsoft.com/office/drawing/2014/main" id="{9BC2FEA5-B399-458A-8393-E06CE40DB8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sp>
        <p:nvSpPr>
          <p:cNvPr id="3" name="İçerik Yer Tutucusu 2">
            <a:extLst>
              <a:ext uri="{FF2B5EF4-FFF2-40B4-BE49-F238E27FC236}">
                <a16:creationId xmlns:a16="http://schemas.microsoft.com/office/drawing/2014/main" id="{B0056A58-2D3A-40D6-81A6-A4A1E481625E}"/>
              </a:ext>
            </a:extLst>
          </p:cNvPr>
          <p:cNvSpPr>
            <a:spLocks noGrp="1"/>
          </p:cNvSpPr>
          <p:nvPr>
            <p:ph idx="1"/>
          </p:nvPr>
        </p:nvSpPr>
        <p:spPr>
          <a:xfrm>
            <a:off x="680321" y="2336873"/>
            <a:ext cx="6423211" cy="3599316"/>
          </a:xfrm>
        </p:spPr>
        <p:txBody>
          <a:bodyPr>
            <a:noAutofit/>
          </a:bodyPr>
          <a:lstStyle/>
          <a:p>
            <a:r>
              <a:rPr lang="en-US" sz="3500" dirty="0"/>
              <a:t>People with disabilities in the world do not fully participate in society because of their physical dysfunctions. The aim of this project is to use the sign language as a tool for the handover of the hand gestures to the text and voice</a:t>
            </a:r>
            <a:r>
              <a:rPr lang="tr-TR" sz="3500" dirty="0"/>
              <a:t>.</a:t>
            </a:r>
          </a:p>
        </p:txBody>
      </p:sp>
      <p:pic>
        <p:nvPicPr>
          <p:cNvPr id="5" name="Resim 4">
            <a:extLst>
              <a:ext uri="{FF2B5EF4-FFF2-40B4-BE49-F238E27FC236}">
                <a16:creationId xmlns:a16="http://schemas.microsoft.com/office/drawing/2014/main" id="{6CA1272F-DA69-4174-BBA2-4D33A9695937}"/>
              </a:ext>
            </a:extLst>
          </p:cNvPr>
          <p:cNvPicPr>
            <a:picLocks noChangeAspect="1"/>
          </p:cNvPicPr>
          <p:nvPr/>
        </p:nvPicPr>
        <p:blipFill>
          <a:blip r:embed="rId4"/>
          <a:stretch>
            <a:fillRect/>
          </a:stretch>
        </p:blipFill>
        <p:spPr>
          <a:xfrm>
            <a:off x="8187091" y="1930279"/>
            <a:ext cx="3358478" cy="2997442"/>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266783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FECAD23-900F-4F1B-A441-6A68749F8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57943801-CAEC-4F98-9332-2A4D912846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8A233090-6C39-4F59-8A0F-86F011A7E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4DCAA0-4BF1-4FB9-97BA-D6BA63041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87603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Unvan 1">
            <a:extLst>
              <a:ext uri="{FF2B5EF4-FFF2-40B4-BE49-F238E27FC236}">
                <a16:creationId xmlns:a16="http://schemas.microsoft.com/office/drawing/2014/main" id="{2369A3C5-E7CA-4F73-B690-AED9C67B6F70}"/>
              </a:ext>
            </a:extLst>
          </p:cNvPr>
          <p:cNvSpPr>
            <a:spLocks noGrp="1"/>
          </p:cNvSpPr>
          <p:nvPr>
            <p:ph type="title"/>
          </p:nvPr>
        </p:nvSpPr>
        <p:spPr>
          <a:xfrm>
            <a:off x="680321" y="753228"/>
            <a:ext cx="7087552" cy="1080938"/>
          </a:xfrm>
        </p:spPr>
        <p:txBody>
          <a:bodyPr>
            <a:normAutofit/>
          </a:bodyPr>
          <a:lstStyle/>
          <a:p>
            <a:r>
              <a:rPr lang="tr-TR" dirty="0"/>
              <a:t>PROBLEM</a:t>
            </a:r>
          </a:p>
        </p:txBody>
      </p:sp>
      <p:pic>
        <p:nvPicPr>
          <p:cNvPr id="17" name="Picture 16">
            <a:extLst>
              <a:ext uri="{FF2B5EF4-FFF2-40B4-BE49-F238E27FC236}">
                <a16:creationId xmlns:a16="http://schemas.microsoft.com/office/drawing/2014/main" id="{9BC2FEA5-B399-458A-8393-E06CE40DB8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sp>
        <p:nvSpPr>
          <p:cNvPr id="3" name="İçerik Yer Tutucusu 2">
            <a:extLst>
              <a:ext uri="{FF2B5EF4-FFF2-40B4-BE49-F238E27FC236}">
                <a16:creationId xmlns:a16="http://schemas.microsoft.com/office/drawing/2014/main" id="{13FC07B4-57F7-413C-849F-069826A4BDC1}"/>
              </a:ext>
            </a:extLst>
          </p:cNvPr>
          <p:cNvSpPr>
            <a:spLocks noGrp="1"/>
          </p:cNvSpPr>
          <p:nvPr>
            <p:ph idx="1"/>
          </p:nvPr>
        </p:nvSpPr>
        <p:spPr>
          <a:xfrm>
            <a:off x="680321" y="2336873"/>
            <a:ext cx="6423211" cy="3599316"/>
          </a:xfrm>
        </p:spPr>
        <p:txBody>
          <a:bodyPr>
            <a:noAutofit/>
          </a:bodyPr>
          <a:lstStyle/>
          <a:p>
            <a:r>
              <a:rPr lang="tr-TR" sz="3200" dirty="0"/>
              <a:t>C</a:t>
            </a:r>
            <a:r>
              <a:rPr lang="en-US" sz="3200" dirty="0" err="1"/>
              <a:t>ommunication</a:t>
            </a:r>
            <a:r>
              <a:rPr lang="en-US" sz="3200" dirty="0"/>
              <a:t> has been one of our most important needs throughout human history</a:t>
            </a:r>
            <a:r>
              <a:rPr lang="tr-TR" sz="3200" dirty="0"/>
              <a:t>. </a:t>
            </a:r>
            <a:r>
              <a:rPr lang="en-US" sz="3200" dirty="0"/>
              <a:t>Unfortunately, people with disabilities are having difficulty in this </a:t>
            </a:r>
            <a:r>
              <a:rPr lang="tr-TR" sz="3200" dirty="0" err="1"/>
              <a:t>situation</a:t>
            </a:r>
            <a:r>
              <a:rPr lang="en-US" sz="3200" dirty="0"/>
              <a:t>.</a:t>
            </a:r>
            <a:r>
              <a:rPr lang="tr-TR" sz="3200" dirty="0"/>
              <a:t> S</a:t>
            </a:r>
            <a:r>
              <a:rPr lang="en-US" sz="3200" dirty="0" err="1"/>
              <a:t>ign</a:t>
            </a:r>
            <a:r>
              <a:rPr lang="en-US" sz="3200" dirty="0"/>
              <a:t> language is the best solution for this problem but most</a:t>
            </a:r>
            <a:r>
              <a:rPr lang="tr-TR" sz="3200" dirty="0"/>
              <a:t> of</a:t>
            </a:r>
            <a:r>
              <a:rPr lang="en-US" sz="3200" dirty="0"/>
              <a:t> people do not know sign language.</a:t>
            </a:r>
          </a:p>
          <a:p>
            <a:endParaRPr lang="en-US" sz="3200" dirty="0"/>
          </a:p>
          <a:p>
            <a:endParaRPr lang="tr-TR" sz="3200" dirty="0"/>
          </a:p>
        </p:txBody>
      </p:sp>
      <p:pic>
        <p:nvPicPr>
          <p:cNvPr id="4" name="Resim 3">
            <a:extLst>
              <a:ext uri="{FF2B5EF4-FFF2-40B4-BE49-F238E27FC236}">
                <a16:creationId xmlns:a16="http://schemas.microsoft.com/office/drawing/2014/main" id="{6B0E4FE8-95B4-40F5-AC87-FDD2BB64DDA6}"/>
              </a:ext>
            </a:extLst>
          </p:cNvPr>
          <p:cNvPicPr>
            <a:picLocks noChangeAspect="1"/>
          </p:cNvPicPr>
          <p:nvPr/>
        </p:nvPicPr>
        <p:blipFill>
          <a:blip r:embed="rId4"/>
          <a:stretch>
            <a:fillRect/>
          </a:stretch>
        </p:blipFill>
        <p:spPr>
          <a:xfrm>
            <a:off x="8187091" y="2484428"/>
            <a:ext cx="3358478" cy="1889143"/>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1683283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FECAD23-900F-4F1B-A441-6A68749F8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57943801-CAEC-4F98-9332-2A4D912846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8A233090-6C39-4F59-8A0F-86F011A7E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4DCAA0-4BF1-4FB9-97BA-D6BA63041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87603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Unvan 1">
            <a:extLst>
              <a:ext uri="{FF2B5EF4-FFF2-40B4-BE49-F238E27FC236}">
                <a16:creationId xmlns:a16="http://schemas.microsoft.com/office/drawing/2014/main" id="{FA55CA63-0116-44D8-8B80-9E5BE8BCE707}"/>
              </a:ext>
            </a:extLst>
          </p:cNvPr>
          <p:cNvSpPr>
            <a:spLocks noGrp="1"/>
          </p:cNvSpPr>
          <p:nvPr>
            <p:ph type="title"/>
          </p:nvPr>
        </p:nvSpPr>
        <p:spPr>
          <a:xfrm>
            <a:off x="680321" y="753228"/>
            <a:ext cx="7087552" cy="1080938"/>
          </a:xfrm>
        </p:spPr>
        <p:txBody>
          <a:bodyPr>
            <a:normAutofit/>
          </a:bodyPr>
          <a:lstStyle/>
          <a:p>
            <a:r>
              <a:rPr lang="tr-TR" dirty="0"/>
              <a:t>AIM OF PROJECT</a:t>
            </a:r>
          </a:p>
        </p:txBody>
      </p:sp>
      <p:pic>
        <p:nvPicPr>
          <p:cNvPr id="17" name="Picture 16">
            <a:extLst>
              <a:ext uri="{FF2B5EF4-FFF2-40B4-BE49-F238E27FC236}">
                <a16:creationId xmlns:a16="http://schemas.microsoft.com/office/drawing/2014/main" id="{9BC2FEA5-B399-458A-8393-E06CE40DB8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sp>
        <p:nvSpPr>
          <p:cNvPr id="3" name="İçerik Yer Tutucusu 2">
            <a:extLst>
              <a:ext uri="{FF2B5EF4-FFF2-40B4-BE49-F238E27FC236}">
                <a16:creationId xmlns:a16="http://schemas.microsoft.com/office/drawing/2014/main" id="{BDB84C59-FB6F-4B8E-A7D8-184D0CBFFCE5}"/>
              </a:ext>
            </a:extLst>
          </p:cNvPr>
          <p:cNvSpPr>
            <a:spLocks noGrp="1"/>
          </p:cNvSpPr>
          <p:nvPr>
            <p:ph idx="1"/>
          </p:nvPr>
        </p:nvSpPr>
        <p:spPr>
          <a:xfrm>
            <a:off x="680321" y="2336873"/>
            <a:ext cx="6423211" cy="3599316"/>
          </a:xfrm>
        </p:spPr>
        <p:txBody>
          <a:bodyPr>
            <a:normAutofit/>
          </a:bodyPr>
          <a:lstStyle/>
          <a:p>
            <a:r>
              <a:rPr lang="en-US" sz="3500" dirty="0"/>
              <a:t>The purpose of this project is to facilitate the lives of people with disabilities</a:t>
            </a:r>
            <a:r>
              <a:rPr lang="tr-TR" sz="3500" dirty="0"/>
              <a:t>,</a:t>
            </a:r>
            <a:r>
              <a:rPr lang="en-US" sz="3500" dirty="0"/>
              <a:t> enable them to communicate and to prevent them from being excluded from the society.</a:t>
            </a:r>
          </a:p>
          <a:p>
            <a:endParaRPr lang="tr-TR" sz="3500" dirty="0"/>
          </a:p>
        </p:txBody>
      </p:sp>
      <p:pic>
        <p:nvPicPr>
          <p:cNvPr id="4" name="Resim 3">
            <a:extLst>
              <a:ext uri="{FF2B5EF4-FFF2-40B4-BE49-F238E27FC236}">
                <a16:creationId xmlns:a16="http://schemas.microsoft.com/office/drawing/2014/main" id="{89A210E1-00E1-4EB7-A406-9E5B25FDC0D5}"/>
              </a:ext>
            </a:extLst>
          </p:cNvPr>
          <p:cNvPicPr>
            <a:picLocks noChangeAspect="1"/>
          </p:cNvPicPr>
          <p:nvPr/>
        </p:nvPicPr>
        <p:blipFill>
          <a:blip r:embed="rId4"/>
          <a:stretch>
            <a:fillRect/>
          </a:stretch>
        </p:blipFill>
        <p:spPr>
          <a:xfrm>
            <a:off x="8187091" y="2585183"/>
            <a:ext cx="3358478" cy="1687634"/>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827122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FECAD23-900F-4F1B-A441-6A68749F8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57943801-CAEC-4F98-9332-2A4D912846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8A233090-6C39-4F59-8A0F-86F011A7E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4DCAA0-4BF1-4FB9-97BA-D6BA63041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87603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Unvan 1">
            <a:extLst>
              <a:ext uri="{FF2B5EF4-FFF2-40B4-BE49-F238E27FC236}">
                <a16:creationId xmlns:a16="http://schemas.microsoft.com/office/drawing/2014/main" id="{EC9E5F10-D5D3-465B-93B9-A51AFA78778F}"/>
              </a:ext>
            </a:extLst>
          </p:cNvPr>
          <p:cNvSpPr>
            <a:spLocks noGrp="1"/>
          </p:cNvSpPr>
          <p:nvPr>
            <p:ph type="title"/>
          </p:nvPr>
        </p:nvSpPr>
        <p:spPr>
          <a:xfrm>
            <a:off x="680321" y="753228"/>
            <a:ext cx="7087552" cy="1080938"/>
          </a:xfrm>
        </p:spPr>
        <p:txBody>
          <a:bodyPr>
            <a:normAutofit/>
          </a:bodyPr>
          <a:lstStyle/>
          <a:p>
            <a:r>
              <a:rPr lang="tr-TR" dirty="0"/>
              <a:t>HYPOTHESIS</a:t>
            </a:r>
          </a:p>
        </p:txBody>
      </p:sp>
      <p:pic>
        <p:nvPicPr>
          <p:cNvPr id="17" name="Picture 16">
            <a:extLst>
              <a:ext uri="{FF2B5EF4-FFF2-40B4-BE49-F238E27FC236}">
                <a16:creationId xmlns:a16="http://schemas.microsoft.com/office/drawing/2014/main" id="{9BC2FEA5-B399-458A-8393-E06CE40DB8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sp>
        <p:nvSpPr>
          <p:cNvPr id="3" name="İçerik Yer Tutucusu 2">
            <a:extLst>
              <a:ext uri="{FF2B5EF4-FFF2-40B4-BE49-F238E27FC236}">
                <a16:creationId xmlns:a16="http://schemas.microsoft.com/office/drawing/2014/main" id="{509EE453-4288-40B4-B7F0-3A8BFACF6A27}"/>
              </a:ext>
            </a:extLst>
          </p:cNvPr>
          <p:cNvSpPr>
            <a:spLocks noGrp="1"/>
          </p:cNvSpPr>
          <p:nvPr>
            <p:ph idx="1"/>
          </p:nvPr>
        </p:nvSpPr>
        <p:spPr>
          <a:xfrm>
            <a:off x="680321" y="2336873"/>
            <a:ext cx="6423211" cy="3599316"/>
          </a:xfrm>
        </p:spPr>
        <p:txBody>
          <a:bodyPr>
            <a:noAutofit/>
          </a:bodyPr>
          <a:lstStyle/>
          <a:p>
            <a:r>
              <a:rPr lang="tr-TR" sz="2800" dirty="0" err="1"/>
              <a:t>In</a:t>
            </a:r>
            <a:r>
              <a:rPr lang="tr-TR" sz="2800" dirty="0"/>
              <a:t> </a:t>
            </a:r>
            <a:r>
              <a:rPr lang="tr-TR" sz="2800" dirty="0" err="1"/>
              <a:t>this</a:t>
            </a:r>
            <a:r>
              <a:rPr lang="tr-TR" sz="2800" dirty="0"/>
              <a:t> </a:t>
            </a:r>
            <a:r>
              <a:rPr lang="tr-TR" sz="2800" dirty="0" err="1"/>
              <a:t>project</a:t>
            </a:r>
            <a:r>
              <a:rPr lang="tr-TR" sz="2800" dirty="0"/>
              <a:t>, </a:t>
            </a:r>
            <a:r>
              <a:rPr lang="tr-TR" sz="2800" dirty="0" err="1"/>
              <a:t>we</a:t>
            </a:r>
            <a:r>
              <a:rPr lang="tr-TR" sz="2800" dirty="0"/>
              <a:t> can </a:t>
            </a:r>
            <a:r>
              <a:rPr lang="tr-TR" sz="2800" dirty="0" err="1"/>
              <a:t>use</a:t>
            </a:r>
            <a:r>
              <a:rPr lang="tr-TR" sz="2800" dirty="0"/>
              <a:t> a </a:t>
            </a:r>
            <a:r>
              <a:rPr lang="tr-TR" sz="2800" dirty="0" err="1"/>
              <a:t>Arduino</a:t>
            </a:r>
            <a:r>
              <a:rPr lang="tr-TR" sz="2800" dirty="0"/>
              <a:t> </a:t>
            </a:r>
            <a:r>
              <a:rPr lang="tr-TR" sz="2800" dirty="0" err="1"/>
              <a:t>and</a:t>
            </a:r>
            <a:r>
              <a:rPr lang="tr-TR" sz="2800" dirty="0"/>
              <a:t> </a:t>
            </a:r>
            <a:r>
              <a:rPr lang="tr-TR" sz="2800" dirty="0" err="1"/>
              <a:t>we</a:t>
            </a:r>
            <a:r>
              <a:rPr lang="tr-TR" sz="2800" dirty="0"/>
              <a:t> </a:t>
            </a:r>
            <a:r>
              <a:rPr lang="tr-TR" sz="2800" dirty="0" err="1"/>
              <a:t>need</a:t>
            </a:r>
            <a:r>
              <a:rPr lang="tr-TR" sz="2800" dirty="0"/>
              <a:t> </a:t>
            </a:r>
            <a:r>
              <a:rPr lang="tr-TR" sz="2800" dirty="0" err="1"/>
              <a:t>flex</a:t>
            </a:r>
            <a:r>
              <a:rPr lang="tr-TR" sz="2800" dirty="0"/>
              <a:t> </a:t>
            </a:r>
            <a:r>
              <a:rPr lang="tr-TR" sz="2800" dirty="0" err="1"/>
              <a:t>sensors</a:t>
            </a:r>
            <a:r>
              <a:rPr lang="tr-TR" sz="2800" dirty="0"/>
              <a:t> </a:t>
            </a:r>
            <a:r>
              <a:rPr lang="tr-TR" sz="2800" dirty="0" err="1"/>
              <a:t>for</a:t>
            </a:r>
            <a:r>
              <a:rPr lang="tr-TR" sz="2800" dirty="0"/>
              <a:t> </a:t>
            </a:r>
            <a:r>
              <a:rPr lang="tr-TR" sz="2800" dirty="0" err="1"/>
              <a:t>every</a:t>
            </a:r>
            <a:r>
              <a:rPr lang="tr-TR" sz="2800" dirty="0"/>
              <a:t> </a:t>
            </a:r>
            <a:r>
              <a:rPr lang="tr-TR" sz="2800" dirty="0" err="1"/>
              <a:t>fingers</a:t>
            </a:r>
            <a:r>
              <a:rPr lang="tr-TR" sz="2800" dirty="0"/>
              <a:t>. </a:t>
            </a:r>
            <a:r>
              <a:rPr lang="tr-TR" sz="2800" dirty="0" err="1"/>
              <a:t>The</a:t>
            </a:r>
            <a:r>
              <a:rPr lang="tr-TR" sz="2800" dirty="0"/>
              <a:t> </a:t>
            </a:r>
            <a:r>
              <a:rPr lang="tr-TR" sz="2800" dirty="0" err="1"/>
              <a:t>most</a:t>
            </a:r>
            <a:r>
              <a:rPr lang="tr-TR" sz="2800" dirty="0"/>
              <a:t> </a:t>
            </a:r>
            <a:r>
              <a:rPr lang="tr-TR" sz="2800" dirty="0" err="1"/>
              <a:t>important</a:t>
            </a:r>
            <a:r>
              <a:rPr lang="tr-TR" sz="2800" dirty="0"/>
              <a:t> </a:t>
            </a:r>
            <a:r>
              <a:rPr lang="tr-TR" sz="2800" dirty="0" err="1"/>
              <a:t>reason</a:t>
            </a:r>
            <a:r>
              <a:rPr lang="tr-TR" sz="2800" dirty="0"/>
              <a:t> </a:t>
            </a:r>
            <a:r>
              <a:rPr lang="tr-TR" sz="2800" dirty="0" err="1"/>
              <a:t>for</a:t>
            </a:r>
            <a:r>
              <a:rPr lang="tr-TR" sz="2800" dirty="0"/>
              <a:t> </a:t>
            </a:r>
            <a:r>
              <a:rPr lang="tr-TR" sz="2800" dirty="0" err="1"/>
              <a:t>Arduino</a:t>
            </a:r>
            <a:r>
              <a:rPr lang="tr-TR" sz="2800" dirty="0"/>
              <a:t> </a:t>
            </a:r>
            <a:r>
              <a:rPr lang="tr-TR" sz="2800" dirty="0" err="1"/>
              <a:t>to</a:t>
            </a:r>
            <a:r>
              <a:rPr lang="tr-TR" sz="2800" dirty="0"/>
              <a:t> be </a:t>
            </a:r>
            <a:r>
              <a:rPr lang="tr-TR" sz="2800" dirty="0" err="1"/>
              <a:t>preferred</a:t>
            </a:r>
            <a:r>
              <a:rPr lang="tr-TR" sz="2800" dirty="0"/>
              <a:t> in </a:t>
            </a:r>
            <a:r>
              <a:rPr lang="tr-TR" sz="2800" dirty="0" err="1"/>
              <a:t>this</a:t>
            </a:r>
            <a:r>
              <a:rPr lang="tr-TR" sz="2800" dirty="0"/>
              <a:t> </a:t>
            </a:r>
            <a:r>
              <a:rPr lang="tr-TR" sz="2800" dirty="0" err="1"/>
              <a:t>project</a:t>
            </a:r>
            <a:r>
              <a:rPr lang="tr-TR" sz="2800" dirty="0"/>
              <a:t> is </a:t>
            </a:r>
            <a:r>
              <a:rPr lang="tr-TR" sz="2800" dirty="0" err="1"/>
              <a:t>the</a:t>
            </a:r>
            <a:r>
              <a:rPr lang="tr-TR" sz="2800" dirty="0"/>
              <a:t> </a:t>
            </a:r>
            <a:r>
              <a:rPr lang="tr-TR" sz="2800" dirty="0" err="1"/>
              <a:t>Arduino</a:t>
            </a:r>
            <a:r>
              <a:rPr lang="tr-TR" sz="2800" dirty="0"/>
              <a:t> </a:t>
            </a:r>
            <a:r>
              <a:rPr lang="tr-TR" sz="2800" dirty="0" err="1"/>
              <a:t>libraries</a:t>
            </a:r>
            <a:r>
              <a:rPr lang="tr-TR" sz="2800" dirty="0"/>
              <a:t>, </a:t>
            </a:r>
            <a:r>
              <a:rPr lang="tr-TR" sz="2800" dirty="0" err="1"/>
              <a:t>which</a:t>
            </a:r>
            <a:r>
              <a:rPr lang="tr-TR" sz="2800" dirty="0"/>
              <a:t> </a:t>
            </a:r>
            <a:r>
              <a:rPr lang="tr-TR" sz="2800" dirty="0" err="1"/>
              <a:t>enable</a:t>
            </a:r>
            <a:r>
              <a:rPr lang="tr-TR" sz="2800" dirty="0"/>
              <a:t> </a:t>
            </a:r>
            <a:r>
              <a:rPr lang="tr-TR" sz="2800" dirty="0" err="1"/>
              <a:t>everyone</a:t>
            </a:r>
            <a:r>
              <a:rPr lang="tr-TR" sz="2800" dirty="0"/>
              <a:t> </a:t>
            </a:r>
            <a:r>
              <a:rPr lang="tr-TR" sz="2800" dirty="0" err="1"/>
              <a:t>to</a:t>
            </a:r>
            <a:r>
              <a:rPr lang="tr-TR" sz="2800" dirty="0"/>
              <a:t> program </a:t>
            </a:r>
            <a:r>
              <a:rPr lang="tr-TR" sz="2800" dirty="0" err="1"/>
              <a:t>without</a:t>
            </a:r>
            <a:r>
              <a:rPr lang="tr-TR" sz="2800" dirty="0"/>
              <a:t> </a:t>
            </a:r>
            <a:r>
              <a:rPr lang="tr-TR" sz="2800" dirty="0" err="1"/>
              <a:t>requiring</a:t>
            </a:r>
            <a:r>
              <a:rPr lang="tr-TR" sz="2800" dirty="0"/>
              <a:t> </a:t>
            </a:r>
            <a:r>
              <a:rPr lang="tr-TR" sz="2800" dirty="0" err="1"/>
              <a:t>detailed</a:t>
            </a:r>
            <a:r>
              <a:rPr lang="tr-TR" sz="2800" dirty="0"/>
              <a:t> </a:t>
            </a:r>
            <a:r>
              <a:rPr lang="tr-TR" sz="2800" dirty="0" err="1"/>
              <a:t>knowledge</a:t>
            </a:r>
            <a:r>
              <a:rPr lang="tr-TR" sz="2800" dirty="0"/>
              <a:t> of </a:t>
            </a:r>
            <a:r>
              <a:rPr lang="tr-TR" sz="2800" dirty="0" err="1"/>
              <a:t>the</a:t>
            </a:r>
            <a:r>
              <a:rPr lang="tr-TR" sz="2800" dirty="0"/>
              <a:t> </a:t>
            </a:r>
            <a:r>
              <a:rPr lang="tr-TR" sz="2800" dirty="0" err="1"/>
              <a:t>microcontroller</a:t>
            </a:r>
            <a:r>
              <a:rPr lang="tr-TR" sz="2800" dirty="0"/>
              <a:t>. </a:t>
            </a:r>
            <a:r>
              <a:rPr lang="tr-TR" sz="2800" dirty="0" err="1"/>
              <a:t>We</a:t>
            </a:r>
            <a:r>
              <a:rPr lang="tr-TR" sz="2800" dirty="0"/>
              <a:t> can </a:t>
            </a:r>
            <a:r>
              <a:rPr lang="tr-TR" sz="2800" dirty="0" err="1"/>
              <a:t>assemble</a:t>
            </a:r>
            <a:r>
              <a:rPr lang="tr-TR" sz="2800" dirty="0"/>
              <a:t> </a:t>
            </a:r>
            <a:r>
              <a:rPr lang="tr-TR" sz="2800" dirty="0" err="1"/>
              <a:t>that</a:t>
            </a:r>
            <a:r>
              <a:rPr lang="tr-TR" sz="2800" dirty="0"/>
              <a:t> </a:t>
            </a:r>
            <a:r>
              <a:rPr lang="tr-TR" sz="2800" dirty="0" err="1"/>
              <a:t>to</a:t>
            </a:r>
            <a:r>
              <a:rPr lang="tr-TR" sz="2800" dirty="0"/>
              <a:t> a </a:t>
            </a:r>
            <a:r>
              <a:rPr lang="tr-TR" sz="2800" dirty="0" err="1"/>
              <a:t>basic</a:t>
            </a:r>
            <a:r>
              <a:rPr lang="tr-TR" sz="2800" dirty="0"/>
              <a:t> </a:t>
            </a:r>
            <a:r>
              <a:rPr lang="tr-TR" sz="2800" dirty="0" err="1"/>
              <a:t>gloves</a:t>
            </a:r>
            <a:r>
              <a:rPr lang="tr-TR" sz="2800" dirty="0"/>
              <a:t>.</a:t>
            </a:r>
          </a:p>
        </p:txBody>
      </p:sp>
      <p:pic>
        <p:nvPicPr>
          <p:cNvPr id="4" name="Resim 3">
            <a:extLst>
              <a:ext uri="{FF2B5EF4-FFF2-40B4-BE49-F238E27FC236}">
                <a16:creationId xmlns:a16="http://schemas.microsoft.com/office/drawing/2014/main" id="{A4635BBA-027D-451F-A1FA-993FA8CCA47B}"/>
              </a:ext>
            </a:extLst>
          </p:cNvPr>
          <p:cNvPicPr>
            <a:picLocks noChangeAspect="1"/>
          </p:cNvPicPr>
          <p:nvPr/>
        </p:nvPicPr>
        <p:blipFill>
          <a:blip r:embed="rId4"/>
          <a:stretch>
            <a:fillRect/>
          </a:stretch>
        </p:blipFill>
        <p:spPr>
          <a:xfrm>
            <a:off x="8187091" y="2245137"/>
            <a:ext cx="3358478" cy="2367726"/>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899801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FECAD23-900F-4F1B-A441-6A68749F8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57943801-CAEC-4F98-9332-2A4D912846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8A233090-6C39-4F59-8A0F-86F011A7E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4DCAA0-4BF1-4FB9-97BA-D6BA63041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87603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7" name="Picture 16">
            <a:extLst>
              <a:ext uri="{FF2B5EF4-FFF2-40B4-BE49-F238E27FC236}">
                <a16:creationId xmlns:a16="http://schemas.microsoft.com/office/drawing/2014/main" id="{9BC2FEA5-B399-458A-8393-E06CE40DB8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sp>
        <p:nvSpPr>
          <p:cNvPr id="3" name="İçerik Yer Tutucusu 2">
            <a:extLst>
              <a:ext uri="{FF2B5EF4-FFF2-40B4-BE49-F238E27FC236}">
                <a16:creationId xmlns:a16="http://schemas.microsoft.com/office/drawing/2014/main" id="{C1EDAFEA-5A06-4802-A347-EF01C8C0EC16}"/>
              </a:ext>
            </a:extLst>
          </p:cNvPr>
          <p:cNvSpPr>
            <a:spLocks noGrp="1"/>
          </p:cNvSpPr>
          <p:nvPr>
            <p:ph idx="1"/>
          </p:nvPr>
        </p:nvSpPr>
        <p:spPr>
          <a:xfrm>
            <a:off x="680321" y="2336873"/>
            <a:ext cx="6423211" cy="3599316"/>
          </a:xfrm>
        </p:spPr>
        <p:txBody>
          <a:bodyPr>
            <a:normAutofit/>
          </a:bodyPr>
          <a:lstStyle/>
          <a:p>
            <a:r>
              <a:rPr lang="tr-TR" sz="2000"/>
              <a:t>The first part is the glove we will wear. The glove has separate Flex sensors for each finger. Flex sensors resitances increase on the sensor as they flex. The glove also has an IMU sensor to distinguish between one glove's right, left, down, and up position changes. According to the common data received from the Flex sensor and IMU, the movement of our hands is transferred to the second part of the screen and speaker as a word. </a:t>
            </a:r>
          </a:p>
          <a:p>
            <a:endParaRPr lang="tr-TR" sz="2000"/>
          </a:p>
        </p:txBody>
      </p:sp>
      <p:pic>
        <p:nvPicPr>
          <p:cNvPr id="4" name="Resim 3">
            <a:extLst>
              <a:ext uri="{FF2B5EF4-FFF2-40B4-BE49-F238E27FC236}">
                <a16:creationId xmlns:a16="http://schemas.microsoft.com/office/drawing/2014/main" id="{A3BF7151-A2E1-4551-8CD1-9F7DF38468D5}"/>
              </a:ext>
            </a:extLst>
          </p:cNvPr>
          <p:cNvPicPr>
            <a:picLocks noChangeAspect="1"/>
          </p:cNvPicPr>
          <p:nvPr/>
        </p:nvPicPr>
        <p:blipFill>
          <a:blip r:embed="rId4"/>
          <a:stretch>
            <a:fillRect/>
          </a:stretch>
        </p:blipFill>
        <p:spPr>
          <a:xfrm>
            <a:off x="8187091" y="1613606"/>
            <a:ext cx="3358478" cy="3630787"/>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610509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DB53884-7D49-4D06-ADC1-1F12BE4DC3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3182E5E9-DE42-4120-922C-1321AC9A5C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5" name="Rectangle 14">
            <a:extLst>
              <a:ext uri="{FF2B5EF4-FFF2-40B4-BE49-F238E27FC236}">
                <a16:creationId xmlns:a16="http://schemas.microsoft.com/office/drawing/2014/main" id="{329BD449-87FC-473A-A2A2-BEE0C9A35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8325" y="0"/>
            <a:ext cx="46360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1FFDFE1-ACF2-4AFB-AB5B-547DC1994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87603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9" name="Picture 18">
            <a:extLst>
              <a:ext uri="{FF2B5EF4-FFF2-40B4-BE49-F238E27FC236}">
                <a16:creationId xmlns:a16="http://schemas.microsoft.com/office/drawing/2014/main" id="{8B2AD4DD-502F-4AF2-AFAF-580E7CC4BDC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sp>
        <p:nvSpPr>
          <p:cNvPr id="3" name="İçerik Yer Tutucusu 2">
            <a:extLst>
              <a:ext uri="{FF2B5EF4-FFF2-40B4-BE49-F238E27FC236}">
                <a16:creationId xmlns:a16="http://schemas.microsoft.com/office/drawing/2014/main" id="{D2FEE9A1-D4C8-4D13-B684-B3415C5A60DE}"/>
              </a:ext>
            </a:extLst>
          </p:cNvPr>
          <p:cNvSpPr>
            <a:spLocks noGrp="1"/>
          </p:cNvSpPr>
          <p:nvPr>
            <p:ph idx="1"/>
          </p:nvPr>
        </p:nvSpPr>
        <p:spPr>
          <a:xfrm>
            <a:off x="680321" y="2336873"/>
            <a:ext cx="6423211" cy="3599316"/>
          </a:xfrm>
        </p:spPr>
        <p:txBody>
          <a:bodyPr>
            <a:normAutofit/>
          </a:bodyPr>
          <a:lstStyle/>
          <a:p>
            <a:r>
              <a:rPr lang="tr-TR" sz="2000"/>
              <a:t>The second part of the project consists of a display and a loudspeaker. According to the information from the sensors in the first part, output operations are performed in this section. The words appear as writing on the screen, and the sound from the speaker. To record the sound extraction process, we need an SD card. These gloves can make it easier for people with speech impaired to communicate.</a:t>
            </a:r>
          </a:p>
          <a:p>
            <a:endParaRPr lang="tr-TR" sz="2000"/>
          </a:p>
        </p:txBody>
      </p:sp>
      <p:sp>
        <p:nvSpPr>
          <p:cNvPr id="21" name="Rectangle 20">
            <a:extLst>
              <a:ext uri="{FF2B5EF4-FFF2-40B4-BE49-F238E27FC236}">
                <a16:creationId xmlns:a16="http://schemas.microsoft.com/office/drawing/2014/main" id="{79BB2C37-0554-4926-9BC6-636E0CA1AF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46423" y="642795"/>
            <a:ext cx="3347830" cy="5575125"/>
          </a:xfrm>
          <a:prstGeom prst="rect">
            <a:avLst/>
          </a:prstGeom>
          <a:solidFill>
            <a:schemeClr val="tx1"/>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a:extLst>
              <a:ext uri="{FF2B5EF4-FFF2-40B4-BE49-F238E27FC236}">
                <a16:creationId xmlns:a16="http://schemas.microsoft.com/office/drawing/2014/main" id="{94BB8A26-85C1-420D-8364-C49047FF50B0}"/>
              </a:ext>
            </a:extLst>
          </p:cNvPr>
          <p:cNvPicPr>
            <a:picLocks noChangeAspect="1"/>
          </p:cNvPicPr>
          <p:nvPr/>
        </p:nvPicPr>
        <p:blipFill>
          <a:blip r:embed="rId4"/>
          <a:stretch>
            <a:fillRect/>
          </a:stretch>
        </p:blipFill>
        <p:spPr>
          <a:xfrm>
            <a:off x="8764357" y="955591"/>
            <a:ext cx="2313899" cy="2313899"/>
          </a:xfrm>
          <a:prstGeom prst="rect">
            <a:avLst/>
          </a:prstGeom>
          <a:ln>
            <a:noFill/>
          </a:ln>
          <a:effectLst/>
        </p:spPr>
      </p:pic>
      <p:pic>
        <p:nvPicPr>
          <p:cNvPr id="6" name="Resim 5">
            <a:extLst>
              <a:ext uri="{FF2B5EF4-FFF2-40B4-BE49-F238E27FC236}">
                <a16:creationId xmlns:a16="http://schemas.microsoft.com/office/drawing/2014/main" id="{05AB8626-EA41-4F40-81FB-36CF64AF9928}"/>
              </a:ext>
            </a:extLst>
          </p:cNvPr>
          <p:cNvPicPr>
            <a:picLocks noChangeAspect="1"/>
          </p:cNvPicPr>
          <p:nvPr/>
        </p:nvPicPr>
        <p:blipFill>
          <a:blip r:embed="rId5"/>
          <a:stretch>
            <a:fillRect/>
          </a:stretch>
        </p:blipFill>
        <p:spPr>
          <a:xfrm>
            <a:off x="8765359" y="3591224"/>
            <a:ext cx="2309956" cy="2309956"/>
          </a:xfrm>
          <a:prstGeom prst="rect">
            <a:avLst/>
          </a:prstGeom>
        </p:spPr>
      </p:pic>
    </p:spTree>
    <p:extLst>
      <p:ext uri="{BB962C8B-B14F-4D97-AF65-F5344CB8AC3E}">
        <p14:creationId xmlns:p14="http://schemas.microsoft.com/office/powerpoint/2010/main" val="3863817632"/>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otalTime>0</TotalTime>
  <Words>353</Words>
  <Application>Microsoft Office PowerPoint</Application>
  <PresentationFormat>Geniş ekran</PresentationFormat>
  <Paragraphs>11</Paragraphs>
  <Slides>7</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7</vt:i4>
      </vt:variant>
    </vt:vector>
  </HeadingPairs>
  <TitlesOfParts>
    <vt:vector size="10" baseType="lpstr">
      <vt:lpstr>Arial</vt:lpstr>
      <vt:lpstr>Trebuchet MS</vt:lpstr>
      <vt:lpstr>Berlin</vt:lpstr>
      <vt:lpstr>Smart Gloves for Handicapped People</vt:lpstr>
      <vt:lpstr>ABSTRACT</vt:lpstr>
      <vt:lpstr>PROBLEM</vt:lpstr>
      <vt:lpstr>AIM OF PROJECT</vt:lpstr>
      <vt:lpstr>HYPOTHESIS</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Gloves for Handicapped People</dc:title>
  <dc:creator>armangurdal</dc:creator>
  <cp:lastModifiedBy>armangurdal</cp:lastModifiedBy>
  <cp:revision>3</cp:revision>
  <dcterms:created xsi:type="dcterms:W3CDTF">2019-01-03T21:41:39Z</dcterms:created>
  <dcterms:modified xsi:type="dcterms:W3CDTF">2019-01-03T21:45:23Z</dcterms:modified>
</cp:coreProperties>
</file>