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3" r:id="rId12"/>
    <p:sldId id="291" r:id="rId13"/>
  </p:sldIdLst>
  <p:sldSz cx="18288000" cy="10287000"/>
  <p:notesSz cx="6858000" cy="9144000"/>
  <p:embeddedFontLst>
    <p:embeddedFont>
      <p:font typeface="Anton" pitchFamily="2" charset="-94"/>
      <p:regular r:id="rId14"/>
    </p:embeddedFont>
    <p:embeddedFont>
      <p:font typeface="Oswald Bold" panose="020B0604020202020204" charset="-9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6" d="100"/>
          <a:sy n="76" d="100"/>
        </p:scale>
        <p:origin x="7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svg"/><Relationship Id="rId10" Type="http://schemas.openxmlformats.org/officeDocument/2006/relationships/image" Target="../media/image19.svg"/><Relationship Id="rId4" Type="http://schemas.openxmlformats.org/officeDocument/2006/relationships/image" Target="../media/image14.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svg"/><Relationship Id="rId7"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a:off x="-3568555"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grpSp>
        <p:nvGrpSpPr>
          <p:cNvPr id="4" name="Group 4"/>
          <p:cNvGrpSpPr/>
          <p:nvPr/>
        </p:nvGrpSpPr>
        <p:grpSpPr>
          <a:xfrm>
            <a:off x="3376032" y="2425750"/>
            <a:ext cx="12200157" cy="2203400"/>
            <a:chOff x="0" y="0"/>
            <a:chExt cx="2149036" cy="437120"/>
          </a:xfrm>
        </p:grpSpPr>
        <p:sp>
          <p:nvSpPr>
            <p:cNvPr id="5" name="Freeform 5"/>
            <p:cNvSpPr/>
            <p:nvPr/>
          </p:nvSpPr>
          <p:spPr>
            <a:xfrm>
              <a:off x="0" y="0"/>
              <a:ext cx="2149036" cy="437120"/>
            </a:xfrm>
            <a:custGeom>
              <a:avLst/>
              <a:gdLst/>
              <a:ahLst/>
              <a:cxnLst/>
              <a:rect l="l" t="t" r="r" b="b"/>
              <a:pathLst>
                <a:path w="2149036" h="437120">
                  <a:moveTo>
                    <a:pt x="0" y="0"/>
                  </a:moveTo>
                  <a:lnTo>
                    <a:pt x="2149036" y="0"/>
                  </a:lnTo>
                  <a:lnTo>
                    <a:pt x="2149036" y="437120"/>
                  </a:lnTo>
                  <a:lnTo>
                    <a:pt x="0" y="437120"/>
                  </a:lnTo>
                  <a:close/>
                </a:path>
              </a:pathLst>
            </a:custGeom>
            <a:solidFill>
              <a:srgbClr val="000000">
                <a:alpha val="0"/>
              </a:srgbClr>
            </a:solidFill>
            <a:ln w="38100" cap="sq">
              <a:solidFill>
                <a:srgbClr val="000000"/>
              </a:solidFill>
              <a:prstDash val="solid"/>
              <a:miter/>
            </a:ln>
          </p:spPr>
          <p:txBody>
            <a:bodyPr/>
            <a:lstStyle/>
            <a:p>
              <a:endParaRPr lang="tr-TR"/>
            </a:p>
          </p:txBody>
        </p:sp>
        <p:sp>
          <p:nvSpPr>
            <p:cNvPr id="6" name="TextBox 6"/>
            <p:cNvSpPr txBox="1"/>
            <p:nvPr/>
          </p:nvSpPr>
          <p:spPr>
            <a:xfrm>
              <a:off x="0" y="-19050"/>
              <a:ext cx="2149036" cy="456170"/>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13791577" y="407705"/>
            <a:ext cx="3309776" cy="1646070"/>
          </a:xfrm>
          <a:custGeom>
            <a:avLst/>
            <a:gdLst/>
            <a:ahLst/>
            <a:cxnLst/>
            <a:rect l="l" t="t" r="r" b="b"/>
            <a:pathLst>
              <a:path w="3309776" h="1646070">
                <a:moveTo>
                  <a:pt x="0" y="0"/>
                </a:moveTo>
                <a:lnTo>
                  <a:pt x="3309776" y="0"/>
                </a:lnTo>
                <a:lnTo>
                  <a:pt x="3309776" y="1646070"/>
                </a:lnTo>
                <a:lnTo>
                  <a:pt x="0" y="1646070"/>
                </a:lnTo>
                <a:lnTo>
                  <a:pt x="0" y="0"/>
                </a:lnTo>
                <a:close/>
              </a:path>
            </a:pathLst>
          </a:custGeom>
          <a:blipFill>
            <a:blip r:embed="rId4"/>
            <a:stretch>
              <a:fillRect/>
            </a:stretch>
          </a:blipFill>
        </p:spPr>
        <p:txBody>
          <a:bodyPr/>
          <a:lstStyle/>
          <a:p>
            <a:endParaRPr lang="tr-TR"/>
          </a:p>
        </p:txBody>
      </p:sp>
      <p:sp>
        <p:nvSpPr>
          <p:cNvPr id="8" name="Freeform 8"/>
          <p:cNvSpPr/>
          <p:nvPr/>
        </p:nvSpPr>
        <p:spPr>
          <a:xfrm>
            <a:off x="0" y="6172200"/>
            <a:ext cx="4794788" cy="4114800"/>
          </a:xfrm>
          <a:custGeom>
            <a:avLst/>
            <a:gdLst/>
            <a:ahLst/>
            <a:cxnLst/>
            <a:rect l="l" t="t" r="r" b="b"/>
            <a:pathLst>
              <a:path w="4794788" h="4114800">
                <a:moveTo>
                  <a:pt x="0" y="0"/>
                </a:moveTo>
                <a:lnTo>
                  <a:pt x="4794788" y="0"/>
                </a:lnTo>
                <a:lnTo>
                  <a:pt x="479478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tr-TR"/>
          </a:p>
        </p:txBody>
      </p:sp>
      <p:sp>
        <p:nvSpPr>
          <p:cNvPr id="9" name="Freeform 9"/>
          <p:cNvSpPr/>
          <p:nvPr/>
        </p:nvSpPr>
        <p:spPr>
          <a:xfrm>
            <a:off x="12220641" y="6668861"/>
            <a:ext cx="3102554" cy="3618139"/>
          </a:xfrm>
          <a:custGeom>
            <a:avLst/>
            <a:gdLst/>
            <a:ahLst/>
            <a:cxnLst/>
            <a:rect l="l" t="t" r="r" b="b"/>
            <a:pathLst>
              <a:path w="3102554" h="3618139">
                <a:moveTo>
                  <a:pt x="0" y="0"/>
                </a:moveTo>
                <a:lnTo>
                  <a:pt x="3102554" y="0"/>
                </a:lnTo>
                <a:lnTo>
                  <a:pt x="3102554" y="3618139"/>
                </a:lnTo>
                <a:lnTo>
                  <a:pt x="0" y="3618139"/>
                </a:lnTo>
                <a:lnTo>
                  <a:pt x="0" y="0"/>
                </a:lnTo>
                <a:close/>
              </a:path>
            </a:pathLst>
          </a:custGeom>
          <a:blipFill>
            <a:blip r:embed="rId7"/>
            <a:stretch>
              <a:fillRect/>
            </a:stretch>
          </a:blipFill>
        </p:spPr>
        <p:txBody>
          <a:bodyPr/>
          <a:lstStyle/>
          <a:p>
            <a:endParaRPr lang="tr-TR"/>
          </a:p>
        </p:txBody>
      </p:sp>
      <p:sp>
        <p:nvSpPr>
          <p:cNvPr id="10" name="TextBox 10"/>
          <p:cNvSpPr txBox="1"/>
          <p:nvPr/>
        </p:nvSpPr>
        <p:spPr>
          <a:xfrm>
            <a:off x="3376032" y="2954933"/>
            <a:ext cx="12200157" cy="1164591"/>
          </a:xfrm>
          <a:prstGeom prst="rect">
            <a:avLst/>
          </a:prstGeom>
        </p:spPr>
        <p:txBody>
          <a:bodyPr lIns="0" tIns="0" rIns="0" bIns="0" rtlCol="0" anchor="t">
            <a:spAutoFit/>
          </a:bodyPr>
          <a:lstStyle/>
          <a:p>
            <a:pPr algn="ctr">
              <a:lnSpc>
                <a:spcPts val="9489"/>
              </a:lnSpc>
              <a:spcBef>
                <a:spcPct val="0"/>
              </a:spcBef>
            </a:pPr>
            <a:r>
              <a:rPr lang="en-US" sz="7299" dirty="0">
                <a:solidFill>
                  <a:srgbClr val="AC182D"/>
                </a:solidFill>
                <a:latin typeface="Anton"/>
              </a:rPr>
              <a:t>Serial Arm Control in Real Time</a:t>
            </a:r>
          </a:p>
        </p:txBody>
      </p:sp>
      <p:sp>
        <p:nvSpPr>
          <p:cNvPr id="11" name="TextBox 11"/>
          <p:cNvSpPr txBox="1"/>
          <p:nvPr/>
        </p:nvSpPr>
        <p:spPr>
          <a:xfrm>
            <a:off x="4390572" y="5238424"/>
            <a:ext cx="9249549" cy="1075936"/>
          </a:xfrm>
          <a:prstGeom prst="rect">
            <a:avLst/>
          </a:prstGeom>
        </p:spPr>
        <p:txBody>
          <a:bodyPr lIns="0" tIns="0" rIns="0" bIns="0" rtlCol="0" anchor="t">
            <a:spAutoFit/>
          </a:bodyPr>
          <a:lstStyle/>
          <a:p>
            <a:pPr algn="ctr">
              <a:lnSpc>
                <a:spcPts val="4287"/>
              </a:lnSpc>
            </a:pPr>
            <a:r>
              <a:rPr lang="en-US" sz="3298" dirty="0">
                <a:solidFill>
                  <a:srgbClr val="231F20"/>
                </a:solidFill>
                <a:latin typeface="Anton"/>
              </a:rPr>
              <a:t>Mehmet Akif </a:t>
            </a:r>
            <a:r>
              <a:rPr lang="en-US" sz="3298" dirty="0" err="1">
                <a:solidFill>
                  <a:srgbClr val="231F20"/>
                </a:solidFill>
                <a:latin typeface="Anton"/>
              </a:rPr>
              <a:t>Demirlek</a:t>
            </a:r>
            <a:endParaRPr lang="tr-TR" sz="3298" dirty="0">
              <a:solidFill>
                <a:srgbClr val="231F20"/>
              </a:solidFill>
              <a:latin typeface="Anton"/>
            </a:endParaRPr>
          </a:p>
          <a:p>
            <a:pPr algn="ctr">
              <a:lnSpc>
                <a:spcPts val="4287"/>
              </a:lnSpc>
            </a:pPr>
            <a:r>
              <a:rPr lang="tr-TR" sz="3298" dirty="0">
                <a:solidFill>
                  <a:srgbClr val="231F20"/>
                </a:solidFill>
                <a:latin typeface="Anton"/>
              </a:rPr>
              <a:t>Mehmet Berke Parlat</a:t>
            </a:r>
            <a:endParaRPr lang="en-US" sz="3298" dirty="0">
              <a:solidFill>
                <a:srgbClr val="231F20"/>
              </a:solidFill>
              <a:latin typeface="Anton"/>
            </a:endParaRPr>
          </a:p>
        </p:txBody>
      </p:sp>
      <p:sp>
        <p:nvSpPr>
          <p:cNvPr id="12" name="TextBox 12"/>
          <p:cNvSpPr txBox="1"/>
          <p:nvPr/>
        </p:nvSpPr>
        <p:spPr>
          <a:xfrm>
            <a:off x="4419601" y="876662"/>
            <a:ext cx="8763000" cy="743537"/>
          </a:xfrm>
          <a:prstGeom prst="rect">
            <a:avLst/>
          </a:prstGeom>
        </p:spPr>
        <p:txBody>
          <a:bodyPr wrap="square" lIns="0" tIns="0" rIns="0" bIns="0" rtlCol="0" anchor="t">
            <a:spAutoFit/>
          </a:bodyPr>
          <a:lstStyle/>
          <a:p>
            <a:pPr algn="ctr">
              <a:lnSpc>
                <a:spcPts val="6062"/>
              </a:lnSpc>
              <a:spcBef>
                <a:spcPct val="0"/>
              </a:spcBef>
            </a:pPr>
            <a:r>
              <a:rPr lang="tr-TR" sz="4663" dirty="0">
                <a:solidFill>
                  <a:srgbClr val="C68A01"/>
                </a:solidFill>
                <a:latin typeface="Anton"/>
              </a:rPr>
              <a:t>MEE 428 Real Time Project</a:t>
            </a:r>
            <a:endParaRPr lang="en-US" sz="4663" dirty="0">
              <a:solidFill>
                <a:srgbClr val="C68A01"/>
              </a:solidFill>
              <a:latin typeface="Anton"/>
            </a:endParaRPr>
          </a:p>
        </p:txBody>
      </p:sp>
      <p:sp>
        <p:nvSpPr>
          <p:cNvPr id="13" name="TextBox 11">
            <a:extLst>
              <a:ext uri="{FF2B5EF4-FFF2-40B4-BE49-F238E27FC236}">
                <a16:creationId xmlns:a16="http://schemas.microsoft.com/office/drawing/2014/main" id="{A3D25353-C421-A469-39AE-86412A335F42}"/>
              </a:ext>
            </a:extLst>
          </p:cNvPr>
          <p:cNvSpPr txBox="1"/>
          <p:nvPr/>
        </p:nvSpPr>
        <p:spPr>
          <a:xfrm>
            <a:off x="4176326" y="8142847"/>
            <a:ext cx="9249549" cy="1075936"/>
          </a:xfrm>
          <a:prstGeom prst="rect">
            <a:avLst/>
          </a:prstGeom>
        </p:spPr>
        <p:txBody>
          <a:bodyPr lIns="0" tIns="0" rIns="0" bIns="0" rtlCol="0" anchor="t">
            <a:spAutoFit/>
          </a:bodyPr>
          <a:lstStyle/>
          <a:p>
            <a:pPr algn="ctr">
              <a:lnSpc>
                <a:spcPts val="4287"/>
              </a:lnSpc>
            </a:pPr>
            <a:r>
              <a:rPr lang="tr-TR" sz="3298" dirty="0" err="1">
                <a:solidFill>
                  <a:srgbClr val="231F20"/>
                </a:solidFill>
                <a:latin typeface="Anton"/>
              </a:rPr>
              <a:t>Instructors</a:t>
            </a:r>
            <a:endParaRPr lang="tr-TR" sz="3298" dirty="0">
              <a:solidFill>
                <a:srgbClr val="231F20"/>
              </a:solidFill>
              <a:latin typeface="Anton"/>
            </a:endParaRPr>
          </a:p>
          <a:p>
            <a:pPr algn="ctr">
              <a:lnSpc>
                <a:spcPts val="4287"/>
              </a:lnSpc>
            </a:pPr>
            <a:r>
              <a:rPr lang="tr-TR" sz="3298" dirty="0">
                <a:solidFill>
                  <a:srgbClr val="231F20"/>
                </a:solidFill>
                <a:latin typeface="Anton"/>
              </a:rPr>
              <a:t>Özgün Başer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DFD"/>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pic>
        <p:nvPicPr>
          <p:cNvPr id="8" name="Resim 7">
            <a:extLst>
              <a:ext uri="{FF2B5EF4-FFF2-40B4-BE49-F238E27FC236}">
                <a16:creationId xmlns:a16="http://schemas.microsoft.com/office/drawing/2014/main" id="{F6FD3721-58BE-1793-7A8A-D4B1AB7785C8}"/>
              </a:ext>
            </a:extLst>
          </p:cNvPr>
          <p:cNvPicPr>
            <a:picLocks noChangeAspect="1"/>
          </p:cNvPicPr>
          <p:nvPr/>
        </p:nvPicPr>
        <p:blipFill>
          <a:blip r:embed="rId6"/>
          <a:stretch>
            <a:fillRect/>
          </a:stretch>
        </p:blipFill>
        <p:spPr>
          <a:xfrm>
            <a:off x="6454333" y="571500"/>
            <a:ext cx="5943600" cy="4172328"/>
          </a:xfrm>
          <a:prstGeom prst="rect">
            <a:avLst/>
          </a:prstGeom>
        </p:spPr>
      </p:pic>
      <p:sp>
        <p:nvSpPr>
          <p:cNvPr id="9" name="Metin kutusu 8">
            <a:extLst>
              <a:ext uri="{FF2B5EF4-FFF2-40B4-BE49-F238E27FC236}">
                <a16:creationId xmlns:a16="http://schemas.microsoft.com/office/drawing/2014/main" id="{F710E618-6AD6-DF9F-65C0-60AAA5B35472}"/>
              </a:ext>
            </a:extLst>
          </p:cNvPr>
          <p:cNvSpPr txBox="1"/>
          <p:nvPr/>
        </p:nvSpPr>
        <p:spPr>
          <a:xfrm>
            <a:off x="3200400" y="5268244"/>
            <a:ext cx="11521686" cy="1815882"/>
          </a:xfrm>
          <a:prstGeom prst="rect">
            <a:avLst/>
          </a:prstGeom>
          <a:noFill/>
        </p:spPr>
        <p:txBody>
          <a:bodyPr wrap="square">
            <a:spAutoFit/>
          </a:bodyPr>
          <a:lstStyle/>
          <a:p>
            <a:r>
              <a:rPr lang="en-US" sz="2800" b="1" dirty="0">
                <a:latin typeface="Onton"/>
              </a:rPr>
              <a:t>Here, we designed a PID controller that evaluates the error between the feedback signal from the potentiometer and the reference angle. Next, we converted the controller output signal to a PWM signal with a gain of 255/12.</a:t>
            </a:r>
            <a:endParaRPr lang="tr-TR" sz="2800" b="1" dirty="0">
              <a:latin typeface="Onto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9" name="Metin kutusu 8">
            <a:extLst>
              <a:ext uri="{FF2B5EF4-FFF2-40B4-BE49-F238E27FC236}">
                <a16:creationId xmlns:a16="http://schemas.microsoft.com/office/drawing/2014/main" id="{F710E618-6AD6-DF9F-65C0-60AAA5B35472}"/>
              </a:ext>
            </a:extLst>
          </p:cNvPr>
          <p:cNvSpPr txBox="1"/>
          <p:nvPr/>
        </p:nvSpPr>
        <p:spPr>
          <a:xfrm>
            <a:off x="5231353" y="7688720"/>
            <a:ext cx="11521686" cy="1384995"/>
          </a:xfrm>
          <a:prstGeom prst="rect">
            <a:avLst/>
          </a:prstGeom>
          <a:noFill/>
        </p:spPr>
        <p:txBody>
          <a:bodyPr wrap="square">
            <a:spAutoFit/>
          </a:bodyPr>
          <a:lstStyle/>
          <a:p>
            <a:r>
              <a:rPr lang="en-US" sz="2800" b="1" dirty="0">
                <a:latin typeface="Onton"/>
              </a:rPr>
              <a:t>Here, we designed a </a:t>
            </a:r>
            <a:r>
              <a:rPr lang="en-US" sz="2800" b="1" dirty="0" err="1">
                <a:latin typeface="Onton"/>
              </a:rPr>
              <a:t>a</a:t>
            </a:r>
            <a:r>
              <a:rPr lang="en-US" sz="2800" b="1" dirty="0">
                <a:latin typeface="Onton"/>
              </a:rPr>
              <a:t> MATLAB App that has the ability to visualize the serial arm environment with reference path and real path, and ability to intervene the control gains in real-time.</a:t>
            </a:r>
            <a:endParaRPr lang="tr-TR" sz="2800" b="1" dirty="0">
              <a:latin typeface="Onton"/>
            </a:endParaRPr>
          </a:p>
        </p:txBody>
      </p:sp>
      <p:pic>
        <p:nvPicPr>
          <p:cNvPr id="5" name="Resim 4">
            <a:extLst>
              <a:ext uri="{FF2B5EF4-FFF2-40B4-BE49-F238E27FC236}">
                <a16:creationId xmlns:a16="http://schemas.microsoft.com/office/drawing/2014/main" id="{94A752C4-8F0E-C745-8EA0-2864A9455B2F}"/>
              </a:ext>
            </a:extLst>
          </p:cNvPr>
          <p:cNvPicPr>
            <a:picLocks noChangeAspect="1"/>
          </p:cNvPicPr>
          <p:nvPr/>
        </p:nvPicPr>
        <p:blipFill>
          <a:blip r:embed="rId6"/>
          <a:stretch>
            <a:fillRect/>
          </a:stretch>
        </p:blipFill>
        <p:spPr>
          <a:xfrm>
            <a:off x="4890643" y="804588"/>
            <a:ext cx="7848000" cy="5665711"/>
          </a:xfrm>
          <a:prstGeom prst="rect">
            <a:avLst/>
          </a:prstGeom>
        </p:spPr>
      </p:pic>
    </p:spTree>
    <p:extLst>
      <p:ext uri="{BB962C8B-B14F-4D97-AF65-F5344CB8AC3E}">
        <p14:creationId xmlns:p14="http://schemas.microsoft.com/office/powerpoint/2010/main" val="9639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580377">
            <a:off x="9523317" y="-1593357"/>
            <a:ext cx="11952667" cy="12264864"/>
          </a:xfrm>
          <a:custGeom>
            <a:avLst/>
            <a:gdLst/>
            <a:ahLst/>
            <a:cxnLst/>
            <a:rect l="l" t="t" r="r" b="b"/>
            <a:pathLst>
              <a:path w="11952667" h="12264864">
                <a:moveTo>
                  <a:pt x="0" y="0"/>
                </a:moveTo>
                <a:lnTo>
                  <a:pt x="11952667" y="0"/>
                </a:lnTo>
                <a:lnTo>
                  <a:pt x="11952667" y="12264864"/>
                </a:lnTo>
                <a:lnTo>
                  <a:pt x="0" y="12264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4328934" y="7825959"/>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4" name="TextBox 4"/>
          <p:cNvSpPr txBox="1"/>
          <p:nvPr/>
        </p:nvSpPr>
        <p:spPr>
          <a:xfrm>
            <a:off x="1398447" y="2105045"/>
            <a:ext cx="8097687" cy="3241963"/>
          </a:xfrm>
          <a:prstGeom prst="rect">
            <a:avLst/>
          </a:prstGeom>
        </p:spPr>
        <p:txBody>
          <a:bodyPr lIns="0" tIns="0" rIns="0" bIns="0" rtlCol="0" anchor="t">
            <a:spAutoFit/>
          </a:bodyPr>
          <a:lstStyle/>
          <a:p>
            <a:pPr marL="0" lvl="0" indent="0" algn="l">
              <a:lnSpc>
                <a:spcPts val="13015"/>
              </a:lnSpc>
              <a:spcBef>
                <a:spcPct val="0"/>
              </a:spcBef>
            </a:pPr>
            <a:r>
              <a:rPr lang="en-US" sz="9431" spc="924">
                <a:solidFill>
                  <a:srgbClr val="0097B2"/>
                </a:solidFill>
                <a:latin typeface="Oswald Bold"/>
              </a:rPr>
              <a:t>THANKS FOR LISTENTING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a:off x="12417357" y="-570217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14" name="Freeform 14"/>
          <p:cNvSpPr/>
          <p:nvPr/>
        </p:nvSpPr>
        <p:spPr>
          <a:xfrm rot="-5400000">
            <a:off x="7537600" y="349411"/>
            <a:ext cx="1674616" cy="519131"/>
          </a:xfrm>
          <a:custGeom>
            <a:avLst/>
            <a:gdLst/>
            <a:ahLst/>
            <a:cxnLst/>
            <a:rect l="l" t="t" r="r" b="b"/>
            <a:pathLst>
              <a:path w="1674616" h="519131">
                <a:moveTo>
                  <a:pt x="0" y="0"/>
                </a:moveTo>
                <a:lnTo>
                  <a:pt x="1674616" y="0"/>
                </a:lnTo>
                <a:lnTo>
                  <a:pt x="1674616" y="519131"/>
                </a:lnTo>
                <a:lnTo>
                  <a:pt x="0" y="5191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15" name="TextBox 15"/>
          <p:cNvSpPr txBox="1"/>
          <p:nvPr/>
        </p:nvSpPr>
        <p:spPr>
          <a:xfrm>
            <a:off x="838200" y="606276"/>
            <a:ext cx="4476393" cy="882793"/>
          </a:xfrm>
          <a:prstGeom prst="rect">
            <a:avLst/>
          </a:prstGeom>
        </p:spPr>
        <p:txBody>
          <a:bodyPr wrap="square" lIns="0" tIns="0" rIns="0" bIns="0" rtlCol="0" anchor="t">
            <a:spAutoFit/>
          </a:bodyPr>
          <a:lstStyle/>
          <a:p>
            <a:pPr algn="ctr">
              <a:lnSpc>
                <a:spcPts val="7135"/>
              </a:lnSpc>
              <a:spcBef>
                <a:spcPct val="0"/>
              </a:spcBef>
            </a:pPr>
            <a:r>
              <a:rPr lang="en-US" sz="5488" dirty="0">
                <a:solidFill>
                  <a:srgbClr val="AC182D"/>
                </a:solidFill>
                <a:latin typeface="Anton"/>
              </a:rPr>
              <a:t>Introduction</a:t>
            </a:r>
          </a:p>
        </p:txBody>
      </p:sp>
      <p:sp>
        <p:nvSpPr>
          <p:cNvPr id="17" name="Metin kutusu 16">
            <a:extLst>
              <a:ext uri="{FF2B5EF4-FFF2-40B4-BE49-F238E27FC236}">
                <a16:creationId xmlns:a16="http://schemas.microsoft.com/office/drawing/2014/main" id="{A0ED7165-9136-05B9-0805-86E05C7C170E}"/>
              </a:ext>
            </a:extLst>
          </p:cNvPr>
          <p:cNvSpPr txBox="1"/>
          <p:nvPr/>
        </p:nvSpPr>
        <p:spPr>
          <a:xfrm>
            <a:off x="1219200" y="2324100"/>
            <a:ext cx="8458200" cy="3108543"/>
          </a:xfrm>
          <a:prstGeom prst="rect">
            <a:avLst/>
          </a:prstGeom>
          <a:noFill/>
        </p:spPr>
        <p:txBody>
          <a:bodyPr wrap="square">
            <a:spAutoFit/>
          </a:bodyPr>
          <a:lstStyle/>
          <a:p>
            <a:r>
              <a:rPr lang="tr-TR" sz="2800" b="1" dirty="0" err="1">
                <a:latin typeface="Onton"/>
              </a:rPr>
              <a:t>The</a:t>
            </a:r>
            <a:r>
              <a:rPr lang="tr-TR" sz="2800" b="1" dirty="0">
                <a:latin typeface="Onton"/>
              </a:rPr>
              <a:t> main </a:t>
            </a:r>
            <a:r>
              <a:rPr lang="tr-TR" sz="2800" b="1" dirty="0" err="1">
                <a:latin typeface="Onton"/>
              </a:rPr>
              <a:t>purpose</a:t>
            </a:r>
            <a:r>
              <a:rPr lang="tr-TR" sz="2800" b="1" dirty="0">
                <a:latin typeface="Onton"/>
              </a:rPr>
              <a:t> of </a:t>
            </a:r>
            <a:r>
              <a:rPr lang="tr-TR" sz="2800" b="1" dirty="0" err="1">
                <a:latin typeface="Onton"/>
              </a:rPr>
              <a:t>the</a:t>
            </a:r>
            <a:r>
              <a:rPr lang="tr-TR" sz="2800" b="1" dirty="0">
                <a:latin typeface="Onton"/>
              </a:rPr>
              <a:t> </a:t>
            </a:r>
            <a:r>
              <a:rPr lang="tr-TR" sz="2800" b="1" dirty="0" err="1">
                <a:latin typeface="Onton"/>
              </a:rPr>
              <a:t>project</a:t>
            </a:r>
            <a:r>
              <a:rPr lang="tr-TR" sz="2800" b="1" dirty="0">
                <a:latin typeface="Onton"/>
              </a:rPr>
              <a:t> is </a:t>
            </a:r>
            <a:r>
              <a:rPr lang="tr-TR" sz="2800" b="1" dirty="0" err="1">
                <a:latin typeface="Onton"/>
              </a:rPr>
              <a:t>to</a:t>
            </a:r>
            <a:r>
              <a:rPr lang="tr-TR" sz="2800" b="1" dirty="0">
                <a:latin typeface="Onton"/>
              </a:rPr>
              <a:t> </a:t>
            </a:r>
            <a:r>
              <a:rPr lang="tr-TR" sz="2800" b="1" dirty="0" err="1">
                <a:latin typeface="Onton"/>
              </a:rPr>
              <a:t>create</a:t>
            </a:r>
            <a:r>
              <a:rPr lang="tr-TR" sz="2800" b="1" dirty="0">
                <a:latin typeface="Onton"/>
              </a:rPr>
              <a:t> </a:t>
            </a:r>
            <a:r>
              <a:rPr lang="tr-TR" sz="2800" b="1" dirty="0" err="1">
                <a:latin typeface="Onton"/>
              </a:rPr>
              <a:t>the</a:t>
            </a:r>
            <a:r>
              <a:rPr lang="tr-TR" sz="2800" b="1" dirty="0">
                <a:latin typeface="Onton"/>
              </a:rPr>
              <a:t> </a:t>
            </a:r>
            <a:r>
              <a:rPr lang="tr-TR" sz="2800" b="1" dirty="0" err="1">
                <a:latin typeface="Onton"/>
              </a:rPr>
              <a:t>necessary</a:t>
            </a:r>
            <a:r>
              <a:rPr lang="tr-TR" sz="2800" b="1" dirty="0">
                <a:latin typeface="Onton"/>
              </a:rPr>
              <a:t> </a:t>
            </a:r>
            <a:r>
              <a:rPr lang="tr-TR" sz="2800" b="1" dirty="0" err="1">
                <a:latin typeface="Onton"/>
              </a:rPr>
              <a:t>block</a:t>
            </a:r>
            <a:r>
              <a:rPr lang="tr-TR" sz="2800" b="1" dirty="0">
                <a:latin typeface="Onton"/>
              </a:rPr>
              <a:t> </a:t>
            </a:r>
            <a:r>
              <a:rPr lang="tr-TR" sz="2800" b="1" dirty="0" err="1">
                <a:latin typeface="Onton"/>
              </a:rPr>
              <a:t>diagram</a:t>
            </a:r>
            <a:r>
              <a:rPr lang="tr-TR" sz="2800" b="1" dirty="0">
                <a:latin typeface="Onton"/>
              </a:rPr>
              <a:t> on </a:t>
            </a:r>
            <a:r>
              <a:rPr lang="tr-TR" sz="2800" b="1" dirty="0" err="1">
                <a:latin typeface="Onton"/>
              </a:rPr>
              <a:t>Simulink</a:t>
            </a:r>
            <a:r>
              <a:rPr lang="tr-TR" sz="2800" b="1" dirty="0">
                <a:latin typeface="Onton"/>
              </a:rPr>
              <a:t>, </a:t>
            </a:r>
            <a:r>
              <a:rPr lang="tr-TR" sz="2800" b="1" dirty="0" err="1">
                <a:latin typeface="Onton"/>
              </a:rPr>
              <a:t>deploy</a:t>
            </a:r>
            <a:r>
              <a:rPr lang="tr-TR" sz="2800" b="1" dirty="0">
                <a:latin typeface="Onton"/>
              </a:rPr>
              <a:t> it </a:t>
            </a:r>
            <a:r>
              <a:rPr lang="tr-TR" sz="2800" b="1" dirty="0" err="1">
                <a:latin typeface="Onton"/>
              </a:rPr>
              <a:t>to</a:t>
            </a:r>
            <a:r>
              <a:rPr lang="tr-TR" sz="2800" b="1" dirty="0">
                <a:latin typeface="Onton"/>
              </a:rPr>
              <a:t> Arduino </a:t>
            </a:r>
            <a:r>
              <a:rPr lang="tr-TR" sz="2800" b="1" dirty="0" err="1">
                <a:latin typeface="Onton"/>
              </a:rPr>
              <a:t>with</a:t>
            </a:r>
            <a:r>
              <a:rPr lang="tr-TR" sz="2800" b="1" dirty="0">
                <a:latin typeface="Onton"/>
              </a:rPr>
              <a:t> </a:t>
            </a:r>
            <a:r>
              <a:rPr lang="tr-TR" sz="2800" b="1" dirty="0" err="1">
                <a:latin typeface="Onton"/>
              </a:rPr>
              <a:t>Simulink</a:t>
            </a:r>
            <a:r>
              <a:rPr lang="tr-TR" sz="2800" b="1" dirty="0">
                <a:latin typeface="Onton"/>
              </a:rPr>
              <a:t> </a:t>
            </a:r>
            <a:r>
              <a:rPr lang="tr-TR" sz="2800" b="1" dirty="0" err="1">
                <a:latin typeface="Onton"/>
              </a:rPr>
              <a:t>Support</a:t>
            </a:r>
            <a:r>
              <a:rPr lang="tr-TR" sz="2800" b="1" dirty="0">
                <a:latin typeface="Onton"/>
              </a:rPr>
              <a:t> </a:t>
            </a:r>
            <a:r>
              <a:rPr lang="tr-TR" sz="2800" b="1" dirty="0" err="1">
                <a:latin typeface="Onton"/>
              </a:rPr>
              <a:t>Package</a:t>
            </a:r>
            <a:r>
              <a:rPr lang="tr-TR" sz="2800" b="1" dirty="0">
                <a:latin typeface="Onton"/>
              </a:rPr>
              <a:t> </a:t>
            </a:r>
            <a:r>
              <a:rPr lang="tr-TR" sz="2800" b="1" dirty="0" err="1">
                <a:latin typeface="Onton"/>
              </a:rPr>
              <a:t>for</a:t>
            </a:r>
            <a:r>
              <a:rPr lang="tr-TR" sz="2800" b="1" dirty="0">
                <a:latin typeface="Onton"/>
              </a:rPr>
              <a:t> Arduino Hardware, </a:t>
            </a:r>
            <a:r>
              <a:rPr lang="tr-TR" sz="2800" b="1" dirty="0" err="1">
                <a:latin typeface="Onton"/>
              </a:rPr>
              <a:t>and</a:t>
            </a:r>
            <a:r>
              <a:rPr lang="tr-TR" sz="2800" b="1" dirty="0">
                <a:latin typeface="Onton"/>
              </a:rPr>
              <a:t> </a:t>
            </a:r>
            <a:r>
              <a:rPr lang="tr-TR" sz="2800" b="1" dirty="0" err="1">
                <a:latin typeface="Onton"/>
              </a:rPr>
              <a:t>drive</a:t>
            </a:r>
            <a:r>
              <a:rPr lang="tr-TR" sz="2800" b="1" dirty="0">
                <a:latin typeface="Onton"/>
              </a:rPr>
              <a:t> a </a:t>
            </a:r>
            <a:r>
              <a:rPr lang="tr-TR" sz="2800" b="1" dirty="0" err="1">
                <a:latin typeface="Onton"/>
              </a:rPr>
              <a:t>serial</a:t>
            </a:r>
            <a:r>
              <a:rPr lang="tr-TR" sz="2800" b="1" dirty="0">
                <a:latin typeface="Onton"/>
              </a:rPr>
              <a:t> </a:t>
            </a:r>
            <a:r>
              <a:rPr lang="tr-TR" sz="2800" b="1" dirty="0" err="1">
                <a:latin typeface="Onton"/>
              </a:rPr>
              <a:t>arm</a:t>
            </a:r>
            <a:r>
              <a:rPr lang="tr-TR" sz="2800" b="1" dirty="0">
                <a:latin typeface="Onton"/>
              </a:rPr>
              <a:t> </a:t>
            </a:r>
            <a:r>
              <a:rPr lang="tr-TR" sz="2800" b="1" dirty="0" err="1">
                <a:latin typeface="Onton"/>
              </a:rPr>
              <a:t>mechanism</a:t>
            </a:r>
            <a:r>
              <a:rPr lang="tr-TR" sz="2800" b="1" dirty="0">
                <a:latin typeface="Onton"/>
              </a:rPr>
              <a:t> </a:t>
            </a:r>
            <a:r>
              <a:rPr lang="tr-TR" sz="2800" b="1" dirty="0" err="1">
                <a:latin typeface="Onton"/>
              </a:rPr>
              <a:t>with</a:t>
            </a:r>
            <a:r>
              <a:rPr lang="tr-TR" sz="2800" b="1" dirty="0">
                <a:latin typeface="Onton"/>
              </a:rPr>
              <a:t> two </a:t>
            </a:r>
            <a:r>
              <a:rPr lang="tr-TR" sz="2800" b="1" dirty="0" err="1">
                <a:latin typeface="Onton"/>
              </a:rPr>
              <a:t>degrees</a:t>
            </a:r>
            <a:r>
              <a:rPr lang="tr-TR" sz="2800" b="1" dirty="0">
                <a:latin typeface="Onton"/>
              </a:rPr>
              <a:t> of </a:t>
            </a:r>
            <a:r>
              <a:rPr lang="tr-TR" sz="2800" b="1" dirty="0" err="1">
                <a:latin typeface="Onton"/>
              </a:rPr>
              <a:t>freedom</a:t>
            </a:r>
            <a:r>
              <a:rPr lang="tr-TR" sz="2800" b="1" dirty="0">
                <a:latin typeface="Onton"/>
              </a:rPr>
              <a:t>. </a:t>
            </a:r>
            <a:r>
              <a:rPr lang="tr-TR" sz="2800" b="1" dirty="0" err="1">
                <a:latin typeface="Onton"/>
              </a:rPr>
              <a:t>Also</a:t>
            </a:r>
            <a:r>
              <a:rPr lang="tr-TR" sz="2800" b="1" dirty="0">
                <a:latin typeface="Onton"/>
              </a:rPr>
              <a:t>, </a:t>
            </a:r>
            <a:r>
              <a:rPr lang="tr-TR" sz="2800" b="1" dirty="0" err="1">
                <a:latin typeface="Onton"/>
              </a:rPr>
              <a:t>observe</a:t>
            </a:r>
            <a:r>
              <a:rPr lang="tr-TR" sz="2800" b="1" dirty="0">
                <a:latin typeface="Onton"/>
              </a:rPr>
              <a:t> </a:t>
            </a:r>
            <a:r>
              <a:rPr lang="tr-TR" sz="2800" b="1" dirty="0" err="1">
                <a:latin typeface="Onton"/>
              </a:rPr>
              <a:t>the</a:t>
            </a:r>
            <a:r>
              <a:rPr lang="tr-TR" sz="2800" b="1" dirty="0">
                <a:latin typeface="Onton"/>
              </a:rPr>
              <a:t> </a:t>
            </a:r>
            <a:r>
              <a:rPr lang="tr-TR" sz="2800" b="1" dirty="0" err="1">
                <a:latin typeface="Onton"/>
              </a:rPr>
              <a:t>effects</a:t>
            </a:r>
            <a:r>
              <a:rPr lang="tr-TR" sz="2800" b="1" dirty="0">
                <a:latin typeface="Onton"/>
              </a:rPr>
              <a:t> of </a:t>
            </a:r>
            <a:r>
              <a:rPr lang="tr-TR" sz="2800" b="1" dirty="0" err="1">
                <a:latin typeface="Onton"/>
              </a:rPr>
              <a:t>adjusting</a:t>
            </a:r>
            <a:r>
              <a:rPr lang="tr-TR" sz="2800" b="1" dirty="0">
                <a:latin typeface="Onton"/>
              </a:rPr>
              <a:t> PID </a:t>
            </a:r>
            <a:r>
              <a:rPr lang="tr-TR" sz="2800" b="1" dirty="0" err="1">
                <a:latin typeface="Onton"/>
              </a:rPr>
              <a:t>parameters</a:t>
            </a:r>
            <a:r>
              <a:rPr lang="tr-TR" sz="2800" b="1" dirty="0">
                <a:latin typeface="Onton"/>
              </a:rPr>
              <a:t> in </a:t>
            </a:r>
            <a:r>
              <a:rPr lang="tr-TR" sz="2800" b="1" dirty="0" err="1">
                <a:latin typeface="Onton"/>
              </a:rPr>
              <a:t>real</a:t>
            </a:r>
            <a:r>
              <a:rPr lang="tr-TR" sz="2800" b="1" dirty="0">
                <a:latin typeface="Onton"/>
              </a:rPr>
              <a:t> time </a:t>
            </a:r>
            <a:r>
              <a:rPr lang="tr-TR" sz="2800" b="1" dirty="0" err="1">
                <a:latin typeface="Onton"/>
              </a:rPr>
              <a:t>using</a:t>
            </a:r>
            <a:r>
              <a:rPr lang="tr-TR" sz="2800" b="1" dirty="0">
                <a:latin typeface="Onton"/>
              </a:rPr>
              <a:t> </a:t>
            </a:r>
            <a:r>
              <a:rPr lang="tr-TR" sz="2800" b="1" dirty="0" err="1">
                <a:latin typeface="Onton"/>
              </a:rPr>
              <a:t>OptiTrack</a:t>
            </a:r>
            <a:r>
              <a:rPr lang="tr-TR" sz="2800" b="1" dirty="0">
                <a:latin typeface="Onton"/>
              </a:rPr>
              <a:t> </a:t>
            </a:r>
            <a:r>
              <a:rPr lang="tr-TR" sz="2800" b="1" dirty="0" err="1">
                <a:latin typeface="Onton"/>
              </a:rPr>
              <a:t>cameras</a:t>
            </a:r>
            <a:r>
              <a:rPr lang="tr-TR" sz="2800" b="1" dirty="0">
                <a:latin typeface="Onton"/>
              </a:rPr>
              <a:t> in </a:t>
            </a:r>
            <a:r>
              <a:rPr lang="tr-TR" sz="2800" b="1" dirty="0" err="1">
                <a:latin typeface="Onton"/>
              </a:rPr>
              <a:t>the</a:t>
            </a:r>
            <a:r>
              <a:rPr lang="tr-TR" sz="2800" b="1" dirty="0">
                <a:latin typeface="Onton"/>
              </a:rPr>
              <a:t> </a:t>
            </a:r>
            <a:r>
              <a:rPr lang="tr-TR" sz="2800" b="1" dirty="0" err="1">
                <a:latin typeface="Onton"/>
              </a:rPr>
              <a:t>end</a:t>
            </a:r>
            <a:r>
              <a:rPr lang="tr-TR" sz="2800" b="1" dirty="0">
                <a:latin typeface="Onton"/>
              </a:rPr>
              <a:t> </a:t>
            </a:r>
            <a:r>
              <a:rPr lang="tr-TR" sz="2800" b="1" dirty="0" err="1">
                <a:latin typeface="Onton"/>
              </a:rPr>
              <a:t>effector</a:t>
            </a:r>
            <a:r>
              <a:rPr lang="tr-TR" sz="2800" b="1" dirty="0">
                <a:latin typeface="Onton"/>
              </a:rPr>
              <a:t>.</a:t>
            </a:r>
          </a:p>
        </p:txBody>
      </p:sp>
      <p:sp>
        <p:nvSpPr>
          <p:cNvPr id="19" name="Rectangle 2">
            <a:extLst>
              <a:ext uri="{FF2B5EF4-FFF2-40B4-BE49-F238E27FC236}">
                <a16:creationId xmlns:a16="http://schemas.microsoft.com/office/drawing/2014/main" id="{CB651223-990A-9F5D-48D2-3F9E65B4A613}"/>
              </a:ext>
            </a:extLst>
          </p:cNvPr>
          <p:cNvSpPr>
            <a:spLocks noChangeArrowheads="1"/>
          </p:cNvSpPr>
          <p:nvPr/>
        </p:nvSpPr>
        <p:spPr bwMode="auto">
          <a:xfrm>
            <a:off x="362857" y="-184789"/>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0" name="Rectangle 3">
            <a:extLst>
              <a:ext uri="{FF2B5EF4-FFF2-40B4-BE49-F238E27FC236}">
                <a16:creationId xmlns:a16="http://schemas.microsoft.com/office/drawing/2014/main" id="{0293F4C7-036E-9972-72D4-6A58EE731760}"/>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1" name="Rectangle 4">
            <a:extLst>
              <a:ext uri="{FF2B5EF4-FFF2-40B4-BE49-F238E27FC236}">
                <a16:creationId xmlns:a16="http://schemas.microsoft.com/office/drawing/2014/main" id="{A557D971-7CD3-6D2B-B448-FE7BC4C60344}"/>
              </a:ext>
            </a:extLst>
          </p:cNvPr>
          <p:cNvSpPr>
            <a:spLocks noChangeArrowheads="1"/>
          </p:cNvSpPr>
          <p:nvPr/>
        </p:nvSpPr>
        <p:spPr bwMode="auto">
          <a:xfrm>
            <a:off x="304800" y="304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22" name="Rectangle 5">
            <a:extLst>
              <a:ext uri="{FF2B5EF4-FFF2-40B4-BE49-F238E27FC236}">
                <a16:creationId xmlns:a16="http://schemas.microsoft.com/office/drawing/2014/main" id="{A2634AFA-CB7A-82C8-950B-06C39009111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26" name="Resim 25" descr="metin, logo, ekran görüntüsü, marka içeren bir resim&#10;&#10;Açıklama otomatik olarak oluşturuldu">
            <a:extLst>
              <a:ext uri="{FF2B5EF4-FFF2-40B4-BE49-F238E27FC236}">
                <a16:creationId xmlns:a16="http://schemas.microsoft.com/office/drawing/2014/main" id="{AD9C8848-1696-112A-73A2-BFCDE77883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444996">
            <a:off x="4519674" y="6663001"/>
            <a:ext cx="8229600" cy="3053953"/>
          </a:xfrm>
          <a:prstGeom prst="rect">
            <a:avLst/>
          </a:prstGeom>
        </p:spPr>
      </p:pic>
      <p:pic>
        <p:nvPicPr>
          <p:cNvPr id="28" name="Resim 27" descr="matkap, makine, alet içeren bir resim&#10;&#10;Açıklama otomatik olarak oluşturuldu">
            <a:extLst>
              <a:ext uri="{FF2B5EF4-FFF2-40B4-BE49-F238E27FC236}">
                <a16:creationId xmlns:a16="http://schemas.microsoft.com/office/drawing/2014/main" id="{9E3EECE8-70D4-8BAC-853D-F2552B2101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2863" y="1432595"/>
            <a:ext cx="3717951" cy="3710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6825936" y="6640503"/>
            <a:ext cx="7629294" cy="7828566"/>
          </a:xfrm>
          <a:custGeom>
            <a:avLst/>
            <a:gdLst/>
            <a:ahLst/>
            <a:cxnLst/>
            <a:rect l="l" t="t" r="r" b="b"/>
            <a:pathLst>
              <a:path w="7629294" h="7828566">
                <a:moveTo>
                  <a:pt x="0" y="0"/>
                </a:moveTo>
                <a:lnTo>
                  <a:pt x="7629293" y="0"/>
                </a:lnTo>
                <a:lnTo>
                  <a:pt x="7629293"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a:off x="12417357" y="-570217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10" name="Freeform 10"/>
          <p:cNvSpPr/>
          <p:nvPr/>
        </p:nvSpPr>
        <p:spPr>
          <a:xfrm>
            <a:off x="13862428" y="8385502"/>
            <a:ext cx="4581601" cy="1420296"/>
          </a:xfrm>
          <a:custGeom>
            <a:avLst/>
            <a:gdLst/>
            <a:ahLst/>
            <a:cxnLst/>
            <a:rect l="l" t="t" r="r" b="b"/>
            <a:pathLst>
              <a:path w="4581601" h="1420296">
                <a:moveTo>
                  <a:pt x="0" y="0"/>
                </a:moveTo>
                <a:lnTo>
                  <a:pt x="4581602" y="0"/>
                </a:lnTo>
                <a:lnTo>
                  <a:pt x="4581602" y="1420297"/>
                </a:lnTo>
                <a:lnTo>
                  <a:pt x="0" y="1420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13" name="Rectangle 1">
            <a:extLst>
              <a:ext uri="{FF2B5EF4-FFF2-40B4-BE49-F238E27FC236}">
                <a16:creationId xmlns:a16="http://schemas.microsoft.com/office/drawing/2014/main" id="{BF4E15CB-0FD7-050C-5986-84A7B0B9A6C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14" name="Rectangle 2">
            <a:extLst>
              <a:ext uri="{FF2B5EF4-FFF2-40B4-BE49-F238E27FC236}">
                <a16:creationId xmlns:a16="http://schemas.microsoft.com/office/drawing/2014/main" id="{126AB5D7-E539-EE5C-2773-A5D8A6BB5BB3}"/>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6" name="Resim 15">
            <a:extLst>
              <a:ext uri="{FF2B5EF4-FFF2-40B4-BE49-F238E27FC236}">
                <a16:creationId xmlns:a16="http://schemas.microsoft.com/office/drawing/2014/main" id="{0F376F2A-BE0C-1802-71D3-5947406E30FF}"/>
              </a:ext>
            </a:extLst>
          </p:cNvPr>
          <p:cNvPicPr>
            <a:picLocks noChangeAspect="1"/>
          </p:cNvPicPr>
          <p:nvPr/>
        </p:nvPicPr>
        <p:blipFill>
          <a:blip r:embed="rId6"/>
          <a:stretch>
            <a:fillRect/>
          </a:stretch>
        </p:blipFill>
        <p:spPr>
          <a:xfrm>
            <a:off x="-108409" y="765557"/>
            <a:ext cx="10373996" cy="4643200"/>
          </a:xfrm>
          <a:prstGeom prst="rect">
            <a:avLst/>
          </a:prstGeom>
        </p:spPr>
      </p:pic>
      <p:sp>
        <p:nvSpPr>
          <p:cNvPr id="20" name="Metin kutusu 19">
            <a:extLst>
              <a:ext uri="{FF2B5EF4-FFF2-40B4-BE49-F238E27FC236}">
                <a16:creationId xmlns:a16="http://schemas.microsoft.com/office/drawing/2014/main" id="{DDADBD9A-17B4-2FA1-6B44-D87A6F47DD31}"/>
              </a:ext>
            </a:extLst>
          </p:cNvPr>
          <p:cNvSpPr txBox="1"/>
          <p:nvPr/>
        </p:nvSpPr>
        <p:spPr>
          <a:xfrm>
            <a:off x="152400" y="414544"/>
            <a:ext cx="11658600" cy="959815"/>
          </a:xfrm>
          <a:prstGeom prst="rect">
            <a:avLst/>
          </a:prstGeom>
          <a:noFill/>
        </p:spPr>
        <p:txBody>
          <a:bodyPr wrap="square">
            <a:spAutoFit/>
          </a:bodyPr>
          <a:lstStyle/>
          <a:p>
            <a:pPr marL="0" marR="0" lvl="0" indent="0" algn="ctr" defTabSz="914400" rtl="0" eaLnBrk="1" fontAlgn="auto" latinLnBrk="0" hangingPunct="1">
              <a:lnSpc>
                <a:spcPts val="7135"/>
              </a:lnSpc>
              <a:spcBef>
                <a:spcPct val="0"/>
              </a:spcBef>
              <a:spcAft>
                <a:spcPts val="0"/>
              </a:spcAft>
              <a:buClrTx/>
              <a:buSzTx/>
              <a:buFontTx/>
              <a:buNone/>
              <a:tabLst/>
              <a:defRPr/>
            </a:pPr>
            <a:r>
              <a:rPr lang="tr-TR" sz="5488" dirty="0" err="1">
                <a:solidFill>
                  <a:srgbClr val="AC182D"/>
                </a:solidFill>
                <a:latin typeface="Anton"/>
              </a:rPr>
              <a:t>Simulink</a:t>
            </a:r>
            <a:r>
              <a:rPr lang="tr-TR" sz="5488" dirty="0">
                <a:solidFill>
                  <a:srgbClr val="AC182D"/>
                </a:solidFill>
                <a:latin typeface="Anton"/>
              </a:rPr>
              <a:t> Design </a:t>
            </a:r>
            <a:r>
              <a:rPr lang="tr-TR" sz="5488" dirty="0" err="1">
                <a:solidFill>
                  <a:srgbClr val="AC182D"/>
                </a:solidFill>
                <a:latin typeface="Anton"/>
              </a:rPr>
              <a:t>And</a:t>
            </a:r>
            <a:r>
              <a:rPr lang="tr-TR" sz="5488" dirty="0">
                <a:solidFill>
                  <a:srgbClr val="AC182D"/>
                </a:solidFill>
                <a:latin typeface="Anton"/>
              </a:rPr>
              <a:t> </a:t>
            </a:r>
            <a:r>
              <a:rPr lang="tr-TR" sz="5488" dirty="0" err="1">
                <a:solidFill>
                  <a:srgbClr val="AC182D"/>
                </a:solidFill>
                <a:latin typeface="Anton"/>
              </a:rPr>
              <a:t>Implementation</a:t>
            </a:r>
            <a:endParaRPr kumimoji="0" lang="en-US" sz="5488" b="0" i="0" u="none" strike="noStrike" kern="1200" cap="none" spc="0" normalizeH="0" baseline="0" noProof="0" dirty="0">
              <a:ln>
                <a:noFill/>
              </a:ln>
              <a:solidFill>
                <a:srgbClr val="AC182D"/>
              </a:solidFill>
              <a:effectLst/>
              <a:uLnTx/>
              <a:uFillTx/>
              <a:latin typeface="Anton"/>
              <a:ea typeface="+mn-ea"/>
              <a:cs typeface="+mn-cs"/>
            </a:endParaRPr>
          </a:p>
        </p:txBody>
      </p:sp>
      <p:sp>
        <p:nvSpPr>
          <p:cNvPr id="24" name="Metin kutusu 23">
            <a:extLst>
              <a:ext uri="{FF2B5EF4-FFF2-40B4-BE49-F238E27FC236}">
                <a16:creationId xmlns:a16="http://schemas.microsoft.com/office/drawing/2014/main" id="{22AEB9AF-51C0-4EE3-D3A5-536BA885DEE2}"/>
              </a:ext>
            </a:extLst>
          </p:cNvPr>
          <p:cNvSpPr txBox="1"/>
          <p:nvPr/>
        </p:nvSpPr>
        <p:spPr>
          <a:xfrm>
            <a:off x="892790" y="5408758"/>
            <a:ext cx="6879609" cy="3108543"/>
          </a:xfrm>
          <a:prstGeom prst="rect">
            <a:avLst/>
          </a:prstGeom>
          <a:noFill/>
        </p:spPr>
        <p:txBody>
          <a:bodyPr wrap="square">
            <a:spAutoFit/>
          </a:bodyPr>
          <a:lstStyle/>
          <a:p>
            <a:r>
              <a:rPr lang="en-US" sz="2800" b="1" dirty="0">
                <a:latin typeface="Onton"/>
              </a:rPr>
              <a:t>First, we controlled the </a:t>
            </a:r>
            <a:r>
              <a:rPr lang="tr-TR" sz="2800" b="1" dirty="0" err="1">
                <a:latin typeface="Onton"/>
              </a:rPr>
              <a:t>velocity</a:t>
            </a:r>
            <a:r>
              <a:rPr lang="en-US" sz="2800" b="1" dirty="0">
                <a:latin typeface="Onton"/>
              </a:rPr>
              <a:t> of the DC motor using a potentiometer. We converted the analog signal</a:t>
            </a:r>
            <a:r>
              <a:rPr lang="tr-TR" sz="2800" b="1" dirty="0">
                <a:latin typeface="Onton"/>
              </a:rPr>
              <a:t> </a:t>
            </a:r>
            <a:r>
              <a:rPr lang="tr-TR" sz="2800" b="1" dirty="0" err="1">
                <a:latin typeface="Onton"/>
              </a:rPr>
              <a:t>that</a:t>
            </a:r>
            <a:r>
              <a:rPr lang="en-US" sz="2800" b="1" dirty="0">
                <a:latin typeface="Onton"/>
              </a:rPr>
              <a:t> we received from Arduino into a digital signal by multiplying it with 0.25 gain. Then, we observed that the </a:t>
            </a:r>
            <a:r>
              <a:rPr lang="tr-TR" sz="2800" b="1" dirty="0">
                <a:latin typeface="Onton"/>
              </a:rPr>
              <a:t>motor</a:t>
            </a:r>
            <a:r>
              <a:rPr lang="en-US" sz="2800" b="1" dirty="0">
                <a:latin typeface="Onton"/>
              </a:rPr>
              <a:t> </a:t>
            </a:r>
            <a:r>
              <a:rPr lang="tr-TR" sz="2800" b="1" dirty="0" err="1">
                <a:latin typeface="Onton"/>
              </a:rPr>
              <a:t>velocity</a:t>
            </a:r>
            <a:r>
              <a:rPr lang="en-US" sz="2800" b="1" dirty="0">
                <a:latin typeface="Onton"/>
              </a:rPr>
              <a:t> changed according to the magnitude of this digital signal.</a:t>
            </a:r>
            <a:endParaRPr lang="tr-TR" sz="2800" b="1" dirty="0">
              <a:latin typeface="Onton"/>
            </a:endParaRPr>
          </a:p>
        </p:txBody>
      </p:sp>
      <p:pic>
        <p:nvPicPr>
          <p:cNvPr id="27" name="Resim 26">
            <a:extLst>
              <a:ext uri="{FF2B5EF4-FFF2-40B4-BE49-F238E27FC236}">
                <a16:creationId xmlns:a16="http://schemas.microsoft.com/office/drawing/2014/main" id="{7A48C94C-3C5C-9D65-4B3B-AE05BCDA95DB}"/>
              </a:ext>
            </a:extLst>
          </p:cNvPr>
          <p:cNvPicPr>
            <a:picLocks noChangeAspect="1"/>
          </p:cNvPicPr>
          <p:nvPr/>
        </p:nvPicPr>
        <p:blipFill>
          <a:blip r:embed="rId7"/>
          <a:stretch>
            <a:fillRect/>
          </a:stretch>
        </p:blipFill>
        <p:spPr>
          <a:xfrm>
            <a:off x="9886723" y="1636502"/>
            <a:ext cx="4454912" cy="674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a:off x="12417357" y="-570217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pic>
        <p:nvPicPr>
          <p:cNvPr id="5" name="Resim 4">
            <a:extLst>
              <a:ext uri="{FF2B5EF4-FFF2-40B4-BE49-F238E27FC236}">
                <a16:creationId xmlns:a16="http://schemas.microsoft.com/office/drawing/2014/main" id="{05E048F6-53CA-EF74-8EE5-D9D42A31683F}"/>
              </a:ext>
            </a:extLst>
          </p:cNvPr>
          <p:cNvPicPr>
            <a:picLocks noChangeAspect="1"/>
          </p:cNvPicPr>
          <p:nvPr/>
        </p:nvPicPr>
        <p:blipFill>
          <a:blip r:embed="rId4"/>
          <a:stretch>
            <a:fillRect/>
          </a:stretch>
        </p:blipFill>
        <p:spPr>
          <a:xfrm>
            <a:off x="682171" y="-75173"/>
            <a:ext cx="17139729" cy="5108070"/>
          </a:xfrm>
          <a:prstGeom prst="rect">
            <a:avLst/>
          </a:prstGeom>
        </p:spPr>
      </p:pic>
      <p:sp>
        <p:nvSpPr>
          <p:cNvPr id="6" name="Freeform 10">
            <a:extLst>
              <a:ext uri="{FF2B5EF4-FFF2-40B4-BE49-F238E27FC236}">
                <a16:creationId xmlns:a16="http://schemas.microsoft.com/office/drawing/2014/main" id="{A575E147-E96A-B64C-7D8F-49FF450CFF7E}"/>
              </a:ext>
            </a:extLst>
          </p:cNvPr>
          <p:cNvSpPr/>
          <p:nvPr/>
        </p:nvSpPr>
        <p:spPr>
          <a:xfrm>
            <a:off x="15997199" y="2668414"/>
            <a:ext cx="4581601" cy="1420296"/>
          </a:xfrm>
          <a:custGeom>
            <a:avLst/>
            <a:gdLst/>
            <a:ahLst/>
            <a:cxnLst/>
            <a:rect l="l" t="t" r="r" b="b"/>
            <a:pathLst>
              <a:path w="4581601" h="1420296">
                <a:moveTo>
                  <a:pt x="0" y="0"/>
                </a:moveTo>
                <a:lnTo>
                  <a:pt x="4581602" y="0"/>
                </a:lnTo>
                <a:lnTo>
                  <a:pt x="4581602" y="1420297"/>
                </a:lnTo>
                <a:lnTo>
                  <a:pt x="0" y="14202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tr-TR"/>
          </a:p>
        </p:txBody>
      </p:sp>
      <p:sp>
        <p:nvSpPr>
          <p:cNvPr id="7" name="Metin kutusu 6">
            <a:extLst>
              <a:ext uri="{FF2B5EF4-FFF2-40B4-BE49-F238E27FC236}">
                <a16:creationId xmlns:a16="http://schemas.microsoft.com/office/drawing/2014/main" id="{AC6ECFDE-0E4A-DC17-A3A3-BC3632ADAA53}"/>
              </a:ext>
            </a:extLst>
          </p:cNvPr>
          <p:cNvSpPr txBox="1"/>
          <p:nvPr/>
        </p:nvSpPr>
        <p:spPr>
          <a:xfrm>
            <a:off x="3200400" y="5524500"/>
            <a:ext cx="8614229" cy="1815882"/>
          </a:xfrm>
          <a:prstGeom prst="rect">
            <a:avLst/>
          </a:prstGeom>
          <a:noFill/>
        </p:spPr>
        <p:txBody>
          <a:bodyPr wrap="square">
            <a:spAutoFit/>
          </a:bodyPr>
          <a:lstStyle/>
          <a:p>
            <a:r>
              <a:rPr lang="en-US" sz="2800" b="1" dirty="0">
                <a:latin typeface="Onton"/>
              </a:rPr>
              <a:t>First of all, we controlled the direction and speed of the motor using a potentiometer. It was also used to count the encoder pulses of the dc motor with the external interrupt block.</a:t>
            </a:r>
            <a:endParaRPr lang="tr-TR" sz="2800" b="1" dirty="0">
              <a:latin typeface="Onto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5" name="Freeform 5"/>
          <p:cNvSpPr/>
          <p:nvPr/>
        </p:nvSpPr>
        <p:spPr>
          <a:xfrm>
            <a:off x="15941495" y="7805120"/>
            <a:ext cx="2346505" cy="2481880"/>
          </a:xfrm>
          <a:custGeom>
            <a:avLst/>
            <a:gdLst/>
            <a:ahLst/>
            <a:cxnLst/>
            <a:rect l="l" t="t" r="r" b="b"/>
            <a:pathLst>
              <a:path w="2346505" h="2481880">
                <a:moveTo>
                  <a:pt x="0" y="0"/>
                </a:moveTo>
                <a:lnTo>
                  <a:pt x="2346505" y="0"/>
                </a:lnTo>
                <a:lnTo>
                  <a:pt x="2346505" y="2481880"/>
                </a:lnTo>
                <a:lnTo>
                  <a:pt x="0" y="24818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8" name="Freeform 8"/>
          <p:cNvSpPr/>
          <p:nvPr/>
        </p:nvSpPr>
        <p:spPr>
          <a:xfrm>
            <a:off x="471274" y="678562"/>
            <a:ext cx="1737295" cy="1067647"/>
          </a:xfrm>
          <a:custGeom>
            <a:avLst/>
            <a:gdLst/>
            <a:ahLst/>
            <a:cxnLst/>
            <a:rect l="l" t="t" r="r" b="b"/>
            <a:pathLst>
              <a:path w="1737295" h="1067647">
                <a:moveTo>
                  <a:pt x="0" y="0"/>
                </a:moveTo>
                <a:lnTo>
                  <a:pt x="1737295" y="0"/>
                </a:lnTo>
                <a:lnTo>
                  <a:pt x="1737295" y="1067646"/>
                </a:lnTo>
                <a:lnTo>
                  <a:pt x="0" y="10676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tr-TR"/>
          </a:p>
        </p:txBody>
      </p:sp>
      <p:pic>
        <p:nvPicPr>
          <p:cNvPr id="12" name="Resim 11">
            <a:extLst>
              <a:ext uri="{FF2B5EF4-FFF2-40B4-BE49-F238E27FC236}">
                <a16:creationId xmlns:a16="http://schemas.microsoft.com/office/drawing/2014/main" id="{D4B1811B-5BFE-A4C6-ACA1-B67C92AAF15E}"/>
              </a:ext>
            </a:extLst>
          </p:cNvPr>
          <p:cNvPicPr>
            <a:picLocks noChangeAspect="1"/>
          </p:cNvPicPr>
          <p:nvPr/>
        </p:nvPicPr>
        <p:blipFill>
          <a:blip r:embed="rId10"/>
          <a:stretch>
            <a:fillRect/>
          </a:stretch>
        </p:blipFill>
        <p:spPr>
          <a:xfrm>
            <a:off x="4572000" y="307133"/>
            <a:ext cx="9144000" cy="4124811"/>
          </a:xfrm>
          <a:prstGeom prst="rect">
            <a:avLst/>
          </a:prstGeom>
        </p:spPr>
      </p:pic>
      <p:sp>
        <p:nvSpPr>
          <p:cNvPr id="15" name="Metin kutusu 14">
            <a:extLst>
              <a:ext uri="{FF2B5EF4-FFF2-40B4-BE49-F238E27FC236}">
                <a16:creationId xmlns:a16="http://schemas.microsoft.com/office/drawing/2014/main" id="{6007F476-166C-65CB-75C5-BB455AC0A988}"/>
              </a:ext>
            </a:extLst>
          </p:cNvPr>
          <p:cNvSpPr txBox="1"/>
          <p:nvPr/>
        </p:nvSpPr>
        <p:spPr>
          <a:xfrm>
            <a:off x="2971800" y="4957047"/>
            <a:ext cx="13426895" cy="2246769"/>
          </a:xfrm>
          <a:prstGeom prst="rect">
            <a:avLst/>
          </a:prstGeom>
          <a:noFill/>
        </p:spPr>
        <p:txBody>
          <a:bodyPr wrap="square">
            <a:spAutoFit/>
          </a:bodyPr>
          <a:lstStyle/>
          <a:p>
            <a:r>
              <a:rPr lang="en-US" sz="2800" b="1" dirty="0">
                <a:latin typeface="Onton"/>
              </a:rPr>
              <a:t>After converting the analog signal to digital signal, we compared this signal with the "compare to zero" block. This block checks whether the incoming signal is less than zero and the signal is sent to the Arduino digital output pin. If the compared signal is less than zero, the motor starts rotating in one direction (clockwise or counterclockwise); If the signal is greater than zero, the motor starts rotating in the other direction. </a:t>
            </a:r>
            <a:endParaRPr lang="tr-TR" sz="2800" b="1" dirty="0">
              <a:latin typeface="Onto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DFD"/>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Freeform 7"/>
          <p:cNvSpPr/>
          <p:nvPr/>
        </p:nvSpPr>
        <p:spPr>
          <a:xfrm>
            <a:off x="14968499" y="6035714"/>
            <a:ext cx="4581601" cy="1420296"/>
          </a:xfrm>
          <a:custGeom>
            <a:avLst/>
            <a:gdLst/>
            <a:ahLst/>
            <a:cxnLst/>
            <a:rect l="l" t="t" r="r" b="b"/>
            <a:pathLst>
              <a:path w="4581601" h="1420296">
                <a:moveTo>
                  <a:pt x="0" y="0"/>
                </a:moveTo>
                <a:lnTo>
                  <a:pt x="4581602" y="0"/>
                </a:lnTo>
                <a:lnTo>
                  <a:pt x="4581602" y="1420296"/>
                </a:lnTo>
                <a:lnTo>
                  <a:pt x="0" y="1420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Metin kutusu 8">
            <a:extLst>
              <a:ext uri="{FF2B5EF4-FFF2-40B4-BE49-F238E27FC236}">
                <a16:creationId xmlns:a16="http://schemas.microsoft.com/office/drawing/2014/main" id="{71CA351B-9F3D-B731-FE79-38230B29863B}"/>
              </a:ext>
            </a:extLst>
          </p:cNvPr>
          <p:cNvSpPr txBox="1"/>
          <p:nvPr/>
        </p:nvSpPr>
        <p:spPr>
          <a:xfrm>
            <a:off x="3184914" y="5143500"/>
            <a:ext cx="11521686" cy="2523768"/>
          </a:xfrm>
          <a:prstGeom prst="rect">
            <a:avLst/>
          </a:prstGeom>
          <a:noFill/>
        </p:spPr>
        <p:txBody>
          <a:bodyPr wrap="square">
            <a:spAutoFit/>
          </a:bodyPr>
          <a:lstStyle/>
          <a:p>
            <a:r>
              <a:rPr lang="en-US" sz="2800" b="1" dirty="0">
                <a:latin typeface="Onton"/>
              </a:rPr>
              <a:t>The switch block used here performs a kind of absolute value mathematical operation. In other words, it ensures that the incoming digital signal (negative or positive) passes through the switch block and comes out as a positive signal. This signal is sent to the PWM output of the motor and the speed of the motor is determined depending on the amplitude of the signal.</a:t>
            </a:r>
            <a:endParaRPr lang="tr-TR" sz="2800" b="1" dirty="0">
              <a:latin typeface="Onton"/>
            </a:endParaRPr>
          </a:p>
          <a:p>
            <a:endParaRPr lang="tr-TR" sz="1800" b="1" dirty="0">
              <a:latin typeface="Onton"/>
            </a:endParaRPr>
          </a:p>
        </p:txBody>
      </p:sp>
      <p:pic>
        <p:nvPicPr>
          <p:cNvPr id="11" name="Resim 10">
            <a:extLst>
              <a:ext uri="{FF2B5EF4-FFF2-40B4-BE49-F238E27FC236}">
                <a16:creationId xmlns:a16="http://schemas.microsoft.com/office/drawing/2014/main" id="{EABF5D3F-AE6C-5BB5-955E-6EC1C84BECE4}"/>
              </a:ext>
            </a:extLst>
          </p:cNvPr>
          <p:cNvPicPr>
            <a:picLocks noChangeAspect="1"/>
          </p:cNvPicPr>
          <p:nvPr/>
        </p:nvPicPr>
        <p:blipFill>
          <a:blip r:embed="rId8"/>
          <a:stretch>
            <a:fillRect/>
          </a:stretch>
        </p:blipFill>
        <p:spPr>
          <a:xfrm>
            <a:off x="3074449" y="255625"/>
            <a:ext cx="9982200" cy="4478387"/>
          </a:xfrm>
          <a:prstGeom prst="rect">
            <a:avLst/>
          </a:prstGeom>
        </p:spPr>
      </p:pic>
      <p:sp>
        <p:nvSpPr>
          <p:cNvPr id="12" name="Freeform 8">
            <a:extLst>
              <a:ext uri="{FF2B5EF4-FFF2-40B4-BE49-F238E27FC236}">
                <a16:creationId xmlns:a16="http://schemas.microsoft.com/office/drawing/2014/main" id="{DA1FA2F2-DCF2-6229-3099-DC804567070C}"/>
              </a:ext>
            </a:extLst>
          </p:cNvPr>
          <p:cNvSpPr/>
          <p:nvPr/>
        </p:nvSpPr>
        <p:spPr>
          <a:xfrm>
            <a:off x="471274" y="678562"/>
            <a:ext cx="1737295" cy="1067647"/>
          </a:xfrm>
          <a:custGeom>
            <a:avLst/>
            <a:gdLst/>
            <a:ahLst/>
            <a:cxnLst/>
            <a:rect l="l" t="t" r="r" b="b"/>
            <a:pathLst>
              <a:path w="1737295" h="1067647">
                <a:moveTo>
                  <a:pt x="0" y="0"/>
                </a:moveTo>
                <a:lnTo>
                  <a:pt x="1737295" y="0"/>
                </a:lnTo>
                <a:lnTo>
                  <a:pt x="1737295" y="1067646"/>
                </a:lnTo>
                <a:lnTo>
                  <a:pt x="0" y="10676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5" name="Freeform 5"/>
          <p:cNvSpPr/>
          <p:nvPr/>
        </p:nvSpPr>
        <p:spPr>
          <a:xfrm>
            <a:off x="16168791" y="8401056"/>
            <a:ext cx="1714487" cy="1714487"/>
          </a:xfrm>
          <a:custGeom>
            <a:avLst/>
            <a:gdLst/>
            <a:ahLst/>
            <a:cxnLst/>
            <a:rect l="l" t="t" r="r" b="b"/>
            <a:pathLst>
              <a:path w="1714487" h="1714487">
                <a:moveTo>
                  <a:pt x="0" y="0"/>
                </a:moveTo>
                <a:lnTo>
                  <a:pt x="1714487" y="0"/>
                </a:lnTo>
                <a:lnTo>
                  <a:pt x="1714487" y="1714488"/>
                </a:lnTo>
                <a:lnTo>
                  <a:pt x="0" y="17144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pic>
        <p:nvPicPr>
          <p:cNvPr id="8" name="Resim 7">
            <a:extLst>
              <a:ext uri="{FF2B5EF4-FFF2-40B4-BE49-F238E27FC236}">
                <a16:creationId xmlns:a16="http://schemas.microsoft.com/office/drawing/2014/main" id="{9C719AA1-6DA3-BA23-7CF4-1FA5F99EECEE}"/>
              </a:ext>
            </a:extLst>
          </p:cNvPr>
          <p:cNvPicPr>
            <a:picLocks noChangeAspect="1"/>
          </p:cNvPicPr>
          <p:nvPr/>
        </p:nvPicPr>
        <p:blipFill>
          <a:blip r:embed="rId8"/>
          <a:stretch>
            <a:fillRect/>
          </a:stretch>
        </p:blipFill>
        <p:spPr>
          <a:xfrm>
            <a:off x="3191425" y="0"/>
            <a:ext cx="11324791" cy="4581984"/>
          </a:xfrm>
          <a:prstGeom prst="rect">
            <a:avLst/>
          </a:prstGeom>
        </p:spPr>
      </p:pic>
      <p:sp>
        <p:nvSpPr>
          <p:cNvPr id="9" name="Metin kutusu 8">
            <a:extLst>
              <a:ext uri="{FF2B5EF4-FFF2-40B4-BE49-F238E27FC236}">
                <a16:creationId xmlns:a16="http://schemas.microsoft.com/office/drawing/2014/main" id="{4D723118-AA6A-88CB-A464-F49BD3B7FD6F}"/>
              </a:ext>
            </a:extLst>
          </p:cNvPr>
          <p:cNvSpPr txBox="1"/>
          <p:nvPr/>
        </p:nvSpPr>
        <p:spPr>
          <a:xfrm>
            <a:off x="3184914" y="5143500"/>
            <a:ext cx="11521686" cy="1384995"/>
          </a:xfrm>
          <a:prstGeom prst="rect">
            <a:avLst/>
          </a:prstGeom>
          <a:noFill/>
        </p:spPr>
        <p:txBody>
          <a:bodyPr wrap="square">
            <a:spAutoFit/>
          </a:bodyPr>
          <a:lstStyle/>
          <a:p>
            <a:r>
              <a:rPr lang="en-US" sz="2800" b="1" dirty="0">
                <a:latin typeface="Onton"/>
              </a:rPr>
              <a:t>Here, we aimed to count the number of DC motor encoder pulses using the external interrupt block. At each rising edge, we counted the number of pulses with the subsystem within the Interrupt trigger block.</a:t>
            </a:r>
            <a:endParaRPr lang="tr-TR" sz="2800" b="1" dirty="0">
              <a:latin typeface="Onto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DFD"/>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pic>
        <p:nvPicPr>
          <p:cNvPr id="9" name="Resim 8">
            <a:extLst>
              <a:ext uri="{FF2B5EF4-FFF2-40B4-BE49-F238E27FC236}">
                <a16:creationId xmlns:a16="http://schemas.microsoft.com/office/drawing/2014/main" id="{6A66C7A2-F5AD-228F-6912-4AB0BAB2FC2C}"/>
              </a:ext>
            </a:extLst>
          </p:cNvPr>
          <p:cNvPicPr>
            <a:picLocks noChangeAspect="1"/>
          </p:cNvPicPr>
          <p:nvPr/>
        </p:nvPicPr>
        <p:blipFill>
          <a:blip r:embed="rId6"/>
          <a:stretch>
            <a:fillRect/>
          </a:stretch>
        </p:blipFill>
        <p:spPr>
          <a:xfrm>
            <a:off x="611432" y="-12521"/>
            <a:ext cx="16355623" cy="6274157"/>
          </a:xfrm>
          <a:prstGeom prst="rect">
            <a:avLst/>
          </a:prstGeom>
        </p:spPr>
      </p:pic>
      <p:sp>
        <p:nvSpPr>
          <p:cNvPr id="10" name="Metin kutusu 9">
            <a:extLst>
              <a:ext uri="{FF2B5EF4-FFF2-40B4-BE49-F238E27FC236}">
                <a16:creationId xmlns:a16="http://schemas.microsoft.com/office/drawing/2014/main" id="{F3E42DD1-5B80-4BE1-A5F4-6040F9EA4EAA}"/>
              </a:ext>
            </a:extLst>
          </p:cNvPr>
          <p:cNvSpPr txBox="1"/>
          <p:nvPr/>
        </p:nvSpPr>
        <p:spPr>
          <a:xfrm>
            <a:off x="3383157" y="6325997"/>
            <a:ext cx="11521686" cy="2246769"/>
          </a:xfrm>
          <a:prstGeom prst="rect">
            <a:avLst/>
          </a:prstGeom>
          <a:noFill/>
        </p:spPr>
        <p:txBody>
          <a:bodyPr wrap="square">
            <a:spAutoFit/>
          </a:bodyPr>
          <a:lstStyle/>
          <a:p>
            <a:r>
              <a:rPr lang="en-US" sz="2800" b="1" dirty="0">
                <a:latin typeface="Onton"/>
              </a:rPr>
              <a:t>Here we used a rotary potentiometer that rotates synchronously with the rotation of the motor. This potentiometer acts as the feedback of the system. In addition, we wanted to ensure that the motor reaches the desired position with the least error and in the fastest way by evaluating the signal coming from the feedback with the PID controller.</a:t>
            </a:r>
            <a:endParaRPr lang="tr-TR" sz="2800" b="1" dirty="0">
              <a:latin typeface="Onton"/>
            </a:endParaRPr>
          </a:p>
        </p:txBody>
      </p:sp>
      <p:pic>
        <p:nvPicPr>
          <p:cNvPr id="14" name="Resim 13">
            <a:extLst>
              <a:ext uri="{FF2B5EF4-FFF2-40B4-BE49-F238E27FC236}">
                <a16:creationId xmlns:a16="http://schemas.microsoft.com/office/drawing/2014/main" id="{402D9483-D3F6-8858-0F07-23DFF8426FD8}"/>
              </a:ext>
            </a:extLst>
          </p:cNvPr>
          <p:cNvPicPr>
            <a:picLocks noChangeAspect="1"/>
          </p:cNvPicPr>
          <p:nvPr/>
        </p:nvPicPr>
        <p:blipFill>
          <a:blip r:embed="rId7"/>
          <a:stretch>
            <a:fillRect/>
          </a:stretch>
        </p:blipFill>
        <p:spPr>
          <a:xfrm>
            <a:off x="15848050" y="8433105"/>
            <a:ext cx="1737511" cy="10668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DFD"/>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8" name="Freeform 8"/>
          <p:cNvSpPr/>
          <p:nvPr/>
        </p:nvSpPr>
        <p:spPr>
          <a:xfrm>
            <a:off x="14348389" y="7515013"/>
            <a:ext cx="2910911" cy="2281096"/>
          </a:xfrm>
          <a:custGeom>
            <a:avLst/>
            <a:gdLst/>
            <a:ahLst/>
            <a:cxnLst/>
            <a:rect l="l" t="t" r="r" b="b"/>
            <a:pathLst>
              <a:path w="2910911" h="2281096">
                <a:moveTo>
                  <a:pt x="0" y="0"/>
                </a:moveTo>
                <a:lnTo>
                  <a:pt x="2910911" y="0"/>
                </a:lnTo>
                <a:lnTo>
                  <a:pt x="2910911" y="2281096"/>
                </a:lnTo>
                <a:lnTo>
                  <a:pt x="0" y="22810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pic>
        <p:nvPicPr>
          <p:cNvPr id="12" name="Resim 11">
            <a:extLst>
              <a:ext uri="{FF2B5EF4-FFF2-40B4-BE49-F238E27FC236}">
                <a16:creationId xmlns:a16="http://schemas.microsoft.com/office/drawing/2014/main" id="{92FA229F-6A0A-DDDB-1705-55DFAC7F7F1D}"/>
              </a:ext>
            </a:extLst>
          </p:cNvPr>
          <p:cNvPicPr>
            <a:picLocks noChangeAspect="1"/>
          </p:cNvPicPr>
          <p:nvPr/>
        </p:nvPicPr>
        <p:blipFill>
          <a:blip r:embed="rId8"/>
          <a:stretch>
            <a:fillRect/>
          </a:stretch>
        </p:blipFill>
        <p:spPr>
          <a:xfrm>
            <a:off x="5029200" y="495300"/>
            <a:ext cx="7646447" cy="3319810"/>
          </a:xfrm>
          <a:prstGeom prst="rect">
            <a:avLst/>
          </a:prstGeom>
        </p:spPr>
      </p:pic>
      <p:sp>
        <p:nvSpPr>
          <p:cNvPr id="13" name="Metin kutusu 12">
            <a:extLst>
              <a:ext uri="{FF2B5EF4-FFF2-40B4-BE49-F238E27FC236}">
                <a16:creationId xmlns:a16="http://schemas.microsoft.com/office/drawing/2014/main" id="{11CBD1E3-EADB-BDE9-46A6-FE24DDD3167D}"/>
              </a:ext>
            </a:extLst>
          </p:cNvPr>
          <p:cNvSpPr txBox="1"/>
          <p:nvPr/>
        </p:nvSpPr>
        <p:spPr>
          <a:xfrm>
            <a:off x="3200400" y="5268244"/>
            <a:ext cx="11521686" cy="1815882"/>
          </a:xfrm>
          <a:prstGeom prst="rect">
            <a:avLst/>
          </a:prstGeom>
          <a:noFill/>
        </p:spPr>
        <p:txBody>
          <a:bodyPr wrap="square">
            <a:spAutoFit/>
          </a:bodyPr>
          <a:lstStyle/>
          <a:p>
            <a:r>
              <a:rPr lang="en-US" sz="2800" b="1" dirty="0">
                <a:latin typeface="Onton"/>
              </a:rPr>
              <a:t>This is the feedback of the system. First, we converted the analog signal coming from the potentiometer output into a digital signal. Next, we added the voltage-degree calibration gains of the potentiometer. Thus, we observed what position the engine was in.</a:t>
            </a:r>
            <a:endParaRPr lang="tr-TR" sz="2800" b="1" dirty="0">
              <a:latin typeface="Onto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555</Words>
  <Application>Microsoft Office PowerPoint</Application>
  <PresentationFormat>Özel</PresentationFormat>
  <Paragraphs>19</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Anton</vt:lpstr>
      <vt:lpstr>Arial</vt:lpstr>
      <vt:lpstr>Calibri</vt:lpstr>
      <vt:lpstr>Onton</vt:lpstr>
      <vt:lpstr>Oswald Bold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Projesi Sunumu</dc:title>
  <cp:lastModifiedBy>Berke Parlat</cp:lastModifiedBy>
  <cp:revision>10</cp:revision>
  <dcterms:created xsi:type="dcterms:W3CDTF">2006-08-16T00:00:00Z</dcterms:created>
  <dcterms:modified xsi:type="dcterms:W3CDTF">2024-05-29T09:42:23Z</dcterms:modified>
  <dc:identifier>DAF9gT6uxMw</dc:identifier>
</cp:coreProperties>
</file>