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35" Type="http://schemas.openxmlformats.org/officeDocument/2006/relationships/font" Target="fonts/Oswald-bold.fntdata"/><Relationship Id="rId12" Type="http://schemas.openxmlformats.org/officeDocument/2006/relationships/slide" Target="slides/slide6.xml"/><Relationship Id="rId34" Type="http://schemas.openxmlformats.org/officeDocument/2006/relationships/font" Target="fonts/Oswald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949a28b9_0_312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2" name="Google Shape;162;g56949a28b9_0_31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6c05b2bd2_0_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1" name="Google Shape;221;g56c05b2bd2_0_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6949a28b9_0_684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8" name="Google Shape;228;g56949a28b9_0_68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82c9fd3cf_0_23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4" name="Google Shape;234;g582c9fd3cf_0_23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82c9fd3cf_0_43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0" name="Google Shape;240;g582c9fd3cf_0_43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82c9fd3cf_0_5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8" name="Google Shape;248;g582c9fd3cf_0_5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6949a28b9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56949a28b9_0_569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949a28b9_0_34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0" name="Google Shape;170;g56949a28b9_0_34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-"/>
            </a:pPr>
            <a:r>
              <a:t/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917711df9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6" name="Google Shape;176;g5917711df9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-"/>
            </a:pPr>
            <a:r>
              <a:t/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949a28b9_0_659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2" name="Google Shape;182;g56949a28b9_0_659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-"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6949a28b9_0_64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9" name="Google Shape;189;g56949a28b9_0_64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82c9fd3cf_0_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5" name="Google Shape;195;g582c9fd3cf_0_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949a28b9_0_70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2" name="Google Shape;202;g56949a28b9_0_70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6949a28b9_0_669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8" name="Google Shape;208;g56949a28b9_0_669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6a09a8d48_0_1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4" name="Google Shape;214;g56a09a8d48_0_1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4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133" name="Google Shape;133;p14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FFDC7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FFDC7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FFDC7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FFDC7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0548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6367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0A51A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6367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0A51A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 1">
  <p:cSld name="Default 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/>
          <p:nvPr/>
        </p:nvSpPr>
        <p:spPr>
          <a:xfrm>
            <a:off x="-1" y="0"/>
            <a:ext cx="9144000" cy="42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636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 rotWithShape="1">
          <a:blip r:embed="rId3">
            <a:alphaModFix/>
          </a:blip>
          <a:srcRect b="22076" l="0" r="0" t="2207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E6DE5">
                  <a:alpha val="90980"/>
                </a:srgbClr>
              </a:gs>
              <a:gs pos="4000">
                <a:srgbClr val="0E6DE5">
                  <a:alpha val="90980"/>
                </a:srgbClr>
              </a:gs>
              <a:gs pos="100000">
                <a:srgbClr val="14A5FF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636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705600" y="2059100"/>
            <a:ext cx="77328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Graph Neural Networks</a:t>
            </a:r>
            <a:endParaRPr b="1" sz="53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2860500" y="2901500"/>
            <a:ext cx="3423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JONATHAN SHOBROOK, PHILIP DOHM, ROGER QIU</a:t>
            </a:r>
            <a:endParaRPr sz="11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/>
        </p:nvSpPr>
        <p:spPr>
          <a:xfrm>
            <a:off x="716850" y="687425"/>
            <a:ext cx="77103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Graph Convolutional Operator (Example)</a:t>
            </a:r>
            <a:endParaRPr b="1" baseline="-25000" i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677400" y="1559925"/>
            <a:ext cx="77892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5" name="Google Shape;225;p25"/>
          <p:cNvPicPr preferRelativeResize="0"/>
          <p:nvPr/>
        </p:nvPicPr>
        <p:blipFill rotWithShape="1">
          <a:blip r:embed="rId3">
            <a:alphaModFix/>
          </a:blip>
          <a:srcRect b="4525" l="1409" r="0" t="4058"/>
          <a:stretch/>
        </p:blipFill>
        <p:spPr>
          <a:xfrm>
            <a:off x="1140601" y="1699062"/>
            <a:ext cx="6862799" cy="297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/>
        </p:nvSpPr>
        <p:spPr>
          <a:xfrm>
            <a:off x="716850" y="687425"/>
            <a:ext cx="77103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Case Study: Traveling Salesman Problem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677400" y="1559925"/>
            <a:ext cx="77892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Problem: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Given a complete, weighted graph, find a Hamiltonian circuit with the minimum total weight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NP-hard: hard to find solutions for and hard to verify solutions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Our Solution: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Train a GNN to predict the edges are in the TSP solution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Input graphs are complete graphs with 5-8 nodes and random weights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 graphs have the same structure as the input but with the estimated TSP solution labeled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Error calculated by comparing GNN output to an algorithmic TSP solution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/>
        </p:nvSpPr>
        <p:spPr>
          <a:xfrm>
            <a:off x="716850" y="687425"/>
            <a:ext cx="77103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Our Results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677400" y="1559925"/>
            <a:ext cx="77892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How good is our model?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~90% accuracy of edge labels prediction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~25% accuracy of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graphs are perfectly labelled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Among those graphs that are not perfectly labelled, the estimated TSP solution length they give is very close to the ground truth (relative error ~7%)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do these numbers mean?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Our model is better estimating minimum cost than making Hamiltonian circuits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/>
        </p:nvSpPr>
        <p:spPr>
          <a:xfrm>
            <a:off x="716850" y="687425"/>
            <a:ext cx="77103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Worst Results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677400" y="1559925"/>
            <a:ext cx="77892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Our model tends to perform worse on graphs with more vertices and edges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example, see the true solution (left) vs. the model output (right)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925" y="2115887"/>
            <a:ext cx="3468075" cy="263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150" y="2183053"/>
            <a:ext cx="3265074" cy="249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/>
        </p:nvSpPr>
        <p:spPr>
          <a:xfrm>
            <a:off x="716850" y="687425"/>
            <a:ext cx="77103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Best Results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677400" y="1559925"/>
            <a:ext cx="77892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Our model tends to perform better on graphs with less vertices and edges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example, see the true solution (left) vs. the model output (right)--they’re the same!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350" y="2225670"/>
            <a:ext cx="3715451" cy="27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00" y="2118201"/>
            <a:ext cx="3507386" cy="27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/>
        </p:nvSpPr>
        <p:spPr>
          <a:xfrm>
            <a:off x="3043184" y="1762588"/>
            <a:ext cx="30576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411550">
            <a:noAutofit/>
          </a:bodyPr>
          <a:lstStyle/>
          <a:p>
            <a:pPr indent="0" lvl="0" marL="0" marR="0" rtl="0" algn="ctr">
              <a:lnSpc>
                <a:spcPct val="663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  <a:endParaRPr b="1" sz="7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3703639" y="3143113"/>
            <a:ext cx="1753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  <a:endParaRPr sz="17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1829550" y="687425"/>
            <a:ext cx="54849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What is a Neural Network?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677400" y="1559925"/>
            <a:ext cx="77892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Consists of neurons (nodes) and synapses (edges); nodes are organized into layers, each node has an activation function, and each edge has a weight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Input layer takes in data as a vector and propagates it forward to the first hidden layer for processing; this layer passes the processed data on to the second hidden layer, and so on, until the output layer is reached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supervised learning, the neural network is “trained” to fit a dataset of known inputs and outputs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Given an input, the network predicts the output, and error (loss) is then calculated between the predicted output and true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Synapse weights are updated to minimize this loss, and then the process is repeated with the next input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/>
        </p:nvSpPr>
        <p:spPr>
          <a:xfrm>
            <a:off x="1829550" y="687425"/>
            <a:ext cx="54849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What is a Neural Network?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677400" y="1559925"/>
            <a:ext cx="77892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Consists of neurons (nodes) and synapses (edges)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Nodes are organized into layers and each node has an activation function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Each edge has a weight which the network attempts to learn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Input layer takes in data as a vector and passes it through hidden layers until the output layer is reached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supervised learning, the neural network is “trained” to fit a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network “learns” by minimizing a loss function based on the error of its predictions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1829550" y="687425"/>
            <a:ext cx="54849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Multi-Layer Perceptron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677400" y="1559925"/>
            <a:ext cx="77892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0" y="1733988"/>
            <a:ext cx="7449900" cy="27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/>
        </p:nvSpPr>
        <p:spPr>
          <a:xfrm>
            <a:off x="677400" y="1559925"/>
            <a:ext cx="77892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Deep neural network architecture typically used for image processing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first hidden layers learn local patterns in the input image, like edges or corners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Deeper layers learn more complex patterns, such as objects or facial features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output layer can do things such as classify the input image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CNNs differ from MLPs mainly in that they have 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convolutional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layers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716850" y="687425"/>
            <a:ext cx="77103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Convolutional Neural Networks (CNNs)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716850" y="687425"/>
            <a:ext cx="77103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Convolutional Layer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677400" y="1559925"/>
            <a:ext cx="77892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512" y="1144862"/>
            <a:ext cx="3932975" cy="39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/>
        </p:nvSpPr>
        <p:spPr>
          <a:xfrm>
            <a:off x="716850" y="687425"/>
            <a:ext cx="77103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Where do CNNs fail?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677400" y="1559925"/>
            <a:ext cx="77892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CNNs fail on 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graphs!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You can’t define standard convolution operators on graphs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Isomorphic graphs can have completely different-looking adjacency matrices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Minor adjacency matrix differences can change the entire structure of the 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CNNs assume a natural order, which graphs do not have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A lot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of real-world phenomena can be modeled as graphs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Molecules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Social networks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Causal networks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Word dependencies in natural language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/>
        </p:nvSpPr>
        <p:spPr>
          <a:xfrm>
            <a:off x="716850" y="687425"/>
            <a:ext cx="77103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Graph Neural Networks (GNNs)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677400" y="1559925"/>
            <a:ext cx="77892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Family of neural networks which generalize CNNs to graph inputs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Takes a graph where each node (and/or edge) has an associated feature vector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Outputs a predicted label (typically a vector) for each node (and/or edge)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Layers learn a vector representation for each node by aggregating information about the node’s neighborhood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aggregation process is essentially a 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graph convolution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Also an 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iterative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Accomplished by feeding node and neighbor information into a neural network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/>
        </p:nvSpPr>
        <p:spPr>
          <a:xfrm>
            <a:off x="716850" y="687425"/>
            <a:ext cx="77103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Graph Convolutions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677400" y="1559925"/>
            <a:ext cx="77892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 rotWithShape="1">
          <a:blip r:embed="rId3">
            <a:alphaModFix/>
          </a:blip>
          <a:srcRect b="19839" l="0" r="0" t="0"/>
          <a:stretch/>
        </p:blipFill>
        <p:spPr>
          <a:xfrm>
            <a:off x="1941726" y="1950976"/>
            <a:ext cx="5260550" cy="23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7">
      <a:dk1>
        <a:srgbClr val="B4B4B4"/>
      </a:dk1>
      <a:lt1>
        <a:srgbClr val="FFFFFF"/>
      </a:lt1>
      <a:dk2>
        <a:srgbClr val="494949"/>
      </a:dk2>
      <a:lt2>
        <a:srgbClr val="FFFFFF"/>
      </a:lt2>
      <a:accent1>
        <a:srgbClr val="0E6DE5"/>
      </a:accent1>
      <a:accent2>
        <a:srgbClr val="14A5FF"/>
      </a:accent2>
      <a:accent3>
        <a:srgbClr val="FFC625"/>
      </a:accent3>
      <a:accent4>
        <a:srgbClr val="2ADEC8"/>
      </a:accent4>
      <a:accent5>
        <a:srgbClr val="5C6F7A"/>
      </a:accent5>
      <a:accent6>
        <a:srgbClr val="E7E8EA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