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80" r:id="rId4"/>
    <p:sldId id="257" r:id="rId5"/>
    <p:sldId id="282" r:id="rId6"/>
    <p:sldId id="258" r:id="rId7"/>
    <p:sldId id="259" r:id="rId8"/>
    <p:sldId id="262" r:id="rId9"/>
    <p:sldId id="264" r:id="rId10"/>
    <p:sldId id="263" r:id="rId11"/>
    <p:sldId id="267" r:id="rId12"/>
    <p:sldId id="266" r:id="rId13"/>
    <p:sldId id="268" r:id="rId14"/>
    <p:sldId id="269" r:id="rId15"/>
    <p:sldId id="276" r:id="rId16"/>
    <p:sldId id="270" r:id="rId17"/>
    <p:sldId id="278" r:id="rId18"/>
    <p:sldId id="273" r:id="rId19"/>
    <p:sldId id="285" r:id="rId20"/>
    <p:sldId id="293" r:id="rId21"/>
    <p:sldId id="287" r:id="rId22"/>
    <p:sldId id="288" r:id="rId23"/>
    <p:sldId id="291" r:id="rId24"/>
    <p:sldId id="289" r:id="rId25"/>
    <p:sldId id="292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A5713-FA93-49B2-9842-BB97CF36178E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8E498-B4CA-4327-AD7A-14C22F0CD0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355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fc is shifted up and down in frequency domain by the binary input signal 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8E498-B4CA-4327-AD7A-14C22F0CD030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183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CONSTELLATION</a:t>
            </a:r>
            <a:r>
              <a:rPr lang="en-US" baseline="0" dirty="0" smtClean="0"/>
              <a:t> DIAGRAM OR SIGNAL STATE SPACE DIGRAM   --------------ONLY THE RELATIVE POSITIONS OF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PEAKS OF THE PHASORS ARE SHOWN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8E498-B4CA-4327-AD7A-14C22F0CD030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998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D93CD-8FE9-4F39-945E-C58E43056851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1941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8E498-B4CA-4327-AD7A-14C22F0CD030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812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11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16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64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81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738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192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847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682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69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010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730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7004-C896-40C9-A8F6-76F8DE7263B5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2E1F-73B4-4D41-B363-051EF5DE2F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326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 smtClean="0"/>
              <a:t>Digital Modulation Techniques</a:t>
            </a:r>
            <a:br>
              <a:rPr lang="en-US" dirty="0" smtClean="0"/>
            </a:br>
            <a:r>
              <a:rPr lang="en-US" dirty="0" smtClean="0"/>
              <a:t>Chapter 3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8352928" cy="403244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Topics Discussed 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Basics </a:t>
            </a:r>
            <a:r>
              <a:rPr lang="en-IN" dirty="0">
                <a:solidFill>
                  <a:srgbClr val="FF0000"/>
                </a:solidFill>
              </a:rPr>
              <a:t>principles of </a:t>
            </a:r>
            <a:endParaRPr lang="en-IN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Amplitude </a:t>
            </a:r>
            <a:r>
              <a:rPr lang="en-IN" dirty="0">
                <a:solidFill>
                  <a:srgbClr val="FF0000"/>
                </a:solidFill>
              </a:rPr>
              <a:t>Shift Keying( </a:t>
            </a:r>
            <a:r>
              <a:rPr lang="en-IN" dirty="0" smtClean="0">
                <a:solidFill>
                  <a:srgbClr val="FF0000"/>
                </a:solidFill>
              </a:rPr>
              <a:t>ASK)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Frequency </a:t>
            </a:r>
            <a:r>
              <a:rPr lang="en-IN" dirty="0">
                <a:solidFill>
                  <a:srgbClr val="FF0000"/>
                </a:solidFill>
              </a:rPr>
              <a:t>Shift Keying( FSK) </a:t>
            </a:r>
            <a:r>
              <a:rPr lang="en-IN" dirty="0" smtClean="0">
                <a:solidFill>
                  <a:srgbClr val="FF0000"/>
                </a:solidFill>
              </a:rPr>
              <a:t>and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Phase </a:t>
            </a:r>
            <a:r>
              <a:rPr lang="en-IN" dirty="0">
                <a:solidFill>
                  <a:srgbClr val="FF0000"/>
                </a:solidFill>
              </a:rPr>
              <a:t>Shift Keying (PSK)-</a:t>
            </a:r>
            <a:r>
              <a:rPr lang="en-IN" dirty="0" smtClean="0">
                <a:solidFill>
                  <a:srgbClr val="FF0000"/>
                </a:solidFill>
              </a:rPr>
              <a:t>BPSK and QPSK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QAM </a:t>
            </a:r>
            <a:endParaRPr lang="en-IN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321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385192" y="125310"/>
            <a:ext cx="8229600" cy="6696744"/>
          </a:xfrm>
        </p:spPr>
        <p:txBody>
          <a:bodyPr>
            <a:normAutofit/>
          </a:bodyPr>
          <a:lstStyle/>
          <a:p>
            <a:r>
              <a:rPr lang="en-US" dirty="0" smtClean="0"/>
              <a:t> binary input signal changes from logic 0 to logic 1 and vice versa </a:t>
            </a:r>
            <a:r>
              <a:rPr lang="en-US" dirty="0"/>
              <a:t>,</a:t>
            </a:r>
            <a:r>
              <a:rPr lang="en-US" dirty="0" smtClean="0"/>
              <a:t>output frequency shifts  between two frequencies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mark (logic 1 frequency </a:t>
            </a:r>
            <a:r>
              <a:rPr lang="en-US" dirty="0" err="1" smtClean="0"/>
              <a:t>fm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space </a:t>
            </a:r>
            <a:r>
              <a:rPr lang="en-US" dirty="0"/>
              <a:t>(logic </a:t>
            </a:r>
            <a:r>
              <a:rPr lang="en-US" dirty="0" smtClean="0"/>
              <a:t>0 frequency </a:t>
            </a:r>
            <a:r>
              <a:rPr lang="en-US" dirty="0" err="1" smtClean="0"/>
              <a:t>fs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5589240"/>
            <a:ext cx="6480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Cambria Math"/>
                <a:ea typeface="Cambria Math"/>
              </a:rPr>
              <a:t>2𝝙f   =</a:t>
            </a:r>
            <a:r>
              <a:rPr lang="en-US" sz="2800" dirty="0" smtClean="0">
                <a:latin typeface="Cambria Math"/>
                <a:ea typeface="Cambria Math"/>
              </a:rPr>
              <a:t>│</a:t>
            </a:r>
            <a:r>
              <a:rPr lang="en-US" sz="2800" i="1" dirty="0">
                <a:latin typeface="Cambria Math"/>
                <a:ea typeface="Cambria Math"/>
              </a:rPr>
              <a:t>( </a:t>
            </a:r>
            <a:r>
              <a:rPr lang="en-US" sz="2800" dirty="0" err="1"/>
              <a:t>fm-fs</a:t>
            </a:r>
            <a:r>
              <a:rPr lang="en-IN" sz="2800" dirty="0" smtClean="0"/>
              <a:t>)</a:t>
            </a:r>
            <a:r>
              <a:rPr lang="en-US" sz="2800" dirty="0" smtClean="0">
                <a:latin typeface="Cambria Math"/>
                <a:ea typeface="Cambria Math"/>
              </a:rPr>
              <a:t>│</a:t>
            </a:r>
            <a:endParaRPr lang="en-IN" sz="2000" dirty="0"/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5776" y="5013176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203848" y="328498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732240" y="328498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55134" y="508518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r>
              <a:rPr lang="en-US" sz="1200" dirty="0" smtClean="0"/>
              <a:t>c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103760" y="5075892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</a:t>
            </a:r>
            <a:r>
              <a:rPr lang="en-US" sz="1200" dirty="0" err="1" smtClean="0"/>
              <a:t>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516216" y="508518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</a:t>
            </a:r>
            <a:r>
              <a:rPr lang="en-US" sz="1200" dirty="0" err="1"/>
              <a:t>m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03848" y="4077072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1920" y="44684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/>
                <a:ea typeface="Cambria Math"/>
              </a:rPr>
              <a:t>𝝙f 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508104" y="445917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 Math"/>
                <a:ea typeface="Cambria Math"/>
              </a:rPr>
              <a:t>𝝙f </a:t>
            </a:r>
            <a:endParaRPr lang="en-IN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896036" y="328498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902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FSK Bit rate ,Baud and Bandwidth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55" y="1268760"/>
            <a:ext cx="8229600" cy="50939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Bit time is equal to the time of an FSK signaling element  and Bit rate is equals baud .</a:t>
            </a:r>
          </a:p>
          <a:p>
            <a:pPr marL="0" indent="0">
              <a:buNone/>
            </a:pPr>
            <a:r>
              <a:rPr lang="en-US" dirty="0" smtClean="0"/>
              <a:t> Baud rate can mathematically calculated by substituting N=1 in following  equation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Baud=</a:t>
            </a:r>
            <a:r>
              <a:rPr lang="en-US" dirty="0" err="1" smtClean="0"/>
              <a:t>fb</a:t>
            </a:r>
            <a:r>
              <a:rPr lang="en-US" dirty="0" smtClean="0"/>
              <a:t>/N                    baud=</a:t>
            </a:r>
            <a:r>
              <a:rPr lang="en-US" dirty="0" err="1" smtClean="0"/>
              <a:t>fb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69847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9028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of FSK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Band Width for FSK </a:t>
            </a:r>
          </a:p>
          <a:p>
            <a:pPr marL="0" indent="0">
              <a:buNone/>
            </a:pPr>
            <a:r>
              <a:rPr lang="en-US" dirty="0" smtClean="0"/>
              <a:t>             B=│(</a:t>
            </a:r>
            <a:r>
              <a:rPr lang="en-US" dirty="0" err="1"/>
              <a:t>fs-fb</a:t>
            </a:r>
            <a:r>
              <a:rPr lang="en-US" dirty="0"/>
              <a:t>)-(</a:t>
            </a:r>
            <a:r>
              <a:rPr lang="en-US" dirty="0" err="1"/>
              <a:t>fm-fb</a:t>
            </a:r>
            <a:r>
              <a:rPr lang="en-US" dirty="0"/>
              <a:t>) </a:t>
            </a:r>
            <a:r>
              <a:rPr lang="en-US" dirty="0" smtClean="0"/>
              <a:t>│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B= │(</a:t>
            </a:r>
            <a:r>
              <a:rPr lang="en-US" dirty="0" err="1" smtClean="0"/>
              <a:t>fs-fm</a:t>
            </a:r>
            <a:r>
              <a:rPr lang="en-US" dirty="0" smtClean="0"/>
              <a:t>)│+2fb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B=2(</a:t>
            </a:r>
            <a:r>
              <a:rPr lang="en-US" dirty="0" smtClean="0">
                <a:latin typeface="Cambria Math"/>
                <a:ea typeface="Cambria Math"/>
              </a:rPr>
              <a:t>𝝙f +</a:t>
            </a:r>
            <a:r>
              <a:rPr lang="en-US" dirty="0" err="1" smtClean="0">
                <a:latin typeface="Cambria Math"/>
                <a:ea typeface="Cambria Math"/>
              </a:rPr>
              <a:t>fb</a:t>
            </a:r>
            <a:r>
              <a:rPr lang="en-US" dirty="0" smtClean="0">
                <a:latin typeface="Cambria Math"/>
                <a:ea typeface="Cambria Math"/>
              </a:rPr>
              <a:t>)  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ea typeface="Cambria Math"/>
              </a:rPr>
              <a:t>which resembles with the Carson’s rule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77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Shift Keying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252520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 Phase </a:t>
            </a:r>
            <a:r>
              <a:rPr lang="en-US" dirty="0"/>
              <a:t>shift of the carrier signal to represent digital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Simplest form of PSK is Binary phase shift Keying where N=1 and M=2.</a:t>
            </a:r>
          </a:p>
          <a:p>
            <a:r>
              <a:rPr lang="en-US" dirty="0" smtClean="0"/>
              <a:t>Two phases are possible for the carrier.</a:t>
            </a:r>
          </a:p>
          <a:p>
            <a:r>
              <a:rPr lang="en-US" dirty="0" smtClean="0"/>
              <a:t>Input  changes state the phase of output Carrier shifts between two angles separated by 180 degrees.</a:t>
            </a:r>
          </a:p>
          <a:p>
            <a:r>
              <a:rPr lang="en-US" dirty="0" smtClean="0"/>
              <a:t>Also known as phase reversal keying and bi-phase modulation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7190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06489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692696"/>
            <a:ext cx="727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Bit rate(</a:t>
            </a:r>
            <a:r>
              <a:rPr lang="en-US" sz="2400" b="1" dirty="0" err="1" smtClean="0"/>
              <a:t>fb</a:t>
            </a:r>
            <a:r>
              <a:rPr lang="en-US" sz="2400" b="1" dirty="0" smtClean="0"/>
              <a:t>) is equal to baud rate and Bandwidth B=</a:t>
            </a:r>
            <a:r>
              <a:rPr lang="en-US" sz="2400" b="1" dirty="0" err="1" smtClean="0"/>
              <a:t>fb</a:t>
            </a:r>
            <a:r>
              <a:rPr lang="en-US" sz="2400" b="1" dirty="0" smtClean="0"/>
              <a:t>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166671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701"/>
            <a:ext cx="8316416" cy="63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076056" y="5877272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QPSK modulator:  (a) truth table; (b)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phasor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diagram; (c) constellation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153009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Quaternary phase shift keying (QPSK)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M-</a:t>
            </a:r>
            <a:r>
              <a:rPr lang="en-US" dirty="0" err="1" smtClean="0"/>
              <a:t>ary</a:t>
            </a:r>
            <a:r>
              <a:rPr lang="en-US" dirty="0" smtClean="0"/>
              <a:t> encoding scheme where N=2 and M=4.</a:t>
            </a:r>
          </a:p>
          <a:p>
            <a:r>
              <a:rPr lang="en-US" dirty="0" smtClean="0"/>
              <a:t>4 output phases are possible  for single carrier frequency.</a:t>
            </a:r>
          </a:p>
          <a:p>
            <a:r>
              <a:rPr lang="en-US" dirty="0" smtClean="0"/>
              <a:t>With 2 bits 4 possible conditions 00,01,10,11 are possible .Thus with QPSK the binary input data are combined into groups of two bits  called as </a:t>
            </a:r>
            <a:r>
              <a:rPr lang="en-US" dirty="0" err="1" smtClean="0"/>
              <a:t>dibits</a:t>
            </a:r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6707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QPSK modulator:  (a) truth table; (b)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phasor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diagram; (c) constellation diagram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900" b="1" dirty="0" smtClean="0">
                <a:solidFill>
                  <a:schemeClr val="tx2"/>
                </a:solidFill>
              </a:rPr>
              <a:t>T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7" name="Picture 5" descr="E:\art\fg09_01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991599" cy="598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665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Constellation Diagram for QPSK</a:t>
            </a:r>
            <a:endParaRPr lang="en-IN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 rot="-2884372">
            <a:off x="3613626" y="3295953"/>
            <a:ext cx="1800225" cy="1800225"/>
            <a:chOff x="952" y="1338"/>
            <a:chExt cx="1134" cy="1134"/>
          </a:xfrm>
        </p:grpSpPr>
        <p:sp>
          <p:nvSpPr>
            <p:cNvPr id="5" name="Oval 17"/>
            <p:cNvSpPr>
              <a:spLocks noChangeArrowheads="1"/>
            </p:cNvSpPr>
            <p:nvPr/>
          </p:nvSpPr>
          <p:spPr bwMode="auto">
            <a:xfrm>
              <a:off x="981" y="1380"/>
              <a:ext cx="1077" cy="10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8"/>
            <p:cNvSpPr>
              <a:spLocks noChangeArrowheads="1"/>
            </p:cNvSpPr>
            <p:nvPr/>
          </p:nvSpPr>
          <p:spPr bwMode="auto">
            <a:xfrm>
              <a:off x="952" y="1862"/>
              <a:ext cx="85" cy="8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9"/>
            <p:cNvSpPr>
              <a:spLocks noChangeArrowheads="1"/>
            </p:cNvSpPr>
            <p:nvPr/>
          </p:nvSpPr>
          <p:spPr bwMode="auto">
            <a:xfrm>
              <a:off x="2001" y="1862"/>
              <a:ext cx="85" cy="8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20"/>
            <p:cNvSpPr>
              <a:spLocks noChangeArrowheads="1"/>
            </p:cNvSpPr>
            <p:nvPr/>
          </p:nvSpPr>
          <p:spPr bwMode="auto">
            <a:xfrm>
              <a:off x="1463" y="1338"/>
              <a:ext cx="85" cy="8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21"/>
            <p:cNvSpPr>
              <a:spLocks noChangeArrowheads="1"/>
            </p:cNvSpPr>
            <p:nvPr/>
          </p:nvSpPr>
          <p:spPr bwMode="auto">
            <a:xfrm>
              <a:off x="1463" y="2387"/>
              <a:ext cx="85" cy="8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4513739" y="2942754"/>
            <a:ext cx="0" cy="2430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3253264" y="4152429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774214" y="3907904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1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" charset="0"/>
              </a:rPr>
              <a:t>I</a:t>
            </a:r>
            <a:endParaRPr lang="en-GB" dirty="0">
              <a:latin typeface="Times New Roman" pitchFamily="1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4513739" y="2477944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1" charset="0"/>
              </a:defRPr>
            </a:lvl9pPr>
          </a:lstStyle>
          <a:p>
            <a:pPr eaLnBrk="1" hangingPunct="1"/>
            <a:r>
              <a:rPr lang="en-US">
                <a:latin typeface="Times New Roman" pitchFamily="1" charset="0"/>
              </a:rPr>
              <a:t>Q</a:t>
            </a:r>
            <a:endParaRPr lang="en-GB">
              <a:latin typeface="Times New Roman" pitchFamily="1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9672" y="5445224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itchFamily="1" charset="0"/>
                <a:sym typeface="Symbol" pitchFamily="1" charset="2"/>
              </a:rPr>
              <a:t>/4</a:t>
            </a:r>
            <a:r>
              <a:rPr lang="en-US" dirty="0">
                <a:latin typeface="Times New Roman" pitchFamily="1" charset="0"/>
              </a:rPr>
              <a:t>, 3</a:t>
            </a:r>
            <a:r>
              <a:rPr lang="en-US" dirty="0">
                <a:latin typeface="Times New Roman" pitchFamily="1" charset="0"/>
                <a:sym typeface="Symbol" pitchFamily="1" charset="2"/>
              </a:rPr>
              <a:t>/4, 5/4, 7/4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87964" y="155014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baud is equal to half the input bit rate .</a:t>
            </a:r>
          </a:p>
          <a:p>
            <a:r>
              <a:rPr lang="en-US" dirty="0"/>
              <a:t>Band width is equal to </a:t>
            </a:r>
            <a:r>
              <a:rPr lang="en-US" dirty="0" err="1"/>
              <a:t>fb</a:t>
            </a:r>
            <a:r>
              <a:rPr lang="en-US" dirty="0"/>
              <a:t>/2(bandwidth compression)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1701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z="3600"/>
              <a:t>8-PSK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99592" y="1268760"/>
            <a:ext cx="7772400" cy="1307976"/>
          </a:xfrm>
        </p:spPr>
        <p:txBody>
          <a:bodyPr/>
          <a:lstStyle/>
          <a:p>
            <a:r>
              <a:rPr lang="en-US" sz="2000" dirty="0"/>
              <a:t>We can extend, by varying the </a:t>
            </a:r>
            <a:r>
              <a:rPr lang="en-US" sz="2000" dirty="0" smtClean="0"/>
              <a:t>signal </a:t>
            </a:r>
            <a:r>
              <a:rPr lang="en-US" sz="2000" dirty="0"/>
              <a:t>by shifts of 45 </a:t>
            </a:r>
            <a:r>
              <a:rPr lang="en-US" sz="2000" dirty="0" smtClean="0"/>
              <a:t>degrees  </a:t>
            </a:r>
            <a:r>
              <a:rPr lang="en-US" sz="2000" dirty="0"/>
              <a:t>(instead of 90 </a:t>
            </a:r>
            <a:r>
              <a:rPr lang="en-US" sz="2000" dirty="0" smtClean="0"/>
              <a:t>degrees  </a:t>
            </a:r>
            <a:r>
              <a:rPr lang="en-US" sz="2000" dirty="0"/>
              <a:t>in Q</a:t>
            </a:r>
            <a:r>
              <a:rPr lang="en-US" sz="2000" dirty="0" smtClean="0"/>
              <a:t>PSK</a:t>
            </a:r>
            <a:r>
              <a:rPr lang="en-US" sz="2000" dirty="0"/>
              <a:t>)</a:t>
            </a:r>
          </a:p>
          <a:p>
            <a:r>
              <a:rPr lang="en-US" sz="2000" dirty="0"/>
              <a:t>With 8 = 2</a:t>
            </a:r>
            <a:r>
              <a:rPr lang="en-US" sz="2000" baseline="30000" dirty="0"/>
              <a:t>3</a:t>
            </a:r>
            <a:r>
              <a:rPr lang="en-US" sz="2000" dirty="0"/>
              <a:t> different phases, each phase can represents 3 bits (</a:t>
            </a:r>
            <a:r>
              <a:rPr lang="en-US" sz="2000" dirty="0" err="1"/>
              <a:t>tribit</a:t>
            </a:r>
            <a:r>
              <a:rPr lang="en-US" sz="2000" dirty="0"/>
              <a:t>)</a:t>
            </a:r>
            <a:r>
              <a:rPr lang="en-US" sz="2000" baseline="-25000" dirty="0"/>
              <a:t>.</a:t>
            </a:r>
          </a:p>
          <a:p>
            <a:pPr>
              <a:buFont typeface="Wingdings" pitchFamily="2" charset="2"/>
              <a:buNone/>
            </a:pPr>
            <a:endParaRPr lang="en-US" sz="2000" baseline="-250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5137150" cy="301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5797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Modulation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digital Modulation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Modulating Signal -----Digital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Carrier Signal ------------Sinusoidal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333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16PSK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25912"/>
            <a:ext cx="8229600" cy="4525963"/>
          </a:xfrm>
        </p:spPr>
        <p:txBody>
          <a:bodyPr/>
          <a:lstStyle/>
          <a:p>
            <a:r>
              <a:rPr lang="en-US" sz="2400" dirty="0" smtClean="0"/>
              <a:t>M=16 ,so there are 16 different output phases possible </a:t>
            </a:r>
          </a:p>
          <a:p>
            <a:r>
              <a:rPr lang="en-US" sz="2400" dirty="0" smtClean="0"/>
              <a:t>With 16PSK ,four bits (quad bits ) are combined .</a:t>
            </a:r>
          </a:p>
          <a:p>
            <a:r>
              <a:rPr lang="en-US" sz="2400" dirty="0" smtClean="0"/>
              <a:t>Baud rate=B.W=</a:t>
            </a:r>
            <a:r>
              <a:rPr lang="en-US" sz="2400" dirty="0" err="1" smtClean="0"/>
              <a:t>fb</a:t>
            </a:r>
            <a:r>
              <a:rPr lang="en-US" sz="2400" dirty="0" smtClean="0"/>
              <a:t>/4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16882"/>
            <a:ext cx="4392489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3679" y="1856370"/>
            <a:ext cx="3816424" cy="452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1137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/>
              <a:t>Quadrature Amplitude Modulation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124744"/>
            <a:ext cx="7772400" cy="273630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993300"/>
                </a:solidFill>
              </a:rPr>
              <a:t>Quadrature </a:t>
            </a:r>
            <a:r>
              <a:rPr lang="en-US" sz="2400" dirty="0">
                <a:solidFill>
                  <a:srgbClr val="993300"/>
                </a:solidFill>
              </a:rPr>
              <a:t>amplitude modulation is a combination of ASK and </a:t>
            </a:r>
            <a:r>
              <a:rPr lang="en-US" sz="2400" dirty="0" smtClean="0">
                <a:solidFill>
                  <a:srgbClr val="993300"/>
                </a:solidFill>
              </a:rPr>
              <a:t>PSK </a:t>
            </a:r>
            <a:endParaRPr lang="en-US" sz="2400" dirty="0">
              <a:solidFill>
                <a:srgbClr val="993300"/>
              </a:solidFill>
            </a:endParaRPr>
          </a:p>
          <a:p>
            <a:r>
              <a:rPr lang="en-US" sz="2400" dirty="0" smtClean="0"/>
              <a:t> </a:t>
            </a:r>
            <a:r>
              <a:rPr lang="en-US" sz="2400" dirty="0"/>
              <a:t>x variations in phase and y variations of amplitude</a:t>
            </a:r>
          </a:p>
          <a:p>
            <a:pPr lvl="1"/>
            <a:r>
              <a:rPr lang="en-US" sz="2400" dirty="0"/>
              <a:t>x </a:t>
            </a:r>
            <a:r>
              <a:rPr lang="en-US" sz="2400" dirty="0">
                <a:cs typeface="Times New Roman" pitchFamily="18" charset="0"/>
              </a:rPr>
              <a:t>• y possible variation (greater data rates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cs typeface="Times New Roman" pitchFamily="18" charset="0"/>
              </a:rPr>
              <a:t>Numerous variations of QAM ---- 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smtClean="0">
                <a:cs typeface="Times New Roman" pitchFamily="18" charset="0"/>
              </a:rPr>
              <a:t>4QAM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smtClean="0">
                <a:cs typeface="Times New Roman" pitchFamily="18" charset="0"/>
              </a:rPr>
              <a:t>8QAM,16QAM )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 4 QAM ---</a:t>
            </a:r>
            <a:r>
              <a:rPr lang="en-US" sz="2400" b="1" dirty="0" smtClean="0">
                <a:solidFill>
                  <a:srgbClr val="FF0000"/>
                </a:solidFill>
              </a:rPr>
              <a:t>------ </a:t>
            </a:r>
            <a:r>
              <a:rPr lang="en-US" sz="2400" dirty="0" smtClean="0"/>
              <a:t> </a:t>
            </a:r>
            <a:r>
              <a:rPr lang="en-US" sz="2400" dirty="0"/>
              <a:t>four possible phase shifts and </a:t>
            </a:r>
            <a:r>
              <a:rPr lang="en-US" sz="2400" dirty="0" smtClean="0"/>
              <a:t>one  </a:t>
            </a:r>
            <a:r>
              <a:rPr lang="en-US" sz="2400" dirty="0"/>
              <a:t>different carrier amplitudes.</a:t>
            </a:r>
          </a:p>
          <a:p>
            <a:endParaRPr lang="en-US" sz="1800" dirty="0" smtClean="0">
              <a:cs typeface="Times New Roman" pitchFamily="18" charset="0"/>
            </a:endParaRPr>
          </a:p>
          <a:p>
            <a:pPr lvl="2"/>
            <a:endParaRPr lang="en-US" sz="1000" dirty="0">
              <a:cs typeface="Times New Roman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5800" y="5562600"/>
            <a:ext cx="3001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993300"/>
                </a:solidFill>
                <a:latin typeface="Times New Roman" pitchFamily="18" charset="0"/>
              </a:rPr>
              <a:t># of phase shifts &gt; # of amplitude shifts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4752528" cy="30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86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 QAM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184576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 Four </a:t>
            </a:r>
            <a:r>
              <a:rPr lang="en-US" dirty="0"/>
              <a:t>possible phase shifts and two different carrier amplitudes.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/>
              <a:t>Eight different states can be transmitted.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/>
              <a:t>With eight states, 3 bits can be encoded for each baud or symbol transmitted.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/>
              <a:t>Each 3-bit binary word transmitted uses a different phase-amplitude combination. 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28289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8872" y="3626122"/>
            <a:ext cx="5181600" cy="268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747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e07042_112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700808"/>
            <a:ext cx="3744416" cy="41764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0" y="476672"/>
            <a:ext cx="4041775" cy="3951288"/>
          </a:xfrm>
        </p:spPr>
        <p:txBody>
          <a:bodyPr/>
          <a:lstStyle/>
          <a:p>
            <a:r>
              <a:rPr lang="en-US" dirty="0" smtClean="0"/>
              <a:t>The two magnitudes for 8QAM are 0.765 and 1.848</a:t>
            </a: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8542695"/>
              </p:ext>
            </p:extLst>
          </p:nvPr>
        </p:nvGraphicFramePr>
        <p:xfrm>
          <a:off x="4932040" y="1628800"/>
          <a:ext cx="3791744" cy="45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648072"/>
                <a:gridCol w="504056"/>
                <a:gridCol w="2063552"/>
              </a:tblGrid>
              <a:tr h="611582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Number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 and Phase</a:t>
                      </a:r>
                      <a:endParaRPr lang="en-IN" dirty="0"/>
                    </a:p>
                  </a:txBody>
                  <a:tcPr/>
                </a:tc>
              </a:tr>
              <a:tr h="3494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0.765, (-135deg)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94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1.848, (-135deg)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187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0.765(-45deg)</a:t>
                      </a:r>
                      <a:endParaRPr lang="en-IN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187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1.848(-45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deg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187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0.765(135deg)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39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1.848(135deg)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81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0.765 (45deg)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158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1.848(45deg)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632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16QAM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/>
              <a:t>possible phase shifts and two different carrier amplitudes.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16 different </a:t>
            </a:r>
            <a:r>
              <a:rPr lang="en-US" dirty="0"/>
              <a:t>states can be transmitted.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/>
              <a:t>With </a:t>
            </a:r>
            <a:r>
              <a:rPr lang="en-US" dirty="0" smtClean="0"/>
              <a:t>16 </a:t>
            </a:r>
            <a:r>
              <a:rPr lang="en-US" dirty="0"/>
              <a:t>states, </a:t>
            </a:r>
            <a:r>
              <a:rPr lang="en-US" dirty="0" smtClean="0"/>
              <a:t>4 </a:t>
            </a:r>
            <a:r>
              <a:rPr lang="en-US" dirty="0"/>
              <a:t>bits can be encoded for each baud or symbol transmitted</a:t>
            </a:r>
            <a:r>
              <a:rPr lang="en-US" dirty="0" smtClean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endParaRPr lang="en-US" dirty="0"/>
          </a:p>
          <a:p>
            <a:endParaRPr lang="en-IN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3128" y="3212976"/>
            <a:ext cx="5791200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955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764752865"/>
              </p:ext>
            </p:extLst>
          </p:nvPr>
        </p:nvGraphicFramePr>
        <p:xfrm>
          <a:off x="4499992" y="332656"/>
          <a:ext cx="4038600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64"/>
                <a:gridCol w="504056"/>
                <a:gridCol w="576064"/>
                <a:gridCol w="576064"/>
                <a:gridCol w="720080"/>
                <a:gridCol w="11624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0.311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-135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deg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0.850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-165 </a:t>
                      </a:r>
                      <a:r>
                        <a:rPr lang="en-US" b="1" dirty="0" err="1" smtClean="0">
                          <a:solidFill>
                            <a:srgbClr val="FFFF00"/>
                          </a:solidFill>
                        </a:rPr>
                        <a:t>deg</a:t>
                      </a:r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0.311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-45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0.850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-15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-105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1.161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-135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0.850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-75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1.161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-45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0.311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0.850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165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252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0.311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45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1324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0.850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02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.850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1.161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CC"/>
                          </a:solidFill>
                        </a:rPr>
                        <a:t>135</a:t>
                      </a:r>
                      <a:endParaRPr lang="en-IN" b="1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0.850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75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1.161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32286"/>
            <a:ext cx="4320480" cy="526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3608" y="411668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0000(0)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7643" y="508518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0101(5)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60" y="427843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0001(1)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3" y="501317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0100(4)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69543" y="411921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0011(3)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72415" y="411921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0010(2)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03466" y="501317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0111(7)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9815" y="507543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0110(6)</a:t>
            </a:r>
            <a:endParaRPr lang="en-IN" b="1" dirty="0"/>
          </a:p>
        </p:txBody>
      </p:sp>
      <p:sp>
        <p:nvSpPr>
          <p:cNvPr id="19" name="Content Placeholder 18"/>
          <p:cNvSpPr txBox="1">
            <a:spLocks noGrp="1"/>
          </p:cNvSpPr>
          <p:nvPr>
            <p:ph sz="half" idx="1"/>
          </p:nvPr>
        </p:nvSpPr>
        <p:spPr>
          <a:xfrm>
            <a:off x="2289815" y="296186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b="1" dirty="0" smtClean="0"/>
              <a:t>1010(10)</a:t>
            </a:r>
            <a:endParaRPr lang="en-IN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64247" y="299695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1000(8)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434" y="299695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1001(9)</a:t>
            </a:r>
            <a:endParaRPr lang="en-IN" b="1" dirty="0"/>
          </a:p>
        </p:txBody>
      </p:sp>
      <p:sp>
        <p:nvSpPr>
          <p:cNvPr id="23" name="Content Placeholder 18"/>
          <p:cNvSpPr txBox="1">
            <a:spLocks/>
          </p:cNvSpPr>
          <p:nvPr/>
        </p:nvSpPr>
        <p:spPr>
          <a:xfrm>
            <a:off x="3252525" y="2996952"/>
            <a:ext cx="1031051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1011(11)</a:t>
            </a:r>
            <a:endParaRPr lang="en-IN" sz="1800" b="1" dirty="0"/>
          </a:p>
        </p:txBody>
      </p:sp>
      <p:sp>
        <p:nvSpPr>
          <p:cNvPr id="24" name="Content Placeholder 18"/>
          <p:cNvSpPr txBox="1">
            <a:spLocks/>
          </p:cNvSpPr>
          <p:nvPr/>
        </p:nvSpPr>
        <p:spPr>
          <a:xfrm>
            <a:off x="1129113" y="1965542"/>
            <a:ext cx="1031051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1100(12)</a:t>
            </a:r>
            <a:endParaRPr lang="en-IN" sz="1800" b="1" dirty="0"/>
          </a:p>
        </p:txBody>
      </p:sp>
      <p:sp>
        <p:nvSpPr>
          <p:cNvPr id="25" name="Content Placeholder 18"/>
          <p:cNvSpPr txBox="1">
            <a:spLocks/>
          </p:cNvSpPr>
          <p:nvPr/>
        </p:nvSpPr>
        <p:spPr>
          <a:xfrm>
            <a:off x="22924" y="1965542"/>
            <a:ext cx="1031051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1101(13)</a:t>
            </a:r>
            <a:endParaRPr lang="en-IN" sz="1800" b="1" dirty="0"/>
          </a:p>
        </p:txBody>
      </p:sp>
      <p:sp>
        <p:nvSpPr>
          <p:cNvPr id="26" name="Content Placeholder 18"/>
          <p:cNvSpPr txBox="1">
            <a:spLocks/>
          </p:cNvSpPr>
          <p:nvPr/>
        </p:nvSpPr>
        <p:spPr>
          <a:xfrm>
            <a:off x="3203848" y="1780876"/>
            <a:ext cx="1031051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1111(15)</a:t>
            </a:r>
            <a:endParaRPr lang="en-IN" sz="1800" b="1" dirty="0"/>
          </a:p>
        </p:txBody>
      </p:sp>
      <p:sp>
        <p:nvSpPr>
          <p:cNvPr id="27" name="Content Placeholder 18"/>
          <p:cNvSpPr txBox="1">
            <a:spLocks/>
          </p:cNvSpPr>
          <p:nvPr/>
        </p:nvSpPr>
        <p:spPr>
          <a:xfrm>
            <a:off x="2272415" y="1780876"/>
            <a:ext cx="1031051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1110(</a:t>
            </a:r>
            <a:r>
              <a:rPr lang="en-US" sz="1800" b="1" dirty="0" smtClean="0">
                <a:solidFill>
                  <a:srgbClr val="FF0000"/>
                </a:solidFill>
              </a:rPr>
              <a:t>14</a:t>
            </a:r>
            <a:r>
              <a:rPr lang="en-US" sz="1800" b="1" dirty="0" smtClean="0"/>
              <a:t>)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xmlns="" val="3283059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5833261"/>
              </p:ext>
            </p:extLst>
          </p:nvPr>
        </p:nvGraphicFramePr>
        <p:xfrm>
          <a:off x="1115616" y="1412776"/>
          <a:ext cx="6912767" cy="4792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9947"/>
                <a:gridCol w="1211301"/>
                <a:gridCol w="1148647"/>
                <a:gridCol w="1273954"/>
                <a:gridCol w="918918"/>
              </a:tblGrid>
              <a:tr h="755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Modulation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Units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Bits/Baud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Baud rate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Bit Rate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</a:tr>
              <a:tr h="528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ASK, FSK, 2-PSK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000" b="1" dirty="0">
                          <a:effectLst/>
                        </a:rPr>
                        <a:t>Bit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</a:tr>
              <a:tr h="301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4-PSK, 4-QAM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000" b="1">
                          <a:effectLst/>
                        </a:rPr>
                        <a:t>Dibit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2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effectLst/>
                        </a:rPr>
                        <a:t>N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2N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</a:tr>
              <a:tr h="301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8-PSK, 8-QAM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000" b="1">
                          <a:effectLst/>
                        </a:rPr>
                        <a:t>Tribit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3N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</a:tr>
              <a:tr h="528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16-QAM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000" b="1" dirty="0" err="1">
                          <a:effectLst/>
                        </a:rPr>
                        <a:t>Quadbit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4N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</a:tr>
              <a:tr h="528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32-QAM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000" b="1">
                          <a:effectLst/>
                        </a:rPr>
                        <a:t>Pentabit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5N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</a:tr>
              <a:tr h="528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64-QAM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000" b="1">
                          <a:effectLst/>
                        </a:rPr>
                        <a:t>Hexabit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6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6N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</a:tr>
              <a:tr h="528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128-QAM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000" b="1">
                          <a:effectLst/>
                        </a:rPr>
                        <a:t>Septabit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7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effectLst/>
                        </a:rPr>
                        <a:t>7N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</a:tr>
              <a:tr h="528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256-QAM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000" b="1">
                          <a:effectLst/>
                        </a:rPr>
                        <a:t>Octabit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8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effectLst/>
                        </a:rPr>
                        <a:t>N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effectLst/>
                        </a:rPr>
                        <a:t>8N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034" marR="74034" marT="37017" marB="3701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41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endParaRPr lang="en-IN" dirty="0" smtClean="0">
              <a:solidFill>
                <a:srgbClr val="FF0000"/>
              </a:solidFill>
            </a:endParaRPr>
          </a:p>
          <a:p>
            <a:pPr marL="457200" indent="-457200"/>
            <a:endParaRPr lang="en-IN" dirty="0">
              <a:solidFill>
                <a:srgbClr val="FF0000"/>
              </a:solidFill>
            </a:endParaRPr>
          </a:p>
          <a:p>
            <a:pPr marL="457200" indent="-457200"/>
            <a:r>
              <a:rPr lang="en-IN" dirty="0" smtClean="0">
                <a:solidFill>
                  <a:srgbClr val="FF0000"/>
                </a:solidFill>
              </a:rPr>
              <a:t>Amplitude </a:t>
            </a:r>
            <a:r>
              <a:rPr lang="en-IN" dirty="0">
                <a:solidFill>
                  <a:srgbClr val="FF0000"/>
                </a:solidFill>
              </a:rPr>
              <a:t>Shift Keying( ASK)</a:t>
            </a:r>
          </a:p>
          <a:p>
            <a:pPr marL="457200" indent="-457200"/>
            <a:r>
              <a:rPr lang="en-IN" dirty="0">
                <a:solidFill>
                  <a:srgbClr val="FF0000"/>
                </a:solidFill>
              </a:rPr>
              <a:t>Frequency Shift Keying( FSK) and</a:t>
            </a:r>
          </a:p>
          <a:p>
            <a:pPr marL="457200" indent="-457200"/>
            <a:r>
              <a:rPr lang="en-IN" dirty="0">
                <a:solidFill>
                  <a:srgbClr val="FF0000"/>
                </a:solidFill>
              </a:rPr>
              <a:t>Phase Shift Keying (PSK)-BPSK and QPSK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280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Amplitude Shift Keying( ASK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ASK the binary information directly modulates the amplitude of analog carrier</a:t>
            </a:r>
            <a:endParaRPr lang="en-US" dirty="0"/>
          </a:p>
          <a:p>
            <a:r>
              <a:rPr lang="en-US" dirty="0" smtClean="0"/>
              <a:t>Also  known as Digital Amplitude Modulation (DAM).</a:t>
            </a:r>
          </a:p>
          <a:p>
            <a:r>
              <a:rPr lang="en-US" dirty="0" smtClean="0"/>
              <a:t>Only two output amplitudes possible as compared with  Amplitude Modulation.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036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3311525" y="1890713"/>
            <a:ext cx="4051300" cy="674687"/>
          </a:xfrm>
          <a:custGeom>
            <a:avLst/>
            <a:gdLst>
              <a:gd name="T0" fmla="*/ 0 w 2552"/>
              <a:gd name="T1" fmla="*/ 2147483647 h 425"/>
              <a:gd name="T2" fmla="*/ 0 w 2552"/>
              <a:gd name="T3" fmla="*/ 0 h 425"/>
              <a:gd name="T4" fmla="*/ 2147483647 w 2552"/>
              <a:gd name="T5" fmla="*/ 0 h 425"/>
              <a:gd name="T6" fmla="*/ 2147483647 w 2552"/>
              <a:gd name="T7" fmla="*/ 2147483647 h 425"/>
              <a:gd name="T8" fmla="*/ 2147483647 w 2552"/>
              <a:gd name="T9" fmla="*/ 2147483647 h 425"/>
              <a:gd name="T10" fmla="*/ 2147483647 w 2552"/>
              <a:gd name="T11" fmla="*/ 0 h 425"/>
              <a:gd name="T12" fmla="*/ 2147483647 w 2552"/>
              <a:gd name="T13" fmla="*/ 0 h 425"/>
              <a:gd name="T14" fmla="*/ 2147483647 w 2552"/>
              <a:gd name="T15" fmla="*/ 2147483647 h 4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52"/>
              <a:gd name="T25" fmla="*/ 0 h 425"/>
              <a:gd name="T26" fmla="*/ 2552 w 2552"/>
              <a:gd name="T27" fmla="*/ 425 h 4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52" h="425">
                <a:moveTo>
                  <a:pt x="0" y="369"/>
                </a:moveTo>
                <a:lnTo>
                  <a:pt x="0" y="0"/>
                </a:lnTo>
                <a:lnTo>
                  <a:pt x="624" y="0"/>
                </a:lnTo>
                <a:lnTo>
                  <a:pt x="624" y="397"/>
                </a:lnTo>
                <a:lnTo>
                  <a:pt x="1900" y="397"/>
                </a:lnTo>
                <a:lnTo>
                  <a:pt x="1900" y="0"/>
                </a:lnTo>
                <a:lnTo>
                  <a:pt x="2552" y="0"/>
                </a:lnTo>
                <a:lnTo>
                  <a:pt x="2552" y="4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Freeform 8"/>
          <p:cNvSpPr>
            <a:spLocks/>
          </p:cNvSpPr>
          <p:nvPr/>
        </p:nvSpPr>
        <p:spPr bwMode="auto">
          <a:xfrm>
            <a:off x="3305175" y="2992438"/>
            <a:ext cx="962025" cy="968375"/>
          </a:xfrm>
          <a:custGeom>
            <a:avLst/>
            <a:gdLst>
              <a:gd name="T0" fmla="*/ 0 w 606"/>
              <a:gd name="T1" fmla="*/ 2147483647 h 610"/>
              <a:gd name="T2" fmla="*/ 2147483647 w 606"/>
              <a:gd name="T3" fmla="*/ 2147483647 h 610"/>
              <a:gd name="T4" fmla="*/ 2147483647 w 606"/>
              <a:gd name="T5" fmla="*/ 2147483647 h 610"/>
              <a:gd name="T6" fmla="*/ 2147483647 w 606"/>
              <a:gd name="T7" fmla="*/ 2147483647 h 610"/>
              <a:gd name="T8" fmla="*/ 2147483647 w 606"/>
              <a:gd name="T9" fmla="*/ 2147483647 h 610"/>
              <a:gd name="T10" fmla="*/ 2147483647 w 606"/>
              <a:gd name="T11" fmla="*/ 2147483647 h 610"/>
              <a:gd name="T12" fmla="*/ 2147483647 w 606"/>
              <a:gd name="T13" fmla="*/ 2147483647 h 610"/>
              <a:gd name="T14" fmla="*/ 2147483647 w 606"/>
              <a:gd name="T15" fmla="*/ 2147483647 h 610"/>
              <a:gd name="T16" fmla="*/ 2147483647 w 606"/>
              <a:gd name="T17" fmla="*/ 2147483647 h 610"/>
              <a:gd name="T18" fmla="*/ 2147483647 w 606"/>
              <a:gd name="T19" fmla="*/ 2147483647 h 610"/>
              <a:gd name="T20" fmla="*/ 2147483647 w 606"/>
              <a:gd name="T21" fmla="*/ 2147483647 h 610"/>
              <a:gd name="T22" fmla="*/ 2147483647 w 606"/>
              <a:gd name="T23" fmla="*/ 2147483647 h 610"/>
              <a:gd name="T24" fmla="*/ 2147483647 w 606"/>
              <a:gd name="T25" fmla="*/ 2147483647 h 610"/>
              <a:gd name="T26" fmla="*/ 2147483647 w 606"/>
              <a:gd name="T27" fmla="*/ 2147483647 h 610"/>
              <a:gd name="T28" fmla="*/ 2147483647 w 606"/>
              <a:gd name="T29" fmla="*/ 2147483647 h 6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06"/>
              <a:gd name="T46" fmla="*/ 0 h 610"/>
              <a:gd name="T47" fmla="*/ 606 w 606"/>
              <a:gd name="T48" fmla="*/ 610 h 6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06" h="610">
                <a:moveTo>
                  <a:pt x="0" y="370"/>
                </a:moveTo>
                <a:cubicBezTo>
                  <a:pt x="5" y="317"/>
                  <a:pt x="18" y="3"/>
                  <a:pt x="33" y="43"/>
                </a:cubicBezTo>
                <a:cubicBezTo>
                  <a:pt x="48" y="83"/>
                  <a:pt x="70" y="610"/>
                  <a:pt x="89" y="610"/>
                </a:cubicBezTo>
                <a:cubicBezTo>
                  <a:pt x="108" y="610"/>
                  <a:pt x="127" y="43"/>
                  <a:pt x="146" y="43"/>
                </a:cubicBezTo>
                <a:cubicBezTo>
                  <a:pt x="165" y="43"/>
                  <a:pt x="189" y="610"/>
                  <a:pt x="203" y="610"/>
                </a:cubicBezTo>
                <a:cubicBezTo>
                  <a:pt x="217" y="610"/>
                  <a:pt x="217" y="43"/>
                  <a:pt x="231" y="43"/>
                </a:cubicBezTo>
                <a:cubicBezTo>
                  <a:pt x="245" y="43"/>
                  <a:pt x="274" y="610"/>
                  <a:pt x="288" y="610"/>
                </a:cubicBezTo>
                <a:cubicBezTo>
                  <a:pt x="302" y="610"/>
                  <a:pt x="302" y="43"/>
                  <a:pt x="316" y="43"/>
                </a:cubicBezTo>
                <a:cubicBezTo>
                  <a:pt x="330" y="43"/>
                  <a:pt x="359" y="610"/>
                  <a:pt x="373" y="610"/>
                </a:cubicBezTo>
                <a:cubicBezTo>
                  <a:pt x="387" y="610"/>
                  <a:pt x="387" y="43"/>
                  <a:pt x="401" y="43"/>
                </a:cubicBezTo>
                <a:cubicBezTo>
                  <a:pt x="415" y="43"/>
                  <a:pt x="444" y="610"/>
                  <a:pt x="458" y="610"/>
                </a:cubicBezTo>
                <a:cubicBezTo>
                  <a:pt x="472" y="610"/>
                  <a:pt x="472" y="43"/>
                  <a:pt x="486" y="43"/>
                </a:cubicBezTo>
                <a:cubicBezTo>
                  <a:pt x="500" y="43"/>
                  <a:pt x="529" y="610"/>
                  <a:pt x="543" y="610"/>
                </a:cubicBezTo>
                <a:cubicBezTo>
                  <a:pt x="557" y="610"/>
                  <a:pt x="560" y="86"/>
                  <a:pt x="571" y="43"/>
                </a:cubicBezTo>
                <a:cubicBezTo>
                  <a:pt x="582" y="0"/>
                  <a:pt x="599" y="290"/>
                  <a:pt x="606" y="3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267200" y="3556000"/>
            <a:ext cx="206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5" name="Freeform 12"/>
          <p:cNvSpPr>
            <a:spLocks/>
          </p:cNvSpPr>
          <p:nvPr/>
        </p:nvSpPr>
        <p:spPr bwMode="auto">
          <a:xfrm>
            <a:off x="6327775" y="2992438"/>
            <a:ext cx="962025" cy="968375"/>
          </a:xfrm>
          <a:custGeom>
            <a:avLst/>
            <a:gdLst>
              <a:gd name="T0" fmla="*/ 0 w 606"/>
              <a:gd name="T1" fmla="*/ 2147483647 h 610"/>
              <a:gd name="T2" fmla="*/ 2147483647 w 606"/>
              <a:gd name="T3" fmla="*/ 2147483647 h 610"/>
              <a:gd name="T4" fmla="*/ 2147483647 w 606"/>
              <a:gd name="T5" fmla="*/ 2147483647 h 610"/>
              <a:gd name="T6" fmla="*/ 2147483647 w 606"/>
              <a:gd name="T7" fmla="*/ 2147483647 h 610"/>
              <a:gd name="T8" fmla="*/ 2147483647 w 606"/>
              <a:gd name="T9" fmla="*/ 2147483647 h 610"/>
              <a:gd name="T10" fmla="*/ 2147483647 w 606"/>
              <a:gd name="T11" fmla="*/ 2147483647 h 610"/>
              <a:gd name="T12" fmla="*/ 2147483647 w 606"/>
              <a:gd name="T13" fmla="*/ 2147483647 h 610"/>
              <a:gd name="T14" fmla="*/ 2147483647 w 606"/>
              <a:gd name="T15" fmla="*/ 2147483647 h 610"/>
              <a:gd name="T16" fmla="*/ 2147483647 w 606"/>
              <a:gd name="T17" fmla="*/ 2147483647 h 610"/>
              <a:gd name="T18" fmla="*/ 2147483647 w 606"/>
              <a:gd name="T19" fmla="*/ 2147483647 h 610"/>
              <a:gd name="T20" fmla="*/ 2147483647 w 606"/>
              <a:gd name="T21" fmla="*/ 2147483647 h 610"/>
              <a:gd name="T22" fmla="*/ 2147483647 w 606"/>
              <a:gd name="T23" fmla="*/ 2147483647 h 610"/>
              <a:gd name="T24" fmla="*/ 2147483647 w 606"/>
              <a:gd name="T25" fmla="*/ 2147483647 h 610"/>
              <a:gd name="T26" fmla="*/ 2147483647 w 606"/>
              <a:gd name="T27" fmla="*/ 2147483647 h 610"/>
              <a:gd name="T28" fmla="*/ 2147483647 w 606"/>
              <a:gd name="T29" fmla="*/ 2147483647 h 6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06"/>
              <a:gd name="T46" fmla="*/ 0 h 610"/>
              <a:gd name="T47" fmla="*/ 606 w 606"/>
              <a:gd name="T48" fmla="*/ 610 h 6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06" h="610">
                <a:moveTo>
                  <a:pt x="0" y="370"/>
                </a:moveTo>
                <a:cubicBezTo>
                  <a:pt x="5" y="317"/>
                  <a:pt x="18" y="3"/>
                  <a:pt x="33" y="43"/>
                </a:cubicBezTo>
                <a:cubicBezTo>
                  <a:pt x="48" y="83"/>
                  <a:pt x="70" y="610"/>
                  <a:pt x="89" y="610"/>
                </a:cubicBezTo>
                <a:cubicBezTo>
                  <a:pt x="108" y="610"/>
                  <a:pt x="127" y="43"/>
                  <a:pt x="146" y="43"/>
                </a:cubicBezTo>
                <a:cubicBezTo>
                  <a:pt x="165" y="43"/>
                  <a:pt x="189" y="610"/>
                  <a:pt x="203" y="610"/>
                </a:cubicBezTo>
                <a:cubicBezTo>
                  <a:pt x="217" y="610"/>
                  <a:pt x="217" y="43"/>
                  <a:pt x="231" y="43"/>
                </a:cubicBezTo>
                <a:cubicBezTo>
                  <a:pt x="245" y="43"/>
                  <a:pt x="274" y="610"/>
                  <a:pt x="288" y="610"/>
                </a:cubicBezTo>
                <a:cubicBezTo>
                  <a:pt x="302" y="610"/>
                  <a:pt x="302" y="43"/>
                  <a:pt x="316" y="43"/>
                </a:cubicBezTo>
                <a:cubicBezTo>
                  <a:pt x="330" y="43"/>
                  <a:pt x="359" y="610"/>
                  <a:pt x="373" y="610"/>
                </a:cubicBezTo>
                <a:cubicBezTo>
                  <a:pt x="387" y="610"/>
                  <a:pt x="387" y="43"/>
                  <a:pt x="401" y="43"/>
                </a:cubicBezTo>
                <a:cubicBezTo>
                  <a:pt x="415" y="43"/>
                  <a:pt x="444" y="610"/>
                  <a:pt x="458" y="610"/>
                </a:cubicBezTo>
                <a:cubicBezTo>
                  <a:pt x="472" y="610"/>
                  <a:pt x="472" y="43"/>
                  <a:pt x="486" y="43"/>
                </a:cubicBezTo>
                <a:cubicBezTo>
                  <a:pt x="500" y="43"/>
                  <a:pt x="529" y="610"/>
                  <a:pt x="543" y="610"/>
                </a:cubicBezTo>
                <a:cubicBezTo>
                  <a:pt x="557" y="610"/>
                  <a:pt x="560" y="86"/>
                  <a:pt x="571" y="43"/>
                </a:cubicBezTo>
                <a:cubicBezTo>
                  <a:pt x="582" y="0"/>
                  <a:pt x="599" y="290"/>
                  <a:pt x="606" y="3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624263" y="24907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1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686550" y="25098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1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572000" y="24907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0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651500" y="25098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0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7586663" y="25098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0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3043238" y="3970338"/>
            <a:ext cx="1379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Times New Roman" pitchFamily="18" charset="0"/>
              </a:rPr>
              <a:t>A </a:t>
            </a:r>
            <a:r>
              <a:rPr lang="en-US" dirty="0" err="1" smtClean="0">
                <a:latin typeface="Times New Roman" pitchFamily="18" charset="0"/>
              </a:rPr>
              <a:t>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t)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032500" y="3970338"/>
            <a:ext cx="130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Acos(</a:t>
            </a:r>
            <a:r>
              <a:rPr lang="en-US">
                <a:latin typeface="Times New Roman" pitchFamily="18" charset="0"/>
                <a:sym typeface="Symbol" pitchFamily="18" charset="2"/>
              </a:rPr>
              <a:t>t)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272" y="2113869"/>
            <a:ext cx="2396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Modulating Signal 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4975" y="3436727"/>
            <a:ext cx="3091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Amplitude Shift Keying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52511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88640"/>
            <a:ext cx="8568952" cy="648072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Mathematically ASK is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   V(ask)  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i="1" dirty="0" smtClean="0">
                <a:solidFill>
                  <a:srgbClr val="C00000"/>
                </a:solidFill>
              </a:rPr>
              <a:t>t) =[1+v</a:t>
            </a:r>
            <a:r>
              <a:rPr lang="en-US" sz="2400" b="1" i="1" dirty="0" smtClean="0">
                <a:solidFill>
                  <a:srgbClr val="C00000"/>
                </a:solidFill>
              </a:rPr>
              <a:t>m</a:t>
            </a:r>
            <a:r>
              <a:rPr lang="en-US" b="1" i="1" dirty="0" smtClean="0">
                <a:solidFill>
                  <a:srgbClr val="C00000"/>
                </a:solidFill>
              </a:rPr>
              <a:t>(t)] [ Ac Cos(</a:t>
            </a:r>
            <a:r>
              <a:rPr lang="el-GR" b="1" i="1" dirty="0" smtClean="0">
                <a:solidFill>
                  <a:srgbClr val="C00000"/>
                </a:solidFill>
              </a:rPr>
              <a:t>ω</a:t>
            </a:r>
            <a:r>
              <a:rPr lang="en-US" sz="2800" b="1" i="1" dirty="0" err="1" smtClean="0">
                <a:solidFill>
                  <a:srgbClr val="C00000"/>
                </a:solidFill>
              </a:rPr>
              <a:t>c</a:t>
            </a:r>
            <a:r>
              <a:rPr lang="en-US" b="1" i="1" dirty="0" err="1" smtClean="0">
                <a:solidFill>
                  <a:srgbClr val="C00000"/>
                </a:solidFill>
              </a:rPr>
              <a:t>t</a:t>
            </a:r>
            <a:r>
              <a:rPr lang="en-US" b="1" i="1" dirty="0" smtClean="0">
                <a:solidFill>
                  <a:srgbClr val="C00000"/>
                </a:solidFill>
              </a:rPr>
              <a:t>)/2]        (1)</a:t>
            </a:r>
          </a:p>
          <a:p>
            <a:pPr marL="0" indent="0">
              <a:buNone/>
            </a:pPr>
            <a:r>
              <a:rPr lang="en-US" b="1" i="1" dirty="0" smtClean="0"/>
              <a:t>Where </a:t>
            </a:r>
          </a:p>
          <a:p>
            <a:pPr marL="0" indent="0">
              <a:buNone/>
            </a:pPr>
            <a:r>
              <a:rPr lang="en-US" b="1" i="1" dirty="0" smtClean="0"/>
              <a:t>V(ask)</a:t>
            </a:r>
            <a:r>
              <a:rPr lang="en-US" b="1" dirty="0" smtClean="0"/>
              <a:t>(</a:t>
            </a:r>
            <a:r>
              <a:rPr lang="en-US" b="1" i="1" dirty="0" smtClean="0"/>
              <a:t>t)  ---------- ASK wave </a:t>
            </a:r>
          </a:p>
          <a:p>
            <a:pPr marL="0" indent="0">
              <a:buNone/>
            </a:pPr>
            <a:r>
              <a:rPr lang="en-US" b="1" i="1" dirty="0" err="1" smtClean="0"/>
              <a:t>v</a:t>
            </a:r>
            <a:r>
              <a:rPr lang="en-US" sz="2400" b="1" i="1" dirty="0" err="1" smtClean="0"/>
              <a:t>m</a:t>
            </a:r>
            <a:r>
              <a:rPr lang="en-US" b="1" i="1" dirty="0" smtClean="0"/>
              <a:t>(t)----------------binary modulating signal</a:t>
            </a:r>
          </a:p>
          <a:p>
            <a:pPr marL="0" indent="0">
              <a:buNone/>
            </a:pPr>
            <a:r>
              <a:rPr lang="en-US" b="1" i="1" dirty="0" smtClean="0"/>
              <a:t>Ac/2 ----------------un-modulated carrier amplitude (volts)</a:t>
            </a:r>
          </a:p>
          <a:p>
            <a:pPr marL="0" indent="0">
              <a:buNone/>
            </a:pPr>
            <a:r>
              <a:rPr lang="el-GR" b="1" i="1" dirty="0" smtClean="0"/>
              <a:t>ω</a:t>
            </a:r>
            <a:r>
              <a:rPr lang="en-US" sz="2800" b="1" i="1" dirty="0" smtClean="0"/>
              <a:t>c</a:t>
            </a:r>
            <a:r>
              <a:rPr lang="en-US" b="1" i="1" dirty="0" smtClean="0"/>
              <a:t> </a:t>
            </a:r>
            <a:r>
              <a:rPr lang="en-US" b="1" dirty="0" smtClean="0"/>
              <a:t> -------- analog carrier frequency in radians per sec.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xmlns="" val="36867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548680"/>
            <a:ext cx="8229600" cy="58326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 logic 1 input </a:t>
            </a:r>
            <a:r>
              <a:rPr lang="en-US" sz="3600" b="1" i="1" dirty="0" err="1" smtClean="0"/>
              <a:t>v</a:t>
            </a:r>
            <a:r>
              <a:rPr lang="en-US" sz="2800" b="1" i="1" dirty="0" err="1" smtClean="0"/>
              <a:t>m</a:t>
            </a:r>
            <a:r>
              <a:rPr lang="en-US" sz="3600" b="1" i="1" dirty="0" smtClean="0"/>
              <a:t>(t)=1 and thus </a:t>
            </a:r>
            <a:r>
              <a:rPr lang="en-US" sz="3600" dirty="0" smtClean="0"/>
              <a:t>equation 1 reduces to</a:t>
            </a:r>
          </a:p>
          <a:p>
            <a:pPr marL="0" indent="0">
              <a:buNone/>
            </a:pPr>
            <a:r>
              <a:rPr lang="en-US" sz="3600" b="1" i="1" dirty="0" smtClean="0">
                <a:solidFill>
                  <a:srgbClr val="C00000"/>
                </a:solidFill>
              </a:rPr>
              <a:t>            V(ask)  </a:t>
            </a:r>
            <a:r>
              <a:rPr lang="en-US" sz="3600" b="1" dirty="0" smtClean="0">
                <a:solidFill>
                  <a:srgbClr val="C00000"/>
                </a:solidFill>
              </a:rPr>
              <a:t>(</a:t>
            </a:r>
            <a:r>
              <a:rPr lang="en-US" sz="3600" b="1" i="1" dirty="0" smtClean="0">
                <a:solidFill>
                  <a:srgbClr val="C00000"/>
                </a:solidFill>
              </a:rPr>
              <a:t>t) =  A Cos(</a:t>
            </a:r>
            <a:r>
              <a:rPr lang="el-GR" sz="3600" b="1" i="1" dirty="0" smtClean="0">
                <a:solidFill>
                  <a:srgbClr val="C00000"/>
                </a:solidFill>
              </a:rPr>
              <a:t>ω</a:t>
            </a:r>
            <a:r>
              <a:rPr lang="en-US" sz="3600" b="1" i="1" dirty="0" err="1" smtClean="0">
                <a:solidFill>
                  <a:srgbClr val="C00000"/>
                </a:solidFill>
              </a:rPr>
              <a:t>ct</a:t>
            </a:r>
            <a:r>
              <a:rPr lang="en-US" sz="3600" b="1" i="1" dirty="0" smtClean="0">
                <a:solidFill>
                  <a:srgbClr val="C00000"/>
                </a:solidFill>
              </a:rPr>
              <a:t>)] </a:t>
            </a:r>
            <a:endParaRPr lang="en-US" sz="3600" dirty="0" smtClean="0"/>
          </a:p>
          <a:p>
            <a:r>
              <a:rPr lang="en-US" sz="3600" dirty="0" smtClean="0"/>
              <a:t>For logic 0 input </a:t>
            </a:r>
            <a:r>
              <a:rPr lang="en-US" sz="3600" b="1" i="1" dirty="0" err="1" smtClean="0"/>
              <a:t>v</a:t>
            </a:r>
            <a:r>
              <a:rPr lang="en-US" sz="2800" b="1" i="1" dirty="0" err="1" smtClean="0"/>
              <a:t>m</a:t>
            </a:r>
            <a:r>
              <a:rPr lang="en-US" sz="3600" b="1" i="1" dirty="0" smtClean="0"/>
              <a:t>(t)=-1 and thus </a:t>
            </a:r>
            <a:r>
              <a:rPr lang="en-US" sz="3600" dirty="0" smtClean="0"/>
              <a:t>equation 1 reduces to</a:t>
            </a:r>
          </a:p>
          <a:p>
            <a:pPr marL="0" indent="0">
              <a:buNone/>
            </a:pPr>
            <a:r>
              <a:rPr lang="en-US" sz="3600" b="1" i="1" dirty="0" smtClean="0">
                <a:solidFill>
                  <a:srgbClr val="C00000"/>
                </a:solidFill>
              </a:rPr>
              <a:t>              V(ask)  </a:t>
            </a:r>
            <a:r>
              <a:rPr lang="en-US" sz="3600" b="1" dirty="0" smtClean="0">
                <a:solidFill>
                  <a:srgbClr val="C00000"/>
                </a:solidFill>
              </a:rPr>
              <a:t>(</a:t>
            </a:r>
            <a:r>
              <a:rPr lang="en-US" sz="3600" b="1" i="1" dirty="0" smtClean="0">
                <a:solidFill>
                  <a:srgbClr val="C00000"/>
                </a:solidFill>
              </a:rPr>
              <a:t>t) =  0</a:t>
            </a:r>
          </a:p>
          <a:p>
            <a:r>
              <a:rPr lang="en-US" sz="3600" b="1" dirty="0" smtClean="0"/>
              <a:t>Carrier is on or off  (OOK ON OFF KEYING )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94454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Frequency Shift Keying (FSK)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Mathematically FSK is</a:t>
            </a:r>
          </a:p>
          <a:p>
            <a:pPr marL="0" indent="0">
              <a:buNone/>
            </a:pPr>
            <a:r>
              <a:rPr lang="en-US" i="1" dirty="0" smtClean="0"/>
              <a:t>V (</a:t>
            </a:r>
            <a:r>
              <a:rPr lang="en-US" sz="2400" i="1" dirty="0" err="1" smtClean="0"/>
              <a:t>fsk</a:t>
            </a:r>
            <a:r>
              <a:rPr lang="en-US" sz="2400" i="1" dirty="0" smtClean="0"/>
              <a:t>)</a:t>
            </a:r>
            <a:r>
              <a:rPr lang="en-US" i="1" dirty="0" smtClean="0"/>
              <a:t>(t) = </a:t>
            </a:r>
            <a:r>
              <a:rPr lang="en-US" i="1" dirty="0" err="1" smtClean="0"/>
              <a:t>V</a:t>
            </a:r>
            <a:r>
              <a:rPr lang="en-US" sz="2800" i="1" dirty="0" err="1" smtClean="0"/>
              <a:t>c</a:t>
            </a:r>
            <a:r>
              <a:rPr lang="en-US" sz="2800" i="1" dirty="0" smtClean="0"/>
              <a:t> Cos[2</a:t>
            </a:r>
            <a:r>
              <a:rPr lang="en-US" sz="2800" i="1" dirty="0" smtClean="0">
                <a:latin typeface="Cambria Math"/>
                <a:ea typeface="Cambria Math"/>
              </a:rPr>
              <a:t>𝜫(fc + </a:t>
            </a:r>
            <a:r>
              <a:rPr lang="en-US" sz="2800" i="1" dirty="0" err="1" smtClean="0">
                <a:latin typeface="Cambria Math"/>
                <a:ea typeface="Cambria Math"/>
              </a:rPr>
              <a:t>v</a:t>
            </a:r>
            <a:r>
              <a:rPr lang="en-US" sz="1400" i="1" dirty="0" err="1" smtClean="0">
                <a:latin typeface="Cambria Math"/>
                <a:ea typeface="Cambria Math"/>
              </a:rPr>
              <a:t>m</a:t>
            </a:r>
            <a:r>
              <a:rPr lang="en-US" sz="2800" i="1" dirty="0" smtClean="0">
                <a:latin typeface="Cambria Math"/>
                <a:ea typeface="Cambria Math"/>
              </a:rPr>
              <a:t>(t) 𝝙f )]t                (</a:t>
            </a:r>
            <a:r>
              <a:rPr lang="en-US" sz="2800" i="1" dirty="0">
                <a:latin typeface="Cambria Math"/>
                <a:ea typeface="Cambria Math"/>
              </a:rPr>
              <a:t>2</a:t>
            </a:r>
            <a:r>
              <a:rPr lang="en-US" sz="2800" i="1" dirty="0" smtClean="0">
                <a:latin typeface="Cambria Math"/>
                <a:ea typeface="Cambria Math"/>
              </a:rPr>
              <a:t>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  <a:latin typeface="Cambria Math"/>
                <a:ea typeface="Cambria Math"/>
              </a:rPr>
              <a:t>Where </a:t>
            </a:r>
            <a:endParaRPr lang="en-US" sz="2800" i="1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Cambria Math"/>
                <a:ea typeface="Cambria Math"/>
              </a:rPr>
              <a:t>𝝙</a:t>
            </a:r>
            <a:r>
              <a:rPr lang="en-US" sz="2800" i="1" dirty="0">
                <a:solidFill>
                  <a:srgbClr val="FF0000"/>
                </a:solidFill>
                <a:latin typeface="Cambria Math"/>
                <a:ea typeface="Cambria Math"/>
              </a:rPr>
              <a:t>f </a:t>
            </a:r>
            <a:r>
              <a:rPr lang="en-US" sz="2800" i="1" dirty="0" smtClean="0">
                <a:solidFill>
                  <a:srgbClr val="FF0000"/>
                </a:solidFill>
                <a:latin typeface="Cambria Math"/>
                <a:ea typeface="Cambria Math"/>
              </a:rPr>
              <a:t>  ------ peak  shift in analog carrier frequency in HZ  </a:t>
            </a:r>
            <a:r>
              <a:rPr lang="en-US" sz="2800" i="1" dirty="0" err="1" smtClean="0">
                <a:solidFill>
                  <a:srgbClr val="FF0000"/>
                </a:solidFill>
                <a:latin typeface="Cambria Math"/>
                <a:ea typeface="Cambria Math"/>
              </a:rPr>
              <a:t>v</a:t>
            </a:r>
            <a:r>
              <a:rPr lang="en-US" sz="1400" i="1" dirty="0" err="1" smtClean="0">
                <a:solidFill>
                  <a:srgbClr val="FF0000"/>
                </a:solidFill>
                <a:latin typeface="Cambria Math"/>
                <a:ea typeface="Cambria Math"/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  <a:latin typeface="Cambria Math"/>
                <a:ea typeface="Cambria Math"/>
              </a:rPr>
              <a:t>(t)----------binary input </a:t>
            </a:r>
            <a:r>
              <a:rPr lang="en-US" sz="2800" i="1" dirty="0">
                <a:solidFill>
                  <a:srgbClr val="FF0000"/>
                </a:solidFill>
                <a:latin typeface="Cambria Math"/>
                <a:ea typeface="Cambria Math"/>
              </a:rPr>
              <a:t>modulating Signal </a:t>
            </a:r>
            <a:r>
              <a:rPr lang="en-US" sz="2800" i="1" dirty="0" smtClean="0">
                <a:solidFill>
                  <a:srgbClr val="FF0000"/>
                </a:solidFill>
                <a:latin typeface="Cambria Math"/>
                <a:ea typeface="Cambria Math"/>
              </a:rPr>
              <a:t>   </a:t>
            </a:r>
          </a:p>
          <a:p>
            <a:pPr marL="0" indent="0">
              <a:buNone/>
            </a:pPr>
            <a:endParaRPr lang="en-US" sz="2800" i="1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/>
              <a:t>logic 1 input </a:t>
            </a:r>
            <a:r>
              <a:rPr lang="en-US" b="1" i="1" dirty="0" err="1"/>
              <a:t>v</a:t>
            </a:r>
            <a:r>
              <a:rPr lang="en-US" sz="1600" b="1" i="1" dirty="0" err="1"/>
              <a:t>m</a:t>
            </a:r>
            <a:r>
              <a:rPr lang="en-US" b="1" i="1" dirty="0"/>
              <a:t>(t)=1 </a:t>
            </a:r>
            <a:endParaRPr lang="en-US" b="1" i="1" dirty="0" smtClean="0"/>
          </a:p>
          <a:p>
            <a:pPr marL="457200" lvl="1" indent="0"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	V</a:t>
            </a:r>
            <a:r>
              <a:rPr lang="en-US" sz="1600" b="1" i="1" dirty="0" smtClean="0">
                <a:solidFill>
                  <a:srgbClr val="C00000"/>
                </a:solidFill>
              </a:rPr>
              <a:t>(</a:t>
            </a:r>
            <a:r>
              <a:rPr lang="en-US" sz="1600" b="1" i="1" dirty="0" err="1" smtClean="0">
                <a:solidFill>
                  <a:srgbClr val="C00000"/>
                </a:solidFill>
              </a:rPr>
              <a:t>fsk</a:t>
            </a:r>
            <a:r>
              <a:rPr lang="en-US" sz="1600" b="1" i="1" dirty="0">
                <a:solidFill>
                  <a:srgbClr val="C00000"/>
                </a:solidFill>
              </a:rPr>
              <a:t>)  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i="1" dirty="0">
                <a:solidFill>
                  <a:srgbClr val="C00000"/>
                </a:solidFill>
              </a:rPr>
              <a:t>t) </a:t>
            </a:r>
            <a:r>
              <a:rPr lang="en-US" sz="2800" b="1" i="1" dirty="0">
                <a:solidFill>
                  <a:srgbClr val="C00000"/>
                </a:solidFill>
              </a:rPr>
              <a:t>= </a:t>
            </a:r>
            <a:r>
              <a:rPr lang="en-US" sz="2800" i="1" dirty="0" err="1">
                <a:solidFill>
                  <a:srgbClr val="C00000"/>
                </a:solidFill>
              </a:rPr>
              <a:t>Vc</a:t>
            </a:r>
            <a:r>
              <a:rPr lang="en-US" sz="2800" i="1" dirty="0">
                <a:solidFill>
                  <a:srgbClr val="C00000"/>
                </a:solidFill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</a:rPr>
              <a:t>Cos[2</a:t>
            </a:r>
            <a:r>
              <a:rPr lang="en-US" sz="2800" i="1" dirty="0">
                <a:solidFill>
                  <a:srgbClr val="C00000"/>
                </a:solidFill>
                <a:latin typeface="Cambria Math"/>
                <a:ea typeface="Cambria Math"/>
              </a:rPr>
              <a:t>𝜫(fc + </a:t>
            </a:r>
            <a:r>
              <a:rPr lang="en-US" sz="2800" i="1" dirty="0" smtClean="0">
                <a:solidFill>
                  <a:srgbClr val="C00000"/>
                </a:solidFill>
                <a:latin typeface="Cambria Math"/>
                <a:ea typeface="Cambria Math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Cambria Math"/>
                <a:ea typeface="Cambria Math"/>
              </a:rPr>
              <a:t>𝝙f </a:t>
            </a:r>
            <a:r>
              <a:rPr lang="en-US" sz="2800" i="1" dirty="0" smtClean="0">
                <a:solidFill>
                  <a:srgbClr val="C00000"/>
                </a:solidFill>
                <a:latin typeface="Cambria Math"/>
                <a:ea typeface="Cambria Math"/>
              </a:rPr>
              <a:t>)]t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endParaRPr lang="en-US" sz="2800" b="1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For </a:t>
            </a:r>
            <a:r>
              <a:rPr lang="en-US" sz="2800" dirty="0"/>
              <a:t>logic </a:t>
            </a:r>
            <a:r>
              <a:rPr lang="en-US" sz="2800" dirty="0" smtClean="0"/>
              <a:t>0 </a:t>
            </a:r>
            <a:r>
              <a:rPr lang="en-US" sz="2800" dirty="0"/>
              <a:t>input </a:t>
            </a:r>
            <a:r>
              <a:rPr lang="en-US" sz="2800" b="1" i="1" dirty="0" err="1"/>
              <a:t>v</a:t>
            </a:r>
            <a:r>
              <a:rPr lang="en-US" sz="1800" b="1" i="1" dirty="0" err="1"/>
              <a:t>m</a:t>
            </a:r>
            <a:r>
              <a:rPr lang="en-US" sz="2800" b="1" i="1" dirty="0"/>
              <a:t>(t</a:t>
            </a:r>
            <a:r>
              <a:rPr lang="en-US" sz="2800" b="1" i="1" dirty="0" smtClean="0"/>
              <a:t>)=-1 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C00000"/>
                </a:solidFill>
              </a:rPr>
              <a:t>	</a:t>
            </a:r>
            <a:r>
              <a:rPr lang="en-US" sz="2800" b="1" i="1" dirty="0" smtClean="0">
                <a:solidFill>
                  <a:srgbClr val="C00000"/>
                </a:solidFill>
              </a:rPr>
              <a:t>V</a:t>
            </a:r>
            <a:r>
              <a:rPr lang="en-US" sz="1600" b="1" i="1" dirty="0" smtClean="0">
                <a:solidFill>
                  <a:srgbClr val="C00000"/>
                </a:solidFill>
              </a:rPr>
              <a:t>(</a:t>
            </a:r>
            <a:r>
              <a:rPr lang="en-US" sz="1600" b="1" i="1" dirty="0" err="1" smtClean="0">
                <a:solidFill>
                  <a:srgbClr val="C00000"/>
                </a:solidFill>
              </a:rPr>
              <a:t>fsk</a:t>
            </a:r>
            <a:r>
              <a:rPr lang="en-US" sz="1600" b="1" i="1" dirty="0">
                <a:solidFill>
                  <a:srgbClr val="C00000"/>
                </a:solidFill>
              </a:rPr>
              <a:t>)  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i="1" dirty="0">
                <a:solidFill>
                  <a:srgbClr val="C00000"/>
                </a:solidFill>
              </a:rPr>
              <a:t>t) </a:t>
            </a:r>
            <a:r>
              <a:rPr lang="en-US" sz="2800" b="1" i="1" dirty="0">
                <a:solidFill>
                  <a:srgbClr val="C00000"/>
                </a:solidFill>
              </a:rPr>
              <a:t>= </a:t>
            </a:r>
            <a:r>
              <a:rPr lang="en-US" sz="2800" i="1" dirty="0" err="1">
                <a:solidFill>
                  <a:srgbClr val="C00000"/>
                </a:solidFill>
              </a:rPr>
              <a:t>Vc</a:t>
            </a:r>
            <a:r>
              <a:rPr lang="en-US" sz="2800" i="1" dirty="0">
                <a:solidFill>
                  <a:srgbClr val="C00000"/>
                </a:solidFill>
              </a:rPr>
              <a:t> Cos[2</a:t>
            </a:r>
            <a:r>
              <a:rPr lang="en-US" sz="2800" i="1" dirty="0">
                <a:solidFill>
                  <a:srgbClr val="C00000"/>
                </a:solidFill>
                <a:latin typeface="Cambria Math"/>
                <a:ea typeface="Cambria Math"/>
              </a:rPr>
              <a:t>𝜫(fc -</a:t>
            </a:r>
            <a:r>
              <a:rPr lang="en-US" sz="2800" i="1" dirty="0" smtClean="0">
                <a:solidFill>
                  <a:srgbClr val="C00000"/>
                </a:solidFill>
                <a:latin typeface="Cambria Math"/>
                <a:ea typeface="Cambria Math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Cambria Math"/>
                <a:ea typeface="Cambria Math"/>
              </a:rPr>
              <a:t>𝝙f )]t</a:t>
            </a:r>
            <a:r>
              <a:rPr lang="en-US" sz="2800" b="1" i="1" dirty="0">
                <a:solidFill>
                  <a:srgbClr val="C00000"/>
                </a:solidFill>
              </a:rPr>
              <a:t> </a:t>
            </a:r>
          </a:p>
          <a:p>
            <a:endParaRPr lang="en-I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750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79475" y="1866900"/>
            <a:ext cx="1444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Times New Roman" pitchFamily="18" charset="0"/>
              </a:rPr>
              <a:t>Baseband 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Data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3311525" y="1890713"/>
            <a:ext cx="4051300" cy="674687"/>
          </a:xfrm>
          <a:custGeom>
            <a:avLst/>
            <a:gdLst>
              <a:gd name="T0" fmla="*/ 0 w 2552"/>
              <a:gd name="T1" fmla="*/ 2147483647 h 425"/>
              <a:gd name="T2" fmla="*/ 0 w 2552"/>
              <a:gd name="T3" fmla="*/ 0 h 425"/>
              <a:gd name="T4" fmla="*/ 2147483647 w 2552"/>
              <a:gd name="T5" fmla="*/ 0 h 425"/>
              <a:gd name="T6" fmla="*/ 2147483647 w 2552"/>
              <a:gd name="T7" fmla="*/ 2147483647 h 425"/>
              <a:gd name="T8" fmla="*/ 2147483647 w 2552"/>
              <a:gd name="T9" fmla="*/ 2147483647 h 425"/>
              <a:gd name="T10" fmla="*/ 2147483647 w 2552"/>
              <a:gd name="T11" fmla="*/ 0 h 425"/>
              <a:gd name="T12" fmla="*/ 2147483647 w 2552"/>
              <a:gd name="T13" fmla="*/ 0 h 425"/>
              <a:gd name="T14" fmla="*/ 2147483647 w 2552"/>
              <a:gd name="T15" fmla="*/ 2147483647 h 4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52"/>
              <a:gd name="T25" fmla="*/ 0 h 425"/>
              <a:gd name="T26" fmla="*/ 2552 w 2552"/>
              <a:gd name="T27" fmla="*/ 425 h 4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52" h="425">
                <a:moveTo>
                  <a:pt x="0" y="369"/>
                </a:moveTo>
                <a:lnTo>
                  <a:pt x="0" y="0"/>
                </a:lnTo>
                <a:lnTo>
                  <a:pt x="624" y="0"/>
                </a:lnTo>
                <a:lnTo>
                  <a:pt x="624" y="397"/>
                </a:lnTo>
                <a:lnTo>
                  <a:pt x="1900" y="397"/>
                </a:lnTo>
                <a:lnTo>
                  <a:pt x="1900" y="0"/>
                </a:lnTo>
                <a:lnTo>
                  <a:pt x="2552" y="0"/>
                </a:lnTo>
                <a:lnTo>
                  <a:pt x="2552" y="4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3305175" y="2992438"/>
            <a:ext cx="962025" cy="968375"/>
          </a:xfrm>
          <a:custGeom>
            <a:avLst/>
            <a:gdLst>
              <a:gd name="T0" fmla="*/ 0 w 606"/>
              <a:gd name="T1" fmla="*/ 2147483647 h 610"/>
              <a:gd name="T2" fmla="*/ 2147483647 w 606"/>
              <a:gd name="T3" fmla="*/ 2147483647 h 610"/>
              <a:gd name="T4" fmla="*/ 2147483647 w 606"/>
              <a:gd name="T5" fmla="*/ 2147483647 h 610"/>
              <a:gd name="T6" fmla="*/ 2147483647 w 606"/>
              <a:gd name="T7" fmla="*/ 2147483647 h 610"/>
              <a:gd name="T8" fmla="*/ 2147483647 w 606"/>
              <a:gd name="T9" fmla="*/ 2147483647 h 610"/>
              <a:gd name="T10" fmla="*/ 2147483647 w 606"/>
              <a:gd name="T11" fmla="*/ 2147483647 h 610"/>
              <a:gd name="T12" fmla="*/ 2147483647 w 606"/>
              <a:gd name="T13" fmla="*/ 2147483647 h 610"/>
              <a:gd name="T14" fmla="*/ 2147483647 w 606"/>
              <a:gd name="T15" fmla="*/ 2147483647 h 610"/>
              <a:gd name="T16" fmla="*/ 2147483647 w 606"/>
              <a:gd name="T17" fmla="*/ 2147483647 h 610"/>
              <a:gd name="T18" fmla="*/ 2147483647 w 606"/>
              <a:gd name="T19" fmla="*/ 2147483647 h 610"/>
              <a:gd name="T20" fmla="*/ 2147483647 w 606"/>
              <a:gd name="T21" fmla="*/ 2147483647 h 610"/>
              <a:gd name="T22" fmla="*/ 2147483647 w 606"/>
              <a:gd name="T23" fmla="*/ 2147483647 h 610"/>
              <a:gd name="T24" fmla="*/ 2147483647 w 606"/>
              <a:gd name="T25" fmla="*/ 2147483647 h 610"/>
              <a:gd name="T26" fmla="*/ 2147483647 w 606"/>
              <a:gd name="T27" fmla="*/ 2147483647 h 610"/>
              <a:gd name="T28" fmla="*/ 2147483647 w 606"/>
              <a:gd name="T29" fmla="*/ 2147483647 h 6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06"/>
              <a:gd name="T46" fmla="*/ 0 h 610"/>
              <a:gd name="T47" fmla="*/ 606 w 606"/>
              <a:gd name="T48" fmla="*/ 610 h 6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06" h="610">
                <a:moveTo>
                  <a:pt x="0" y="370"/>
                </a:moveTo>
                <a:cubicBezTo>
                  <a:pt x="5" y="317"/>
                  <a:pt x="18" y="3"/>
                  <a:pt x="33" y="43"/>
                </a:cubicBezTo>
                <a:cubicBezTo>
                  <a:pt x="48" y="83"/>
                  <a:pt x="70" y="610"/>
                  <a:pt x="89" y="610"/>
                </a:cubicBezTo>
                <a:cubicBezTo>
                  <a:pt x="108" y="610"/>
                  <a:pt x="127" y="43"/>
                  <a:pt x="146" y="43"/>
                </a:cubicBezTo>
                <a:cubicBezTo>
                  <a:pt x="165" y="43"/>
                  <a:pt x="189" y="610"/>
                  <a:pt x="203" y="610"/>
                </a:cubicBezTo>
                <a:cubicBezTo>
                  <a:pt x="217" y="610"/>
                  <a:pt x="217" y="43"/>
                  <a:pt x="231" y="43"/>
                </a:cubicBezTo>
                <a:cubicBezTo>
                  <a:pt x="245" y="43"/>
                  <a:pt x="274" y="610"/>
                  <a:pt x="288" y="610"/>
                </a:cubicBezTo>
                <a:cubicBezTo>
                  <a:pt x="302" y="610"/>
                  <a:pt x="302" y="43"/>
                  <a:pt x="316" y="43"/>
                </a:cubicBezTo>
                <a:cubicBezTo>
                  <a:pt x="330" y="43"/>
                  <a:pt x="359" y="610"/>
                  <a:pt x="373" y="610"/>
                </a:cubicBezTo>
                <a:cubicBezTo>
                  <a:pt x="387" y="610"/>
                  <a:pt x="387" y="43"/>
                  <a:pt x="401" y="43"/>
                </a:cubicBezTo>
                <a:cubicBezTo>
                  <a:pt x="415" y="43"/>
                  <a:pt x="444" y="610"/>
                  <a:pt x="458" y="610"/>
                </a:cubicBezTo>
                <a:cubicBezTo>
                  <a:pt x="472" y="610"/>
                  <a:pt x="472" y="43"/>
                  <a:pt x="486" y="43"/>
                </a:cubicBezTo>
                <a:cubicBezTo>
                  <a:pt x="500" y="43"/>
                  <a:pt x="529" y="610"/>
                  <a:pt x="543" y="610"/>
                </a:cubicBezTo>
                <a:cubicBezTo>
                  <a:pt x="557" y="610"/>
                  <a:pt x="560" y="86"/>
                  <a:pt x="571" y="43"/>
                </a:cubicBezTo>
                <a:cubicBezTo>
                  <a:pt x="582" y="0"/>
                  <a:pt x="599" y="290"/>
                  <a:pt x="606" y="3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Freeform 12"/>
          <p:cNvSpPr>
            <a:spLocks/>
          </p:cNvSpPr>
          <p:nvPr/>
        </p:nvSpPr>
        <p:spPr bwMode="auto">
          <a:xfrm>
            <a:off x="6327775" y="2992438"/>
            <a:ext cx="962025" cy="968375"/>
          </a:xfrm>
          <a:custGeom>
            <a:avLst/>
            <a:gdLst>
              <a:gd name="T0" fmla="*/ 0 w 606"/>
              <a:gd name="T1" fmla="*/ 2147483647 h 610"/>
              <a:gd name="T2" fmla="*/ 2147483647 w 606"/>
              <a:gd name="T3" fmla="*/ 2147483647 h 610"/>
              <a:gd name="T4" fmla="*/ 2147483647 w 606"/>
              <a:gd name="T5" fmla="*/ 2147483647 h 610"/>
              <a:gd name="T6" fmla="*/ 2147483647 w 606"/>
              <a:gd name="T7" fmla="*/ 2147483647 h 610"/>
              <a:gd name="T8" fmla="*/ 2147483647 w 606"/>
              <a:gd name="T9" fmla="*/ 2147483647 h 610"/>
              <a:gd name="T10" fmla="*/ 2147483647 w 606"/>
              <a:gd name="T11" fmla="*/ 2147483647 h 610"/>
              <a:gd name="T12" fmla="*/ 2147483647 w 606"/>
              <a:gd name="T13" fmla="*/ 2147483647 h 610"/>
              <a:gd name="T14" fmla="*/ 2147483647 w 606"/>
              <a:gd name="T15" fmla="*/ 2147483647 h 610"/>
              <a:gd name="T16" fmla="*/ 2147483647 w 606"/>
              <a:gd name="T17" fmla="*/ 2147483647 h 610"/>
              <a:gd name="T18" fmla="*/ 2147483647 w 606"/>
              <a:gd name="T19" fmla="*/ 2147483647 h 610"/>
              <a:gd name="T20" fmla="*/ 2147483647 w 606"/>
              <a:gd name="T21" fmla="*/ 2147483647 h 610"/>
              <a:gd name="T22" fmla="*/ 2147483647 w 606"/>
              <a:gd name="T23" fmla="*/ 2147483647 h 610"/>
              <a:gd name="T24" fmla="*/ 2147483647 w 606"/>
              <a:gd name="T25" fmla="*/ 2147483647 h 610"/>
              <a:gd name="T26" fmla="*/ 2147483647 w 606"/>
              <a:gd name="T27" fmla="*/ 2147483647 h 610"/>
              <a:gd name="T28" fmla="*/ 2147483647 w 606"/>
              <a:gd name="T29" fmla="*/ 2147483647 h 6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06"/>
              <a:gd name="T46" fmla="*/ 0 h 610"/>
              <a:gd name="T47" fmla="*/ 606 w 606"/>
              <a:gd name="T48" fmla="*/ 610 h 6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06" h="610">
                <a:moveTo>
                  <a:pt x="0" y="370"/>
                </a:moveTo>
                <a:cubicBezTo>
                  <a:pt x="5" y="317"/>
                  <a:pt x="18" y="3"/>
                  <a:pt x="33" y="43"/>
                </a:cubicBezTo>
                <a:cubicBezTo>
                  <a:pt x="48" y="83"/>
                  <a:pt x="70" y="610"/>
                  <a:pt x="89" y="610"/>
                </a:cubicBezTo>
                <a:cubicBezTo>
                  <a:pt x="108" y="610"/>
                  <a:pt x="127" y="43"/>
                  <a:pt x="146" y="43"/>
                </a:cubicBezTo>
                <a:cubicBezTo>
                  <a:pt x="165" y="43"/>
                  <a:pt x="189" y="610"/>
                  <a:pt x="203" y="610"/>
                </a:cubicBezTo>
                <a:cubicBezTo>
                  <a:pt x="217" y="610"/>
                  <a:pt x="217" y="43"/>
                  <a:pt x="231" y="43"/>
                </a:cubicBezTo>
                <a:cubicBezTo>
                  <a:pt x="245" y="43"/>
                  <a:pt x="274" y="610"/>
                  <a:pt x="288" y="610"/>
                </a:cubicBezTo>
                <a:cubicBezTo>
                  <a:pt x="302" y="610"/>
                  <a:pt x="302" y="43"/>
                  <a:pt x="316" y="43"/>
                </a:cubicBezTo>
                <a:cubicBezTo>
                  <a:pt x="330" y="43"/>
                  <a:pt x="359" y="610"/>
                  <a:pt x="373" y="610"/>
                </a:cubicBezTo>
                <a:cubicBezTo>
                  <a:pt x="387" y="610"/>
                  <a:pt x="387" y="43"/>
                  <a:pt x="401" y="43"/>
                </a:cubicBezTo>
                <a:cubicBezTo>
                  <a:pt x="415" y="43"/>
                  <a:pt x="444" y="610"/>
                  <a:pt x="458" y="610"/>
                </a:cubicBezTo>
                <a:cubicBezTo>
                  <a:pt x="472" y="610"/>
                  <a:pt x="472" y="43"/>
                  <a:pt x="486" y="43"/>
                </a:cubicBezTo>
                <a:cubicBezTo>
                  <a:pt x="500" y="43"/>
                  <a:pt x="529" y="610"/>
                  <a:pt x="543" y="610"/>
                </a:cubicBezTo>
                <a:cubicBezTo>
                  <a:pt x="557" y="610"/>
                  <a:pt x="560" y="86"/>
                  <a:pt x="571" y="43"/>
                </a:cubicBezTo>
                <a:cubicBezTo>
                  <a:pt x="582" y="0"/>
                  <a:pt x="599" y="290"/>
                  <a:pt x="606" y="3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624263" y="24907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1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686550" y="25098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1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572000" y="24907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0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5651500" y="25098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0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auto">
          <a:xfrm>
            <a:off x="4256088" y="3065463"/>
            <a:ext cx="2062162" cy="960437"/>
          </a:xfrm>
          <a:custGeom>
            <a:avLst/>
            <a:gdLst>
              <a:gd name="T0" fmla="*/ 0 w 1299"/>
              <a:gd name="T1" fmla="*/ 2147483647 h 605"/>
              <a:gd name="T2" fmla="*/ 2147483647 w 1299"/>
              <a:gd name="T3" fmla="*/ 2147483647 h 605"/>
              <a:gd name="T4" fmla="*/ 2147483647 w 1299"/>
              <a:gd name="T5" fmla="*/ 2147483647 h 605"/>
              <a:gd name="T6" fmla="*/ 2147483647 w 1299"/>
              <a:gd name="T7" fmla="*/ 2147483647 h 605"/>
              <a:gd name="T8" fmla="*/ 2147483647 w 1299"/>
              <a:gd name="T9" fmla="*/ 2147483647 h 605"/>
              <a:gd name="T10" fmla="*/ 2147483647 w 1299"/>
              <a:gd name="T11" fmla="*/ 2147483647 h 605"/>
              <a:gd name="T12" fmla="*/ 2147483647 w 1299"/>
              <a:gd name="T13" fmla="*/ 2147483647 h 605"/>
              <a:gd name="T14" fmla="*/ 2147483647 w 1299"/>
              <a:gd name="T15" fmla="*/ 2147483647 h 605"/>
              <a:gd name="T16" fmla="*/ 2147483647 w 1299"/>
              <a:gd name="T17" fmla="*/ 2147483647 h 605"/>
              <a:gd name="T18" fmla="*/ 2147483647 w 1299"/>
              <a:gd name="T19" fmla="*/ 2147483647 h 605"/>
              <a:gd name="T20" fmla="*/ 2147483647 w 1299"/>
              <a:gd name="T21" fmla="*/ 2147483647 h 605"/>
              <a:gd name="T22" fmla="*/ 2147483647 w 1299"/>
              <a:gd name="T23" fmla="*/ 2147483647 h 605"/>
              <a:gd name="T24" fmla="*/ 2147483647 w 1299"/>
              <a:gd name="T25" fmla="*/ 2147483647 h 6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99"/>
              <a:gd name="T40" fmla="*/ 0 h 605"/>
              <a:gd name="T41" fmla="*/ 1299 w 1299"/>
              <a:gd name="T42" fmla="*/ 605 h 6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99" h="605">
                <a:moveTo>
                  <a:pt x="0" y="277"/>
                </a:moveTo>
                <a:cubicBezTo>
                  <a:pt x="12" y="324"/>
                  <a:pt x="50" y="601"/>
                  <a:pt x="81" y="558"/>
                </a:cubicBezTo>
                <a:cubicBezTo>
                  <a:pt x="112" y="515"/>
                  <a:pt x="150" y="19"/>
                  <a:pt x="184" y="19"/>
                </a:cubicBezTo>
                <a:cubicBezTo>
                  <a:pt x="218" y="19"/>
                  <a:pt x="252" y="561"/>
                  <a:pt x="288" y="558"/>
                </a:cubicBezTo>
                <a:cubicBezTo>
                  <a:pt x="324" y="555"/>
                  <a:pt x="366" y="0"/>
                  <a:pt x="402" y="4"/>
                </a:cubicBezTo>
                <a:cubicBezTo>
                  <a:pt x="438" y="8"/>
                  <a:pt x="467" y="578"/>
                  <a:pt x="502" y="580"/>
                </a:cubicBezTo>
                <a:cubicBezTo>
                  <a:pt x="537" y="582"/>
                  <a:pt x="566" y="19"/>
                  <a:pt x="613" y="19"/>
                </a:cubicBezTo>
                <a:cubicBezTo>
                  <a:pt x="660" y="19"/>
                  <a:pt x="733" y="578"/>
                  <a:pt x="782" y="580"/>
                </a:cubicBezTo>
                <a:cubicBezTo>
                  <a:pt x="831" y="582"/>
                  <a:pt x="870" y="34"/>
                  <a:pt x="908" y="33"/>
                </a:cubicBezTo>
                <a:cubicBezTo>
                  <a:pt x="946" y="32"/>
                  <a:pt x="975" y="572"/>
                  <a:pt x="1011" y="572"/>
                </a:cubicBezTo>
                <a:cubicBezTo>
                  <a:pt x="1047" y="572"/>
                  <a:pt x="1084" y="35"/>
                  <a:pt x="1122" y="33"/>
                </a:cubicBezTo>
                <a:cubicBezTo>
                  <a:pt x="1160" y="31"/>
                  <a:pt x="1210" y="511"/>
                  <a:pt x="1240" y="558"/>
                </a:cubicBezTo>
                <a:cubicBezTo>
                  <a:pt x="1270" y="605"/>
                  <a:pt x="1287" y="365"/>
                  <a:pt x="1299" y="3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4651375" y="3960813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</a:rPr>
              <a:t>f</a:t>
            </a:r>
            <a:r>
              <a:rPr lang="en-US" baseline="-25000" dirty="0" err="1">
                <a:latin typeface="Times New Roman" pitchFamily="18" charset="0"/>
              </a:rPr>
              <a:t>s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5651500" y="3960813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</a:rPr>
              <a:t>f</a:t>
            </a:r>
            <a:r>
              <a:rPr lang="en-US" baseline="-25000" dirty="0" err="1" smtClean="0">
                <a:latin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</a:rPr>
              <a:t> 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522663" y="3968750"/>
            <a:ext cx="381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</a:rPr>
              <a:t>f</a:t>
            </a:r>
            <a:r>
              <a:rPr lang="en-US" baseline="-25000" dirty="0" err="1">
                <a:latin typeface="Times New Roman" pitchFamily="18" charset="0"/>
              </a:rPr>
              <a:t>m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584950" y="3960813"/>
            <a:ext cx="439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</a:rPr>
              <a:t>f</a:t>
            </a:r>
            <a:r>
              <a:rPr lang="en-US" baseline="-25000" dirty="0" err="1" smtClean="0">
                <a:latin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</a:rPr>
              <a:t> 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85800" y="2962275"/>
            <a:ext cx="15446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Times New Roman" pitchFamily="18" charset="0"/>
              </a:rPr>
              <a:t>BFSK 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modulated </a:t>
            </a:r>
          </a:p>
          <a:p>
            <a:pPr algn="ctr" eaLnBrk="1" hangingPunct="1"/>
            <a:r>
              <a:rPr lang="en-US" dirty="0">
                <a:latin typeface="Times New Roman" pitchFamily="18" charset="0"/>
              </a:rPr>
              <a:t>signal</a:t>
            </a:r>
            <a:endParaRPr lang="en-GB" dirty="0">
              <a:latin typeface="Times New Roman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8473934"/>
              </p:ext>
            </p:extLst>
          </p:nvPr>
        </p:nvGraphicFramePr>
        <p:xfrm>
          <a:off x="1572370" y="46531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 INPUT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 OUT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fs</a:t>
                      </a:r>
                      <a:r>
                        <a:rPr lang="en-US" baseline="0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(</a:t>
                      </a:r>
                      <a:r>
                        <a:rPr lang="en-US" dirty="0" err="1" smtClean="0"/>
                        <a:t>fm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084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1174</Words>
  <Application>Microsoft Office PowerPoint</Application>
  <PresentationFormat>On-screen Show (4:3)</PresentationFormat>
  <Paragraphs>340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Digital Modulation Techniques Chapter 3 </vt:lpstr>
      <vt:lpstr>Digital Modulation </vt:lpstr>
      <vt:lpstr>Types </vt:lpstr>
      <vt:lpstr> Amplitude Shift Keying( ASK)</vt:lpstr>
      <vt:lpstr>Slide 5</vt:lpstr>
      <vt:lpstr>Slide 6</vt:lpstr>
      <vt:lpstr>Slide 7</vt:lpstr>
      <vt:lpstr>Frequency Shift Keying (FSK)</vt:lpstr>
      <vt:lpstr>Slide 9</vt:lpstr>
      <vt:lpstr>Slide 10</vt:lpstr>
      <vt:lpstr>FSK Bit rate ,Baud and Bandwidth</vt:lpstr>
      <vt:lpstr>Bandwidth of FSK </vt:lpstr>
      <vt:lpstr>Phase Shift Keying </vt:lpstr>
      <vt:lpstr>Slide 14</vt:lpstr>
      <vt:lpstr>Slide 15</vt:lpstr>
      <vt:lpstr>Quaternary phase shift keying (QPSK)</vt:lpstr>
      <vt:lpstr>Slide 17</vt:lpstr>
      <vt:lpstr>Constellation Diagram for QPSK</vt:lpstr>
      <vt:lpstr>8-PSK</vt:lpstr>
      <vt:lpstr>16PSK </vt:lpstr>
      <vt:lpstr>Quadrature Amplitude Modulation</vt:lpstr>
      <vt:lpstr>8 QAM </vt:lpstr>
      <vt:lpstr>Slide 23</vt:lpstr>
      <vt:lpstr>16QAM</vt:lpstr>
      <vt:lpstr>Slide 25</vt:lpstr>
      <vt:lpstr>Comparison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Modulation Techniques</dc:title>
  <dc:creator>Suman</dc:creator>
  <cp:lastModifiedBy>user</cp:lastModifiedBy>
  <cp:revision>62</cp:revision>
  <dcterms:created xsi:type="dcterms:W3CDTF">2015-03-24T18:33:04Z</dcterms:created>
  <dcterms:modified xsi:type="dcterms:W3CDTF">2018-03-13T03:27:16Z</dcterms:modified>
</cp:coreProperties>
</file>