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sldIdLst>
    <p:sldId id="257" r:id="rId2"/>
    <p:sldId id="258" r:id="rId3"/>
    <p:sldId id="259" r:id="rId4"/>
    <p:sldId id="260" r:id="rId5"/>
    <p:sldId id="284" r:id="rId6"/>
    <p:sldId id="261" r:id="rId7"/>
    <p:sldId id="272" r:id="rId8"/>
    <p:sldId id="262" r:id="rId9"/>
    <p:sldId id="263" r:id="rId10"/>
    <p:sldId id="266" r:id="rId11"/>
    <p:sldId id="264" r:id="rId12"/>
    <p:sldId id="265" r:id="rId13"/>
    <p:sldId id="285" r:id="rId14"/>
    <p:sldId id="28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87" r:id="rId24"/>
    <p:sldId id="283" r:id="rId25"/>
    <p:sldId id="277" r:id="rId26"/>
    <p:sldId id="288" r:id="rId27"/>
    <p:sldId id="289" r:id="rId28"/>
    <p:sldId id="290" r:id="rId29"/>
    <p:sldId id="291" r:id="rId30"/>
    <p:sldId id="292" r:id="rId31"/>
    <p:sldId id="278" r:id="rId32"/>
    <p:sldId id="279" r:id="rId33"/>
    <p:sldId id="293" r:id="rId34"/>
    <p:sldId id="294" r:id="rId35"/>
    <p:sldId id="280" r:id="rId36"/>
    <p:sldId id="281" r:id="rId37"/>
    <p:sldId id="295" r:id="rId38"/>
    <p:sldId id="296" r:id="rId39"/>
    <p:sldId id="297" r:id="rId40"/>
    <p:sldId id="298" r:id="rId41"/>
    <p:sldId id="299" r:id="rId42"/>
    <p:sldId id="302" r:id="rId43"/>
    <p:sldId id="300" r:id="rId44"/>
    <p:sldId id="301" r:id="rId45"/>
    <p:sldId id="303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35" autoAdjust="0"/>
    <p:restoredTop sz="90929"/>
  </p:normalViewPr>
  <p:slideViewPr>
    <p:cSldViewPr>
      <p:cViewPr varScale="1">
        <p:scale>
          <a:sx n="66" d="100"/>
          <a:sy n="66" d="100"/>
        </p:scale>
        <p:origin x="-17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GB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GB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BCCD9B67-8231-42AE-B2E4-6E9B1DF9147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FE4A9-8E6F-4BBD-9B62-F431A3FA341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E320B-DB28-4B6C-98A7-6C117DD5CB8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178800" cy="46863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080F40-7758-4D9C-A5E7-95EE05B097E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924D6-C542-46BE-AFC2-E8567869A41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6F03B-B757-45DC-B0A8-0CD1AB5D2B1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BDB83-DCAC-4A65-9685-FB36276A7B9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1A98E-60C7-422C-838C-F86E784D534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BEC83-398D-4E4E-B8B0-5A84512DF42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549E9-F7C9-4EB7-9B11-250C0E5F836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5DB94-C418-4B43-9952-4DF253E4804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EB748-E495-4F23-AC04-6E27400B537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788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fld id="{11068AEC-EFA8-4FC2-9789-E276C69C18B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Guided - wire</a:t>
            </a:r>
          </a:p>
          <a:p>
            <a:r>
              <a:rPr lang="en-US"/>
              <a:t>Unguided - wireless</a:t>
            </a:r>
          </a:p>
          <a:p>
            <a:r>
              <a:rPr lang="en-US"/>
              <a:t>Characteristics and quality determined by medium and signal</a:t>
            </a:r>
          </a:p>
          <a:p>
            <a:r>
              <a:rPr lang="en-US"/>
              <a:t>For guided, the medium is more important</a:t>
            </a:r>
          </a:p>
          <a:p>
            <a:r>
              <a:rPr lang="en-US"/>
              <a:t>For unguided, the bandwidth produced by the antenna is more important</a:t>
            </a:r>
          </a:p>
          <a:p>
            <a:r>
              <a:rPr lang="en-US"/>
              <a:t>Key concerns are data rate and distance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 End Crosstalk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Coupling of signal from one pair to another</a:t>
            </a:r>
          </a:p>
          <a:p>
            <a:r>
              <a:rPr lang="en-US"/>
              <a:t>Coupling takes place when transmit signal entering the link couples back to receiving pair</a:t>
            </a:r>
          </a:p>
          <a:p>
            <a:r>
              <a:rPr lang="en-US"/>
              <a:t>i.e. near transmitted signal is picked up by near receiving pair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Unshielded and Shielded TP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Unshielded Twisted Pair (UTP)</a:t>
            </a:r>
          </a:p>
          <a:p>
            <a:pPr lvl="1"/>
            <a:r>
              <a:rPr lang="en-US"/>
              <a:t>Ordinary telephone wire</a:t>
            </a:r>
          </a:p>
          <a:p>
            <a:pPr lvl="1"/>
            <a:r>
              <a:rPr lang="en-US"/>
              <a:t>Cheapest</a:t>
            </a:r>
          </a:p>
          <a:p>
            <a:pPr lvl="1"/>
            <a:r>
              <a:rPr lang="en-US"/>
              <a:t>Easiest to install</a:t>
            </a:r>
          </a:p>
          <a:p>
            <a:pPr lvl="1"/>
            <a:r>
              <a:rPr lang="en-US"/>
              <a:t>Suffers from external EM interference</a:t>
            </a:r>
          </a:p>
          <a:p>
            <a:r>
              <a:rPr lang="en-US"/>
              <a:t>Shielded Twisted Pair (STP)</a:t>
            </a:r>
          </a:p>
          <a:p>
            <a:pPr lvl="1"/>
            <a:r>
              <a:rPr lang="en-US"/>
              <a:t>Metal braid or sheathing that reduces interference</a:t>
            </a:r>
          </a:p>
          <a:p>
            <a:pPr lvl="1"/>
            <a:r>
              <a:rPr lang="en-US"/>
              <a:t>More expensive</a:t>
            </a:r>
          </a:p>
          <a:p>
            <a:pPr lvl="1"/>
            <a:r>
              <a:rPr lang="en-US"/>
              <a:t>Harder to handle (thick, heavy)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UTP Categories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Cat 3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up to 16MHz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Voice grade found in most offices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Twist length of 7.5 cm to 10 cm</a:t>
            </a:r>
          </a:p>
          <a:p>
            <a:pPr>
              <a:lnSpc>
                <a:spcPct val="90000"/>
              </a:lnSpc>
            </a:pPr>
            <a:r>
              <a:rPr lang="en-US" sz="2400"/>
              <a:t>Cat 4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up to 20 MHz</a:t>
            </a:r>
          </a:p>
          <a:p>
            <a:pPr>
              <a:lnSpc>
                <a:spcPct val="90000"/>
              </a:lnSpc>
            </a:pPr>
            <a:r>
              <a:rPr lang="en-US" sz="2400"/>
              <a:t>Cat 5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up to 100MHz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Commonly pre-installed in new office buildings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Twist length 0.6 cm to 0.85 cm</a:t>
            </a:r>
          </a:p>
          <a:p>
            <a:pPr>
              <a:lnSpc>
                <a:spcPct val="90000"/>
              </a:lnSpc>
            </a:pPr>
            <a:r>
              <a:rPr lang="en-US" sz="2400"/>
              <a:t>Cat 5E (Enhanced) –see tables</a:t>
            </a:r>
          </a:p>
          <a:p>
            <a:pPr>
              <a:lnSpc>
                <a:spcPct val="90000"/>
              </a:lnSpc>
            </a:pPr>
            <a:r>
              <a:rPr lang="en-US" sz="2400"/>
              <a:t>Cat 6</a:t>
            </a:r>
          </a:p>
          <a:p>
            <a:pPr>
              <a:lnSpc>
                <a:spcPct val="90000"/>
              </a:lnSpc>
            </a:pPr>
            <a:r>
              <a:rPr lang="en-US" sz="2400"/>
              <a:t>Cat 7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0" name="Rectangle 5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Shielded and Unshielded Twisted Pair</a:t>
            </a:r>
            <a:endParaRPr lang="en-GB"/>
          </a:p>
        </p:txBody>
      </p:sp>
      <p:grpSp>
        <p:nvGrpSpPr>
          <p:cNvPr id="40529" name="Group 593"/>
          <p:cNvGrpSpPr>
            <a:grpSpLocks/>
          </p:cNvGrpSpPr>
          <p:nvPr/>
        </p:nvGrpSpPr>
        <p:grpSpPr bwMode="auto">
          <a:xfrm>
            <a:off x="0" y="1219200"/>
            <a:ext cx="9144000" cy="5715000"/>
            <a:chOff x="0" y="0"/>
            <a:chExt cx="5448" cy="3339"/>
          </a:xfrm>
        </p:grpSpPr>
        <p:grpSp>
          <p:nvGrpSpPr>
            <p:cNvPr id="40324" name="Group 388"/>
            <p:cNvGrpSpPr>
              <a:grpSpLocks/>
            </p:cNvGrpSpPr>
            <p:nvPr/>
          </p:nvGrpSpPr>
          <p:grpSpPr bwMode="auto">
            <a:xfrm>
              <a:off x="0" y="0"/>
              <a:ext cx="744" cy="403"/>
              <a:chOff x="0" y="0"/>
              <a:chExt cx="744" cy="403"/>
            </a:xfrm>
          </p:grpSpPr>
          <p:sp>
            <p:nvSpPr>
              <p:cNvPr id="40271" name="Rectangle 335"/>
              <p:cNvSpPr>
                <a:spLocks noChangeArrowheads="1"/>
              </p:cNvSpPr>
              <p:nvPr/>
            </p:nvSpPr>
            <p:spPr bwMode="auto">
              <a:xfrm>
                <a:off x="32" y="0"/>
                <a:ext cx="680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/>
                <a:r>
                  <a:rPr lang="en-US" sz="1400">
                    <a:latin typeface="Tahoma" pitchFamily="34" charset="0"/>
                    <a:cs typeface="Times New Roman" pitchFamily="18" charset="0"/>
                  </a:rPr>
                  <a:t> </a:t>
                </a:r>
              </a:p>
              <a:p>
                <a:pPr algn="ctr"/>
                <a:endParaRPr lang="en-US" sz="2800">
                  <a:latin typeface="Tahoma" pitchFamily="34" charset="0"/>
                </a:endParaRPr>
              </a:p>
            </p:txBody>
          </p:sp>
          <p:sp>
            <p:nvSpPr>
              <p:cNvPr id="40323" name="Rectangle 38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4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40328" name="Group 392"/>
            <p:cNvGrpSpPr>
              <a:grpSpLocks/>
            </p:cNvGrpSpPr>
            <p:nvPr/>
          </p:nvGrpSpPr>
          <p:grpSpPr bwMode="auto">
            <a:xfrm>
              <a:off x="744" y="0"/>
              <a:ext cx="2352" cy="403"/>
              <a:chOff x="744" y="0"/>
              <a:chExt cx="2352" cy="403"/>
            </a:xfrm>
          </p:grpSpPr>
          <p:sp>
            <p:nvSpPr>
              <p:cNvPr id="40327" name="Rectangle 391"/>
              <p:cNvSpPr>
                <a:spLocks noChangeArrowheads="1"/>
              </p:cNvSpPr>
              <p:nvPr/>
            </p:nvSpPr>
            <p:spPr bwMode="auto">
              <a:xfrm>
                <a:off x="744" y="0"/>
                <a:ext cx="2352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26" name="Group 390"/>
              <p:cNvGrpSpPr>
                <a:grpSpLocks/>
              </p:cNvGrpSpPr>
              <p:nvPr/>
            </p:nvGrpSpPr>
            <p:grpSpPr bwMode="auto">
              <a:xfrm>
                <a:off x="744" y="0"/>
                <a:ext cx="2352" cy="403"/>
                <a:chOff x="744" y="0"/>
                <a:chExt cx="2352" cy="403"/>
              </a:xfrm>
            </p:grpSpPr>
            <p:sp>
              <p:nvSpPr>
                <p:cNvPr id="40272" name="Rectangle 336"/>
                <p:cNvSpPr>
                  <a:spLocks noChangeArrowheads="1"/>
                </p:cNvSpPr>
                <p:nvPr/>
              </p:nvSpPr>
              <p:spPr bwMode="auto">
                <a:xfrm>
                  <a:off x="776" y="0"/>
                  <a:ext cx="2288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400" b="1">
                      <a:latin typeface="Tahoma" pitchFamily="34" charset="0"/>
                      <a:cs typeface="Times New Roman" pitchFamily="18" charset="0"/>
                    </a:rPr>
                    <a:t>Attenuation (dB per 100 m)</a:t>
                  </a:r>
                  <a:endParaRPr lang="en-US" sz="1400"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25" name="Rectangle 389"/>
                <p:cNvSpPr>
                  <a:spLocks noChangeArrowheads="1"/>
                </p:cNvSpPr>
                <p:nvPr/>
              </p:nvSpPr>
              <p:spPr bwMode="auto">
                <a:xfrm>
                  <a:off x="744" y="0"/>
                  <a:ext cx="23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32" name="Group 396"/>
            <p:cNvGrpSpPr>
              <a:grpSpLocks/>
            </p:cNvGrpSpPr>
            <p:nvPr/>
          </p:nvGrpSpPr>
          <p:grpSpPr bwMode="auto">
            <a:xfrm>
              <a:off x="3096" y="0"/>
              <a:ext cx="2352" cy="403"/>
              <a:chOff x="3096" y="0"/>
              <a:chExt cx="2352" cy="403"/>
            </a:xfrm>
          </p:grpSpPr>
          <p:sp>
            <p:nvSpPr>
              <p:cNvPr id="40331" name="Rectangle 395"/>
              <p:cNvSpPr>
                <a:spLocks noChangeArrowheads="1"/>
              </p:cNvSpPr>
              <p:nvPr/>
            </p:nvSpPr>
            <p:spPr bwMode="auto">
              <a:xfrm>
                <a:off x="3096" y="0"/>
                <a:ext cx="2352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30" name="Group 394"/>
              <p:cNvGrpSpPr>
                <a:grpSpLocks/>
              </p:cNvGrpSpPr>
              <p:nvPr/>
            </p:nvGrpSpPr>
            <p:grpSpPr bwMode="auto">
              <a:xfrm>
                <a:off x="3096" y="0"/>
                <a:ext cx="2352" cy="403"/>
                <a:chOff x="3096" y="0"/>
                <a:chExt cx="2352" cy="403"/>
              </a:xfrm>
            </p:grpSpPr>
            <p:sp>
              <p:nvSpPr>
                <p:cNvPr id="40273" name="Rectangle 337"/>
                <p:cNvSpPr>
                  <a:spLocks noChangeArrowheads="1"/>
                </p:cNvSpPr>
                <p:nvPr/>
              </p:nvSpPr>
              <p:spPr bwMode="auto">
                <a:xfrm>
                  <a:off x="3128" y="0"/>
                  <a:ext cx="2288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400" b="1">
                      <a:latin typeface="Tahoma" pitchFamily="34" charset="0"/>
                      <a:cs typeface="Times New Roman" pitchFamily="18" charset="0"/>
                    </a:rPr>
                    <a:t>Near-end Crosstalk (dB)</a:t>
                  </a:r>
                  <a:endParaRPr lang="en-US" sz="1400"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29" name="Rectangle 393"/>
                <p:cNvSpPr>
                  <a:spLocks noChangeArrowheads="1"/>
                </p:cNvSpPr>
                <p:nvPr/>
              </p:nvSpPr>
              <p:spPr bwMode="auto">
                <a:xfrm>
                  <a:off x="3096" y="0"/>
                  <a:ext cx="23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36" name="Group 400"/>
            <p:cNvGrpSpPr>
              <a:grpSpLocks/>
            </p:cNvGrpSpPr>
            <p:nvPr/>
          </p:nvGrpSpPr>
          <p:grpSpPr bwMode="auto">
            <a:xfrm>
              <a:off x="0" y="403"/>
              <a:ext cx="744" cy="518"/>
              <a:chOff x="0" y="403"/>
              <a:chExt cx="744" cy="518"/>
            </a:xfrm>
          </p:grpSpPr>
          <p:sp>
            <p:nvSpPr>
              <p:cNvPr id="40335" name="Rectangle 399"/>
              <p:cNvSpPr>
                <a:spLocks noChangeArrowheads="1"/>
              </p:cNvSpPr>
              <p:nvPr/>
            </p:nvSpPr>
            <p:spPr bwMode="auto">
              <a:xfrm>
                <a:off x="0" y="403"/>
                <a:ext cx="744" cy="518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34" name="Group 398"/>
              <p:cNvGrpSpPr>
                <a:grpSpLocks/>
              </p:cNvGrpSpPr>
              <p:nvPr/>
            </p:nvGrpSpPr>
            <p:grpSpPr bwMode="auto">
              <a:xfrm>
                <a:off x="0" y="403"/>
                <a:ext cx="744" cy="518"/>
                <a:chOff x="0" y="403"/>
                <a:chExt cx="744" cy="518"/>
              </a:xfrm>
            </p:grpSpPr>
            <p:sp>
              <p:nvSpPr>
                <p:cNvPr id="40274" name="Rectangle 338"/>
                <p:cNvSpPr>
                  <a:spLocks noChangeArrowheads="1"/>
                </p:cNvSpPr>
                <p:nvPr/>
              </p:nvSpPr>
              <p:spPr bwMode="auto">
                <a:xfrm>
                  <a:off x="32" y="403"/>
                  <a:ext cx="680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b"/>
                <a:lstStyle/>
                <a:p>
                  <a:pPr algn="ctr"/>
                  <a:r>
                    <a:rPr lang="en-US" sz="1400" b="1">
                      <a:latin typeface="Tahoma" pitchFamily="34" charset="0"/>
                      <a:cs typeface="Times New Roman" pitchFamily="18" charset="0"/>
                    </a:rPr>
                    <a:t>Frequency (MHz)</a:t>
                  </a:r>
                  <a:endParaRPr lang="en-US" sz="1400"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33" name="Rectangle 39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74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40" name="Group 404"/>
            <p:cNvGrpSpPr>
              <a:grpSpLocks/>
            </p:cNvGrpSpPr>
            <p:nvPr/>
          </p:nvGrpSpPr>
          <p:grpSpPr bwMode="auto">
            <a:xfrm>
              <a:off x="744" y="403"/>
              <a:ext cx="784" cy="518"/>
              <a:chOff x="744" y="403"/>
              <a:chExt cx="784" cy="518"/>
            </a:xfrm>
          </p:grpSpPr>
          <p:sp>
            <p:nvSpPr>
              <p:cNvPr id="40339" name="Rectangle 403"/>
              <p:cNvSpPr>
                <a:spLocks noChangeArrowheads="1"/>
              </p:cNvSpPr>
              <p:nvPr/>
            </p:nvSpPr>
            <p:spPr bwMode="auto">
              <a:xfrm>
                <a:off x="744" y="403"/>
                <a:ext cx="784" cy="518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38" name="Group 402"/>
              <p:cNvGrpSpPr>
                <a:grpSpLocks/>
              </p:cNvGrpSpPr>
              <p:nvPr/>
            </p:nvGrpSpPr>
            <p:grpSpPr bwMode="auto">
              <a:xfrm>
                <a:off x="744" y="403"/>
                <a:ext cx="784" cy="518"/>
                <a:chOff x="744" y="403"/>
                <a:chExt cx="784" cy="518"/>
              </a:xfrm>
            </p:grpSpPr>
            <p:sp>
              <p:nvSpPr>
                <p:cNvPr id="40275" name="Rectangle 339"/>
                <p:cNvSpPr>
                  <a:spLocks noChangeArrowheads="1"/>
                </p:cNvSpPr>
                <p:nvPr/>
              </p:nvSpPr>
              <p:spPr bwMode="auto">
                <a:xfrm>
                  <a:off x="776" y="403"/>
                  <a:ext cx="720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b"/>
                <a:lstStyle/>
                <a:p>
                  <a:pPr algn="ctr"/>
                  <a:r>
                    <a:rPr lang="en-US" sz="1400" b="1">
                      <a:latin typeface="Tahoma" pitchFamily="34" charset="0"/>
                      <a:cs typeface="Times New Roman" pitchFamily="18" charset="0"/>
                    </a:rPr>
                    <a:t>Category 3 UTP</a:t>
                  </a:r>
                  <a:endParaRPr lang="en-US" sz="1400"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37" name="Rectangle 401"/>
                <p:cNvSpPr>
                  <a:spLocks noChangeArrowheads="1"/>
                </p:cNvSpPr>
                <p:nvPr/>
              </p:nvSpPr>
              <p:spPr bwMode="auto">
                <a:xfrm>
                  <a:off x="744" y="403"/>
                  <a:ext cx="78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44" name="Group 408"/>
            <p:cNvGrpSpPr>
              <a:grpSpLocks/>
            </p:cNvGrpSpPr>
            <p:nvPr/>
          </p:nvGrpSpPr>
          <p:grpSpPr bwMode="auto">
            <a:xfrm>
              <a:off x="1528" y="403"/>
              <a:ext cx="784" cy="518"/>
              <a:chOff x="1528" y="403"/>
              <a:chExt cx="784" cy="518"/>
            </a:xfrm>
          </p:grpSpPr>
          <p:sp>
            <p:nvSpPr>
              <p:cNvPr id="40343" name="Rectangle 407"/>
              <p:cNvSpPr>
                <a:spLocks noChangeArrowheads="1"/>
              </p:cNvSpPr>
              <p:nvPr/>
            </p:nvSpPr>
            <p:spPr bwMode="auto">
              <a:xfrm>
                <a:off x="1528" y="403"/>
                <a:ext cx="784" cy="518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42" name="Group 406"/>
              <p:cNvGrpSpPr>
                <a:grpSpLocks/>
              </p:cNvGrpSpPr>
              <p:nvPr/>
            </p:nvGrpSpPr>
            <p:grpSpPr bwMode="auto">
              <a:xfrm>
                <a:off x="1528" y="403"/>
                <a:ext cx="784" cy="518"/>
                <a:chOff x="1528" y="403"/>
                <a:chExt cx="784" cy="518"/>
              </a:xfrm>
            </p:grpSpPr>
            <p:sp>
              <p:nvSpPr>
                <p:cNvPr id="40276" name="Rectangle 340"/>
                <p:cNvSpPr>
                  <a:spLocks noChangeArrowheads="1"/>
                </p:cNvSpPr>
                <p:nvPr/>
              </p:nvSpPr>
              <p:spPr bwMode="auto">
                <a:xfrm>
                  <a:off x="1560" y="403"/>
                  <a:ext cx="720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b"/>
                <a:lstStyle/>
                <a:p>
                  <a:pPr algn="ctr"/>
                  <a:r>
                    <a:rPr lang="en-US" sz="1400" b="1">
                      <a:latin typeface="Tahoma" pitchFamily="34" charset="0"/>
                      <a:cs typeface="Times New Roman" pitchFamily="18" charset="0"/>
                    </a:rPr>
                    <a:t>Category 5 UTP</a:t>
                  </a:r>
                  <a:endParaRPr lang="en-US" sz="1400"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41" name="Rectangle 405"/>
                <p:cNvSpPr>
                  <a:spLocks noChangeArrowheads="1"/>
                </p:cNvSpPr>
                <p:nvPr/>
              </p:nvSpPr>
              <p:spPr bwMode="auto">
                <a:xfrm>
                  <a:off x="1528" y="403"/>
                  <a:ext cx="78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48" name="Group 412"/>
            <p:cNvGrpSpPr>
              <a:grpSpLocks/>
            </p:cNvGrpSpPr>
            <p:nvPr/>
          </p:nvGrpSpPr>
          <p:grpSpPr bwMode="auto">
            <a:xfrm>
              <a:off x="2312" y="403"/>
              <a:ext cx="784" cy="518"/>
              <a:chOff x="2312" y="403"/>
              <a:chExt cx="784" cy="518"/>
            </a:xfrm>
          </p:grpSpPr>
          <p:sp>
            <p:nvSpPr>
              <p:cNvPr id="40347" name="Rectangle 411"/>
              <p:cNvSpPr>
                <a:spLocks noChangeArrowheads="1"/>
              </p:cNvSpPr>
              <p:nvPr/>
            </p:nvSpPr>
            <p:spPr bwMode="auto">
              <a:xfrm>
                <a:off x="2312" y="403"/>
                <a:ext cx="784" cy="518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46" name="Group 410"/>
              <p:cNvGrpSpPr>
                <a:grpSpLocks/>
              </p:cNvGrpSpPr>
              <p:nvPr/>
            </p:nvGrpSpPr>
            <p:grpSpPr bwMode="auto">
              <a:xfrm>
                <a:off x="2312" y="403"/>
                <a:ext cx="784" cy="518"/>
                <a:chOff x="2312" y="403"/>
                <a:chExt cx="784" cy="518"/>
              </a:xfrm>
            </p:grpSpPr>
            <p:sp>
              <p:nvSpPr>
                <p:cNvPr id="40277" name="Rectangle 341"/>
                <p:cNvSpPr>
                  <a:spLocks noChangeArrowheads="1"/>
                </p:cNvSpPr>
                <p:nvPr/>
              </p:nvSpPr>
              <p:spPr bwMode="auto">
                <a:xfrm>
                  <a:off x="2344" y="403"/>
                  <a:ext cx="720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b"/>
                <a:lstStyle/>
                <a:p>
                  <a:pPr algn="ctr"/>
                  <a:r>
                    <a:rPr lang="en-US" sz="1400" b="1">
                      <a:latin typeface="Tahoma" pitchFamily="34" charset="0"/>
                      <a:cs typeface="Times New Roman" pitchFamily="18" charset="0"/>
                    </a:rPr>
                    <a:t>150-ohm STP</a:t>
                  </a:r>
                  <a:endParaRPr lang="en-US" sz="1400"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45" name="Rectangle 409"/>
                <p:cNvSpPr>
                  <a:spLocks noChangeArrowheads="1"/>
                </p:cNvSpPr>
                <p:nvPr/>
              </p:nvSpPr>
              <p:spPr bwMode="auto">
                <a:xfrm>
                  <a:off x="2312" y="403"/>
                  <a:ext cx="78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52" name="Group 416"/>
            <p:cNvGrpSpPr>
              <a:grpSpLocks/>
            </p:cNvGrpSpPr>
            <p:nvPr/>
          </p:nvGrpSpPr>
          <p:grpSpPr bwMode="auto">
            <a:xfrm>
              <a:off x="3096" y="403"/>
              <a:ext cx="784" cy="518"/>
              <a:chOff x="3096" y="403"/>
              <a:chExt cx="784" cy="518"/>
            </a:xfrm>
          </p:grpSpPr>
          <p:sp>
            <p:nvSpPr>
              <p:cNvPr id="40351" name="Rectangle 415"/>
              <p:cNvSpPr>
                <a:spLocks noChangeArrowheads="1"/>
              </p:cNvSpPr>
              <p:nvPr/>
            </p:nvSpPr>
            <p:spPr bwMode="auto">
              <a:xfrm>
                <a:off x="3096" y="403"/>
                <a:ext cx="784" cy="518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50" name="Group 414"/>
              <p:cNvGrpSpPr>
                <a:grpSpLocks/>
              </p:cNvGrpSpPr>
              <p:nvPr/>
            </p:nvGrpSpPr>
            <p:grpSpPr bwMode="auto">
              <a:xfrm>
                <a:off x="3096" y="403"/>
                <a:ext cx="784" cy="518"/>
                <a:chOff x="3096" y="403"/>
                <a:chExt cx="784" cy="518"/>
              </a:xfrm>
            </p:grpSpPr>
            <p:sp>
              <p:nvSpPr>
                <p:cNvPr id="40278" name="Rectangle 342"/>
                <p:cNvSpPr>
                  <a:spLocks noChangeArrowheads="1"/>
                </p:cNvSpPr>
                <p:nvPr/>
              </p:nvSpPr>
              <p:spPr bwMode="auto">
                <a:xfrm>
                  <a:off x="3128" y="403"/>
                  <a:ext cx="720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b"/>
                <a:lstStyle/>
                <a:p>
                  <a:pPr algn="ctr"/>
                  <a:r>
                    <a:rPr lang="en-US" sz="1400" b="1">
                      <a:latin typeface="Tahoma" pitchFamily="34" charset="0"/>
                      <a:cs typeface="Times New Roman" pitchFamily="18" charset="0"/>
                    </a:rPr>
                    <a:t>Category 3 UTP</a:t>
                  </a:r>
                  <a:endParaRPr lang="en-US" sz="1400"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49" name="Rectangle 413"/>
                <p:cNvSpPr>
                  <a:spLocks noChangeArrowheads="1"/>
                </p:cNvSpPr>
                <p:nvPr/>
              </p:nvSpPr>
              <p:spPr bwMode="auto">
                <a:xfrm>
                  <a:off x="3096" y="403"/>
                  <a:ext cx="78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56" name="Group 420"/>
            <p:cNvGrpSpPr>
              <a:grpSpLocks/>
            </p:cNvGrpSpPr>
            <p:nvPr/>
          </p:nvGrpSpPr>
          <p:grpSpPr bwMode="auto">
            <a:xfrm>
              <a:off x="3880" y="403"/>
              <a:ext cx="784" cy="518"/>
              <a:chOff x="3880" y="403"/>
              <a:chExt cx="784" cy="518"/>
            </a:xfrm>
          </p:grpSpPr>
          <p:sp>
            <p:nvSpPr>
              <p:cNvPr id="40355" name="Rectangle 419"/>
              <p:cNvSpPr>
                <a:spLocks noChangeArrowheads="1"/>
              </p:cNvSpPr>
              <p:nvPr/>
            </p:nvSpPr>
            <p:spPr bwMode="auto">
              <a:xfrm>
                <a:off x="3880" y="403"/>
                <a:ext cx="784" cy="518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54" name="Group 418"/>
              <p:cNvGrpSpPr>
                <a:grpSpLocks/>
              </p:cNvGrpSpPr>
              <p:nvPr/>
            </p:nvGrpSpPr>
            <p:grpSpPr bwMode="auto">
              <a:xfrm>
                <a:off x="3880" y="403"/>
                <a:ext cx="784" cy="518"/>
                <a:chOff x="3880" y="403"/>
                <a:chExt cx="784" cy="518"/>
              </a:xfrm>
            </p:grpSpPr>
            <p:sp>
              <p:nvSpPr>
                <p:cNvPr id="40279" name="Rectangle 343"/>
                <p:cNvSpPr>
                  <a:spLocks noChangeArrowheads="1"/>
                </p:cNvSpPr>
                <p:nvPr/>
              </p:nvSpPr>
              <p:spPr bwMode="auto">
                <a:xfrm>
                  <a:off x="3912" y="403"/>
                  <a:ext cx="720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b"/>
                <a:lstStyle/>
                <a:p>
                  <a:pPr algn="ctr"/>
                  <a:r>
                    <a:rPr lang="en-US" sz="1400" b="1">
                      <a:latin typeface="Tahoma" pitchFamily="34" charset="0"/>
                      <a:cs typeface="Times New Roman" pitchFamily="18" charset="0"/>
                    </a:rPr>
                    <a:t>Category 5 UTP</a:t>
                  </a:r>
                  <a:endParaRPr lang="en-US" sz="1400"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53" name="Rectangle 417"/>
                <p:cNvSpPr>
                  <a:spLocks noChangeArrowheads="1"/>
                </p:cNvSpPr>
                <p:nvPr/>
              </p:nvSpPr>
              <p:spPr bwMode="auto">
                <a:xfrm>
                  <a:off x="3880" y="403"/>
                  <a:ext cx="78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60" name="Group 424"/>
            <p:cNvGrpSpPr>
              <a:grpSpLocks/>
            </p:cNvGrpSpPr>
            <p:nvPr/>
          </p:nvGrpSpPr>
          <p:grpSpPr bwMode="auto">
            <a:xfrm>
              <a:off x="4664" y="403"/>
              <a:ext cx="784" cy="518"/>
              <a:chOff x="4664" y="403"/>
              <a:chExt cx="784" cy="518"/>
            </a:xfrm>
          </p:grpSpPr>
          <p:sp>
            <p:nvSpPr>
              <p:cNvPr id="40359" name="Rectangle 423"/>
              <p:cNvSpPr>
                <a:spLocks noChangeArrowheads="1"/>
              </p:cNvSpPr>
              <p:nvPr/>
            </p:nvSpPr>
            <p:spPr bwMode="auto">
              <a:xfrm>
                <a:off x="4664" y="403"/>
                <a:ext cx="784" cy="518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58" name="Group 422"/>
              <p:cNvGrpSpPr>
                <a:grpSpLocks/>
              </p:cNvGrpSpPr>
              <p:nvPr/>
            </p:nvGrpSpPr>
            <p:grpSpPr bwMode="auto">
              <a:xfrm>
                <a:off x="4664" y="403"/>
                <a:ext cx="784" cy="518"/>
                <a:chOff x="4664" y="403"/>
                <a:chExt cx="784" cy="518"/>
              </a:xfrm>
            </p:grpSpPr>
            <p:sp>
              <p:nvSpPr>
                <p:cNvPr id="40280" name="Rectangle 344"/>
                <p:cNvSpPr>
                  <a:spLocks noChangeArrowheads="1"/>
                </p:cNvSpPr>
                <p:nvPr/>
              </p:nvSpPr>
              <p:spPr bwMode="auto">
                <a:xfrm>
                  <a:off x="4696" y="403"/>
                  <a:ext cx="720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b"/>
                <a:lstStyle/>
                <a:p>
                  <a:pPr algn="ctr"/>
                  <a:r>
                    <a:rPr lang="en-US" sz="1400" b="1">
                      <a:latin typeface="Tahoma" pitchFamily="34" charset="0"/>
                      <a:cs typeface="Times New Roman" pitchFamily="18" charset="0"/>
                    </a:rPr>
                    <a:t>150-ohm STP</a:t>
                  </a:r>
                  <a:endParaRPr lang="en-US" sz="1400"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57" name="Rectangle 421"/>
                <p:cNvSpPr>
                  <a:spLocks noChangeArrowheads="1"/>
                </p:cNvSpPr>
                <p:nvPr/>
              </p:nvSpPr>
              <p:spPr bwMode="auto">
                <a:xfrm>
                  <a:off x="4664" y="403"/>
                  <a:ext cx="78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64" name="Group 428"/>
            <p:cNvGrpSpPr>
              <a:grpSpLocks/>
            </p:cNvGrpSpPr>
            <p:nvPr/>
          </p:nvGrpSpPr>
          <p:grpSpPr bwMode="auto">
            <a:xfrm>
              <a:off x="0" y="921"/>
              <a:ext cx="744" cy="403"/>
              <a:chOff x="0" y="921"/>
              <a:chExt cx="744" cy="403"/>
            </a:xfrm>
          </p:grpSpPr>
          <p:sp>
            <p:nvSpPr>
              <p:cNvPr id="40363" name="Rectangle 427"/>
              <p:cNvSpPr>
                <a:spLocks noChangeArrowheads="1"/>
              </p:cNvSpPr>
              <p:nvPr/>
            </p:nvSpPr>
            <p:spPr bwMode="auto">
              <a:xfrm>
                <a:off x="0" y="921"/>
                <a:ext cx="74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62" name="Group 426"/>
              <p:cNvGrpSpPr>
                <a:grpSpLocks/>
              </p:cNvGrpSpPr>
              <p:nvPr/>
            </p:nvGrpSpPr>
            <p:grpSpPr bwMode="auto">
              <a:xfrm>
                <a:off x="0" y="921"/>
                <a:ext cx="744" cy="403"/>
                <a:chOff x="0" y="921"/>
                <a:chExt cx="744" cy="403"/>
              </a:xfrm>
            </p:grpSpPr>
            <p:sp>
              <p:nvSpPr>
                <p:cNvPr id="40281" name="Rectangle 345"/>
                <p:cNvSpPr>
                  <a:spLocks noChangeArrowheads="1"/>
                </p:cNvSpPr>
                <p:nvPr/>
              </p:nvSpPr>
              <p:spPr bwMode="auto">
                <a:xfrm>
                  <a:off x="32" y="921"/>
                  <a:ext cx="68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6223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1</a:t>
                  </a:r>
                </a:p>
                <a:p>
                  <a:pPr>
                    <a:tabLst>
                      <a:tab pos="6223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61" name="Rectangle 425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74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68" name="Group 432"/>
            <p:cNvGrpSpPr>
              <a:grpSpLocks/>
            </p:cNvGrpSpPr>
            <p:nvPr/>
          </p:nvGrpSpPr>
          <p:grpSpPr bwMode="auto">
            <a:xfrm>
              <a:off x="744" y="921"/>
              <a:ext cx="784" cy="403"/>
              <a:chOff x="744" y="921"/>
              <a:chExt cx="784" cy="403"/>
            </a:xfrm>
          </p:grpSpPr>
          <p:sp>
            <p:nvSpPr>
              <p:cNvPr id="40367" name="Rectangle 431"/>
              <p:cNvSpPr>
                <a:spLocks noChangeArrowheads="1"/>
              </p:cNvSpPr>
              <p:nvPr/>
            </p:nvSpPr>
            <p:spPr bwMode="auto">
              <a:xfrm>
                <a:off x="744" y="921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66" name="Group 430"/>
              <p:cNvGrpSpPr>
                <a:grpSpLocks/>
              </p:cNvGrpSpPr>
              <p:nvPr/>
            </p:nvGrpSpPr>
            <p:grpSpPr bwMode="auto">
              <a:xfrm>
                <a:off x="744" y="921"/>
                <a:ext cx="784" cy="403"/>
                <a:chOff x="744" y="921"/>
                <a:chExt cx="784" cy="403"/>
              </a:xfrm>
            </p:grpSpPr>
            <p:sp>
              <p:nvSpPr>
                <p:cNvPr id="40282" name="Rectangle 346"/>
                <p:cNvSpPr>
                  <a:spLocks noChangeArrowheads="1"/>
                </p:cNvSpPr>
                <p:nvPr/>
              </p:nvSpPr>
              <p:spPr bwMode="auto">
                <a:xfrm>
                  <a:off x="776" y="921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2.6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65" name="Rectangle 429"/>
                <p:cNvSpPr>
                  <a:spLocks noChangeArrowheads="1"/>
                </p:cNvSpPr>
                <p:nvPr/>
              </p:nvSpPr>
              <p:spPr bwMode="auto">
                <a:xfrm>
                  <a:off x="744" y="921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72" name="Group 436"/>
            <p:cNvGrpSpPr>
              <a:grpSpLocks/>
            </p:cNvGrpSpPr>
            <p:nvPr/>
          </p:nvGrpSpPr>
          <p:grpSpPr bwMode="auto">
            <a:xfrm>
              <a:off x="1528" y="921"/>
              <a:ext cx="784" cy="403"/>
              <a:chOff x="1528" y="921"/>
              <a:chExt cx="784" cy="403"/>
            </a:xfrm>
          </p:grpSpPr>
          <p:sp>
            <p:nvSpPr>
              <p:cNvPr id="40371" name="Rectangle 435"/>
              <p:cNvSpPr>
                <a:spLocks noChangeArrowheads="1"/>
              </p:cNvSpPr>
              <p:nvPr/>
            </p:nvSpPr>
            <p:spPr bwMode="auto">
              <a:xfrm>
                <a:off x="1528" y="921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70" name="Group 434"/>
              <p:cNvGrpSpPr>
                <a:grpSpLocks/>
              </p:cNvGrpSpPr>
              <p:nvPr/>
            </p:nvGrpSpPr>
            <p:grpSpPr bwMode="auto">
              <a:xfrm>
                <a:off x="1528" y="921"/>
                <a:ext cx="784" cy="403"/>
                <a:chOff x="1528" y="921"/>
                <a:chExt cx="784" cy="403"/>
              </a:xfrm>
            </p:grpSpPr>
            <p:sp>
              <p:nvSpPr>
                <p:cNvPr id="40283" name="Rectangle 347"/>
                <p:cNvSpPr>
                  <a:spLocks noChangeArrowheads="1"/>
                </p:cNvSpPr>
                <p:nvPr/>
              </p:nvSpPr>
              <p:spPr bwMode="auto">
                <a:xfrm>
                  <a:off x="1560" y="921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2.0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69" name="Rectangle 433"/>
                <p:cNvSpPr>
                  <a:spLocks noChangeArrowheads="1"/>
                </p:cNvSpPr>
                <p:nvPr/>
              </p:nvSpPr>
              <p:spPr bwMode="auto">
                <a:xfrm>
                  <a:off x="1528" y="921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76" name="Group 440"/>
            <p:cNvGrpSpPr>
              <a:grpSpLocks/>
            </p:cNvGrpSpPr>
            <p:nvPr/>
          </p:nvGrpSpPr>
          <p:grpSpPr bwMode="auto">
            <a:xfrm>
              <a:off x="2312" y="921"/>
              <a:ext cx="784" cy="403"/>
              <a:chOff x="2312" y="921"/>
              <a:chExt cx="784" cy="403"/>
            </a:xfrm>
          </p:grpSpPr>
          <p:sp>
            <p:nvSpPr>
              <p:cNvPr id="40375" name="Rectangle 439"/>
              <p:cNvSpPr>
                <a:spLocks noChangeArrowheads="1"/>
              </p:cNvSpPr>
              <p:nvPr/>
            </p:nvSpPr>
            <p:spPr bwMode="auto">
              <a:xfrm>
                <a:off x="2312" y="921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74" name="Group 438"/>
              <p:cNvGrpSpPr>
                <a:grpSpLocks/>
              </p:cNvGrpSpPr>
              <p:nvPr/>
            </p:nvGrpSpPr>
            <p:grpSpPr bwMode="auto">
              <a:xfrm>
                <a:off x="2312" y="921"/>
                <a:ext cx="784" cy="403"/>
                <a:chOff x="2312" y="921"/>
                <a:chExt cx="784" cy="403"/>
              </a:xfrm>
            </p:grpSpPr>
            <p:sp>
              <p:nvSpPr>
                <p:cNvPr id="40284" name="Rectangle 348"/>
                <p:cNvSpPr>
                  <a:spLocks noChangeArrowheads="1"/>
                </p:cNvSpPr>
                <p:nvPr/>
              </p:nvSpPr>
              <p:spPr bwMode="auto">
                <a:xfrm>
                  <a:off x="2344" y="921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1.1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73" name="Rectangle 437"/>
                <p:cNvSpPr>
                  <a:spLocks noChangeArrowheads="1"/>
                </p:cNvSpPr>
                <p:nvPr/>
              </p:nvSpPr>
              <p:spPr bwMode="auto">
                <a:xfrm>
                  <a:off x="2312" y="921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80" name="Group 444"/>
            <p:cNvGrpSpPr>
              <a:grpSpLocks/>
            </p:cNvGrpSpPr>
            <p:nvPr/>
          </p:nvGrpSpPr>
          <p:grpSpPr bwMode="auto">
            <a:xfrm>
              <a:off x="3096" y="921"/>
              <a:ext cx="784" cy="403"/>
              <a:chOff x="3096" y="921"/>
              <a:chExt cx="784" cy="403"/>
            </a:xfrm>
          </p:grpSpPr>
          <p:sp>
            <p:nvSpPr>
              <p:cNvPr id="40379" name="Rectangle 443"/>
              <p:cNvSpPr>
                <a:spLocks noChangeArrowheads="1"/>
              </p:cNvSpPr>
              <p:nvPr/>
            </p:nvSpPr>
            <p:spPr bwMode="auto">
              <a:xfrm>
                <a:off x="3096" y="921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78" name="Group 442"/>
              <p:cNvGrpSpPr>
                <a:grpSpLocks/>
              </p:cNvGrpSpPr>
              <p:nvPr/>
            </p:nvGrpSpPr>
            <p:grpSpPr bwMode="auto">
              <a:xfrm>
                <a:off x="3096" y="921"/>
                <a:ext cx="784" cy="403"/>
                <a:chOff x="3096" y="921"/>
                <a:chExt cx="784" cy="403"/>
              </a:xfrm>
            </p:grpSpPr>
            <p:sp>
              <p:nvSpPr>
                <p:cNvPr id="40285" name="Rectangle 349"/>
                <p:cNvSpPr>
                  <a:spLocks noChangeArrowheads="1"/>
                </p:cNvSpPr>
                <p:nvPr/>
              </p:nvSpPr>
              <p:spPr bwMode="auto">
                <a:xfrm>
                  <a:off x="3128" y="921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41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77" name="Rectangle 441"/>
                <p:cNvSpPr>
                  <a:spLocks noChangeArrowheads="1"/>
                </p:cNvSpPr>
                <p:nvPr/>
              </p:nvSpPr>
              <p:spPr bwMode="auto">
                <a:xfrm>
                  <a:off x="3096" y="921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84" name="Group 448"/>
            <p:cNvGrpSpPr>
              <a:grpSpLocks/>
            </p:cNvGrpSpPr>
            <p:nvPr/>
          </p:nvGrpSpPr>
          <p:grpSpPr bwMode="auto">
            <a:xfrm>
              <a:off x="3880" y="921"/>
              <a:ext cx="784" cy="403"/>
              <a:chOff x="3880" y="921"/>
              <a:chExt cx="784" cy="403"/>
            </a:xfrm>
          </p:grpSpPr>
          <p:sp>
            <p:nvSpPr>
              <p:cNvPr id="40383" name="Rectangle 447"/>
              <p:cNvSpPr>
                <a:spLocks noChangeArrowheads="1"/>
              </p:cNvSpPr>
              <p:nvPr/>
            </p:nvSpPr>
            <p:spPr bwMode="auto">
              <a:xfrm>
                <a:off x="3880" y="921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82" name="Group 446"/>
              <p:cNvGrpSpPr>
                <a:grpSpLocks/>
              </p:cNvGrpSpPr>
              <p:nvPr/>
            </p:nvGrpSpPr>
            <p:grpSpPr bwMode="auto">
              <a:xfrm>
                <a:off x="3880" y="921"/>
                <a:ext cx="784" cy="403"/>
                <a:chOff x="3880" y="921"/>
                <a:chExt cx="784" cy="403"/>
              </a:xfrm>
            </p:grpSpPr>
            <p:sp>
              <p:nvSpPr>
                <p:cNvPr id="40286" name="Rectangle 350"/>
                <p:cNvSpPr>
                  <a:spLocks noChangeArrowheads="1"/>
                </p:cNvSpPr>
                <p:nvPr/>
              </p:nvSpPr>
              <p:spPr bwMode="auto">
                <a:xfrm>
                  <a:off x="3912" y="921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62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81" name="Rectangle 445"/>
                <p:cNvSpPr>
                  <a:spLocks noChangeArrowheads="1"/>
                </p:cNvSpPr>
                <p:nvPr/>
              </p:nvSpPr>
              <p:spPr bwMode="auto">
                <a:xfrm>
                  <a:off x="3880" y="921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88" name="Group 452"/>
            <p:cNvGrpSpPr>
              <a:grpSpLocks/>
            </p:cNvGrpSpPr>
            <p:nvPr/>
          </p:nvGrpSpPr>
          <p:grpSpPr bwMode="auto">
            <a:xfrm>
              <a:off x="4664" y="921"/>
              <a:ext cx="784" cy="403"/>
              <a:chOff x="4664" y="921"/>
              <a:chExt cx="784" cy="403"/>
            </a:xfrm>
          </p:grpSpPr>
          <p:sp>
            <p:nvSpPr>
              <p:cNvPr id="40387" name="Rectangle 451"/>
              <p:cNvSpPr>
                <a:spLocks noChangeArrowheads="1"/>
              </p:cNvSpPr>
              <p:nvPr/>
            </p:nvSpPr>
            <p:spPr bwMode="auto">
              <a:xfrm>
                <a:off x="4664" y="921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86" name="Group 450"/>
              <p:cNvGrpSpPr>
                <a:grpSpLocks/>
              </p:cNvGrpSpPr>
              <p:nvPr/>
            </p:nvGrpSpPr>
            <p:grpSpPr bwMode="auto">
              <a:xfrm>
                <a:off x="4664" y="921"/>
                <a:ext cx="784" cy="403"/>
                <a:chOff x="4664" y="921"/>
                <a:chExt cx="784" cy="403"/>
              </a:xfrm>
            </p:grpSpPr>
            <p:sp>
              <p:nvSpPr>
                <p:cNvPr id="40287" name="Rectangle 351"/>
                <p:cNvSpPr>
                  <a:spLocks noChangeArrowheads="1"/>
                </p:cNvSpPr>
                <p:nvPr/>
              </p:nvSpPr>
              <p:spPr bwMode="auto">
                <a:xfrm>
                  <a:off x="4696" y="921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58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85" name="Rectangle 449"/>
                <p:cNvSpPr>
                  <a:spLocks noChangeArrowheads="1"/>
                </p:cNvSpPr>
                <p:nvPr/>
              </p:nvSpPr>
              <p:spPr bwMode="auto">
                <a:xfrm>
                  <a:off x="4664" y="921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92" name="Group 456"/>
            <p:cNvGrpSpPr>
              <a:grpSpLocks/>
            </p:cNvGrpSpPr>
            <p:nvPr/>
          </p:nvGrpSpPr>
          <p:grpSpPr bwMode="auto">
            <a:xfrm>
              <a:off x="0" y="1324"/>
              <a:ext cx="744" cy="403"/>
              <a:chOff x="0" y="1324"/>
              <a:chExt cx="744" cy="403"/>
            </a:xfrm>
          </p:grpSpPr>
          <p:sp>
            <p:nvSpPr>
              <p:cNvPr id="40391" name="Rectangle 455"/>
              <p:cNvSpPr>
                <a:spLocks noChangeArrowheads="1"/>
              </p:cNvSpPr>
              <p:nvPr/>
            </p:nvSpPr>
            <p:spPr bwMode="auto">
              <a:xfrm>
                <a:off x="0" y="1324"/>
                <a:ext cx="74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90" name="Group 454"/>
              <p:cNvGrpSpPr>
                <a:grpSpLocks/>
              </p:cNvGrpSpPr>
              <p:nvPr/>
            </p:nvGrpSpPr>
            <p:grpSpPr bwMode="auto">
              <a:xfrm>
                <a:off x="0" y="1324"/>
                <a:ext cx="744" cy="403"/>
                <a:chOff x="0" y="1324"/>
                <a:chExt cx="744" cy="403"/>
              </a:xfrm>
            </p:grpSpPr>
            <p:sp>
              <p:nvSpPr>
                <p:cNvPr id="40288" name="Rectangle 352"/>
                <p:cNvSpPr>
                  <a:spLocks noChangeArrowheads="1"/>
                </p:cNvSpPr>
                <p:nvPr/>
              </p:nvSpPr>
              <p:spPr bwMode="auto">
                <a:xfrm>
                  <a:off x="32" y="1324"/>
                  <a:ext cx="68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6223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4</a:t>
                  </a:r>
                </a:p>
                <a:p>
                  <a:pPr>
                    <a:tabLst>
                      <a:tab pos="6223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89" name="Rectangle 453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74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96" name="Group 460"/>
            <p:cNvGrpSpPr>
              <a:grpSpLocks/>
            </p:cNvGrpSpPr>
            <p:nvPr/>
          </p:nvGrpSpPr>
          <p:grpSpPr bwMode="auto">
            <a:xfrm>
              <a:off x="744" y="1324"/>
              <a:ext cx="784" cy="403"/>
              <a:chOff x="744" y="1324"/>
              <a:chExt cx="784" cy="403"/>
            </a:xfrm>
          </p:grpSpPr>
          <p:sp>
            <p:nvSpPr>
              <p:cNvPr id="40395" name="Rectangle 459"/>
              <p:cNvSpPr>
                <a:spLocks noChangeArrowheads="1"/>
              </p:cNvSpPr>
              <p:nvPr/>
            </p:nvSpPr>
            <p:spPr bwMode="auto">
              <a:xfrm>
                <a:off x="744" y="1324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94" name="Group 458"/>
              <p:cNvGrpSpPr>
                <a:grpSpLocks/>
              </p:cNvGrpSpPr>
              <p:nvPr/>
            </p:nvGrpSpPr>
            <p:grpSpPr bwMode="auto">
              <a:xfrm>
                <a:off x="744" y="1324"/>
                <a:ext cx="784" cy="403"/>
                <a:chOff x="744" y="1324"/>
                <a:chExt cx="784" cy="403"/>
              </a:xfrm>
            </p:grpSpPr>
            <p:sp>
              <p:nvSpPr>
                <p:cNvPr id="40289" name="Rectangle 353"/>
                <p:cNvSpPr>
                  <a:spLocks noChangeArrowheads="1"/>
                </p:cNvSpPr>
                <p:nvPr/>
              </p:nvSpPr>
              <p:spPr bwMode="auto">
                <a:xfrm>
                  <a:off x="776" y="1324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5.6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93" name="Rectangle 457"/>
                <p:cNvSpPr>
                  <a:spLocks noChangeArrowheads="1"/>
                </p:cNvSpPr>
                <p:nvPr/>
              </p:nvSpPr>
              <p:spPr bwMode="auto">
                <a:xfrm>
                  <a:off x="744" y="1324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00" name="Group 464"/>
            <p:cNvGrpSpPr>
              <a:grpSpLocks/>
            </p:cNvGrpSpPr>
            <p:nvPr/>
          </p:nvGrpSpPr>
          <p:grpSpPr bwMode="auto">
            <a:xfrm>
              <a:off x="1528" y="1324"/>
              <a:ext cx="784" cy="403"/>
              <a:chOff x="1528" y="1324"/>
              <a:chExt cx="784" cy="403"/>
            </a:xfrm>
          </p:grpSpPr>
          <p:sp>
            <p:nvSpPr>
              <p:cNvPr id="40399" name="Rectangle 463"/>
              <p:cNvSpPr>
                <a:spLocks noChangeArrowheads="1"/>
              </p:cNvSpPr>
              <p:nvPr/>
            </p:nvSpPr>
            <p:spPr bwMode="auto">
              <a:xfrm>
                <a:off x="1528" y="1324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398" name="Group 462"/>
              <p:cNvGrpSpPr>
                <a:grpSpLocks/>
              </p:cNvGrpSpPr>
              <p:nvPr/>
            </p:nvGrpSpPr>
            <p:grpSpPr bwMode="auto">
              <a:xfrm>
                <a:off x="1528" y="1324"/>
                <a:ext cx="784" cy="403"/>
                <a:chOff x="1528" y="1324"/>
                <a:chExt cx="784" cy="403"/>
              </a:xfrm>
            </p:grpSpPr>
            <p:sp>
              <p:nvSpPr>
                <p:cNvPr id="40290" name="Rectangle 354"/>
                <p:cNvSpPr>
                  <a:spLocks noChangeArrowheads="1"/>
                </p:cNvSpPr>
                <p:nvPr/>
              </p:nvSpPr>
              <p:spPr bwMode="auto">
                <a:xfrm>
                  <a:off x="1560" y="1324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4.1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397" name="Rectangle 461"/>
                <p:cNvSpPr>
                  <a:spLocks noChangeArrowheads="1"/>
                </p:cNvSpPr>
                <p:nvPr/>
              </p:nvSpPr>
              <p:spPr bwMode="auto">
                <a:xfrm>
                  <a:off x="1528" y="1324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04" name="Group 468"/>
            <p:cNvGrpSpPr>
              <a:grpSpLocks/>
            </p:cNvGrpSpPr>
            <p:nvPr/>
          </p:nvGrpSpPr>
          <p:grpSpPr bwMode="auto">
            <a:xfrm>
              <a:off x="2312" y="1324"/>
              <a:ext cx="784" cy="403"/>
              <a:chOff x="2312" y="1324"/>
              <a:chExt cx="784" cy="403"/>
            </a:xfrm>
          </p:grpSpPr>
          <p:sp>
            <p:nvSpPr>
              <p:cNvPr id="40403" name="Rectangle 467"/>
              <p:cNvSpPr>
                <a:spLocks noChangeArrowheads="1"/>
              </p:cNvSpPr>
              <p:nvPr/>
            </p:nvSpPr>
            <p:spPr bwMode="auto">
              <a:xfrm>
                <a:off x="2312" y="1324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02" name="Group 466"/>
              <p:cNvGrpSpPr>
                <a:grpSpLocks/>
              </p:cNvGrpSpPr>
              <p:nvPr/>
            </p:nvGrpSpPr>
            <p:grpSpPr bwMode="auto">
              <a:xfrm>
                <a:off x="2312" y="1324"/>
                <a:ext cx="784" cy="403"/>
                <a:chOff x="2312" y="1324"/>
                <a:chExt cx="784" cy="403"/>
              </a:xfrm>
            </p:grpSpPr>
            <p:sp>
              <p:nvSpPr>
                <p:cNvPr id="40291" name="Rectangle 355"/>
                <p:cNvSpPr>
                  <a:spLocks noChangeArrowheads="1"/>
                </p:cNvSpPr>
                <p:nvPr/>
              </p:nvSpPr>
              <p:spPr bwMode="auto">
                <a:xfrm>
                  <a:off x="2344" y="1324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2.2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01" name="Rectangle 465"/>
                <p:cNvSpPr>
                  <a:spLocks noChangeArrowheads="1"/>
                </p:cNvSpPr>
                <p:nvPr/>
              </p:nvSpPr>
              <p:spPr bwMode="auto">
                <a:xfrm>
                  <a:off x="2312" y="1324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08" name="Group 472"/>
            <p:cNvGrpSpPr>
              <a:grpSpLocks/>
            </p:cNvGrpSpPr>
            <p:nvPr/>
          </p:nvGrpSpPr>
          <p:grpSpPr bwMode="auto">
            <a:xfrm>
              <a:off x="3096" y="1324"/>
              <a:ext cx="784" cy="403"/>
              <a:chOff x="3096" y="1324"/>
              <a:chExt cx="784" cy="403"/>
            </a:xfrm>
          </p:grpSpPr>
          <p:sp>
            <p:nvSpPr>
              <p:cNvPr id="40407" name="Rectangle 471"/>
              <p:cNvSpPr>
                <a:spLocks noChangeArrowheads="1"/>
              </p:cNvSpPr>
              <p:nvPr/>
            </p:nvSpPr>
            <p:spPr bwMode="auto">
              <a:xfrm>
                <a:off x="3096" y="1324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06" name="Group 470"/>
              <p:cNvGrpSpPr>
                <a:grpSpLocks/>
              </p:cNvGrpSpPr>
              <p:nvPr/>
            </p:nvGrpSpPr>
            <p:grpSpPr bwMode="auto">
              <a:xfrm>
                <a:off x="3096" y="1324"/>
                <a:ext cx="784" cy="403"/>
                <a:chOff x="3096" y="1324"/>
                <a:chExt cx="784" cy="403"/>
              </a:xfrm>
            </p:grpSpPr>
            <p:sp>
              <p:nvSpPr>
                <p:cNvPr id="40292" name="Rectangle 356"/>
                <p:cNvSpPr>
                  <a:spLocks noChangeArrowheads="1"/>
                </p:cNvSpPr>
                <p:nvPr/>
              </p:nvSpPr>
              <p:spPr bwMode="auto">
                <a:xfrm>
                  <a:off x="3128" y="1324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32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05" name="Rectangle 469"/>
                <p:cNvSpPr>
                  <a:spLocks noChangeArrowheads="1"/>
                </p:cNvSpPr>
                <p:nvPr/>
              </p:nvSpPr>
              <p:spPr bwMode="auto">
                <a:xfrm>
                  <a:off x="3096" y="1324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12" name="Group 476"/>
            <p:cNvGrpSpPr>
              <a:grpSpLocks/>
            </p:cNvGrpSpPr>
            <p:nvPr/>
          </p:nvGrpSpPr>
          <p:grpSpPr bwMode="auto">
            <a:xfrm>
              <a:off x="3880" y="1324"/>
              <a:ext cx="784" cy="403"/>
              <a:chOff x="3880" y="1324"/>
              <a:chExt cx="784" cy="403"/>
            </a:xfrm>
          </p:grpSpPr>
          <p:sp>
            <p:nvSpPr>
              <p:cNvPr id="40411" name="Rectangle 475"/>
              <p:cNvSpPr>
                <a:spLocks noChangeArrowheads="1"/>
              </p:cNvSpPr>
              <p:nvPr/>
            </p:nvSpPr>
            <p:spPr bwMode="auto">
              <a:xfrm>
                <a:off x="3880" y="1324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10" name="Group 474"/>
              <p:cNvGrpSpPr>
                <a:grpSpLocks/>
              </p:cNvGrpSpPr>
              <p:nvPr/>
            </p:nvGrpSpPr>
            <p:grpSpPr bwMode="auto">
              <a:xfrm>
                <a:off x="3880" y="1324"/>
                <a:ext cx="784" cy="403"/>
                <a:chOff x="3880" y="1324"/>
                <a:chExt cx="784" cy="403"/>
              </a:xfrm>
            </p:grpSpPr>
            <p:sp>
              <p:nvSpPr>
                <p:cNvPr id="40293" name="Rectangle 357"/>
                <p:cNvSpPr>
                  <a:spLocks noChangeArrowheads="1"/>
                </p:cNvSpPr>
                <p:nvPr/>
              </p:nvSpPr>
              <p:spPr bwMode="auto">
                <a:xfrm>
                  <a:off x="3912" y="1324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53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09" name="Rectangle 473"/>
                <p:cNvSpPr>
                  <a:spLocks noChangeArrowheads="1"/>
                </p:cNvSpPr>
                <p:nvPr/>
              </p:nvSpPr>
              <p:spPr bwMode="auto">
                <a:xfrm>
                  <a:off x="3880" y="1324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16" name="Group 480"/>
            <p:cNvGrpSpPr>
              <a:grpSpLocks/>
            </p:cNvGrpSpPr>
            <p:nvPr/>
          </p:nvGrpSpPr>
          <p:grpSpPr bwMode="auto">
            <a:xfrm>
              <a:off x="4664" y="1324"/>
              <a:ext cx="784" cy="403"/>
              <a:chOff x="4664" y="1324"/>
              <a:chExt cx="784" cy="403"/>
            </a:xfrm>
          </p:grpSpPr>
          <p:sp>
            <p:nvSpPr>
              <p:cNvPr id="40415" name="Rectangle 479"/>
              <p:cNvSpPr>
                <a:spLocks noChangeArrowheads="1"/>
              </p:cNvSpPr>
              <p:nvPr/>
            </p:nvSpPr>
            <p:spPr bwMode="auto">
              <a:xfrm>
                <a:off x="4664" y="1324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14" name="Group 478"/>
              <p:cNvGrpSpPr>
                <a:grpSpLocks/>
              </p:cNvGrpSpPr>
              <p:nvPr/>
            </p:nvGrpSpPr>
            <p:grpSpPr bwMode="auto">
              <a:xfrm>
                <a:off x="4664" y="1324"/>
                <a:ext cx="784" cy="403"/>
                <a:chOff x="4664" y="1324"/>
                <a:chExt cx="784" cy="403"/>
              </a:xfrm>
            </p:grpSpPr>
            <p:sp>
              <p:nvSpPr>
                <p:cNvPr id="40294" name="Rectangle 358"/>
                <p:cNvSpPr>
                  <a:spLocks noChangeArrowheads="1"/>
                </p:cNvSpPr>
                <p:nvPr/>
              </p:nvSpPr>
              <p:spPr bwMode="auto">
                <a:xfrm>
                  <a:off x="4696" y="1324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58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13" name="Rectangle 477"/>
                <p:cNvSpPr>
                  <a:spLocks noChangeArrowheads="1"/>
                </p:cNvSpPr>
                <p:nvPr/>
              </p:nvSpPr>
              <p:spPr bwMode="auto">
                <a:xfrm>
                  <a:off x="4664" y="1324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20" name="Group 484"/>
            <p:cNvGrpSpPr>
              <a:grpSpLocks/>
            </p:cNvGrpSpPr>
            <p:nvPr/>
          </p:nvGrpSpPr>
          <p:grpSpPr bwMode="auto">
            <a:xfrm>
              <a:off x="0" y="1727"/>
              <a:ext cx="744" cy="403"/>
              <a:chOff x="0" y="1727"/>
              <a:chExt cx="744" cy="403"/>
            </a:xfrm>
          </p:grpSpPr>
          <p:sp>
            <p:nvSpPr>
              <p:cNvPr id="40419" name="Rectangle 483"/>
              <p:cNvSpPr>
                <a:spLocks noChangeArrowheads="1"/>
              </p:cNvSpPr>
              <p:nvPr/>
            </p:nvSpPr>
            <p:spPr bwMode="auto">
              <a:xfrm>
                <a:off x="0" y="1727"/>
                <a:ext cx="74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18" name="Group 482"/>
              <p:cNvGrpSpPr>
                <a:grpSpLocks/>
              </p:cNvGrpSpPr>
              <p:nvPr/>
            </p:nvGrpSpPr>
            <p:grpSpPr bwMode="auto">
              <a:xfrm>
                <a:off x="0" y="1727"/>
                <a:ext cx="744" cy="403"/>
                <a:chOff x="0" y="1727"/>
                <a:chExt cx="744" cy="403"/>
              </a:xfrm>
            </p:grpSpPr>
            <p:sp>
              <p:nvSpPr>
                <p:cNvPr id="40295" name="Rectangle 359"/>
                <p:cNvSpPr>
                  <a:spLocks noChangeArrowheads="1"/>
                </p:cNvSpPr>
                <p:nvPr/>
              </p:nvSpPr>
              <p:spPr bwMode="auto">
                <a:xfrm>
                  <a:off x="32" y="1727"/>
                  <a:ext cx="68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6223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16</a:t>
                  </a:r>
                </a:p>
                <a:p>
                  <a:pPr>
                    <a:tabLst>
                      <a:tab pos="6223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17" name="Rectangle 481"/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74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24" name="Group 488"/>
            <p:cNvGrpSpPr>
              <a:grpSpLocks/>
            </p:cNvGrpSpPr>
            <p:nvPr/>
          </p:nvGrpSpPr>
          <p:grpSpPr bwMode="auto">
            <a:xfrm>
              <a:off x="744" y="1727"/>
              <a:ext cx="784" cy="403"/>
              <a:chOff x="744" y="1727"/>
              <a:chExt cx="784" cy="403"/>
            </a:xfrm>
          </p:grpSpPr>
          <p:sp>
            <p:nvSpPr>
              <p:cNvPr id="40423" name="Rectangle 487"/>
              <p:cNvSpPr>
                <a:spLocks noChangeArrowheads="1"/>
              </p:cNvSpPr>
              <p:nvPr/>
            </p:nvSpPr>
            <p:spPr bwMode="auto">
              <a:xfrm>
                <a:off x="744" y="1727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22" name="Group 486"/>
              <p:cNvGrpSpPr>
                <a:grpSpLocks/>
              </p:cNvGrpSpPr>
              <p:nvPr/>
            </p:nvGrpSpPr>
            <p:grpSpPr bwMode="auto">
              <a:xfrm>
                <a:off x="744" y="1727"/>
                <a:ext cx="784" cy="403"/>
                <a:chOff x="744" y="1727"/>
                <a:chExt cx="784" cy="403"/>
              </a:xfrm>
            </p:grpSpPr>
            <p:sp>
              <p:nvSpPr>
                <p:cNvPr id="40296" name="Rectangle 360"/>
                <p:cNvSpPr>
                  <a:spLocks noChangeArrowheads="1"/>
                </p:cNvSpPr>
                <p:nvPr/>
              </p:nvSpPr>
              <p:spPr bwMode="auto">
                <a:xfrm>
                  <a:off x="776" y="1727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13.1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21" name="Rectangle 485"/>
                <p:cNvSpPr>
                  <a:spLocks noChangeArrowheads="1"/>
                </p:cNvSpPr>
                <p:nvPr/>
              </p:nvSpPr>
              <p:spPr bwMode="auto">
                <a:xfrm>
                  <a:off x="744" y="1727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28" name="Group 492"/>
            <p:cNvGrpSpPr>
              <a:grpSpLocks/>
            </p:cNvGrpSpPr>
            <p:nvPr/>
          </p:nvGrpSpPr>
          <p:grpSpPr bwMode="auto">
            <a:xfrm>
              <a:off x="1528" y="1727"/>
              <a:ext cx="784" cy="403"/>
              <a:chOff x="1528" y="1727"/>
              <a:chExt cx="784" cy="403"/>
            </a:xfrm>
          </p:grpSpPr>
          <p:sp>
            <p:nvSpPr>
              <p:cNvPr id="40427" name="Rectangle 491"/>
              <p:cNvSpPr>
                <a:spLocks noChangeArrowheads="1"/>
              </p:cNvSpPr>
              <p:nvPr/>
            </p:nvSpPr>
            <p:spPr bwMode="auto">
              <a:xfrm>
                <a:off x="1528" y="1727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26" name="Group 490"/>
              <p:cNvGrpSpPr>
                <a:grpSpLocks/>
              </p:cNvGrpSpPr>
              <p:nvPr/>
            </p:nvGrpSpPr>
            <p:grpSpPr bwMode="auto">
              <a:xfrm>
                <a:off x="1528" y="1727"/>
                <a:ext cx="784" cy="403"/>
                <a:chOff x="1528" y="1727"/>
                <a:chExt cx="784" cy="403"/>
              </a:xfrm>
            </p:grpSpPr>
            <p:sp>
              <p:nvSpPr>
                <p:cNvPr id="40297" name="Rectangle 361"/>
                <p:cNvSpPr>
                  <a:spLocks noChangeArrowheads="1"/>
                </p:cNvSpPr>
                <p:nvPr/>
              </p:nvSpPr>
              <p:spPr bwMode="auto">
                <a:xfrm>
                  <a:off x="1560" y="1727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8.2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25" name="Rectangle 489"/>
                <p:cNvSpPr>
                  <a:spLocks noChangeArrowheads="1"/>
                </p:cNvSpPr>
                <p:nvPr/>
              </p:nvSpPr>
              <p:spPr bwMode="auto">
                <a:xfrm>
                  <a:off x="1528" y="1727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32" name="Group 496"/>
            <p:cNvGrpSpPr>
              <a:grpSpLocks/>
            </p:cNvGrpSpPr>
            <p:nvPr/>
          </p:nvGrpSpPr>
          <p:grpSpPr bwMode="auto">
            <a:xfrm>
              <a:off x="2312" y="1727"/>
              <a:ext cx="784" cy="403"/>
              <a:chOff x="2312" y="1727"/>
              <a:chExt cx="784" cy="403"/>
            </a:xfrm>
          </p:grpSpPr>
          <p:sp>
            <p:nvSpPr>
              <p:cNvPr id="40431" name="Rectangle 495"/>
              <p:cNvSpPr>
                <a:spLocks noChangeArrowheads="1"/>
              </p:cNvSpPr>
              <p:nvPr/>
            </p:nvSpPr>
            <p:spPr bwMode="auto">
              <a:xfrm>
                <a:off x="2312" y="1727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30" name="Group 494"/>
              <p:cNvGrpSpPr>
                <a:grpSpLocks/>
              </p:cNvGrpSpPr>
              <p:nvPr/>
            </p:nvGrpSpPr>
            <p:grpSpPr bwMode="auto">
              <a:xfrm>
                <a:off x="2312" y="1727"/>
                <a:ext cx="784" cy="403"/>
                <a:chOff x="2312" y="1727"/>
                <a:chExt cx="784" cy="403"/>
              </a:xfrm>
            </p:grpSpPr>
            <p:sp>
              <p:nvSpPr>
                <p:cNvPr id="40298" name="Rectangle 362"/>
                <p:cNvSpPr>
                  <a:spLocks noChangeArrowheads="1"/>
                </p:cNvSpPr>
                <p:nvPr/>
              </p:nvSpPr>
              <p:spPr bwMode="auto">
                <a:xfrm>
                  <a:off x="2344" y="1727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4.4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29" name="Rectangle 493"/>
                <p:cNvSpPr>
                  <a:spLocks noChangeArrowheads="1"/>
                </p:cNvSpPr>
                <p:nvPr/>
              </p:nvSpPr>
              <p:spPr bwMode="auto">
                <a:xfrm>
                  <a:off x="2312" y="1727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36" name="Group 500"/>
            <p:cNvGrpSpPr>
              <a:grpSpLocks/>
            </p:cNvGrpSpPr>
            <p:nvPr/>
          </p:nvGrpSpPr>
          <p:grpSpPr bwMode="auto">
            <a:xfrm>
              <a:off x="3096" y="1727"/>
              <a:ext cx="784" cy="403"/>
              <a:chOff x="3096" y="1727"/>
              <a:chExt cx="784" cy="403"/>
            </a:xfrm>
          </p:grpSpPr>
          <p:sp>
            <p:nvSpPr>
              <p:cNvPr id="40435" name="Rectangle 499"/>
              <p:cNvSpPr>
                <a:spLocks noChangeArrowheads="1"/>
              </p:cNvSpPr>
              <p:nvPr/>
            </p:nvSpPr>
            <p:spPr bwMode="auto">
              <a:xfrm>
                <a:off x="3096" y="1727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34" name="Group 498"/>
              <p:cNvGrpSpPr>
                <a:grpSpLocks/>
              </p:cNvGrpSpPr>
              <p:nvPr/>
            </p:nvGrpSpPr>
            <p:grpSpPr bwMode="auto">
              <a:xfrm>
                <a:off x="3096" y="1727"/>
                <a:ext cx="784" cy="403"/>
                <a:chOff x="3096" y="1727"/>
                <a:chExt cx="784" cy="403"/>
              </a:xfrm>
            </p:grpSpPr>
            <p:sp>
              <p:nvSpPr>
                <p:cNvPr id="40299" name="Rectangle 363"/>
                <p:cNvSpPr>
                  <a:spLocks noChangeArrowheads="1"/>
                </p:cNvSpPr>
                <p:nvPr/>
              </p:nvSpPr>
              <p:spPr bwMode="auto">
                <a:xfrm>
                  <a:off x="3128" y="1727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23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33" name="Rectangle 497"/>
                <p:cNvSpPr>
                  <a:spLocks noChangeArrowheads="1"/>
                </p:cNvSpPr>
                <p:nvPr/>
              </p:nvSpPr>
              <p:spPr bwMode="auto">
                <a:xfrm>
                  <a:off x="3096" y="1727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40" name="Group 504"/>
            <p:cNvGrpSpPr>
              <a:grpSpLocks/>
            </p:cNvGrpSpPr>
            <p:nvPr/>
          </p:nvGrpSpPr>
          <p:grpSpPr bwMode="auto">
            <a:xfrm>
              <a:off x="3880" y="1727"/>
              <a:ext cx="784" cy="403"/>
              <a:chOff x="3880" y="1727"/>
              <a:chExt cx="784" cy="403"/>
            </a:xfrm>
          </p:grpSpPr>
          <p:sp>
            <p:nvSpPr>
              <p:cNvPr id="40439" name="Rectangle 503"/>
              <p:cNvSpPr>
                <a:spLocks noChangeArrowheads="1"/>
              </p:cNvSpPr>
              <p:nvPr/>
            </p:nvSpPr>
            <p:spPr bwMode="auto">
              <a:xfrm>
                <a:off x="3880" y="1727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38" name="Group 502"/>
              <p:cNvGrpSpPr>
                <a:grpSpLocks/>
              </p:cNvGrpSpPr>
              <p:nvPr/>
            </p:nvGrpSpPr>
            <p:grpSpPr bwMode="auto">
              <a:xfrm>
                <a:off x="3880" y="1727"/>
                <a:ext cx="784" cy="403"/>
                <a:chOff x="3880" y="1727"/>
                <a:chExt cx="784" cy="403"/>
              </a:xfrm>
            </p:grpSpPr>
            <p:sp>
              <p:nvSpPr>
                <p:cNvPr id="40300" name="Rectangle 364"/>
                <p:cNvSpPr>
                  <a:spLocks noChangeArrowheads="1"/>
                </p:cNvSpPr>
                <p:nvPr/>
              </p:nvSpPr>
              <p:spPr bwMode="auto">
                <a:xfrm>
                  <a:off x="3912" y="1727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44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37" name="Rectangle 501"/>
                <p:cNvSpPr>
                  <a:spLocks noChangeArrowheads="1"/>
                </p:cNvSpPr>
                <p:nvPr/>
              </p:nvSpPr>
              <p:spPr bwMode="auto">
                <a:xfrm>
                  <a:off x="3880" y="1727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44" name="Group 508"/>
            <p:cNvGrpSpPr>
              <a:grpSpLocks/>
            </p:cNvGrpSpPr>
            <p:nvPr/>
          </p:nvGrpSpPr>
          <p:grpSpPr bwMode="auto">
            <a:xfrm>
              <a:off x="4664" y="1727"/>
              <a:ext cx="784" cy="403"/>
              <a:chOff x="4664" y="1727"/>
              <a:chExt cx="784" cy="403"/>
            </a:xfrm>
          </p:grpSpPr>
          <p:sp>
            <p:nvSpPr>
              <p:cNvPr id="40443" name="Rectangle 507"/>
              <p:cNvSpPr>
                <a:spLocks noChangeArrowheads="1"/>
              </p:cNvSpPr>
              <p:nvPr/>
            </p:nvSpPr>
            <p:spPr bwMode="auto">
              <a:xfrm>
                <a:off x="4664" y="1727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42" name="Group 506"/>
              <p:cNvGrpSpPr>
                <a:grpSpLocks/>
              </p:cNvGrpSpPr>
              <p:nvPr/>
            </p:nvGrpSpPr>
            <p:grpSpPr bwMode="auto">
              <a:xfrm>
                <a:off x="4664" y="1727"/>
                <a:ext cx="784" cy="403"/>
                <a:chOff x="4664" y="1727"/>
                <a:chExt cx="784" cy="403"/>
              </a:xfrm>
            </p:grpSpPr>
            <p:sp>
              <p:nvSpPr>
                <p:cNvPr id="40301" name="Rectangle 365"/>
                <p:cNvSpPr>
                  <a:spLocks noChangeArrowheads="1"/>
                </p:cNvSpPr>
                <p:nvPr/>
              </p:nvSpPr>
              <p:spPr bwMode="auto">
                <a:xfrm>
                  <a:off x="4696" y="1727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50.4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41" name="Rectangle 505"/>
                <p:cNvSpPr>
                  <a:spLocks noChangeArrowheads="1"/>
                </p:cNvSpPr>
                <p:nvPr/>
              </p:nvSpPr>
              <p:spPr bwMode="auto">
                <a:xfrm>
                  <a:off x="4664" y="1727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48" name="Group 512"/>
            <p:cNvGrpSpPr>
              <a:grpSpLocks/>
            </p:cNvGrpSpPr>
            <p:nvPr/>
          </p:nvGrpSpPr>
          <p:grpSpPr bwMode="auto">
            <a:xfrm>
              <a:off x="0" y="2130"/>
              <a:ext cx="744" cy="403"/>
              <a:chOff x="0" y="2130"/>
              <a:chExt cx="744" cy="403"/>
            </a:xfrm>
          </p:grpSpPr>
          <p:sp>
            <p:nvSpPr>
              <p:cNvPr id="40447" name="Rectangle 511"/>
              <p:cNvSpPr>
                <a:spLocks noChangeArrowheads="1"/>
              </p:cNvSpPr>
              <p:nvPr/>
            </p:nvSpPr>
            <p:spPr bwMode="auto">
              <a:xfrm>
                <a:off x="0" y="2130"/>
                <a:ext cx="74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46" name="Group 510"/>
              <p:cNvGrpSpPr>
                <a:grpSpLocks/>
              </p:cNvGrpSpPr>
              <p:nvPr/>
            </p:nvGrpSpPr>
            <p:grpSpPr bwMode="auto">
              <a:xfrm>
                <a:off x="0" y="2130"/>
                <a:ext cx="744" cy="403"/>
                <a:chOff x="0" y="2130"/>
                <a:chExt cx="744" cy="403"/>
              </a:xfrm>
            </p:grpSpPr>
            <p:sp>
              <p:nvSpPr>
                <p:cNvPr id="40302" name="Rectangle 366"/>
                <p:cNvSpPr>
                  <a:spLocks noChangeArrowheads="1"/>
                </p:cNvSpPr>
                <p:nvPr/>
              </p:nvSpPr>
              <p:spPr bwMode="auto">
                <a:xfrm>
                  <a:off x="32" y="2130"/>
                  <a:ext cx="68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6223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25</a:t>
                  </a:r>
                </a:p>
                <a:p>
                  <a:pPr>
                    <a:tabLst>
                      <a:tab pos="6223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45" name="Rectangle 509"/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74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52" name="Group 516"/>
            <p:cNvGrpSpPr>
              <a:grpSpLocks/>
            </p:cNvGrpSpPr>
            <p:nvPr/>
          </p:nvGrpSpPr>
          <p:grpSpPr bwMode="auto">
            <a:xfrm>
              <a:off x="744" y="2130"/>
              <a:ext cx="784" cy="403"/>
              <a:chOff x="744" y="2130"/>
              <a:chExt cx="784" cy="403"/>
            </a:xfrm>
          </p:grpSpPr>
          <p:sp>
            <p:nvSpPr>
              <p:cNvPr id="40451" name="Rectangle 515"/>
              <p:cNvSpPr>
                <a:spLocks noChangeArrowheads="1"/>
              </p:cNvSpPr>
              <p:nvPr/>
            </p:nvSpPr>
            <p:spPr bwMode="auto">
              <a:xfrm>
                <a:off x="744" y="2130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50" name="Group 514"/>
              <p:cNvGrpSpPr>
                <a:grpSpLocks/>
              </p:cNvGrpSpPr>
              <p:nvPr/>
            </p:nvGrpSpPr>
            <p:grpSpPr bwMode="auto">
              <a:xfrm>
                <a:off x="744" y="2130"/>
                <a:ext cx="784" cy="403"/>
                <a:chOff x="744" y="2130"/>
                <a:chExt cx="784" cy="403"/>
              </a:xfrm>
            </p:grpSpPr>
            <p:sp>
              <p:nvSpPr>
                <p:cNvPr id="40303" name="Rectangle 367"/>
                <p:cNvSpPr>
                  <a:spLocks noChangeArrowheads="1"/>
                </p:cNvSpPr>
                <p:nvPr/>
              </p:nvSpPr>
              <p:spPr bwMode="auto">
                <a:xfrm>
                  <a:off x="776" y="2130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—</a:t>
                  </a: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49" name="Rectangle 513"/>
                <p:cNvSpPr>
                  <a:spLocks noChangeArrowheads="1"/>
                </p:cNvSpPr>
                <p:nvPr/>
              </p:nvSpPr>
              <p:spPr bwMode="auto">
                <a:xfrm>
                  <a:off x="744" y="2130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56" name="Group 520"/>
            <p:cNvGrpSpPr>
              <a:grpSpLocks/>
            </p:cNvGrpSpPr>
            <p:nvPr/>
          </p:nvGrpSpPr>
          <p:grpSpPr bwMode="auto">
            <a:xfrm>
              <a:off x="1528" y="2130"/>
              <a:ext cx="784" cy="403"/>
              <a:chOff x="1528" y="2130"/>
              <a:chExt cx="784" cy="403"/>
            </a:xfrm>
          </p:grpSpPr>
          <p:sp>
            <p:nvSpPr>
              <p:cNvPr id="40455" name="Rectangle 519"/>
              <p:cNvSpPr>
                <a:spLocks noChangeArrowheads="1"/>
              </p:cNvSpPr>
              <p:nvPr/>
            </p:nvSpPr>
            <p:spPr bwMode="auto">
              <a:xfrm>
                <a:off x="1528" y="2130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54" name="Group 518"/>
              <p:cNvGrpSpPr>
                <a:grpSpLocks/>
              </p:cNvGrpSpPr>
              <p:nvPr/>
            </p:nvGrpSpPr>
            <p:grpSpPr bwMode="auto">
              <a:xfrm>
                <a:off x="1528" y="2130"/>
                <a:ext cx="784" cy="403"/>
                <a:chOff x="1528" y="2130"/>
                <a:chExt cx="784" cy="403"/>
              </a:xfrm>
            </p:grpSpPr>
            <p:sp>
              <p:nvSpPr>
                <p:cNvPr id="40304" name="Rectangle 368"/>
                <p:cNvSpPr>
                  <a:spLocks noChangeArrowheads="1"/>
                </p:cNvSpPr>
                <p:nvPr/>
              </p:nvSpPr>
              <p:spPr bwMode="auto">
                <a:xfrm>
                  <a:off x="1560" y="2130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10.4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53" name="Rectangle 517"/>
                <p:cNvSpPr>
                  <a:spLocks noChangeArrowheads="1"/>
                </p:cNvSpPr>
                <p:nvPr/>
              </p:nvSpPr>
              <p:spPr bwMode="auto">
                <a:xfrm>
                  <a:off x="1528" y="2130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60" name="Group 524"/>
            <p:cNvGrpSpPr>
              <a:grpSpLocks/>
            </p:cNvGrpSpPr>
            <p:nvPr/>
          </p:nvGrpSpPr>
          <p:grpSpPr bwMode="auto">
            <a:xfrm>
              <a:off x="2312" y="2130"/>
              <a:ext cx="784" cy="403"/>
              <a:chOff x="2312" y="2130"/>
              <a:chExt cx="784" cy="403"/>
            </a:xfrm>
          </p:grpSpPr>
          <p:sp>
            <p:nvSpPr>
              <p:cNvPr id="40459" name="Rectangle 523"/>
              <p:cNvSpPr>
                <a:spLocks noChangeArrowheads="1"/>
              </p:cNvSpPr>
              <p:nvPr/>
            </p:nvSpPr>
            <p:spPr bwMode="auto">
              <a:xfrm>
                <a:off x="2312" y="2130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58" name="Group 522"/>
              <p:cNvGrpSpPr>
                <a:grpSpLocks/>
              </p:cNvGrpSpPr>
              <p:nvPr/>
            </p:nvGrpSpPr>
            <p:grpSpPr bwMode="auto">
              <a:xfrm>
                <a:off x="2312" y="2130"/>
                <a:ext cx="784" cy="403"/>
                <a:chOff x="2312" y="2130"/>
                <a:chExt cx="784" cy="403"/>
              </a:xfrm>
            </p:grpSpPr>
            <p:sp>
              <p:nvSpPr>
                <p:cNvPr id="40305" name="Rectangle 369"/>
                <p:cNvSpPr>
                  <a:spLocks noChangeArrowheads="1"/>
                </p:cNvSpPr>
                <p:nvPr/>
              </p:nvSpPr>
              <p:spPr bwMode="auto">
                <a:xfrm>
                  <a:off x="2344" y="2130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6.2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57" name="Rectangle 521"/>
                <p:cNvSpPr>
                  <a:spLocks noChangeArrowheads="1"/>
                </p:cNvSpPr>
                <p:nvPr/>
              </p:nvSpPr>
              <p:spPr bwMode="auto">
                <a:xfrm>
                  <a:off x="2312" y="2130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64" name="Group 528"/>
            <p:cNvGrpSpPr>
              <a:grpSpLocks/>
            </p:cNvGrpSpPr>
            <p:nvPr/>
          </p:nvGrpSpPr>
          <p:grpSpPr bwMode="auto">
            <a:xfrm>
              <a:off x="3096" y="2130"/>
              <a:ext cx="784" cy="403"/>
              <a:chOff x="3096" y="2130"/>
              <a:chExt cx="784" cy="403"/>
            </a:xfrm>
          </p:grpSpPr>
          <p:sp>
            <p:nvSpPr>
              <p:cNvPr id="40463" name="Rectangle 527"/>
              <p:cNvSpPr>
                <a:spLocks noChangeArrowheads="1"/>
              </p:cNvSpPr>
              <p:nvPr/>
            </p:nvSpPr>
            <p:spPr bwMode="auto">
              <a:xfrm>
                <a:off x="3096" y="2130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62" name="Group 526"/>
              <p:cNvGrpSpPr>
                <a:grpSpLocks/>
              </p:cNvGrpSpPr>
              <p:nvPr/>
            </p:nvGrpSpPr>
            <p:grpSpPr bwMode="auto">
              <a:xfrm>
                <a:off x="3096" y="2130"/>
                <a:ext cx="784" cy="403"/>
                <a:chOff x="3096" y="2130"/>
                <a:chExt cx="784" cy="403"/>
              </a:xfrm>
            </p:grpSpPr>
            <p:sp>
              <p:nvSpPr>
                <p:cNvPr id="40306" name="Rectangle 370"/>
                <p:cNvSpPr>
                  <a:spLocks noChangeArrowheads="1"/>
                </p:cNvSpPr>
                <p:nvPr/>
              </p:nvSpPr>
              <p:spPr bwMode="auto">
                <a:xfrm>
                  <a:off x="3128" y="2130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—</a:t>
                  </a: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61" name="Rectangle 525"/>
                <p:cNvSpPr>
                  <a:spLocks noChangeArrowheads="1"/>
                </p:cNvSpPr>
                <p:nvPr/>
              </p:nvSpPr>
              <p:spPr bwMode="auto">
                <a:xfrm>
                  <a:off x="3096" y="2130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68" name="Group 532"/>
            <p:cNvGrpSpPr>
              <a:grpSpLocks/>
            </p:cNvGrpSpPr>
            <p:nvPr/>
          </p:nvGrpSpPr>
          <p:grpSpPr bwMode="auto">
            <a:xfrm>
              <a:off x="3880" y="2130"/>
              <a:ext cx="784" cy="403"/>
              <a:chOff x="3880" y="2130"/>
              <a:chExt cx="784" cy="403"/>
            </a:xfrm>
          </p:grpSpPr>
          <p:sp>
            <p:nvSpPr>
              <p:cNvPr id="40467" name="Rectangle 531"/>
              <p:cNvSpPr>
                <a:spLocks noChangeArrowheads="1"/>
              </p:cNvSpPr>
              <p:nvPr/>
            </p:nvSpPr>
            <p:spPr bwMode="auto">
              <a:xfrm>
                <a:off x="3880" y="2130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66" name="Group 530"/>
              <p:cNvGrpSpPr>
                <a:grpSpLocks/>
              </p:cNvGrpSpPr>
              <p:nvPr/>
            </p:nvGrpSpPr>
            <p:grpSpPr bwMode="auto">
              <a:xfrm>
                <a:off x="3880" y="2130"/>
                <a:ext cx="784" cy="403"/>
                <a:chOff x="3880" y="2130"/>
                <a:chExt cx="784" cy="403"/>
              </a:xfrm>
            </p:grpSpPr>
            <p:sp>
              <p:nvSpPr>
                <p:cNvPr id="40307" name="Rectangle 371"/>
                <p:cNvSpPr>
                  <a:spLocks noChangeArrowheads="1"/>
                </p:cNvSpPr>
                <p:nvPr/>
              </p:nvSpPr>
              <p:spPr bwMode="auto">
                <a:xfrm>
                  <a:off x="3912" y="2130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41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65" name="Rectangle 529"/>
                <p:cNvSpPr>
                  <a:spLocks noChangeArrowheads="1"/>
                </p:cNvSpPr>
                <p:nvPr/>
              </p:nvSpPr>
              <p:spPr bwMode="auto">
                <a:xfrm>
                  <a:off x="3880" y="2130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72" name="Group 536"/>
            <p:cNvGrpSpPr>
              <a:grpSpLocks/>
            </p:cNvGrpSpPr>
            <p:nvPr/>
          </p:nvGrpSpPr>
          <p:grpSpPr bwMode="auto">
            <a:xfrm>
              <a:off x="4664" y="2130"/>
              <a:ext cx="784" cy="403"/>
              <a:chOff x="4664" y="2130"/>
              <a:chExt cx="784" cy="403"/>
            </a:xfrm>
          </p:grpSpPr>
          <p:sp>
            <p:nvSpPr>
              <p:cNvPr id="40471" name="Rectangle 535"/>
              <p:cNvSpPr>
                <a:spLocks noChangeArrowheads="1"/>
              </p:cNvSpPr>
              <p:nvPr/>
            </p:nvSpPr>
            <p:spPr bwMode="auto">
              <a:xfrm>
                <a:off x="4664" y="2130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70" name="Group 534"/>
              <p:cNvGrpSpPr>
                <a:grpSpLocks/>
              </p:cNvGrpSpPr>
              <p:nvPr/>
            </p:nvGrpSpPr>
            <p:grpSpPr bwMode="auto">
              <a:xfrm>
                <a:off x="4664" y="2130"/>
                <a:ext cx="784" cy="403"/>
                <a:chOff x="4664" y="2130"/>
                <a:chExt cx="784" cy="403"/>
              </a:xfrm>
            </p:grpSpPr>
            <p:sp>
              <p:nvSpPr>
                <p:cNvPr id="40308" name="Rectangle 372"/>
                <p:cNvSpPr>
                  <a:spLocks noChangeArrowheads="1"/>
                </p:cNvSpPr>
                <p:nvPr/>
              </p:nvSpPr>
              <p:spPr bwMode="auto">
                <a:xfrm>
                  <a:off x="4696" y="2130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47.5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69" name="Rectangle 533"/>
                <p:cNvSpPr>
                  <a:spLocks noChangeArrowheads="1"/>
                </p:cNvSpPr>
                <p:nvPr/>
              </p:nvSpPr>
              <p:spPr bwMode="auto">
                <a:xfrm>
                  <a:off x="4664" y="2130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76" name="Group 540"/>
            <p:cNvGrpSpPr>
              <a:grpSpLocks/>
            </p:cNvGrpSpPr>
            <p:nvPr/>
          </p:nvGrpSpPr>
          <p:grpSpPr bwMode="auto">
            <a:xfrm>
              <a:off x="0" y="2533"/>
              <a:ext cx="744" cy="403"/>
              <a:chOff x="0" y="2533"/>
              <a:chExt cx="744" cy="403"/>
            </a:xfrm>
          </p:grpSpPr>
          <p:sp>
            <p:nvSpPr>
              <p:cNvPr id="40475" name="Rectangle 539"/>
              <p:cNvSpPr>
                <a:spLocks noChangeArrowheads="1"/>
              </p:cNvSpPr>
              <p:nvPr/>
            </p:nvSpPr>
            <p:spPr bwMode="auto">
              <a:xfrm>
                <a:off x="0" y="2533"/>
                <a:ext cx="74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74" name="Group 538"/>
              <p:cNvGrpSpPr>
                <a:grpSpLocks/>
              </p:cNvGrpSpPr>
              <p:nvPr/>
            </p:nvGrpSpPr>
            <p:grpSpPr bwMode="auto">
              <a:xfrm>
                <a:off x="0" y="2533"/>
                <a:ext cx="744" cy="403"/>
                <a:chOff x="0" y="2533"/>
                <a:chExt cx="744" cy="403"/>
              </a:xfrm>
            </p:grpSpPr>
            <p:sp>
              <p:nvSpPr>
                <p:cNvPr id="40309" name="Rectangle 373"/>
                <p:cNvSpPr>
                  <a:spLocks noChangeArrowheads="1"/>
                </p:cNvSpPr>
                <p:nvPr/>
              </p:nvSpPr>
              <p:spPr bwMode="auto">
                <a:xfrm>
                  <a:off x="32" y="2533"/>
                  <a:ext cx="68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6223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100</a:t>
                  </a:r>
                </a:p>
                <a:p>
                  <a:pPr>
                    <a:tabLst>
                      <a:tab pos="6223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73" name="Rectangle 537"/>
                <p:cNvSpPr>
                  <a:spLocks noChangeArrowheads="1"/>
                </p:cNvSpPr>
                <p:nvPr/>
              </p:nvSpPr>
              <p:spPr bwMode="auto">
                <a:xfrm>
                  <a:off x="0" y="2533"/>
                  <a:ext cx="74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80" name="Group 544"/>
            <p:cNvGrpSpPr>
              <a:grpSpLocks/>
            </p:cNvGrpSpPr>
            <p:nvPr/>
          </p:nvGrpSpPr>
          <p:grpSpPr bwMode="auto">
            <a:xfrm>
              <a:off x="744" y="2533"/>
              <a:ext cx="784" cy="403"/>
              <a:chOff x="744" y="2533"/>
              <a:chExt cx="784" cy="403"/>
            </a:xfrm>
          </p:grpSpPr>
          <p:sp>
            <p:nvSpPr>
              <p:cNvPr id="40479" name="Rectangle 543"/>
              <p:cNvSpPr>
                <a:spLocks noChangeArrowheads="1"/>
              </p:cNvSpPr>
              <p:nvPr/>
            </p:nvSpPr>
            <p:spPr bwMode="auto">
              <a:xfrm>
                <a:off x="744" y="2533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78" name="Group 542"/>
              <p:cNvGrpSpPr>
                <a:grpSpLocks/>
              </p:cNvGrpSpPr>
              <p:nvPr/>
            </p:nvGrpSpPr>
            <p:grpSpPr bwMode="auto">
              <a:xfrm>
                <a:off x="744" y="2533"/>
                <a:ext cx="784" cy="403"/>
                <a:chOff x="744" y="2533"/>
                <a:chExt cx="784" cy="403"/>
              </a:xfrm>
            </p:grpSpPr>
            <p:sp>
              <p:nvSpPr>
                <p:cNvPr id="40310" name="Rectangle 374"/>
                <p:cNvSpPr>
                  <a:spLocks noChangeArrowheads="1"/>
                </p:cNvSpPr>
                <p:nvPr/>
              </p:nvSpPr>
              <p:spPr bwMode="auto">
                <a:xfrm>
                  <a:off x="776" y="2533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—</a:t>
                  </a: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77" name="Rectangle 541"/>
                <p:cNvSpPr>
                  <a:spLocks noChangeArrowheads="1"/>
                </p:cNvSpPr>
                <p:nvPr/>
              </p:nvSpPr>
              <p:spPr bwMode="auto">
                <a:xfrm>
                  <a:off x="744" y="2533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84" name="Group 548"/>
            <p:cNvGrpSpPr>
              <a:grpSpLocks/>
            </p:cNvGrpSpPr>
            <p:nvPr/>
          </p:nvGrpSpPr>
          <p:grpSpPr bwMode="auto">
            <a:xfrm>
              <a:off x="1528" y="2533"/>
              <a:ext cx="784" cy="403"/>
              <a:chOff x="1528" y="2533"/>
              <a:chExt cx="784" cy="403"/>
            </a:xfrm>
          </p:grpSpPr>
          <p:sp>
            <p:nvSpPr>
              <p:cNvPr id="40483" name="Rectangle 547"/>
              <p:cNvSpPr>
                <a:spLocks noChangeArrowheads="1"/>
              </p:cNvSpPr>
              <p:nvPr/>
            </p:nvSpPr>
            <p:spPr bwMode="auto">
              <a:xfrm>
                <a:off x="1528" y="2533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82" name="Group 546"/>
              <p:cNvGrpSpPr>
                <a:grpSpLocks/>
              </p:cNvGrpSpPr>
              <p:nvPr/>
            </p:nvGrpSpPr>
            <p:grpSpPr bwMode="auto">
              <a:xfrm>
                <a:off x="1528" y="2533"/>
                <a:ext cx="784" cy="403"/>
                <a:chOff x="1528" y="2533"/>
                <a:chExt cx="784" cy="403"/>
              </a:xfrm>
            </p:grpSpPr>
            <p:sp>
              <p:nvSpPr>
                <p:cNvPr id="40311" name="Rectangle 375"/>
                <p:cNvSpPr>
                  <a:spLocks noChangeArrowheads="1"/>
                </p:cNvSpPr>
                <p:nvPr/>
              </p:nvSpPr>
              <p:spPr bwMode="auto">
                <a:xfrm>
                  <a:off x="1560" y="2533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22.0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81" name="Rectangle 545"/>
                <p:cNvSpPr>
                  <a:spLocks noChangeArrowheads="1"/>
                </p:cNvSpPr>
                <p:nvPr/>
              </p:nvSpPr>
              <p:spPr bwMode="auto">
                <a:xfrm>
                  <a:off x="1528" y="2533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88" name="Group 552"/>
            <p:cNvGrpSpPr>
              <a:grpSpLocks/>
            </p:cNvGrpSpPr>
            <p:nvPr/>
          </p:nvGrpSpPr>
          <p:grpSpPr bwMode="auto">
            <a:xfrm>
              <a:off x="2312" y="2533"/>
              <a:ext cx="784" cy="403"/>
              <a:chOff x="2312" y="2533"/>
              <a:chExt cx="784" cy="403"/>
            </a:xfrm>
          </p:grpSpPr>
          <p:sp>
            <p:nvSpPr>
              <p:cNvPr id="40487" name="Rectangle 551"/>
              <p:cNvSpPr>
                <a:spLocks noChangeArrowheads="1"/>
              </p:cNvSpPr>
              <p:nvPr/>
            </p:nvSpPr>
            <p:spPr bwMode="auto">
              <a:xfrm>
                <a:off x="2312" y="2533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86" name="Group 550"/>
              <p:cNvGrpSpPr>
                <a:grpSpLocks/>
              </p:cNvGrpSpPr>
              <p:nvPr/>
            </p:nvGrpSpPr>
            <p:grpSpPr bwMode="auto">
              <a:xfrm>
                <a:off x="2312" y="2533"/>
                <a:ext cx="784" cy="403"/>
                <a:chOff x="2312" y="2533"/>
                <a:chExt cx="784" cy="403"/>
              </a:xfrm>
            </p:grpSpPr>
            <p:sp>
              <p:nvSpPr>
                <p:cNvPr id="40312" name="Rectangle 376"/>
                <p:cNvSpPr>
                  <a:spLocks noChangeArrowheads="1"/>
                </p:cNvSpPr>
                <p:nvPr/>
              </p:nvSpPr>
              <p:spPr bwMode="auto">
                <a:xfrm>
                  <a:off x="2344" y="2533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12.3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85" name="Rectangle 549"/>
                <p:cNvSpPr>
                  <a:spLocks noChangeArrowheads="1"/>
                </p:cNvSpPr>
                <p:nvPr/>
              </p:nvSpPr>
              <p:spPr bwMode="auto">
                <a:xfrm>
                  <a:off x="2312" y="2533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92" name="Group 556"/>
            <p:cNvGrpSpPr>
              <a:grpSpLocks/>
            </p:cNvGrpSpPr>
            <p:nvPr/>
          </p:nvGrpSpPr>
          <p:grpSpPr bwMode="auto">
            <a:xfrm>
              <a:off x="3096" y="2533"/>
              <a:ext cx="784" cy="403"/>
              <a:chOff x="3096" y="2533"/>
              <a:chExt cx="784" cy="403"/>
            </a:xfrm>
          </p:grpSpPr>
          <p:sp>
            <p:nvSpPr>
              <p:cNvPr id="40491" name="Rectangle 555"/>
              <p:cNvSpPr>
                <a:spLocks noChangeArrowheads="1"/>
              </p:cNvSpPr>
              <p:nvPr/>
            </p:nvSpPr>
            <p:spPr bwMode="auto">
              <a:xfrm>
                <a:off x="3096" y="2533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90" name="Group 554"/>
              <p:cNvGrpSpPr>
                <a:grpSpLocks/>
              </p:cNvGrpSpPr>
              <p:nvPr/>
            </p:nvGrpSpPr>
            <p:grpSpPr bwMode="auto">
              <a:xfrm>
                <a:off x="3096" y="2533"/>
                <a:ext cx="784" cy="403"/>
                <a:chOff x="3096" y="2533"/>
                <a:chExt cx="784" cy="403"/>
              </a:xfrm>
            </p:grpSpPr>
            <p:sp>
              <p:nvSpPr>
                <p:cNvPr id="40313" name="Rectangle 377"/>
                <p:cNvSpPr>
                  <a:spLocks noChangeArrowheads="1"/>
                </p:cNvSpPr>
                <p:nvPr/>
              </p:nvSpPr>
              <p:spPr bwMode="auto">
                <a:xfrm>
                  <a:off x="3128" y="2533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—</a:t>
                  </a: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89" name="Rectangle 553"/>
                <p:cNvSpPr>
                  <a:spLocks noChangeArrowheads="1"/>
                </p:cNvSpPr>
                <p:nvPr/>
              </p:nvSpPr>
              <p:spPr bwMode="auto">
                <a:xfrm>
                  <a:off x="3096" y="2533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96" name="Group 560"/>
            <p:cNvGrpSpPr>
              <a:grpSpLocks/>
            </p:cNvGrpSpPr>
            <p:nvPr/>
          </p:nvGrpSpPr>
          <p:grpSpPr bwMode="auto">
            <a:xfrm>
              <a:off x="3880" y="2533"/>
              <a:ext cx="784" cy="403"/>
              <a:chOff x="3880" y="2533"/>
              <a:chExt cx="784" cy="403"/>
            </a:xfrm>
          </p:grpSpPr>
          <p:sp>
            <p:nvSpPr>
              <p:cNvPr id="40495" name="Rectangle 559"/>
              <p:cNvSpPr>
                <a:spLocks noChangeArrowheads="1"/>
              </p:cNvSpPr>
              <p:nvPr/>
            </p:nvSpPr>
            <p:spPr bwMode="auto">
              <a:xfrm>
                <a:off x="3880" y="2533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94" name="Group 558"/>
              <p:cNvGrpSpPr>
                <a:grpSpLocks/>
              </p:cNvGrpSpPr>
              <p:nvPr/>
            </p:nvGrpSpPr>
            <p:grpSpPr bwMode="auto">
              <a:xfrm>
                <a:off x="3880" y="2533"/>
                <a:ext cx="784" cy="403"/>
                <a:chOff x="3880" y="2533"/>
                <a:chExt cx="784" cy="403"/>
              </a:xfrm>
            </p:grpSpPr>
            <p:sp>
              <p:nvSpPr>
                <p:cNvPr id="40314" name="Rectangle 378"/>
                <p:cNvSpPr>
                  <a:spLocks noChangeArrowheads="1"/>
                </p:cNvSpPr>
                <p:nvPr/>
              </p:nvSpPr>
              <p:spPr bwMode="auto">
                <a:xfrm>
                  <a:off x="3912" y="2533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32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93" name="Rectangle 557"/>
                <p:cNvSpPr>
                  <a:spLocks noChangeArrowheads="1"/>
                </p:cNvSpPr>
                <p:nvPr/>
              </p:nvSpPr>
              <p:spPr bwMode="auto">
                <a:xfrm>
                  <a:off x="3880" y="2533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00" name="Group 564"/>
            <p:cNvGrpSpPr>
              <a:grpSpLocks/>
            </p:cNvGrpSpPr>
            <p:nvPr/>
          </p:nvGrpSpPr>
          <p:grpSpPr bwMode="auto">
            <a:xfrm>
              <a:off x="4664" y="2533"/>
              <a:ext cx="784" cy="403"/>
              <a:chOff x="4664" y="2533"/>
              <a:chExt cx="784" cy="403"/>
            </a:xfrm>
          </p:grpSpPr>
          <p:sp>
            <p:nvSpPr>
              <p:cNvPr id="40499" name="Rectangle 563"/>
              <p:cNvSpPr>
                <a:spLocks noChangeArrowheads="1"/>
              </p:cNvSpPr>
              <p:nvPr/>
            </p:nvSpPr>
            <p:spPr bwMode="auto">
              <a:xfrm>
                <a:off x="4664" y="2533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498" name="Group 562"/>
              <p:cNvGrpSpPr>
                <a:grpSpLocks/>
              </p:cNvGrpSpPr>
              <p:nvPr/>
            </p:nvGrpSpPr>
            <p:grpSpPr bwMode="auto">
              <a:xfrm>
                <a:off x="4664" y="2533"/>
                <a:ext cx="784" cy="403"/>
                <a:chOff x="4664" y="2533"/>
                <a:chExt cx="784" cy="403"/>
              </a:xfrm>
            </p:grpSpPr>
            <p:sp>
              <p:nvSpPr>
                <p:cNvPr id="40315" name="Rectangle 379"/>
                <p:cNvSpPr>
                  <a:spLocks noChangeArrowheads="1"/>
                </p:cNvSpPr>
                <p:nvPr/>
              </p:nvSpPr>
              <p:spPr bwMode="auto">
                <a:xfrm>
                  <a:off x="4696" y="2533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38.5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497" name="Rectangle 561"/>
                <p:cNvSpPr>
                  <a:spLocks noChangeArrowheads="1"/>
                </p:cNvSpPr>
                <p:nvPr/>
              </p:nvSpPr>
              <p:spPr bwMode="auto">
                <a:xfrm>
                  <a:off x="4664" y="2533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04" name="Group 568"/>
            <p:cNvGrpSpPr>
              <a:grpSpLocks/>
            </p:cNvGrpSpPr>
            <p:nvPr/>
          </p:nvGrpSpPr>
          <p:grpSpPr bwMode="auto">
            <a:xfrm>
              <a:off x="0" y="2936"/>
              <a:ext cx="744" cy="403"/>
              <a:chOff x="0" y="2936"/>
              <a:chExt cx="744" cy="403"/>
            </a:xfrm>
          </p:grpSpPr>
          <p:sp>
            <p:nvSpPr>
              <p:cNvPr id="40503" name="Rectangle 567"/>
              <p:cNvSpPr>
                <a:spLocks noChangeArrowheads="1"/>
              </p:cNvSpPr>
              <p:nvPr/>
            </p:nvSpPr>
            <p:spPr bwMode="auto">
              <a:xfrm>
                <a:off x="0" y="2936"/>
                <a:ext cx="74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502" name="Group 566"/>
              <p:cNvGrpSpPr>
                <a:grpSpLocks/>
              </p:cNvGrpSpPr>
              <p:nvPr/>
            </p:nvGrpSpPr>
            <p:grpSpPr bwMode="auto">
              <a:xfrm>
                <a:off x="0" y="2936"/>
                <a:ext cx="744" cy="403"/>
                <a:chOff x="0" y="2936"/>
                <a:chExt cx="744" cy="403"/>
              </a:xfrm>
            </p:grpSpPr>
            <p:sp>
              <p:nvSpPr>
                <p:cNvPr id="40316" name="Rectangle 380"/>
                <p:cNvSpPr>
                  <a:spLocks noChangeArrowheads="1"/>
                </p:cNvSpPr>
                <p:nvPr/>
              </p:nvSpPr>
              <p:spPr bwMode="auto">
                <a:xfrm>
                  <a:off x="32" y="2936"/>
                  <a:ext cx="68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6223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300</a:t>
                  </a:r>
                </a:p>
                <a:p>
                  <a:pPr>
                    <a:tabLst>
                      <a:tab pos="6223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501" name="Rectangle 565"/>
                <p:cNvSpPr>
                  <a:spLocks noChangeArrowheads="1"/>
                </p:cNvSpPr>
                <p:nvPr/>
              </p:nvSpPr>
              <p:spPr bwMode="auto">
                <a:xfrm>
                  <a:off x="0" y="2936"/>
                  <a:ext cx="74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08" name="Group 572"/>
            <p:cNvGrpSpPr>
              <a:grpSpLocks/>
            </p:cNvGrpSpPr>
            <p:nvPr/>
          </p:nvGrpSpPr>
          <p:grpSpPr bwMode="auto">
            <a:xfrm>
              <a:off x="744" y="2936"/>
              <a:ext cx="784" cy="403"/>
              <a:chOff x="744" y="2936"/>
              <a:chExt cx="784" cy="403"/>
            </a:xfrm>
          </p:grpSpPr>
          <p:sp>
            <p:nvSpPr>
              <p:cNvPr id="40507" name="Rectangle 571"/>
              <p:cNvSpPr>
                <a:spLocks noChangeArrowheads="1"/>
              </p:cNvSpPr>
              <p:nvPr/>
            </p:nvSpPr>
            <p:spPr bwMode="auto">
              <a:xfrm>
                <a:off x="744" y="2936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506" name="Group 570"/>
              <p:cNvGrpSpPr>
                <a:grpSpLocks/>
              </p:cNvGrpSpPr>
              <p:nvPr/>
            </p:nvGrpSpPr>
            <p:grpSpPr bwMode="auto">
              <a:xfrm>
                <a:off x="744" y="2936"/>
                <a:ext cx="784" cy="403"/>
                <a:chOff x="744" y="2936"/>
                <a:chExt cx="784" cy="403"/>
              </a:xfrm>
            </p:grpSpPr>
            <p:sp>
              <p:nvSpPr>
                <p:cNvPr id="40317" name="Rectangle 381"/>
                <p:cNvSpPr>
                  <a:spLocks noChangeArrowheads="1"/>
                </p:cNvSpPr>
                <p:nvPr/>
              </p:nvSpPr>
              <p:spPr bwMode="auto">
                <a:xfrm>
                  <a:off x="776" y="2936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—</a:t>
                  </a: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505" name="Rectangle 569"/>
                <p:cNvSpPr>
                  <a:spLocks noChangeArrowheads="1"/>
                </p:cNvSpPr>
                <p:nvPr/>
              </p:nvSpPr>
              <p:spPr bwMode="auto">
                <a:xfrm>
                  <a:off x="744" y="2936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12" name="Group 576"/>
            <p:cNvGrpSpPr>
              <a:grpSpLocks/>
            </p:cNvGrpSpPr>
            <p:nvPr/>
          </p:nvGrpSpPr>
          <p:grpSpPr bwMode="auto">
            <a:xfrm>
              <a:off x="1528" y="2936"/>
              <a:ext cx="784" cy="403"/>
              <a:chOff x="1528" y="2936"/>
              <a:chExt cx="784" cy="403"/>
            </a:xfrm>
          </p:grpSpPr>
          <p:sp>
            <p:nvSpPr>
              <p:cNvPr id="40511" name="Rectangle 575"/>
              <p:cNvSpPr>
                <a:spLocks noChangeArrowheads="1"/>
              </p:cNvSpPr>
              <p:nvPr/>
            </p:nvSpPr>
            <p:spPr bwMode="auto">
              <a:xfrm>
                <a:off x="1528" y="2936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510" name="Group 574"/>
              <p:cNvGrpSpPr>
                <a:grpSpLocks/>
              </p:cNvGrpSpPr>
              <p:nvPr/>
            </p:nvGrpSpPr>
            <p:grpSpPr bwMode="auto">
              <a:xfrm>
                <a:off x="1528" y="2936"/>
                <a:ext cx="784" cy="403"/>
                <a:chOff x="1528" y="2936"/>
                <a:chExt cx="784" cy="403"/>
              </a:xfrm>
            </p:grpSpPr>
            <p:sp>
              <p:nvSpPr>
                <p:cNvPr id="40318" name="Rectangle 382"/>
                <p:cNvSpPr>
                  <a:spLocks noChangeArrowheads="1"/>
                </p:cNvSpPr>
                <p:nvPr/>
              </p:nvSpPr>
              <p:spPr bwMode="auto">
                <a:xfrm>
                  <a:off x="1560" y="2936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—</a:t>
                  </a: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509" name="Rectangle 573"/>
                <p:cNvSpPr>
                  <a:spLocks noChangeArrowheads="1"/>
                </p:cNvSpPr>
                <p:nvPr/>
              </p:nvSpPr>
              <p:spPr bwMode="auto">
                <a:xfrm>
                  <a:off x="1528" y="2936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16" name="Group 580"/>
            <p:cNvGrpSpPr>
              <a:grpSpLocks/>
            </p:cNvGrpSpPr>
            <p:nvPr/>
          </p:nvGrpSpPr>
          <p:grpSpPr bwMode="auto">
            <a:xfrm>
              <a:off x="2312" y="2936"/>
              <a:ext cx="784" cy="403"/>
              <a:chOff x="2312" y="2936"/>
              <a:chExt cx="784" cy="403"/>
            </a:xfrm>
          </p:grpSpPr>
          <p:sp>
            <p:nvSpPr>
              <p:cNvPr id="40515" name="Rectangle 579"/>
              <p:cNvSpPr>
                <a:spLocks noChangeArrowheads="1"/>
              </p:cNvSpPr>
              <p:nvPr/>
            </p:nvSpPr>
            <p:spPr bwMode="auto">
              <a:xfrm>
                <a:off x="2312" y="2936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514" name="Group 578"/>
              <p:cNvGrpSpPr>
                <a:grpSpLocks/>
              </p:cNvGrpSpPr>
              <p:nvPr/>
            </p:nvGrpSpPr>
            <p:grpSpPr bwMode="auto">
              <a:xfrm>
                <a:off x="2312" y="2936"/>
                <a:ext cx="784" cy="403"/>
                <a:chOff x="2312" y="2936"/>
                <a:chExt cx="784" cy="403"/>
              </a:xfrm>
            </p:grpSpPr>
            <p:sp>
              <p:nvSpPr>
                <p:cNvPr id="40319" name="Rectangle 383"/>
                <p:cNvSpPr>
                  <a:spLocks noChangeArrowheads="1"/>
                </p:cNvSpPr>
                <p:nvPr/>
              </p:nvSpPr>
              <p:spPr bwMode="auto">
                <a:xfrm>
                  <a:off x="2344" y="2936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080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21.4</a:t>
                  </a:r>
                </a:p>
                <a:p>
                  <a:pPr>
                    <a:tabLst>
                      <a:tab pos="5080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513" name="Rectangle 577"/>
                <p:cNvSpPr>
                  <a:spLocks noChangeArrowheads="1"/>
                </p:cNvSpPr>
                <p:nvPr/>
              </p:nvSpPr>
              <p:spPr bwMode="auto">
                <a:xfrm>
                  <a:off x="2312" y="2936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20" name="Group 584"/>
            <p:cNvGrpSpPr>
              <a:grpSpLocks/>
            </p:cNvGrpSpPr>
            <p:nvPr/>
          </p:nvGrpSpPr>
          <p:grpSpPr bwMode="auto">
            <a:xfrm>
              <a:off x="3096" y="2936"/>
              <a:ext cx="784" cy="403"/>
              <a:chOff x="3096" y="2936"/>
              <a:chExt cx="784" cy="403"/>
            </a:xfrm>
          </p:grpSpPr>
          <p:sp>
            <p:nvSpPr>
              <p:cNvPr id="40519" name="Rectangle 583"/>
              <p:cNvSpPr>
                <a:spLocks noChangeArrowheads="1"/>
              </p:cNvSpPr>
              <p:nvPr/>
            </p:nvSpPr>
            <p:spPr bwMode="auto">
              <a:xfrm>
                <a:off x="3096" y="2936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518" name="Group 582"/>
              <p:cNvGrpSpPr>
                <a:grpSpLocks/>
              </p:cNvGrpSpPr>
              <p:nvPr/>
            </p:nvGrpSpPr>
            <p:grpSpPr bwMode="auto">
              <a:xfrm>
                <a:off x="3096" y="2936"/>
                <a:ext cx="784" cy="403"/>
                <a:chOff x="3096" y="2936"/>
                <a:chExt cx="784" cy="403"/>
              </a:xfrm>
            </p:grpSpPr>
            <p:sp>
              <p:nvSpPr>
                <p:cNvPr id="40320" name="Rectangle 384"/>
                <p:cNvSpPr>
                  <a:spLocks noChangeArrowheads="1"/>
                </p:cNvSpPr>
                <p:nvPr/>
              </p:nvSpPr>
              <p:spPr bwMode="auto">
                <a:xfrm>
                  <a:off x="3128" y="2936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—</a:t>
                  </a: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517" name="Rectangle 581"/>
                <p:cNvSpPr>
                  <a:spLocks noChangeArrowheads="1"/>
                </p:cNvSpPr>
                <p:nvPr/>
              </p:nvSpPr>
              <p:spPr bwMode="auto">
                <a:xfrm>
                  <a:off x="3096" y="2936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24" name="Group 588"/>
            <p:cNvGrpSpPr>
              <a:grpSpLocks/>
            </p:cNvGrpSpPr>
            <p:nvPr/>
          </p:nvGrpSpPr>
          <p:grpSpPr bwMode="auto">
            <a:xfrm>
              <a:off x="3880" y="2936"/>
              <a:ext cx="784" cy="403"/>
              <a:chOff x="3880" y="2936"/>
              <a:chExt cx="784" cy="403"/>
            </a:xfrm>
          </p:grpSpPr>
          <p:sp>
            <p:nvSpPr>
              <p:cNvPr id="40523" name="Rectangle 587"/>
              <p:cNvSpPr>
                <a:spLocks noChangeArrowheads="1"/>
              </p:cNvSpPr>
              <p:nvPr/>
            </p:nvSpPr>
            <p:spPr bwMode="auto">
              <a:xfrm>
                <a:off x="3880" y="2936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522" name="Group 586"/>
              <p:cNvGrpSpPr>
                <a:grpSpLocks/>
              </p:cNvGrpSpPr>
              <p:nvPr/>
            </p:nvGrpSpPr>
            <p:grpSpPr bwMode="auto">
              <a:xfrm>
                <a:off x="3880" y="2936"/>
                <a:ext cx="784" cy="403"/>
                <a:chOff x="3880" y="2936"/>
                <a:chExt cx="784" cy="403"/>
              </a:xfrm>
            </p:grpSpPr>
            <p:sp>
              <p:nvSpPr>
                <p:cNvPr id="40321" name="Rectangle 385"/>
                <p:cNvSpPr>
                  <a:spLocks noChangeArrowheads="1"/>
                </p:cNvSpPr>
                <p:nvPr/>
              </p:nvSpPr>
              <p:spPr bwMode="auto">
                <a:xfrm>
                  <a:off x="3912" y="2936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—</a:t>
                  </a:r>
                </a:p>
                <a:p>
                  <a:pPr algn="ctr"/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521" name="Rectangle 585"/>
                <p:cNvSpPr>
                  <a:spLocks noChangeArrowheads="1"/>
                </p:cNvSpPr>
                <p:nvPr/>
              </p:nvSpPr>
              <p:spPr bwMode="auto">
                <a:xfrm>
                  <a:off x="3880" y="2936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28" name="Group 592"/>
            <p:cNvGrpSpPr>
              <a:grpSpLocks/>
            </p:cNvGrpSpPr>
            <p:nvPr/>
          </p:nvGrpSpPr>
          <p:grpSpPr bwMode="auto">
            <a:xfrm>
              <a:off x="4664" y="2936"/>
              <a:ext cx="784" cy="403"/>
              <a:chOff x="4664" y="2936"/>
              <a:chExt cx="784" cy="403"/>
            </a:xfrm>
          </p:grpSpPr>
          <p:sp>
            <p:nvSpPr>
              <p:cNvPr id="40527" name="Rectangle 591"/>
              <p:cNvSpPr>
                <a:spLocks noChangeArrowheads="1"/>
              </p:cNvSpPr>
              <p:nvPr/>
            </p:nvSpPr>
            <p:spPr bwMode="auto">
              <a:xfrm>
                <a:off x="4664" y="2936"/>
                <a:ext cx="784" cy="403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grpSp>
            <p:nvGrpSpPr>
              <p:cNvPr id="40526" name="Group 590"/>
              <p:cNvGrpSpPr>
                <a:grpSpLocks/>
              </p:cNvGrpSpPr>
              <p:nvPr/>
            </p:nvGrpSpPr>
            <p:grpSpPr bwMode="auto">
              <a:xfrm>
                <a:off x="4664" y="2936"/>
                <a:ext cx="784" cy="403"/>
                <a:chOff x="4664" y="2936"/>
                <a:chExt cx="784" cy="403"/>
              </a:xfrm>
            </p:grpSpPr>
            <p:sp>
              <p:nvSpPr>
                <p:cNvPr id="40322" name="Rectangle 386"/>
                <p:cNvSpPr>
                  <a:spLocks noChangeArrowheads="1"/>
                </p:cNvSpPr>
                <p:nvPr/>
              </p:nvSpPr>
              <p:spPr bwMode="auto">
                <a:xfrm>
                  <a:off x="4696" y="2936"/>
                  <a:ext cx="720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tabLst>
                      <a:tab pos="571500" algn="dec"/>
                    </a:tabLst>
                  </a:pPr>
                  <a:r>
                    <a:rPr lang="en-US" sz="1400">
                      <a:latin typeface="Tahoma" pitchFamily="34" charset="0"/>
                      <a:cs typeface="Times New Roman" pitchFamily="18" charset="0"/>
                    </a:rPr>
                    <a:t>31.3</a:t>
                  </a:r>
                </a:p>
                <a:p>
                  <a:pPr>
                    <a:tabLst>
                      <a:tab pos="571500" algn="dec"/>
                    </a:tabLst>
                  </a:pPr>
                  <a:endParaRPr lang="en-US" sz="2800">
                    <a:latin typeface="Tahoma" pitchFamily="34" charset="0"/>
                  </a:endParaRPr>
                </a:p>
              </p:txBody>
            </p:sp>
            <p:sp>
              <p:nvSpPr>
                <p:cNvPr id="40525" name="Rectangle 589"/>
                <p:cNvSpPr>
                  <a:spLocks noChangeArrowheads="1"/>
                </p:cNvSpPr>
                <p:nvPr/>
              </p:nvSpPr>
              <p:spPr bwMode="auto">
                <a:xfrm>
                  <a:off x="4664" y="2936"/>
                  <a:ext cx="7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09" name="Rectangle 1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Twisted Pair Categories and Classes</a:t>
            </a:r>
            <a:r>
              <a:rPr lang="en-GB"/>
              <a:t> </a:t>
            </a:r>
          </a:p>
        </p:txBody>
      </p:sp>
      <p:grpSp>
        <p:nvGrpSpPr>
          <p:cNvPr id="42108" name="Group 124"/>
          <p:cNvGrpSpPr>
            <a:grpSpLocks/>
          </p:cNvGrpSpPr>
          <p:nvPr/>
        </p:nvGrpSpPr>
        <p:grpSpPr bwMode="auto">
          <a:xfrm>
            <a:off x="152400" y="1524000"/>
            <a:ext cx="8915400" cy="4895850"/>
            <a:chOff x="-3" y="-3"/>
            <a:chExt cx="4350" cy="1848"/>
          </a:xfrm>
        </p:grpSpPr>
        <p:grpSp>
          <p:nvGrpSpPr>
            <p:cNvPr id="42106" name="Group 122"/>
            <p:cNvGrpSpPr>
              <a:grpSpLocks/>
            </p:cNvGrpSpPr>
            <p:nvPr/>
          </p:nvGrpSpPr>
          <p:grpSpPr bwMode="auto">
            <a:xfrm>
              <a:off x="0" y="0"/>
              <a:ext cx="4344" cy="1842"/>
              <a:chOff x="0" y="0"/>
              <a:chExt cx="4344" cy="1842"/>
            </a:xfrm>
          </p:grpSpPr>
          <p:grpSp>
            <p:nvGrpSpPr>
              <p:cNvPr id="42013" name="Group 29"/>
              <p:cNvGrpSpPr>
                <a:grpSpLocks/>
              </p:cNvGrpSpPr>
              <p:nvPr/>
            </p:nvGrpSpPr>
            <p:grpSpPr bwMode="auto">
              <a:xfrm>
                <a:off x="0" y="0"/>
                <a:ext cx="724" cy="518"/>
                <a:chOff x="0" y="0"/>
                <a:chExt cx="724" cy="518"/>
              </a:xfrm>
            </p:grpSpPr>
            <p:sp>
              <p:nvSpPr>
                <p:cNvPr id="41988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38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600">
                      <a:latin typeface="Tahoma" pitchFamily="34" charset="0"/>
                      <a:cs typeface="Times New Roman" pitchFamily="18" charset="0"/>
                    </a:rPr>
                    <a:t> </a:t>
                  </a:r>
                </a:p>
                <a:p>
                  <a:pPr algn="ctr"/>
                  <a:endParaRPr lang="en-US" sz="3200">
                    <a:latin typeface="Tahoma" pitchFamily="34" charset="0"/>
                  </a:endParaRPr>
                </a:p>
              </p:txBody>
            </p:sp>
            <p:sp>
              <p:nvSpPr>
                <p:cNvPr id="42012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2017" name="Group 33"/>
              <p:cNvGrpSpPr>
                <a:grpSpLocks/>
              </p:cNvGrpSpPr>
              <p:nvPr/>
            </p:nvGrpSpPr>
            <p:grpSpPr bwMode="auto">
              <a:xfrm>
                <a:off x="724" y="0"/>
                <a:ext cx="724" cy="518"/>
                <a:chOff x="724" y="0"/>
                <a:chExt cx="724" cy="518"/>
              </a:xfrm>
            </p:grpSpPr>
            <p:sp>
              <p:nvSpPr>
                <p:cNvPr id="42016" name="Rectangle 32"/>
                <p:cNvSpPr>
                  <a:spLocks noChangeArrowheads="1"/>
                </p:cNvSpPr>
                <p:nvPr/>
              </p:nvSpPr>
              <p:spPr bwMode="auto">
                <a:xfrm>
                  <a:off x="724" y="0"/>
                  <a:ext cx="724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15" name="Group 31"/>
                <p:cNvGrpSpPr>
                  <a:grpSpLocks/>
                </p:cNvGrpSpPr>
                <p:nvPr/>
              </p:nvGrpSpPr>
              <p:grpSpPr bwMode="auto">
                <a:xfrm>
                  <a:off x="724" y="0"/>
                  <a:ext cx="724" cy="518"/>
                  <a:chOff x="724" y="0"/>
                  <a:chExt cx="724" cy="518"/>
                </a:xfrm>
              </p:grpSpPr>
              <p:sp>
                <p:nvSpPr>
                  <p:cNvPr id="4198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767" y="0"/>
                    <a:ext cx="638" cy="518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sz="1600" b="1">
                        <a:latin typeface="Tahoma" pitchFamily="34" charset="0"/>
                        <a:cs typeface="Times New Roman" pitchFamily="18" charset="0"/>
                      </a:rPr>
                      <a:t>Category 3 Class C</a:t>
                    </a:r>
                    <a:endParaRPr lang="en-US" sz="1600">
                      <a:latin typeface="Tahoma" pitchFamily="34" charset="0"/>
                      <a:cs typeface="Times New Roman" pitchFamily="18" charset="0"/>
                    </a:endParaRPr>
                  </a:p>
                  <a:p>
                    <a:pPr algn="ctr"/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1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724" y="0"/>
                    <a:ext cx="724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21" name="Group 37"/>
              <p:cNvGrpSpPr>
                <a:grpSpLocks/>
              </p:cNvGrpSpPr>
              <p:nvPr/>
            </p:nvGrpSpPr>
            <p:grpSpPr bwMode="auto">
              <a:xfrm>
                <a:off x="1448" y="0"/>
                <a:ext cx="724" cy="518"/>
                <a:chOff x="1448" y="0"/>
                <a:chExt cx="724" cy="518"/>
              </a:xfrm>
            </p:grpSpPr>
            <p:sp>
              <p:nvSpPr>
                <p:cNvPr id="42020" name="Rectangle 36"/>
                <p:cNvSpPr>
                  <a:spLocks noChangeArrowheads="1"/>
                </p:cNvSpPr>
                <p:nvPr/>
              </p:nvSpPr>
              <p:spPr bwMode="auto">
                <a:xfrm>
                  <a:off x="1448" y="0"/>
                  <a:ext cx="724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19" name="Group 35"/>
                <p:cNvGrpSpPr>
                  <a:grpSpLocks/>
                </p:cNvGrpSpPr>
                <p:nvPr/>
              </p:nvGrpSpPr>
              <p:grpSpPr bwMode="auto">
                <a:xfrm>
                  <a:off x="1448" y="0"/>
                  <a:ext cx="724" cy="518"/>
                  <a:chOff x="1448" y="0"/>
                  <a:chExt cx="724" cy="518"/>
                </a:xfrm>
              </p:grpSpPr>
              <p:sp>
                <p:nvSpPr>
                  <p:cNvPr id="4199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491" y="0"/>
                    <a:ext cx="638" cy="518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sz="1600" b="1">
                        <a:latin typeface="Tahoma" pitchFamily="34" charset="0"/>
                        <a:cs typeface="Times New Roman" pitchFamily="18" charset="0"/>
                      </a:rPr>
                      <a:t>Category 5 Class D</a:t>
                    </a:r>
                    <a:endParaRPr lang="en-US" sz="1600">
                      <a:latin typeface="Tahoma" pitchFamily="34" charset="0"/>
                      <a:cs typeface="Times New Roman" pitchFamily="18" charset="0"/>
                    </a:endParaRPr>
                  </a:p>
                  <a:p>
                    <a:pPr algn="ctr"/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1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0"/>
                    <a:ext cx="724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25" name="Group 41"/>
              <p:cNvGrpSpPr>
                <a:grpSpLocks/>
              </p:cNvGrpSpPr>
              <p:nvPr/>
            </p:nvGrpSpPr>
            <p:grpSpPr bwMode="auto">
              <a:xfrm>
                <a:off x="2172" y="0"/>
                <a:ext cx="724" cy="518"/>
                <a:chOff x="2172" y="0"/>
                <a:chExt cx="724" cy="518"/>
              </a:xfrm>
            </p:grpSpPr>
            <p:sp>
              <p:nvSpPr>
                <p:cNvPr id="42024" name="Rectangle 40"/>
                <p:cNvSpPr>
                  <a:spLocks noChangeArrowheads="1"/>
                </p:cNvSpPr>
                <p:nvPr/>
              </p:nvSpPr>
              <p:spPr bwMode="auto">
                <a:xfrm>
                  <a:off x="2172" y="0"/>
                  <a:ext cx="724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23" name="Group 39"/>
                <p:cNvGrpSpPr>
                  <a:grpSpLocks/>
                </p:cNvGrpSpPr>
                <p:nvPr/>
              </p:nvGrpSpPr>
              <p:grpSpPr bwMode="auto">
                <a:xfrm>
                  <a:off x="2172" y="0"/>
                  <a:ext cx="724" cy="518"/>
                  <a:chOff x="2172" y="0"/>
                  <a:chExt cx="724" cy="518"/>
                </a:xfrm>
              </p:grpSpPr>
              <p:sp>
                <p:nvSpPr>
                  <p:cNvPr id="4199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215" y="0"/>
                    <a:ext cx="638" cy="518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sz="1600" b="1">
                        <a:latin typeface="Tahoma" pitchFamily="34" charset="0"/>
                        <a:cs typeface="Times New Roman" pitchFamily="18" charset="0"/>
                      </a:rPr>
                      <a:t>Category 5E</a:t>
                    </a:r>
                    <a:endParaRPr lang="en-US" sz="1600">
                      <a:latin typeface="Tahoma" pitchFamily="34" charset="0"/>
                      <a:cs typeface="Times New Roman" pitchFamily="18" charset="0"/>
                    </a:endParaRPr>
                  </a:p>
                  <a:p>
                    <a:pPr algn="ctr"/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2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172" y="0"/>
                    <a:ext cx="724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29" name="Group 45"/>
              <p:cNvGrpSpPr>
                <a:grpSpLocks/>
              </p:cNvGrpSpPr>
              <p:nvPr/>
            </p:nvGrpSpPr>
            <p:grpSpPr bwMode="auto">
              <a:xfrm>
                <a:off x="2896" y="0"/>
                <a:ext cx="724" cy="518"/>
                <a:chOff x="2896" y="0"/>
                <a:chExt cx="724" cy="518"/>
              </a:xfrm>
            </p:grpSpPr>
            <p:sp>
              <p:nvSpPr>
                <p:cNvPr id="42028" name="Rectangle 44"/>
                <p:cNvSpPr>
                  <a:spLocks noChangeArrowheads="1"/>
                </p:cNvSpPr>
                <p:nvPr/>
              </p:nvSpPr>
              <p:spPr bwMode="auto">
                <a:xfrm>
                  <a:off x="2896" y="0"/>
                  <a:ext cx="724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27" name="Group 43"/>
                <p:cNvGrpSpPr>
                  <a:grpSpLocks/>
                </p:cNvGrpSpPr>
                <p:nvPr/>
              </p:nvGrpSpPr>
              <p:grpSpPr bwMode="auto">
                <a:xfrm>
                  <a:off x="2896" y="0"/>
                  <a:ext cx="724" cy="518"/>
                  <a:chOff x="2896" y="0"/>
                  <a:chExt cx="724" cy="518"/>
                </a:xfrm>
              </p:grpSpPr>
              <p:sp>
                <p:nvSpPr>
                  <p:cNvPr id="4199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939" y="0"/>
                    <a:ext cx="638" cy="518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sz="1600" b="1">
                        <a:latin typeface="Tahoma" pitchFamily="34" charset="0"/>
                        <a:cs typeface="Times New Roman" pitchFamily="18" charset="0"/>
                      </a:rPr>
                      <a:t>Category 6 Class E</a:t>
                    </a:r>
                    <a:endParaRPr lang="en-US" sz="1600">
                      <a:latin typeface="Tahoma" pitchFamily="34" charset="0"/>
                      <a:cs typeface="Times New Roman" pitchFamily="18" charset="0"/>
                    </a:endParaRPr>
                  </a:p>
                  <a:p>
                    <a:pPr algn="ctr"/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26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896" y="0"/>
                    <a:ext cx="724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33" name="Group 49"/>
              <p:cNvGrpSpPr>
                <a:grpSpLocks/>
              </p:cNvGrpSpPr>
              <p:nvPr/>
            </p:nvGrpSpPr>
            <p:grpSpPr bwMode="auto">
              <a:xfrm>
                <a:off x="3620" y="0"/>
                <a:ext cx="724" cy="518"/>
                <a:chOff x="3620" y="0"/>
                <a:chExt cx="724" cy="518"/>
              </a:xfrm>
            </p:grpSpPr>
            <p:sp>
              <p:nvSpPr>
                <p:cNvPr id="42032" name="Rectangle 48"/>
                <p:cNvSpPr>
                  <a:spLocks noChangeArrowheads="1"/>
                </p:cNvSpPr>
                <p:nvPr/>
              </p:nvSpPr>
              <p:spPr bwMode="auto">
                <a:xfrm>
                  <a:off x="3620" y="0"/>
                  <a:ext cx="724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31" name="Group 47"/>
                <p:cNvGrpSpPr>
                  <a:grpSpLocks/>
                </p:cNvGrpSpPr>
                <p:nvPr/>
              </p:nvGrpSpPr>
              <p:grpSpPr bwMode="auto">
                <a:xfrm>
                  <a:off x="3620" y="0"/>
                  <a:ext cx="724" cy="518"/>
                  <a:chOff x="3620" y="0"/>
                  <a:chExt cx="724" cy="518"/>
                </a:xfrm>
              </p:grpSpPr>
              <p:sp>
                <p:nvSpPr>
                  <p:cNvPr id="4199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0"/>
                    <a:ext cx="638" cy="518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sz="1600" b="1">
                        <a:latin typeface="Tahoma" pitchFamily="34" charset="0"/>
                        <a:cs typeface="Times New Roman" pitchFamily="18" charset="0"/>
                      </a:rPr>
                      <a:t>Category 7 Class F</a:t>
                    </a:r>
                    <a:endParaRPr lang="en-US" sz="1600">
                      <a:latin typeface="Tahoma" pitchFamily="34" charset="0"/>
                      <a:cs typeface="Times New Roman" pitchFamily="18" charset="0"/>
                    </a:endParaRPr>
                  </a:p>
                  <a:p>
                    <a:pPr algn="ctr"/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3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620" y="0"/>
                    <a:ext cx="724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37" name="Group 53"/>
              <p:cNvGrpSpPr>
                <a:grpSpLocks/>
              </p:cNvGrpSpPr>
              <p:nvPr/>
            </p:nvGrpSpPr>
            <p:grpSpPr bwMode="auto">
              <a:xfrm>
                <a:off x="0" y="518"/>
                <a:ext cx="724" cy="403"/>
                <a:chOff x="0" y="518"/>
                <a:chExt cx="724" cy="403"/>
              </a:xfrm>
            </p:grpSpPr>
            <p:sp>
              <p:nvSpPr>
                <p:cNvPr id="42036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724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35" name="Group 51"/>
                <p:cNvGrpSpPr>
                  <a:grpSpLocks/>
                </p:cNvGrpSpPr>
                <p:nvPr/>
              </p:nvGrpSpPr>
              <p:grpSpPr bwMode="auto">
                <a:xfrm>
                  <a:off x="0" y="518"/>
                  <a:ext cx="724" cy="403"/>
                  <a:chOff x="0" y="518"/>
                  <a:chExt cx="724" cy="403"/>
                </a:xfrm>
              </p:grpSpPr>
              <p:sp>
                <p:nvSpPr>
                  <p:cNvPr id="4199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518"/>
                    <a:ext cx="638" cy="403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 b="1">
                        <a:latin typeface="Tahoma" pitchFamily="34" charset="0"/>
                        <a:cs typeface="Times New Roman" pitchFamily="18" charset="0"/>
                      </a:rPr>
                      <a:t>Bandwidth</a:t>
                    </a:r>
                    <a:endParaRPr lang="en-US" sz="1600">
                      <a:latin typeface="Tahoma" pitchFamily="34" charset="0"/>
                      <a:cs typeface="Times New Roman" pitchFamily="18" charset="0"/>
                    </a:endParaRP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3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18"/>
                    <a:ext cx="7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41" name="Group 57"/>
              <p:cNvGrpSpPr>
                <a:grpSpLocks/>
              </p:cNvGrpSpPr>
              <p:nvPr/>
            </p:nvGrpSpPr>
            <p:grpSpPr bwMode="auto">
              <a:xfrm>
                <a:off x="724" y="518"/>
                <a:ext cx="724" cy="403"/>
                <a:chOff x="724" y="518"/>
                <a:chExt cx="724" cy="403"/>
              </a:xfrm>
            </p:grpSpPr>
            <p:sp>
              <p:nvSpPr>
                <p:cNvPr id="42040" name="Rectangle 56"/>
                <p:cNvSpPr>
                  <a:spLocks noChangeArrowheads="1"/>
                </p:cNvSpPr>
                <p:nvPr/>
              </p:nvSpPr>
              <p:spPr bwMode="auto">
                <a:xfrm>
                  <a:off x="724" y="518"/>
                  <a:ext cx="724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39" name="Group 55"/>
                <p:cNvGrpSpPr>
                  <a:grpSpLocks/>
                </p:cNvGrpSpPr>
                <p:nvPr/>
              </p:nvGrpSpPr>
              <p:grpSpPr bwMode="auto">
                <a:xfrm>
                  <a:off x="724" y="518"/>
                  <a:ext cx="724" cy="403"/>
                  <a:chOff x="724" y="518"/>
                  <a:chExt cx="724" cy="403"/>
                </a:xfrm>
              </p:grpSpPr>
              <p:sp>
                <p:nvSpPr>
                  <p:cNvPr id="419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67" y="518"/>
                    <a:ext cx="638" cy="403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16 MHz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3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724" y="518"/>
                    <a:ext cx="7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45" name="Group 61"/>
              <p:cNvGrpSpPr>
                <a:grpSpLocks/>
              </p:cNvGrpSpPr>
              <p:nvPr/>
            </p:nvGrpSpPr>
            <p:grpSpPr bwMode="auto">
              <a:xfrm>
                <a:off x="1448" y="518"/>
                <a:ext cx="724" cy="403"/>
                <a:chOff x="1448" y="518"/>
                <a:chExt cx="724" cy="403"/>
              </a:xfrm>
            </p:grpSpPr>
            <p:sp>
              <p:nvSpPr>
                <p:cNvPr id="42044" name="Rectangle 60"/>
                <p:cNvSpPr>
                  <a:spLocks noChangeArrowheads="1"/>
                </p:cNvSpPr>
                <p:nvPr/>
              </p:nvSpPr>
              <p:spPr bwMode="auto">
                <a:xfrm>
                  <a:off x="1448" y="518"/>
                  <a:ext cx="724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43" name="Group 59"/>
                <p:cNvGrpSpPr>
                  <a:grpSpLocks/>
                </p:cNvGrpSpPr>
                <p:nvPr/>
              </p:nvGrpSpPr>
              <p:grpSpPr bwMode="auto">
                <a:xfrm>
                  <a:off x="1448" y="518"/>
                  <a:ext cx="724" cy="403"/>
                  <a:chOff x="1448" y="518"/>
                  <a:chExt cx="724" cy="403"/>
                </a:xfrm>
              </p:grpSpPr>
              <p:sp>
                <p:nvSpPr>
                  <p:cNvPr id="4199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491" y="518"/>
                    <a:ext cx="638" cy="403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100 MHz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4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518"/>
                    <a:ext cx="7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49" name="Group 65"/>
              <p:cNvGrpSpPr>
                <a:grpSpLocks/>
              </p:cNvGrpSpPr>
              <p:nvPr/>
            </p:nvGrpSpPr>
            <p:grpSpPr bwMode="auto">
              <a:xfrm>
                <a:off x="2172" y="518"/>
                <a:ext cx="724" cy="403"/>
                <a:chOff x="2172" y="518"/>
                <a:chExt cx="724" cy="403"/>
              </a:xfrm>
            </p:grpSpPr>
            <p:sp>
              <p:nvSpPr>
                <p:cNvPr id="42048" name="Rectangle 64"/>
                <p:cNvSpPr>
                  <a:spLocks noChangeArrowheads="1"/>
                </p:cNvSpPr>
                <p:nvPr/>
              </p:nvSpPr>
              <p:spPr bwMode="auto">
                <a:xfrm>
                  <a:off x="2172" y="518"/>
                  <a:ext cx="724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47" name="Group 63"/>
                <p:cNvGrpSpPr>
                  <a:grpSpLocks/>
                </p:cNvGrpSpPr>
                <p:nvPr/>
              </p:nvGrpSpPr>
              <p:grpSpPr bwMode="auto">
                <a:xfrm>
                  <a:off x="2172" y="518"/>
                  <a:ext cx="724" cy="403"/>
                  <a:chOff x="2172" y="518"/>
                  <a:chExt cx="724" cy="403"/>
                </a:xfrm>
              </p:grpSpPr>
              <p:sp>
                <p:nvSpPr>
                  <p:cNvPr id="4199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215" y="518"/>
                    <a:ext cx="638" cy="403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100 MHz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46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172" y="518"/>
                    <a:ext cx="7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53" name="Group 69"/>
              <p:cNvGrpSpPr>
                <a:grpSpLocks/>
              </p:cNvGrpSpPr>
              <p:nvPr/>
            </p:nvGrpSpPr>
            <p:grpSpPr bwMode="auto">
              <a:xfrm>
                <a:off x="2896" y="518"/>
                <a:ext cx="724" cy="403"/>
                <a:chOff x="2896" y="518"/>
                <a:chExt cx="724" cy="403"/>
              </a:xfrm>
            </p:grpSpPr>
            <p:sp>
              <p:nvSpPr>
                <p:cNvPr id="42052" name="Rectangle 68"/>
                <p:cNvSpPr>
                  <a:spLocks noChangeArrowheads="1"/>
                </p:cNvSpPr>
                <p:nvPr/>
              </p:nvSpPr>
              <p:spPr bwMode="auto">
                <a:xfrm>
                  <a:off x="2896" y="518"/>
                  <a:ext cx="724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51" name="Group 67"/>
                <p:cNvGrpSpPr>
                  <a:grpSpLocks/>
                </p:cNvGrpSpPr>
                <p:nvPr/>
              </p:nvGrpSpPr>
              <p:grpSpPr bwMode="auto">
                <a:xfrm>
                  <a:off x="2896" y="518"/>
                  <a:ext cx="724" cy="403"/>
                  <a:chOff x="2896" y="518"/>
                  <a:chExt cx="724" cy="403"/>
                </a:xfrm>
              </p:grpSpPr>
              <p:sp>
                <p:nvSpPr>
                  <p:cNvPr id="4199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939" y="518"/>
                    <a:ext cx="638" cy="403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200 MHz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5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896" y="518"/>
                    <a:ext cx="7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57" name="Group 73"/>
              <p:cNvGrpSpPr>
                <a:grpSpLocks/>
              </p:cNvGrpSpPr>
              <p:nvPr/>
            </p:nvGrpSpPr>
            <p:grpSpPr bwMode="auto">
              <a:xfrm>
                <a:off x="3620" y="518"/>
                <a:ext cx="724" cy="403"/>
                <a:chOff x="3620" y="518"/>
                <a:chExt cx="724" cy="403"/>
              </a:xfrm>
            </p:grpSpPr>
            <p:sp>
              <p:nvSpPr>
                <p:cNvPr id="42056" name="Rectangle 72"/>
                <p:cNvSpPr>
                  <a:spLocks noChangeArrowheads="1"/>
                </p:cNvSpPr>
                <p:nvPr/>
              </p:nvSpPr>
              <p:spPr bwMode="auto">
                <a:xfrm>
                  <a:off x="3620" y="518"/>
                  <a:ext cx="724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55" name="Group 71"/>
                <p:cNvGrpSpPr>
                  <a:grpSpLocks/>
                </p:cNvGrpSpPr>
                <p:nvPr/>
              </p:nvGrpSpPr>
              <p:grpSpPr bwMode="auto">
                <a:xfrm>
                  <a:off x="3620" y="518"/>
                  <a:ext cx="724" cy="403"/>
                  <a:chOff x="3620" y="518"/>
                  <a:chExt cx="724" cy="403"/>
                </a:xfrm>
              </p:grpSpPr>
              <p:sp>
                <p:nvSpPr>
                  <p:cNvPr id="4199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518"/>
                    <a:ext cx="638" cy="403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600 MHz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54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3620" y="518"/>
                    <a:ext cx="7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61" name="Group 77"/>
              <p:cNvGrpSpPr>
                <a:grpSpLocks/>
              </p:cNvGrpSpPr>
              <p:nvPr/>
            </p:nvGrpSpPr>
            <p:grpSpPr bwMode="auto">
              <a:xfrm>
                <a:off x="0" y="921"/>
                <a:ext cx="724" cy="403"/>
                <a:chOff x="0" y="921"/>
                <a:chExt cx="724" cy="403"/>
              </a:xfrm>
            </p:grpSpPr>
            <p:sp>
              <p:nvSpPr>
                <p:cNvPr id="42060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724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59" name="Group 75"/>
                <p:cNvGrpSpPr>
                  <a:grpSpLocks/>
                </p:cNvGrpSpPr>
                <p:nvPr/>
              </p:nvGrpSpPr>
              <p:grpSpPr bwMode="auto">
                <a:xfrm>
                  <a:off x="0" y="921"/>
                  <a:ext cx="724" cy="403"/>
                  <a:chOff x="0" y="921"/>
                  <a:chExt cx="724" cy="403"/>
                </a:xfrm>
              </p:grpSpPr>
              <p:sp>
                <p:nvSpPr>
                  <p:cNvPr id="4200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921"/>
                    <a:ext cx="638" cy="403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 b="1">
                        <a:latin typeface="Tahoma" pitchFamily="34" charset="0"/>
                        <a:cs typeface="Times New Roman" pitchFamily="18" charset="0"/>
                      </a:rPr>
                      <a:t>Cable Type</a:t>
                    </a:r>
                    <a:endParaRPr lang="en-US" sz="1600">
                      <a:latin typeface="Tahoma" pitchFamily="34" charset="0"/>
                      <a:cs typeface="Times New Roman" pitchFamily="18" charset="0"/>
                    </a:endParaRP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5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21"/>
                    <a:ext cx="7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65" name="Group 81"/>
              <p:cNvGrpSpPr>
                <a:grpSpLocks/>
              </p:cNvGrpSpPr>
              <p:nvPr/>
            </p:nvGrpSpPr>
            <p:grpSpPr bwMode="auto">
              <a:xfrm>
                <a:off x="724" y="921"/>
                <a:ext cx="724" cy="403"/>
                <a:chOff x="724" y="921"/>
                <a:chExt cx="724" cy="403"/>
              </a:xfrm>
            </p:grpSpPr>
            <p:sp>
              <p:nvSpPr>
                <p:cNvPr id="42064" name="Rectangle 80"/>
                <p:cNvSpPr>
                  <a:spLocks noChangeArrowheads="1"/>
                </p:cNvSpPr>
                <p:nvPr/>
              </p:nvSpPr>
              <p:spPr bwMode="auto">
                <a:xfrm>
                  <a:off x="724" y="921"/>
                  <a:ext cx="724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63" name="Group 79"/>
                <p:cNvGrpSpPr>
                  <a:grpSpLocks/>
                </p:cNvGrpSpPr>
                <p:nvPr/>
              </p:nvGrpSpPr>
              <p:grpSpPr bwMode="auto">
                <a:xfrm>
                  <a:off x="724" y="921"/>
                  <a:ext cx="724" cy="403"/>
                  <a:chOff x="724" y="921"/>
                  <a:chExt cx="724" cy="403"/>
                </a:xfrm>
              </p:grpSpPr>
              <p:sp>
                <p:nvSpPr>
                  <p:cNvPr id="4200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67" y="921"/>
                    <a:ext cx="638" cy="403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UTP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6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724" y="921"/>
                    <a:ext cx="7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69" name="Group 85"/>
              <p:cNvGrpSpPr>
                <a:grpSpLocks/>
              </p:cNvGrpSpPr>
              <p:nvPr/>
            </p:nvGrpSpPr>
            <p:grpSpPr bwMode="auto">
              <a:xfrm>
                <a:off x="1448" y="921"/>
                <a:ext cx="724" cy="403"/>
                <a:chOff x="1448" y="921"/>
                <a:chExt cx="724" cy="403"/>
              </a:xfrm>
            </p:grpSpPr>
            <p:sp>
              <p:nvSpPr>
                <p:cNvPr id="42068" name="Rectangle 84"/>
                <p:cNvSpPr>
                  <a:spLocks noChangeArrowheads="1"/>
                </p:cNvSpPr>
                <p:nvPr/>
              </p:nvSpPr>
              <p:spPr bwMode="auto">
                <a:xfrm>
                  <a:off x="1448" y="921"/>
                  <a:ext cx="724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67" name="Group 83"/>
                <p:cNvGrpSpPr>
                  <a:grpSpLocks/>
                </p:cNvGrpSpPr>
                <p:nvPr/>
              </p:nvGrpSpPr>
              <p:grpSpPr bwMode="auto">
                <a:xfrm>
                  <a:off x="1448" y="921"/>
                  <a:ext cx="724" cy="403"/>
                  <a:chOff x="1448" y="921"/>
                  <a:chExt cx="724" cy="403"/>
                </a:xfrm>
              </p:grpSpPr>
              <p:sp>
                <p:nvSpPr>
                  <p:cNvPr id="4200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491" y="921"/>
                    <a:ext cx="638" cy="403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UTP/FTP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6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921"/>
                    <a:ext cx="7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73" name="Group 89"/>
              <p:cNvGrpSpPr>
                <a:grpSpLocks/>
              </p:cNvGrpSpPr>
              <p:nvPr/>
            </p:nvGrpSpPr>
            <p:grpSpPr bwMode="auto">
              <a:xfrm>
                <a:off x="2172" y="921"/>
                <a:ext cx="724" cy="403"/>
                <a:chOff x="2172" y="921"/>
                <a:chExt cx="724" cy="403"/>
              </a:xfrm>
            </p:grpSpPr>
            <p:sp>
              <p:nvSpPr>
                <p:cNvPr id="42072" name="Rectangle 88"/>
                <p:cNvSpPr>
                  <a:spLocks noChangeArrowheads="1"/>
                </p:cNvSpPr>
                <p:nvPr/>
              </p:nvSpPr>
              <p:spPr bwMode="auto">
                <a:xfrm>
                  <a:off x="2172" y="921"/>
                  <a:ext cx="724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71" name="Group 87"/>
                <p:cNvGrpSpPr>
                  <a:grpSpLocks/>
                </p:cNvGrpSpPr>
                <p:nvPr/>
              </p:nvGrpSpPr>
              <p:grpSpPr bwMode="auto">
                <a:xfrm>
                  <a:off x="2172" y="921"/>
                  <a:ext cx="724" cy="403"/>
                  <a:chOff x="2172" y="921"/>
                  <a:chExt cx="724" cy="403"/>
                </a:xfrm>
              </p:grpSpPr>
              <p:sp>
                <p:nvSpPr>
                  <p:cNvPr id="4200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215" y="921"/>
                    <a:ext cx="638" cy="403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UTP/FTP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7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2172" y="921"/>
                    <a:ext cx="7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77" name="Group 93"/>
              <p:cNvGrpSpPr>
                <a:grpSpLocks/>
              </p:cNvGrpSpPr>
              <p:nvPr/>
            </p:nvGrpSpPr>
            <p:grpSpPr bwMode="auto">
              <a:xfrm>
                <a:off x="2896" y="921"/>
                <a:ext cx="724" cy="403"/>
                <a:chOff x="2896" y="921"/>
                <a:chExt cx="724" cy="403"/>
              </a:xfrm>
            </p:grpSpPr>
            <p:sp>
              <p:nvSpPr>
                <p:cNvPr id="42076" name="Rectangle 92"/>
                <p:cNvSpPr>
                  <a:spLocks noChangeArrowheads="1"/>
                </p:cNvSpPr>
                <p:nvPr/>
              </p:nvSpPr>
              <p:spPr bwMode="auto">
                <a:xfrm>
                  <a:off x="2896" y="921"/>
                  <a:ext cx="724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75" name="Group 91"/>
                <p:cNvGrpSpPr>
                  <a:grpSpLocks/>
                </p:cNvGrpSpPr>
                <p:nvPr/>
              </p:nvGrpSpPr>
              <p:grpSpPr bwMode="auto">
                <a:xfrm>
                  <a:off x="2896" y="921"/>
                  <a:ext cx="724" cy="403"/>
                  <a:chOff x="2896" y="921"/>
                  <a:chExt cx="724" cy="403"/>
                </a:xfrm>
              </p:grpSpPr>
              <p:sp>
                <p:nvSpPr>
                  <p:cNvPr id="4200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939" y="921"/>
                    <a:ext cx="638" cy="403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UTP/FTP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74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2896" y="921"/>
                    <a:ext cx="7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81" name="Group 97"/>
              <p:cNvGrpSpPr>
                <a:grpSpLocks/>
              </p:cNvGrpSpPr>
              <p:nvPr/>
            </p:nvGrpSpPr>
            <p:grpSpPr bwMode="auto">
              <a:xfrm>
                <a:off x="3620" y="921"/>
                <a:ext cx="724" cy="403"/>
                <a:chOff x="3620" y="921"/>
                <a:chExt cx="724" cy="403"/>
              </a:xfrm>
            </p:grpSpPr>
            <p:sp>
              <p:nvSpPr>
                <p:cNvPr id="42080" name="Rectangle 96"/>
                <p:cNvSpPr>
                  <a:spLocks noChangeArrowheads="1"/>
                </p:cNvSpPr>
                <p:nvPr/>
              </p:nvSpPr>
              <p:spPr bwMode="auto">
                <a:xfrm>
                  <a:off x="3620" y="921"/>
                  <a:ext cx="724" cy="403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79" name="Group 95"/>
                <p:cNvGrpSpPr>
                  <a:grpSpLocks/>
                </p:cNvGrpSpPr>
                <p:nvPr/>
              </p:nvGrpSpPr>
              <p:grpSpPr bwMode="auto">
                <a:xfrm>
                  <a:off x="3620" y="921"/>
                  <a:ext cx="724" cy="403"/>
                  <a:chOff x="3620" y="921"/>
                  <a:chExt cx="724" cy="403"/>
                </a:xfrm>
              </p:grpSpPr>
              <p:sp>
                <p:nvSpPr>
                  <p:cNvPr id="4200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921"/>
                    <a:ext cx="638" cy="403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SSTP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78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620" y="921"/>
                    <a:ext cx="7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85" name="Group 101"/>
              <p:cNvGrpSpPr>
                <a:grpSpLocks/>
              </p:cNvGrpSpPr>
              <p:nvPr/>
            </p:nvGrpSpPr>
            <p:grpSpPr bwMode="auto">
              <a:xfrm>
                <a:off x="0" y="1324"/>
                <a:ext cx="724" cy="518"/>
                <a:chOff x="0" y="1324"/>
                <a:chExt cx="724" cy="518"/>
              </a:xfrm>
            </p:grpSpPr>
            <p:sp>
              <p:nvSpPr>
                <p:cNvPr id="42084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724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83" name="Group 99"/>
                <p:cNvGrpSpPr>
                  <a:grpSpLocks/>
                </p:cNvGrpSpPr>
                <p:nvPr/>
              </p:nvGrpSpPr>
              <p:grpSpPr bwMode="auto">
                <a:xfrm>
                  <a:off x="0" y="1324"/>
                  <a:ext cx="724" cy="518"/>
                  <a:chOff x="0" y="1324"/>
                  <a:chExt cx="724" cy="518"/>
                </a:xfrm>
              </p:grpSpPr>
              <p:sp>
                <p:nvSpPr>
                  <p:cNvPr id="4200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324"/>
                    <a:ext cx="638" cy="518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 b="1">
                        <a:latin typeface="Tahoma" pitchFamily="34" charset="0"/>
                        <a:cs typeface="Times New Roman" pitchFamily="18" charset="0"/>
                      </a:rPr>
                      <a:t>Link Cost (Cat 5 =1)</a:t>
                    </a:r>
                    <a:endParaRPr lang="en-US" sz="1600">
                      <a:latin typeface="Tahoma" pitchFamily="34" charset="0"/>
                      <a:cs typeface="Times New Roman" pitchFamily="18" charset="0"/>
                    </a:endParaRP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8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324"/>
                    <a:ext cx="724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89" name="Group 105"/>
              <p:cNvGrpSpPr>
                <a:grpSpLocks/>
              </p:cNvGrpSpPr>
              <p:nvPr/>
            </p:nvGrpSpPr>
            <p:grpSpPr bwMode="auto">
              <a:xfrm>
                <a:off x="724" y="1324"/>
                <a:ext cx="724" cy="518"/>
                <a:chOff x="724" y="1324"/>
                <a:chExt cx="724" cy="518"/>
              </a:xfrm>
            </p:grpSpPr>
            <p:sp>
              <p:nvSpPr>
                <p:cNvPr id="420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724" y="1324"/>
                  <a:ext cx="724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87" name="Group 103"/>
                <p:cNvGrpSpPr>
                  <a:grpSpLocks/>
                </p:cNvGrpSpPr>
                <p:nvPr/>
              </p:nvGrpSpPr>
              <p:grpSpPr bwMode="auto">
                <a:xfrm>
                  <a:off x="724" y="1324"/>
                  <a:ext cx="724" cy="518"/>
                  <a:chOff x="724" y="1324"/>
                  <a:chExt cx="724" cy="518"/>
                </a:xfrm>
              </p:grpSpPr>
              <p:sp>
                <p:nvSpPr>
                  <p:cNvPr id="4200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767" y="1324"/>
                    <a:ext cx="638" cy="518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0.7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86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724" y="1324"/>
                    <a:ext cx="724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93" name="Group 109"/>
              <p:cNvGrpSpPr>
                <a:grpSpLocks/>
              </p:cNvGrpSpPr>
              <p:nvPr/>
            </p:nvGrpSpPr>
            <p:grpSpPr bwMode="auto">
              <a:xfrm>
                <a:off x="1448" y="1324"/>
                <a:ext cx="724" cy="518"/>
                <a:chOff x="1448" y="1324"/>
                <a:chExt cx="724" cy="518"/>
              </a:xfrm>
            </p:grpSpPr>
            <p:sp>
              <p:nvSpPr>
                <p:cNvPr id="420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448" y="1324"/>
                  <a:ext cx="724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91" name="Group 107"/>
                <p:cNvGrpSpPr>
                  <a:grpSpLocks/>
                </p:cNvGrpSpPr>
                <p:nvPr/>
              </p:nvGrpSpPr>
              <p:grpSpPr bwMode="auto">
                <a:xfrm>
                  <a:off x="1448" y="1324"/>
                  <a:ext cx="724" cy="518"/>
                  <a:chOff x="1448" y="1324"/>
                  <a:chExt cx="724" cy="518"/>
                </a:xfrm>
              </p:grpSpPr>
              <p:sp>
                <p:nvSpPr>
                  <p:cNvPr id="4200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491" y="1324"/>
                    <a:ext cx="638" cy="518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1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90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1324"/>
                    <a:ext cx="724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97" name="Group 113"/>
              <p:cNvGrpSpPr>
                <a:grpSpLocks/>
              </p:cNvGrpSpPr>
              <p:nvPr/>
            </p:nvGrpSpPr>
            <p:grpSpPr bwMode="auto">
              <a:xfrm>
                <a:off x="2172" y="1324"/>
                <a:ext cx="724" cy="518"/>
                <a:chOff x="2172" y="1324"/>
                <a:chExt cx="724" cy="518"/>
              </a:xfrm>
            </p:grpSpPr>
            <p:sp>
              <p:nvSpPr>
                <p:cNvPr id="42096" name="Rectangle 112"/>
                <p:cNvSpPr>
                  <a:spLocks noChangeArrowheads="1"/>
                </p:cNvSpPr>
                <p:nvPr/>
              </p:nvSpPr>
              <p:spPr bwMode="auto">
                <a:xfrm>
                  <a:off x="2172" y="1324"/>
                  <a:ext cx="724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95" name="Group 111"/>
                <p:cNvGrpSpPr>
                  <a:grpSpLocks/>
                </p:cNvGrpSpPr>
                <p:nvPr/>
              </p:nvGrpSpPr>
              <p:grpSpPr bwMode="auto">
                <a:xfrm>
                  <a:off x="2172" y="1324"/>
                  <a:ext cx="724" cy="518"/>
                  <a:chOff x="2172" y="1324"/>
                  <a:chExt cx="724" cy="518"/>
                </a:xfrm>
              </p:grpSpPr>
              <p:sp>
                <p:nvSpPr>
                  <p:cNvPr id="4200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215" y="1324"/>
                    <a:ext cx="638" cy="518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1.2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94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172" y="1324"/>
                    <a:ext cx="724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101" name="Group 117"/>
              <p:cNvGrpSpPr>
                <a:grpSpLocks/>
              </p:cNvGrpSpPr>
              <p:nvPr/>
            </p:nvGrpSpPr>
            <p:grpSpPr bwMode="auto">
              <a:xfrm>
                <a:off x="2896" y="1324"/>
                <a:ext cx="724" cy="518"/>
                <a:chOff x="2896" y="1324"/>
                <a:chExt cx="724" cy="518"/>
              </a:xfrm>
            </p:grpSpPr>
            <p:sp>
              <p:nvSpPr>
                <p:cNvPr id="42100" name="Rectangle 116"/>
                <p:cNvSpPr>
                  <a:spLocks noChangeArrowheads="1"/>
                </p:cNvSpPr>
                <p:nvPr/>
              </p:nvSpPr>
              <p:spPr bwMode="auto">
                <a:xfrm>
                  <a:off x="2896" y="1324"/>
                  <a:ext cx="724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099" name="Group 115"/>
                <p:cNvGrpSpPr>
                  <a:grpSpLocks/>
                </p:cNvGrpSpPr>
                <p:nvPr/>
              </p:nvGrpSpPr>
              <p:grpSpPr bwMode="auto">
                <a:xfrm>
                  <a:off x="2896" y="1324"/>
                  <a:ext cx="724" cy="518"/>
                  <a:chOff x="2896" y="1324"/>
                  <a:chExt cx="724" cy="518"/>
                </a:xfrm>
              </p:grpSpPr>
              <p:sp>
                <p:nvSpPr>
                  <p:cNvPr id="4201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939" y="1324"/>
                    <a:ext cx="638" cy="518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1.5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09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2896" y="1324"/>
                    <a:ext cx="724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105" name="Group 121"/>
              <p:cNvGrpSpPr>
                <a:grpSpLocks/>
              </p:cNvGrpSpPr>
              <p:nvPr/>
            </p:nvGrpSpPr>
            <p:grpSpPr bwMode="auto">
              <a:xfrm>
                <a:off x="3620" y="1324"/>
                <a:ext cx="724" cy="518"/>
                <a:chOff x="3620" y="1324"/>
                <a:chExt cx="724" cy="518"/>
              </a:xfrm>
            </p:grpSpPr>
            <p:sp>
              <p:nvSpPr>
                <p:cNvPr id="421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3620" y="1324"/>
                  <a:ext cx="724" cy="518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42103" name="Group 119"/>
                <p:cNvGrpSpPr>
                  <a:grpSpLocks/>
                </p:cNvGrpSpPr>
                <p:nvPr/>
              </p:nvGrpSpPr>
              <p:grpSpPr bwMode="auto">
                <a:xfrm>
                  <a:off x="3620" y="1324"/>
                  <a:ext cx="724" cy="518"/>
                  <a:chOff x="3620" y="1324"/>
                  <a:chExt cx="724" cy="518"/>
                </a:xfrm>
              </p:grpSpPr>
              <p:sp>
                <p:nvSpPr>
                  <p:cNvPr id="4201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1324"/>
                    <a:ext cx="638" cy="518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600">
                        <a:latin typeface="Tahoma" pitchFamily="34" charset="0"/>
                        <a:cs typeface="Times New Roman" pitchFamily="18" charset="0"/>
                      </a:rPr>
                      <a:t>2.2</a:t>
                    </a:r>
                  </a:p>
                  <a:p>
                    <a:endParaRPr lang="en-US" sz="3200">
                      <a:latin typeface="Tahoma" pitchFamily="34" charset="0"/>
                    </a:endParaRPr>
                  </a:p>
                </p:txBody>
              </p:sp>
              <p:sp>
                <p:nvSpPr>
                  <p:cNvPr id="4210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620" y="1324"/>
                    <a:ext cx="724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2107" name="Rectangle 123"/>
            <p:cNvSpPr>
              <a:spLocks noChangeArrowheads="1"/>
            </p:cNvSpPr>
            <p:nvPr/>
          </p:nvSpPr>
          <p:spPr bwMode="auto">
            <a:xfrm>
              <a:off x="-3" y="-3"/>
              <a:ext cx="4350" cy="184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Coaxial Cable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/>
          <a:srcRect t="20413" b="47003"/>
          <a:stretch>
            <a:fillRect/>
          </a:stretch>
        </p:blipFill>
        <p:spPr bwMode="auto">
          <a:xfrm>
            <a:off x="685800" y="16764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Coaxial Cable Applications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versatile medium</a:t>
            </a:r>
          </a:p>
          <a:p>
            <a:r>
              <a:rPr lang="en-US"/>
              <a:t>Television distribution</a:t>
            </a:r>
          </a:p>
          <a:p>
            <a:pPr lvl="1"/>
            <a:r>
              <a:rPr lang="en-US"/>
              <a:t>Ariel to TV</a:t>
            </a:r>
          </a:p>
          <a:p>
            <a:pPr lvl="1"/>
            <a:r>
              <a:rPr lang="en-US"/>
              <a:t>Cable TV</a:t>
            </a:r>
          </a:p>
          <a:p>
            <a:r>
              <a:rPr lang="en-US"/>
              <a:t>Long distance telephone transmission</a:t>
            </a:r>
          </a:p>
          <a:p>
            <a:pPr lvl="1"/>
            <a:r>
              <a:rPr lang="en-US"/>
              <a:t>Can carry 10,000 voice calls simultaneously</a:t>
            </a:r>
          </a:p>
          <a:p>
            <a:pPr lvl="1"/>
            <a:r>
              <a:rPr lang="en-US"/>
              <a:t>Being replaced by fiber optic</a:t>
            </a:r>
          </a:p>
          <a:p>
            <a:r>
              <a:rPr lang="en-US"/>
              <a:t>Short distance computer systems links</a:t>
            </a:r>
          </a:p>
          <a:p>
            <a:r>
              <a:rPr lang="en-US"/>
              <a:t>Local area networks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Coaxial Cable - Transmission Characteristics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Analog</a:t>
            </a:r>
          </a:p>
          <a:p>
            <a:pPr lvl="1"/>
            <a:r>
              <a:rPr lang="en-US"/>
              <a:t>Amplifiers every few km</a:t>
            </a:r>
          </a:p>
          <a:p>
            <a:pPr lvl="1"/>
            <a:r>
              <a:rPr lang="en-US"/>
              <a:t>Closer if higher frequency</a:t>
            </a:r>
          </a:p>
          <a:p>
            <a:pPr lvl="1"/>
            <a:r>
              <a:rPr lang="en-US"/>
              <a:t>Up to 500MHz</a:t>
            </a:r>
          </a:p>
          <a:p>
            <a:r>
              <a:rPr lang="en-US"/>
              <a:t>Digital</a:t>
            </a:r>
          </a:p>
          <a:p>
            <a:pPr lvl="1"/>
            <a:r>
              <a:rPr lang="en-US"/>
              <a:t>Repeater every 1km</a:t>
            </a:r>
          </a:p>
          <a:p>
            <a:pPr lvl="1"/>
            <a:r>
              <a:rPr lang="en-US"/>
              <a:t>Closer for higher data rates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Optical Fiber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 t="60242" b="10170"/>
          <a:stretch>
            <a:fillRect/>
          </a:stretch>
        </p:blipFill>
        <p:spPr bwMode="auto">
          <a:xfrm>
            <a:off x="533400" y="1973263"/>
            <a:ext cx="8382000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Optical Fiber - Benefits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Greater capacity</a:t>
            </a:r>
          </a:p>
          <a:p>
            <a:pPr lvl="1"/>
            <a:r>
              <a:rPr lang="en-US"/>
              <a:t>Data rates of hundreds of Gbps</a:t>
            </a:r>
          </a:p>
          <a:p>
            <a:r>
              <a:rPr lang="en-US"/>
              <a:t>Smaller size &amp; weight</a:t>
            </a:r>
          </a:p>
          <a:p>
            <a:r>
              <a:rPr lang="en-US"/>
              <a:t>Lower attenuation</a:t>
            </a:r>
          </a:p>
          <a:p>
            <a:r>
              <a:rPr lang="en-US"/>
              <a:t>Electromagnetic isolation</a:t>
            </a:r>
          </a:p>
          <a:p>
            <a:r>
              <a:rPr lang="en-US"/>
              <a:t>Greater repeater spacing</a:t>
            </a:r>
          </a:p>
          <a:p>
            <a:pPr lvl="1"/>
            <a:r>
              <a:rPr lang="en-US"/>
              <a:t>10s of km at least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Factors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Bandwidth</a:t>
            </a:r>
          </a:p>
          <a:p>
            <a:pPr lvl="1"/>
            <a:r>
              <a:rPr lang="en-US"/>
              <a:t>Higher bandwidth gives higher data rate</a:t>
            </a:r>
          </a:p>
          <a:p>
            <a:r>
              <a:rPr lang="en-US"/>
              <a:t>Transmission impairments</a:t>
            </a:r>
          </a:p>
          <a:p>
            <a:pPr lvl="1"/>
            <a:r>
              <a:rPr lang="en-US"/>
              <a:t>Attenuation</a:t>
            </a:r>
          </a:p>
          <a:p>
            <a:r>
              <a:rPr lang="en-US"/>
              <a:t>Interference</a:t>
            </a:r>
          </a:p>
          <a:p>
            <a:r>
              <a:rPr lang="en-US"/>
              <a:t>Number of receivers</a:t>
            </a:r>
          </a:p>
          <a:p>
            <a:pPr lvl="1"/>
            <a:r>
              <a:rPr lang="en-US"/>
              <a:t>In guided media</a:t>
            </a:r>
          </a:p>
          <a:p>
            <a:pPr lvl="1"/>
            <a:r>
              <a:rPr lang="en-US"/>
              <a:t>More receivers (multi-point) introduce more attenuation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Optical Fiber - Applications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Long-haul trunks</a:t>
            </a:r>
          </a:p>
          <a:p>
            <a:r>
              <a:rPr lang="en-US"/>
              <a:t>Metropolitan trunks</a:t>
            </a:r>
          </a:p>
          <a:p>
            <a:r>
              <a:rPr lang="en-US"/>
              <a:t>Rural exchange trunks</a:t>
            </a:r>
          </a:p>
          <a:p>
            <a:r>
              <a:rPr lang="en-US"/>
              <a:t>Subscriber loops</a:t>
            </a:r>
          </a:p>
          <a:p>
            <a:r>
              <a:rPr lang="en-US"/>
              <a:t>LANs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Optical Fiber - Transmission Characteristics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 as wave guide for 10</a:t>
            </a:r>
            <a:r>
              <a:rPr lang="en-US" baseline="30000"/>
              <a:t>14</a:t>
            </a:r>
            <a:r>
              <a:rPr lang="en-US"/>
              <a:t> to 10</a:t>
            </a:r>
            <a:r>
              <a:rPr lang="en-US" baseline="30000"/>
              <a:t>15</a:t>
            </a:r>
            <a:r>
              <a:rPr lang="en-US"/>
              <a:t> Hz </a:t>
            </a:r>
          </a:p>
          <a:p>
            <a:pPr lvl="1"/>
            <a:r>
              <a:rPr lang="en-US"/>
              <a:t>Portions of infrared and visible spectrum</a:t>
            </a:r>
          </a:p>
          <a:p>
            <a:r>
              <a:rPr lang="en-US"/>
              <a:t>Light Emitting Diode (LED)</a:t>
            </a:r>
          </a:p>
          <a:p>
            <a:pPr lvl="1"/>
            <a:r>
              <a:rPr lang="en-US"/>
              <a:t>Cheaper</a:t>
            </a:r>
          </a:p>
          <a:p>
            <a:pPr lvl="1"/>
            <a:r>
              <a:rPr lang="en-US"/>
              <a:t>Wider operating temp range</a:t>
            </a:r>
          </a:p>
          <a:p>
            <a:pPr lvl="1"/>
            <a:r>
              <a:rPr lang="en-US"/>
              <a:t>Last longer</a:t>
            </a:r>
          </a:p>
          <a:p>
            <a:r>
              <a:rPr lang="en-US"/>
              <a:t>Injection Laser Diode (ILD)</a:t>
            </a:r>
          </a:p>
          <a:p>
            <a:pPr lvl="1"/>
            <a:r>
              <a:rPr lang="en-US"/>
              <a:t>More efficient</a:t>
            </a:r>
          </a:p>
          <a:p>
            <a:pPr lvl="1"/>
            <a:r>
              <a:rPr lang="en-US"/>
              <a:t>Greater data rate</a:t>
            </a:r>
          </a:p>
          <a:p>
            <a:r>
              <a:rPr lang="en-US"/>
              <a:t>Wavelength Division Multiplexing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Optical Fiber Transmission Modes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 b="9525"/>
          <a:stretch>
            <a:fillRect/>
          </a:stretch>
        </p:blipFill>
        <p:spPr bwMode="auto">
          <a:xfrm>
            <a:off x="609600" y="1679575"/>
            <a:ext cx="7924800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8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Utilization for Fiber Applications</a:t>
            </a:r>
            <a:r>
              <a:rPr lang="en-GB"/>
              <a:t> </a:t>
            </a:r>
          </a:p>
        </p:txBody>
      </p:sp>
      <p:grpSp>
        <p:nvGrpSpPr>
          <p:cNvPr id="45137" name="Group 81"/>
          <p:cNvGrpSpPr>
            <a:grpSpLocks/>
          </p:cNvGrpSpPr>
          <p:nvPr/>
        </p:nvGrpSpPr>
        <p:grpSpPr bwMode="auto">
          <a:xfrm>
            <a:off x="152400" y="1295400"/>
            <a:ext cx="8915400" cy="5486400"/>
            <a:chOff x="-3" y="-3"/>
            <a:chExt cx="4266" cy="2136"/>
          </a:xfrm>
        </p:grpSpPr>
        <p:grpSp>
          <p:nvGrpSpPr>
            <p:cNvPr id="45135" name="Group 79"/>
            <p:cNvGrpSpPr>
              <a:grpSpLocks/>
            </p:cNvGrpSpPr>
            <p:nvPr/>
          </p:nvGrpSpPr>
          <p:grpSpPr bwMode="auto">
            <a:xfrm>
              <a:off x="0" y="0"/>
              <a:ext cx="4260" cy="2130"/>
              <a:chOff x="0" y="0"/>
              <a:chExt cx="4260" cy="2130"/>
            </a:xfrm>
          </p:grpSpPr>
          <p:grpSp>
            <p:nvGrpSpPr>
              <p:cNvPr id="45086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1029" cy="518"/>
                <a:chOff x="0" y="0"/>
                <a:chExt cx="1029" cy="518"/>
              </a:xfrm>
            </p:grpSpPr>
            <p:sp>
              <p:nvSpPr>
                <p:cNvPr id="45060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43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Wavelength (in vacuum) range (nm)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085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2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088" name="Group 32"/>
              <p:cNvGrpSpPr>
                <a:grpSpLocks/>
              </p:cNvGrpSpPr>
              <p:nvPr/>
            </p:nvGrpSpPr>
            <p:grpSpPr bwMode="auto">
              <a:xfrm>
                <a:off x="1029" y="0"/>
                <a:ext cx="842" cy="518"/>
                <a:chOff x="1029" y="0"/>
                <a:chExt cx="842" cy="518"/>
              </a:xfrm>
            </p:grpSpPr>
            <p:sp>
              <p:nvSpPr>
                <p:cNvPr id="45061" name="Rectangle 5"/>
                <p:cNvSpPr>
                  <a:spLocks noChangeArrowheads="1"/>
                </p:cNvSpPr>
                <p:nvPr/>
              </p:nvSpPr>
              <p:spPr bwMode="auto">
                <a:xfrm>
                  <a:off x="1072" y="0"/>
                  <a:ext cx="756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Frequency range (THz)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087" name="Rectangle 31"/>
                <p:cNvSpPr>
                  <a:spLocks noChangeArrowheads="1"/>
                </p:cNvSpPr>
                <p:nvPr/>
              </p:nvSpPr>
              <p:spPr bwMode="auto">
                <a:xfrm>
                  <a:off x="1029" y="0"/>
                  <a:ext cx="84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090" name="Group 34"/>
              <p:cNvGrpSpPr>
                <a:grpSpLocks/>
              </p:cNvGrpSpPr>
              <p:nvPr/>
            </p:nvGrpSpPr>
            <p:grpSpPr bwMode="auto">
              <a:xfrm>
                <a:off x="1871" y="0"/>
                <a:ext cx="685" cy="518"/>
                <a:chOff x="1871" y="0"/>
                <a:chExt cx="685" cy="518"/>
              </a:xfrm>
            </p:grpSpPr>
            <p:sp>
              <p:nvSpPr>
                <p:cNvPr id="45062" name="Rectangle 6"/>
                <p:cNvSpPr>
                  <a:spLocks noChangeArrowheads="1"/>
                </p:cNvSpPr>
                <p:nvPr/>
              </p:nvSpPr>
              <p:spPr bwMode="auto">
                <a:xfrm>
                  <a:off x="1914" y="0"/>
                  <a:ext cx="59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Band label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089" name="Rectangle 33"/>
                <p:cNvSpPr>
                  <a:spLocks noChangeArrowheads="1"/>
                </p:cNvSpPr>
                <p:nvPr/>
              </p:nvSpPr>
              <p:spPr bwMode="auto">
                <a:xfrm>
                  <a:off x="1871" y="0"/>
                  <a:ext cx="68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092" name="Group 36"/>
              <p:cNvGrpSpPr>
                <a:grpSpLocks/>
              </p:cNvGrpSpPr>
              <p:nvPr/>
            </p:nvGrpSpPr>
            <p:grpSpPr bwMode="auto">
              <a:xfrm>
                <a:off x="2556" y="0"/>
                <a:ext cx="852" cy="518"/>
                <a:chOff x="2556" y="0"/>
                <a:chExt cx="852" cy="518"/>
              </a:xfrm>
            </p:grpSpPr>
            <p:sp>
              <p:nvSpPr>
                <p:cNvPr id="45063" name="Rectangle 7"/>
                <p:cNvSpPr>
                  <a:spLocks noChangeArrowheads="1"/>
                </p:cNvSpPr>
                <p:nvPr/>
              </p:nvSpPr>
              <p:spPr bwMode="auto">
                <a:xfrm>
                  <a:off x="2599" y="0"/>
                  <a:ext cx="766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Fiber type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091" name="Rectangle 35"/>
                <p:cNvSpPr>
                  <a:spLocks noChangeArrowheads="1"/>
                </p:cNvSpPr>
                <p:nvPr/>
              </p:nvSpPr>
              <p:spPr bwMode="auto">
                <a:xfrm>
                  <a:off x="2556" y="0"/>
                  <a:ext cx="85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094" name="Group 38"/>
              <p:cNvGrpSpPr>
                <a:grpSpLocks/>
              </p:cNvGrpSpPr>
              <p:nvPr/>
            </p:nvGrpSpPr>
            <p:grpSpPr bwMode="auto">
              <a:xfrm>
                <a:off x="3408" y="0"/>
                <a:ext cx="852" cy="518"/>
                <a:chOff x="3408" y="0"/>
                <a:chExt cx="852" cy="518"/>
              </a:xfrm>
            </p:grpSpPr>
            <p:sp>
              <p:nvSpPr>
                <p:cNvPr id="45064" name="Rectangle 8"/>
                <p:cNvSpPr>
                  <a:spLocks noChangeArrowheads="1"/>
                </p:cNvSpPr>
                <p:nvPr/>
              </p:nvSpPr>
              <p:spPr bwMode="auto">
                <a:xfrm>
                  <a:off x="3451" y="0"/>
                  <a:ext cx="766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Application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093" name="Rectangle 37"/>
                <p:cNvSpPr>
                  <a:spLocks noChangeArrowheads="1"/>
                </p:cNvSpPr>
                <p:nvPr/>
              </p:nvSpPr>
              <p:spPr bwMode="auto">
                <a:xfrm>
                  <a:off x="3408" y="0"/>
                  <a:ext cx="85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096" name="Group 40"/>
              <p:cNvGrpSpPr>
                <a:grpSpLocks/>
              </p:cNvGrpSpPr>
              <p:nvPr/>
            </p:nvGrpSpPr>
            <p:grpSpPr bwMode="auto">
              <a:xfrm>
                <a:off x="0" y="518"/>
                <a:ext cx="1029" cy="403"/>
                <a:chOff x="0" y="518"/>
                <a:chExt cx="1029" cy="403"/>
              </a:xfrm>
            </p:grpSpPr>
            <p:sp>
              <p:nvSpPr>
                <p:cNvPr id="45065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518"/>
                  <a:ext cx="943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820 to 900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095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102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098" name="Group 42"/>
              <p:cNvGrpSpPr>
                <a:grpSpLocks/>
              </p:cNvGrpSpPr>
              <p:nvPr/>
            </p:nvGrpSpPr>
            <p:grpSpPr bwMode="auto">
              <a:xfrm>
                <a:off x="1029" y="518"/>
                <a:ext cx="842" cy="403"/>
                <a:chOff x="1029" y="518"/>
                <a:chExt cx="842" cy="403"/>
              </a:xfrm>
            </p:grpSpPr>
            <p:sp>
              <p:nvSpPr>
                <p:cNvPr id="4506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72" y="518"/>
                  <a:ext cx="75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366 to 333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097" name="Rectangle 41"/>
                <p:cNvSpPr>
                  <a:spLocks noChangeArrowheads="1"/>
                </p:cNvSpPr>
                <p:nvPr/>
              </p:nvSpPr>
              <p:spPr bwMode="auto">
                <a:xfrm>
                  <a:off x="1029" y="518"/>
                  <a:ext cx="8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00" name="Group 44"/>
              <p:cNvGrpSpPr>
                <a:grpSpLocks/>
              </p:cNvGrpSpPr>
              <p:nvPr/>
            </p:nvGrpSpPr>
            <p:grpSpPr bwMode="auto">
              <a:xfrm>
                <a:off x="1871" y="518"/>
                <a:ext cx="685" cy="403"/>
                <a:chOff x="1871" y="518"/>
                <a:chExt cx="685" cy="403"/>
              </a:xfrm>
            </p:grpSpPr>
            <p:sp>
              <p:nvSpPr>
                <p:cNvPr id="45067" name="Rectangle 11"/>
                <p:cNvSpPr>
                  <a:spLocks noChangeArrowheads="1"/>
                </p:cNvSpPr>
                <p:nvPr/>
              </p:nvSpPr>
              <p:spPr bwMode="auto">
                <a:xfrm>
                  <a:off x="1914" y="518"/>
                  <a:ext cx="59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 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099" name="Rectangle 43"/>
                <p:cNvSpPr>
                  <a:spLocks noChangeArrowheads="1"/>
                </p:cNvSpPr>
                <p:nvPr/>
              </p:nvSpPr>
              <p:spPr bwMode="auto">
                <a:xfrm>
                  <a:off x="1871" y="518"/>
                  <a:ext cx="68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02" name="Group 46"/>
              <p:cNvGrpSpPr>
                <a:grpSpLocks/>
              </p:cNvGrpSpPr>
              <p:nvPr/>
            </p:nvGrpSpPr>
            <p:grpSpPr bwMode="auto">
              <a:xfrm>
                <a:off x="2556" y="518"/>
                <a:ext cx="852" cy="403"/>
                <a:chOff x="2556" y="518"/>
                <a:chExt cx="852" cy="403"/>
              </a:xfrm>
            </p:grpSpPr>
            <p:sp>
              <p:nvSpPr>
                <p:cNvPr id="45068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9" y="518"/>
                  <a:ext cx="76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Multimode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01" name="Rectangle 45"/>
                <p:cNvSpPr>
                  <a:spLocks noChangeArrowheads="1"/>
                </p:cNvSpPr>
                <p:nvPr/>
              </p:nvSpPr>
              <p:spPr bwMode="auto">
                <a:xfrm>
                  <a:off x="2556" y="518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04" name="Group 48"/>
              <p:cNvGrpSpPr>
                <a:grpSpLocks/>
              </p:cNvGrpSpPr>
              <p:nvPr/>
            </p:nvGrpSpPr>
            <p:grpSpPr bwMode="auto">
              <a:xfrm>
                <a:off x="3408" y="518"/>
                <a:ext cx="852" cy="403"/>
                <a:chOff x="3408" y="518"/>
                <a:chExt cx="852" cy="403"/>
              </a:xfrm>
            </p:grpSpPr>
            <p:sp>
              <p:nvSpPr>
                <p:cNvPr id="45069" name="Rectangle 13"/>
                <p:cNvSpPr>
                  <a:spLocks noChangeArrowheads="1"/>
                </p:cNvSpPr>
                <p:nvPr/>
              </p:nvSpPr>
              <p:spPr bwMode="auto">
                <a:xfrm>
                  <a:off x="3451" y="518"/>
                  <a:ext cx="76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LAN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3408" y="518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06" name="Group 50"/>
              <p:cNvGrpSpPr>
                <a:grpSpLocks/>
              </p:cNvGrpSpPr>
              <p:nvPr/>
            </p:nvGrpSpPr>
            <p:grpSpPr bwMode="auto">
              <a:xfrm>
                <a:off x="0" y="921"/>
                <a:ext cx="1029" cy="403"/>
                <a:chOff x="0" y="921"/>
                <a:chExt cx="1029" cy="403"/>
              </a:xfrm>
            </p:grpSpPr>
            <p:sp>
              <p:nvSpPr>
                <p:cNvPr id="45070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943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1280 to 1350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05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102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08" name="Group 52"/>
              <p:cNvGrpSpPr>
                <a:grpSpLocks/>
              </p:cNvGrpSpPr>
              <p:nvPr/>
            </p:nvGrpSpPr>
            <p:grpSpPr bwMode="auto">
              <a:xfrm>
                <a:off x="1029" y="921"/>
                <a:ext cx="842" cy="403"/>
                <a:chOff x="1029" y="921"/>
                <a:chExt cx="842" cy="403"/>
              </a:xfrm>
            </p:grpSpPr>
            <p:sp>
              <p:nvSpPr>
                <p:cNvPr id="45071" name="Rectangle 15"/>
                <p:cNvSpPr>
                  <a:spLocks noChangeArrowheads="1"/>
                </p:cNvSpPr>
                <p:nvPr/>
              </p:nvSpPr>
              <p:spPr bwMode="auto">
                <a:xfrm>
                  <a:off x="1072" y="921"/>
                  <a:ext cx="75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234 to 222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07" name="Rectangle 51"/>
                <p:cNvSpPr>
                  <a:spLocks noChangeArrowheads="1"/>
                </p:cNvSpPr>
                <p:nvPr/>
              </p:nvSpPr>
              <p:spPr bwMode="auto">
                <a:xfrm>
                  <a:off x="1029" y="921"/>
                  <a:ext cx="8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10" name="Group 54"/>
              <p:cNvGrpSpPr>
                <a:grpSpLocks/>
              </p:cNvGrpSpPr>
              <p:nvPr/>
            </p:nvGrpSpPr>
            <p:grpSpPr bwMode="auto">
              <a:xfrm>
                <a:off x="1871" y="921"/>
                <a:ext cx="685" cy="403"/>
                <a:chOff x="1871" y="921"/>
                <a:chExt cx="685" cy="403"/>
              </a:xfrm>
            </p:grpSpPr>
            <p:sp>
              <p:nvSpPr>
                <p:cNvPr id="450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914" y="921"/>
                  <a:ext cx="59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S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09" name="Rectangle 53"/>
                <p:cNvSpPr>
                  <a:spLocks noChangeArrowheads="1"/>
                </p:cNvSpPr>
                <p:nvPr/>
              </p:nvSpPr>
              <p:spPr bwMode="auto">
                <a:xfrm>
                  <a:off x="1871" y="921"/>
                  <a:ext cx="68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12" name="Group 56"/>
              <p:cNvGrpSpPr>
                <a:grpSpLocks/>
              </p:cNvGrpSpPr>
              <p:nvPr/>
            </p:nvGrpSpPr>
            <p:grpSpPr bwMode="auto">
              <a:xfrm>
                <a:off x="2556" y="921"/>
                <a:ext cx="852" cy="403"/>
                <a:chOff x="2556" y="921"/>
                <a:chExt cx="852" cy="403"/>
              </a:xfrm>
            </p:grpSpPr>
            <p:sp>
              <p:nvSpPr>
                <p:cNvPr id="45073" name="Rectangle 17"/>
                <p:cNvSpPr>
                  <a:spLocks noChangeArrowheads="1"/>
                </p:cNvSpPr>
                <p:nvPr/>
              </p:nvSpPr>
              <p:spPr bwMode="auto">
                <a:xfrm>
                  <a:off x="2599" y="921"/>
                  <a:ext cx="76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Single mode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11" name="Rectangle 55"/>
                <p:cNvSpPr>
                  <a:spLocks noChangeArrowheads="1"/>
                </p:cNvSpPr>
                <p:nvPr/>
              </p:nvSpPr>
              <p:spPr bwMode="auto">
                <a:xfrm>
                  <a:off x="2556" y="921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14" name="Group 58"/>
              <p:cNvGrpSpPr>
                <a:grpSpLocks/>
              </p:cNvGrpSpPr>
              <p:nvPr/>
            </p:nvGrpSpPr>
            <p:grpSpPr bwMode="auto">
              <a:xfrm>
                <a:off x="3408" y="921"/>
                <a:ext cx="852" cy="403"/>
                <a:chOff x="3408" y="921"/>
                <a:chExt cx="852" cy="403"/>
              </a:xfrm>
            </p:grpSpPr>
            <p:sp>
              <p:nvSpPr>
                <p:cNvPr id="45074" name="Rectangle 18"/>
                <p:cNvSpPr>
                  <a:spLocks noChangeArrowheads="1"/>
                </p:cNvSpPr>
                <p:nvPr/>
              </p:nvSpPr>
              <p:spPr bwMode="auto">
                <a:xfrm>
                  <a:off x="3451" y="921"/>
                  <a:ext cx="76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Various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13" name="Rectangle 57"/>
                <p:cNvSpPr>
                  <a:spLocks noChangeArrowheads="1"/>
                </p:cNvSpPr>
                <p:nvPr/>
              </p:nvSpPr>
              <p:spPr bwMode="auto">
                <a:xfrm>
                  <a:off x="3408" y="921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16" name="Group 60"/>
              <p:cNvGrpSpPr>
                <a:grpSpLocks/>
              </p:cNvGrpSpPr>
              <p:nvPr/>
            </p:nvGrpSpPr>
            <p:grpSpPr bwMode="auto">
              <a:xfrm>
                <a:off x="0" y="1324"/>
                <a:ext cx="1029" cy="403"/>
                <a:chOff x="0" y="1324"/>
                <a:chExt cx="1029" cy="403"/>
              </a:xfrm>
            </p:grpSpPr>
            <p:sp>
              <p:nvSpPr>
                <p:cNvPr id="45075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943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1528 to 1561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15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102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18" name="Group 62"/>
              <p:cNvGrpSpPr>
                <a:grpSpLocks/>
              </p:cNvGrpSpPr>
              <p:nvPr/>
            </p:nvGrpSpPr>
            <p:grpSpPr bwMode="auto">
              <a:xfrm>
                <a:off x="1029" y="1324"/>
                <a:ext cx="842" cy="403"/>
                <a:chOff x="1029" y="1324"/>
                <a:chExt cx="842" cy="403"/>
              </a:xfrm>
            </p:grpSpPr>
            <p:sp>
              <p:nvSpPr>
                <p:cNvPr id="45076" name="Rectangle 20"/>
                <p:cNvSpPr>
                  <a:spLocks noChangeArrowheads="1"/>
                </p:cNvSpPr>
                <p:nvPr/>
              </p:nvSpPr>
              <p:spPr bwMode="auto">
                <a:xfrm>
                  <a:off x="1072" y="1324"/>
                  <a:ext cx="75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196 to 192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17" name="Rectangle 61"/>
                <p:cNvSpPr>
                  <a:spLocks noChangeArrowheads="1"/>
                </p:cNvSpPr>
                <p:nvPr/>
              </p:nvSpPr>
              <p:spPr bwMode="auto">
                <a:xfrm>
                  <a:off x="1029" y="1324"/>
                  <a:ext cx="8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20" name="Group 64"/>
              <p:cNvGrpSpPr>
                <a:grpSpLocks/>
              </p:cNvGrpSpPr>
              <p:nvPr/>
            </p:nvGrpSpPr>
            <p:grpSpPr bwMode="auto">
              <a:xfrm>
                <a:off x="1871" y="1324"/>
                <a:ext cx="685" cy="403"/>
                <a:chOff x="1871" y="1324"/>
                <a:chExt cx="685" cy="403"/>
              </a:xfrm>
            </p:grpSpPr>
            <p:sp>
              <p:nvSpPr>
                <p:cNvPr id="45077" name="Rectangle 21"/>
                <p:cNvSpPr>
                  <a:spLocks noChangeArrowheads="1"/>
                </p:cNvSpPr>
                <p:nvPr/>
              </p:nvSpPr>
              <p:spPr bwMode="auto">
                <a:xfrm>
                  <a:off x="1914" y="1324"/>
                  <a:ext cx="59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C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19" name="Rectangle 63"/>
                <p:cNvSpPr>
                  <a:spLocks noChangeArrowheads="1"/>
                </p:cNvSpPr>
                <p:nvPr/>
              </p:nvSpPr>
              <p:spPr bwMode="auto">
                <a:xfrm>
                  <a:off x="1871" y="1324"/>
                  <a:ext cx="68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22" name="Group 66"/>
              <p:cNvGrpSpPr>
                <a:grpSpLocks/>
              </p:cNvGrpSpPr>
              <p:nvPr/>
            </p:nvGrpSpPr>
            <p:grpSpPr bwMode="auto">
              <a:xfrm>
                <a:off x="2556" y="1324"/>
                <a:ext cx="852" cy="403"/>
                <a:chOff x="2556" y="1324"/>
                <a:chExt cx="852" cy="403"/>
              </a:xfrm>
            </p:grpSpPr>
            <p:sp>
              <p:nvSpPr>
                <p:cNvPr id="45078" name="Rectangle 22"/>
                <p:cNvSpPr>
                  <a:spLocks noChangeArrowheads="1"/>
                </p:cNvSpPr>
                <p:nvPr/>
              </p:nvSpPr>
              <p:spPr bwMode="auto">
                <a:xfrm>
                  <a:off x="2599" y="1324"/>
                  <a:ext cx="76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Single mode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21" name="Rectangle 65"/>
                <p:cNvSpPr>
                  <a:spLocks noChangeArrowheads="1"/>
                </p:cNvSpPr>
                <p:nvPr/>
              </p:nvSpPr>
              <p:spPr bwMode="auto">
                <a:xfrm>
                  <a:off x="2556" y="1324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24" name="Group 68"/>
              <p:cNvGrpSpPr>
                <a:grpSpLocks/>
              </p:cNvGrpSpPr>
              <p:nvPr/>
            </p:nvGrpSpPr>
            <p:grpSpPr bwMode="auto">
              <a:xfrm>
                <a:off x="3408" y="1324"/>
                <a:ext cx="852" cy="403"/>
                <a:chOff x="3408" y="1324"/>
                <a:chExt cx="852" cy="403"/>
              </a:xfrm>
            </p:grpSpPr>
            <p:sp>
              <p:nvSpPr>
                <p:cNvPr id="45079" name="Rectangle 23"/>
                <p:cNvSpPr>
                  <a:spLocks noChangeArrowheads="1"/>
                </p:cNvSpPr>
                <p:nvPr/>
              </p:nvSpPr>
              <p:spPr bwMode="auto">
                <a:xfrm>
                  <a:off x="3451" y="1324"/>
                  <a:ext cx="76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WDM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23" name="Rectangle 67"/>
                <p:cNvSpPr>
                  <a:spLocks noChangeArrowheads="1"/>
                </p:cNvSpPr>
                <p:nvPr/>
              </p:nvSpPr>
              <p:spPr bwMode="auto">
                <a:xfrm>
                  <a:off x="3408" y="1324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26" name="Group 70"/>
              <p:cNvGrpSpPr>
                <a:grpSpLocks/>
              </p:cNvGrpSpPr>
              <p:nvPr/>
            </p:nvGrpSpPr>
            <p:grpSpPr bwMode="auto">
              <a:xfrm>
                <a:off x="0" y="1727"/>
                <a:ext cx="1029" cy="403"/>
                <a:chOff x="0" y="1727"/>
                <a:chExt cx="1029" cy="403"/>
              </a:xfrm>
            </p:grpSpPr>
            <p:sp>
              <p:nvSpPr>
                <p:cNvPr id="45080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727"/>
                  <a:ext cx="943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1561 to 1620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25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102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28" name="Group 72"/>
              <p:cNvGrpSpPr>
                <a:grpSpLocks/>
              </p:cNvGrpSpPr>
              <p:nvPr/>
            </p:nvGrpSpPr>
            <p:grpSpPr bwMode="auto">
              <a:xfrm>
                <a:off x="1029" y="1727"/>
                <a:ext cx="842" cy="403"/>
                <a:chOff x="1029" y="1727"/>
                <a:chExt cx="842" cy="403"/>
              </a:xfrm>
            </p:grpSpPr>
            <p:sp>
              <p:nvSpPr>
                <p:cNvPr id="45081" name="Rectangle 25"/>
                <p:cNvSpPr>
                  <a:spLocks noChangeArrowheads="1"/>
                </p:cNvSpPr>
                <p:nvPr/>
              </p:nvSpPr>
              <p:spPr bwMode="auto">
                <a:xfrm>
                  <a:off x="1072" y="1727"/>
                  <a:ext cx="75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185 to 192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27" name="Rectangle 71"/>
                <p:cNvSpPr>
                  <a:spLocks noChangeArrowheads="1"/>
                </p:cNvSpPr>
                <p:nvPr/>
              </p:nvSpPr>
              <p:spPr bwMode="auto">
                <a:xfrm>
                  <a:off x="1029" y="1727"/>
                  <a:ext cx="8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30" name="Group 74"/>
              <p:cNvGrpSpPr>
                <a:grpSpLocks/>
              </p:cNvGrpSpPr>
              <p:nvPr/>
            </p:nvGrpSpPr>
            <p:grpSpPr bwMode="auto">
              <a:xfrm>
                <a:off x="1871" y="1727"/>
                <a:ext cx="685" cy="403"/>
                <a:chOff x="1871" y="1727"/>
                <a:chExt cx="685" cy="403"/>
              </a:xfrm>
            </p:grpSpPr>
            <p:sp>
              <p:nvSpPr>
                <p:cNvPr id="45082" name="Rectangle 26"/>
                <p:cNvSpPr>
                  <a:spLocks noChangeArrowheads="1"/>
                </p:cNvSpPr>
                <p:nvPr/>
              </p:nvSpPr>
              <p:spPr bwMode="auto">
                <a:xfrm>
                  <a:off x="1914" y="1727"/>
                  <a:ext cx="59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L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29" name="Rectangle 73"/>
                <p:cNvSpPr>
                  <a:spLocks noChangeArrowheads="1"/>
                </p:cNvSpPr>
                <p:nvPr/>
              </p:nvSpPr>
              <p:spPr bwMode="auto">
                <a:xfrm>
                  <a:off x="1871" y="1727"/>
                  <a:ext cx="68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32" name="Group 76"/>
              <p:cNvGrpSpPr>
                <a:grpSpLocks/>
              </p:cNvGrpSpPr>
              <p:nvPr/>
            </p:nvGrpSpPr>
            <p:grpSpPr bwMode="auto">
              <a:xfrm>
                <a:off x="2556" y="1727"/>
                <a:ext cx="852" cy="403"/>
                <a:chOff x="2556" y="1727"/>
                <a:chExt cx="852" cy="403"/>
              </a:xfrm>
            </p:grpSpPr>
            <p:sp>
              <p:nvSpPr>
                <p:cNvPr id="45083" name="Rectangle 27"/>
                <p:cNvSpPr>
                  <a:spLocks noChangeArrowheads="1"/>
                </p:cNvSpPr>
                <p:nvPr/>
              </p:nvSpPr>
              <p:spPr bwMode="auto">
                <a:xfrm>
                  <a:off x="2599" y="1727"/>
                  <a:ext cx="76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Single mode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31" name="Rectangle 75"/>
                <p:cNvSpPr>
                  <a:spLocks noChangeArrowheads="1"/>
                </p:cNvSpPr>
                <p:nvPr/>
              </p:nvSpPr>
              <p:spPr bwMode="auto">
                <a:xfrm>
                  <a:off x="2556" y="1727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5134" name="Group 78"/>
              <p:cNvGrpSpPr>
                <a:grpSpLocks/>
              </p:cNvGrpSpPr>
              <p:nvPr/>
            </p:nvGrpSpPr>
            <p:grpSpPr bwMode="auto">
              <a:xfrm>
                <a:off x="3408" y="1727"/>
                <a:ext cx="852" cy="403"/>
                <a:chOff x="3408" y="1727"/>
                <a:chExt cx="852" cy="403"/>
              </a:xfrm>
            </p:grpSpPr>
            <p:sp>
              <p:nvSpPr>
                <p:cNvPr id="45084" name="Rectangle 28"/>
                <p:cNvSpPr>
                  <a:spLocks noChangeArrowheads="1"/>
                </p:cNvSpPr>
                <p:nvPr/>
              </p:nvSpPr>
              <p:spPr bwMode="auto">
                <a:xfrm>
                  <a:off x="3451" y="1727"/>
                  <a:ext cx="76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WDM</a:t>
                  </a:r>
                </a:p>
                <a:p>
                  <a:pPr algn="ctr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5133" name="Rectangle 77"/>
                <p:cNvSpPr>
                  <a:spLocks noChangeArrowheads="1"/>
                </p:cNvSpPr>
                <p:nvPr/>
              </p:nvSpPr>
              <p:spPr bwMode="auto">
                <a:xfrm>
                  <a:off x="3408" y="1727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sp>
          <p:nvSpPr>
            <p:cNvPr id="45136" name="Rectangle 80"/>
            <p:cNvSpPr>
              <a:spLocks noChangeArrowheads="1"/>
            </p:cNvSpPr>
            <p:nvPr/>
          </p:nvSpPr>
          <p:spPr bwMode="auto">
            <a:xfrm>
              <a:off x="-3" y="-3"/>
              <a:ext cx="4266" cy="213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Attenuation in Guided Media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 b="7225"/>
          <a:stretch>
            <a:fillRect/>
          </a:stretch>
        </p:blipFill>
        <p:spPr bwMode="auto">
          <a:xfrm>
            <a:off x="0" y="280988"/>
            <a:ext cx="9144000" cy="657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Transmission Frequencies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2GHz to 40GHz</a:t>
            </a:r>
          </a:p>
          <a:p>
            <a:pPr lvl="1">
              <a:lnSpc>
                <a:spcPct val="90000"/>
              </a:lnSpc>
            </a:pPr>
            <a:r>
              <a:rPr lang="en-US"/>
              <a:t>Microwave</a:t>
            </a:r>
          </a:p>
          <a:p>
            <a:pPr lvl="1">
              <a:lnSpc>
                <a:spcPct val="90000"/>
              </a:lnSpc>
            </a:pPr>
            <a:r>
              <a:rPr lang="en-US"/>
              <a:t>Highly directional</a:t>
            </a:r>
          </a:p>
          <a:p>
            <a:pPr lvl="1">
              <a:lnSpc>
                <a:spcPct val="90000"/>
              </a:lnSpc>
            </a:pPr>
            <a:r>
              <a:rPr lang="en-US"/>
              <a:t>Point to point</a:t>
            </a:r>
          </a:p>
          <a:p>
            <a:pPr lvl="1">
              <a:lnSpc>
                <a:spcPct val="90000"/>
              </a:lnSpc>
            </a:pPr>
            <a:r>
              <a:rPr lang="en-US"/>
              <a:t>Satellite</a:t>
            </a:r>
          </a:p>
          <a:p>
            <a:pPr>
              <a:lnSpc>
                <a:spcPct val="90000"/>
              </a:lnSpc>
            </a:pPr>
            <a:r>
              <a:rPr lang="en-US"/>
              <a:t>30MHz to 1GHz</a:t>
            </a:r>
          </a:p>
          <a:p>
            <a:pPr lvl="1">
              <a:lnSpc>
                <a:spcPct val="90000"/>
              </a:lnSpc>
            </a:pPr>
            <a:r>
              <a:rPr lang="en-US"/>
              <a:t>Omnidirectional</a:t>
            </a:r>
          </a:p>
          <a:p>
            <a:pPr lvl="1">
              <a:lnSpc>
                <a:spcPct val="90000"/>
              </a:lnSpc>
            </a:pPr>
            <a:r>
              <a:rPr lang="en-US"/>
              <a:t>Broadcast radio</a:t>
            </a:r>
          </a:p>
          <a:p>
            <a:pPr>
              <a:lnSpc>
                <a:spcPct val="90000"/>
              </a:lnSpc>
            </a:pPr>
            <a:r>
              <a:rPr lang="en-US"/>
              <a:t>3 x 10</a:t>
            </a:r>
            <a:r>
              <a:rPr lang="en-US" baseline="30000"/>
              <a:t>11</a:t>
            </a:r>
            <a:r>
              <a:rPr lang="en-US"/>
              <a:t> to 2 x 10</a:t>
            </a:r>
            <a:r>
              <a:rPr lang="en-US" baseline="30000"/>
              <a:t>14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Infrared</a:t>
            </a:r>
          </a:p>
          <a:p>
            <a:pPr lvl="1">
              <a:lnSpc>
                <a:spcPct val="90000"/>
              </a:lnSpc>
            </a:pPr>
            <a:r>
              <a:rPr lang="en-US"/>
              <a:t>Local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Antennas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Electrical conductor (or system of..) used to radiate electromagnetic energy or collect electromagnetic energy</a:t>
            </a:r>
          </a:p>
          <a:p>
            <a:pPr>
              <a:lnSpc>
                <a:spcPct val="90000"/>
              </a:lnSpc>
            </a:pPr>
            <a:r>
              <a:rPr lang="en-GB" sz="2400"/>
              <a:t>Transmission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Radio frequency energy from transmitter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Converted to electromagnetic energy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By antenna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Radiated into surrounding environment</a:t>
            </a:r>
          </a:p>
          <a:p>
            <a:pPr>
              <a:lnSpc>
                <a:spcPct val="90000"/>
              </a:lnSpc>
            </a:pPr>
            <a:r>
              <a:rPr lang="en-GB" sz="2400"/>
              <a:t>Reception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Electromagnetic energy impinging on antenna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Converted to radio frequency electrical energy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Fed to receiver</a:t>
            </a:r>
          </a:p>
          <a:p>
            <a:pPr>
              <a:lnSpc>
                <a:spcPct val="90000"/>
              </a:lnSpc>
            </a:pPr>
            <a:r>
              <a:rPr lang="en-GB" sz="2400"/>
              <a:t>Same antenna often used for both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Radiation Pattern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Power radiated in all directions</a:t>
            </a:r>
          </a:p>
          <a:p>
            <a:r>
              <a:rPr lang="en-GB"/>
              <a:t>Not same performance in all directions</a:t>
            </a:r>
          </a:p>
          <a:p>
            <a:r>
              <a:rPr lang="en-GB"/>
              <a:t>Isotropic antenna is (theoretical) point in space</a:t>
            </a:r>
          </a:p>
          <a:p>
            <a:pPr lvl="1"/>
            <a:r>
              <a:rPr lang="en-GB"/>
              <a:t>Radiates in all directions equally</a:t>
            </a:r>
          </a:p>
          <a:p>
            <a:pPr lvl="1"/>
            <a:r>
              <a:rPr lang="en-GB"/>
              <a:t>Gives spherical radiation pattern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Parabolic Reflective Antenna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Used for terrestrial and satellite microwave</a:t>
            </a:r>
          </a:p>
          <a:p>
            <a:pPr>
              <a:lnSpc>
                <a:spcPct val="90000"/>
              </a:lnSpc>
            </a:pPr>
            <a:r>
              <a:rPr lang="en-GB" sz="2400"/>
              <a:t>Parabola is locus of point equidistant from a line and a point not on that line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Fixed point is focus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Line is directrix</a:t>
            </a:r>
          </a:p>
          <a:p>
            <a:pPr>
              <a:lnSpc>
                <a:spcPct val="90000"/>
              </a:lnSpc>
            </a:pPr>
            <a:r>
              <a:rPr lang="en-GB" sz="2400"/>
              <a:t>Revolve parabola about axis to get paraboloid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Cross section parallel to axis gives parabola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Cross section perpendicular to axis gives circle</a:t>
            </a:r>
          </a:p>
          <a:p>
            <a:pPr>
              <a:lnSpc>
                <a:spcPct val="90000"/>
              </a:lnSpc>
            </a:pPr>
            <a:r>
              <a:rPr lang="en-GB" sz="2400"/>
              <a:t>Source placed at focus will produce waves reflected from parabola in parallel to axis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Creates (theoretical) parallel beam of light/sound/radio</a:t>
            </a:r>
          </a:p>
          <a:p>
            <a:pPr>
              <a:lnSpc>
                <a:spcPct val="90000"/>
              </a:lnSpc>
            </a:pPr>
            <a:r>
              <a:rPr lang="en-GB" sz="2400"/>
              <a:t>On reception, signal is concentrated at focus, where detector is placed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Parabolic Reflective Antenna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 b="26041"/>
          <a:stretch>
            <a:fillRect/>
          </a:stretch>
        </p:blipFill>
        <p:spPr bwMode="auto">
          <a:xfrm>
            <a:off x="1143000" y="1352550"/>
            <a:ext cx="7361238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Electromagnetic Spectrum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 l="35696" b="7750"/>
          <a:stretch>
            <a:fillRect/>
          </a:stretch>
        </p:blipFill>
        <p:spPr bwMode="auto">
          <a:xfrm>
            <a:off x="0" y="1416050"/>
            <a:ext cx="9144000" cy="54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Antenna Gain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Measure of directionality of antenna</a:t>
            </a:r>
          </a:p>
          <a:p>
            <a:r>
              <a:rPr lang="en-GB"/>
              <a:t>Power output in particular direction compared with that produced by isotropic antenna</a:t>
            </a:r>
          </a:p>
          <a:p>
            <a:r>
              <a:rPr lang="en-GB"/>
              <a:t>Measured in decibels (dB)</a:t>
            </a:r>
          </a:p>
          <a:p>
            <a:r>
              <a:rPr lang="en-GB"/>
              <a:t>Results in loss in power in another direction</a:t>
            </a:r>
          </a:p>
          <a:p>
            <a:r>
              <a:rPr lang="en-GB"/>
              <a:t>Effective area relates to size and shape</a:t>
            </a:r>
          </a:p>
          <a:p>
            <a:pPr lvl="1"/>
            <a:r>
              <a:rPr lang="en-GB"/>
              <a:t>Related to gain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Terrestrial Microwave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Parabolic dish</a:t>
            </a:r>
          </a:p>
          <a:p>
            <a:r>
              <a:rPr lang="en-US"/>
              <a:t>Focused beam</a:t>
            </a:r>
          </a:p>
          <a:p>
            <a:r>
              <a:rPr lang="en-US"/>
              <a:t>Line of sight</a:t>
            </a:r>
          </a:p>
          <a:p>
            <a:r>
              <a:rPr lang="en-US"/>
              <a:t>Long haul telecommunications</a:t>
            </a:r>
          </a:p>
          <a:p>
            <a:r>
              <a:rPr lang="en-US"/>
              <a:t>Higher frequencies give higher data rates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Satellite Microwave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Satellite is relay station</a:t>
            </a:r>
          </a:p>
          <a:p>
            <a:r>
              <a:rPr lang="en-US"/>
              <a:t>Satellite receives on one frequency, amplifies or repeats signal and transmits on another frequency</a:t>
            </a:r>
          </a:p>
          <a:p>
            <a:r>
              <a:rPr lang="en-US"/>
              <a:t>Requires geo-stationary orbit</a:t>
            </a:r>
          </a:p>
          <a:p>
            <a:pPr lvl="1"/>
            <a:r>
              <a:rPr lang="en-US"/>
              <a:t>Height of 35,784km</a:t>
            </a:r>
          </a:p>
          <a:p>
            <a:r>
              <a:rPr lang="en-US"/>
              <a:t>Television</a:t>
            </a:r>
          </a:p>
          <a:p>
            <a:r>
              <a:rPr lang="en-US"/>
              <a:t>Long distance telephone</a:t>
            </a:r>
          </a:p>
          <a:p>
            <a:r>
              <a:rPr lang="en-US"/>
              <a:t>Private business networks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Satellite Point to Point Link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 b="59067"/>
          <a:stretch>
            <a:fillRect/>
          </a:stretch>
        </p:blipFill>
        <p:spPr bwMode="auto">
          <a:xfrm>
            <a:off x="0" y="1524000"/>
            <a:ext cx="9144000" cy="52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Satellite Broadcast Link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/>
          <a:srcRect t="44795" b="8496"/>
          <a:stretch>
            <a:fillRect/>
          </a:stretch>
        </p:blipFill>
        <p:spPr bwMode="auto">
          <a:xfrm>
            <a:off x="457200" y="1411288"/>
            <a:ext cx="8153400" cy="537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Broadcast Radio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Omnidirectional</a:t>
            </a:r>
          </a:p>
          <a:p>
            <a:r>
              <a:rPr lang="en-US"/>
              <a:t>FM radio</a:t>
            </a:r>
          </a:p>
          <a:p>
            <a:r>
              <a:rPr lang="en-US"/>
              <a:t>UHF and VHF television</a:t>
            </a:r>
          </a:p>
          <a:p>
            <a:r>
              <a:rPr lang="en-US"/>
              <a:t>Line of sight</a:t>
            </a:r>
          </a:p>
          <a:p>
            <a:r>
              <a:rPr lang="en-US"/>
              <a:t>Suffers from multipath interference</a:t>
            </a:r>
          </a:p>
          <a:p>
            <a:pPr lvl="1"/>
            <a:r>
              <a:rPr lang="en-US"/>
              <a:t>Reflections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Infrared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Modulate noncoherent infrared light</a:t>
            </a:r>
          </a:p>
          <a:p>
            <a:r>
              <a:rPr lang="en-US"/>
              <a:t>Line of sight (or reflection)</a:t>
            </a:r>
          </a:p>
          <a:p>
            <a:r>
              <a:rPr lang="en-US"/>
              <a:t>Blocked by walls</a:t>
            </a:r>
          </a:p>
          <a:p>
            <a:r>
              <a:rPr lang="en-US"/>
              <a:t>e.g. TV remote control, IRD port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Wireless Propagation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Signal travels along three routes</a:t>
            </a:r>
          </a:p>
          <a:p>
            <a:pPr lvl="1"/>
            <a:r>
              <a:rPr lang="en-GB" sz="2000"/>
              <a:t>Ground wave</a:t>
            </a:r>
          </a:p>
          <a:p>
            <a:pPr lvl="2"/>
            <a:r>
              <a:rPr lang="en-GB" sz="1800"/>
              <a:t>Follows contour of earth</a:t>
            </a:r>
          </a:p>
          <a:p>
            <a:pPr lvl="2"/>
            <a:r>
              <a:rPr lang="en-GB" sz="1800"/>
              <a:t>Up to 2MHz</a:t>
            </a:r>
          </a:p>
          <a:p>
            <a:pPr lvl="2"/>
            <a:r>
              <a:rPr lang="en-GB" sz="1800"/>
              <a:t>AM radio</a:t>
            </a:r>
          </a:p>
          <a:p>
            <a:pPr lvl="1"/>
            <a:r>
              <a:rPr lang="en-GB" sz="2000"/>
              <a:t>Sky wave</a:t>
            </a:r>
          </a:p>
          <a:p>
            <a:pPr lvl="2"/>
            <a:r>
              <a:rPr lang="en-GB" sz="1800"/>
              <a:t>Amateur radio, BBC world service, Voice of America</a:t>
            </a:r>
          </a:p>
          <a:p>
            <a:pPr lvl="2"/>
            <a:r>
              <a:rPr lang="en-GB" sz="1800"/>
              <a:t>Signal reflected from ionosphere layer of upper atmosphere</a:t>
            </a:r>
          </a:p>
          <a:p>
            <a:pPr lvl="2"/>
            <a:r>
              <a:rPr lang="en-GB" sz="1800"/>
              <a:t>(Actually refracted)</a:t>
            </a:r>
          </a:p>
          <a:p>
            <a:pPr lvl="1"/>
            <a:r>
              <a:rPr lang="en-GB" sz="2000"/>
              <a:t>Line of sight</a:t>
            </a:r>
          </a:p>
          <a:p>
            <a:pPr lvl="2"/>
            <a:r>
              <a:rPr lang="en-GB" sz="1800"/>
              <a:t>Above 30Mhz</a:t>
            </a:r>
          </a:p>
          <a:p>
            <a:pPr lvl="2"/>
            <a:r>
              <a:rPr lang="en-GB" sz="1800"/>
              <a:t>May be further than optical line of sight due to refraction</a:t>
            </a:r>
          </a:p>
          <a:p>
            <a:pPr lvl="2"/>
            <a:r>
              <a:rPr lang="en-GB" sz="1800"/>
              <a:t>More later…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Ground Wave Propagation 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 b="73831"/>
          <a:stretch>
            <a:fillRect/>
          </a:stretch>
        </p:blipFill>
        <p:spPr bwMode="auto">
          <a:xfrm>
            <a:off x="533400" y="1524000"/>
            <a:ext cx="80772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Sky Wave Propagation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 t="30655" b="37383"/>
          <a:stretch>
            <a:fillRect/>
          </a:stretch>
        </p:blipFill>
        <p:spPr bwMode="auto">
          <a:xfrm>
            <a:off x="533400" y="1524000"/>
            <a:ext cx="8001000" cy="49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Guided Transmission Media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Twisted Pair</a:t>
            </a:r>
          </a:p>
          <a:p>
            <a:r>
              <a:rPr lang="en-US"/>
              <a:t>Coaxial cable</a:t>
            </a:r>
          </a:p>
          <a:p>
            <a:r>
              <a:rPr lang="en-US"/>
              <a:t>Optical fiber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 of Sight Propagation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 t="70280" b="6541"/>
          <a:stretch>
            <a:fillRect/>
          </a:stretch>
        </p:blipFill>
        <p:spPr bwMode="auto">
          <a:xfrm>
            <a:off x="457200" y="2133600"/>
            <a:ext cx="82296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Refraction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Velocity of electromagnetic wave is a function of density of material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~3 x 10</a:t>
            </a:r>
            <a:r>
              <a:rPr lang="en-GB" sz="2000" baseline="30000"/>
              <a:t>8</a:t>
            </a:r>
            <a:r>
              <a:rPr lang="en-GB" sz="2000"/>
              <a:t> m/s in vacuum, less in anything else</a:t>
            </a:r>
          </a:p>
          <a:p>
            <a:pPr>
              <a:lnSpc>
                <a:spcPct val="90000"/>
              </a:lnSpc>
            </a:pPr>
            <a:r>
              <a:rPr lang="en-GB" sz="2400"/>
              <a:t>As wave moves from one medium to another, its speed changes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Causes bending of direction of wave at boundary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Towards more dense medium</a:t>
            </a:r>
          </a:p>
          <a:p>
            <a:pPr>
              <a:lnSpc>
                <a:spcPct val="90000"/>
              </a:lnSpc>
            </a:pPr>
            <a:r>
              <a:rPr lang="en-GB" sz="2400"/>
              <a:t>Index of refraction (refractive index) is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Sin(angle of incidence)/sin(angle of refraction)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Varies with wavelength</a:t>
            </a:r>
          </a:p>
          <a:p>
            <a:pPr>
              <a:lnSpc>
                <a:spcPct val="90000"/>
              </a:lnSpc>
            </a:pPr>
            <a:r>
              <a:rPr lang="en-GB" sz="2400"/>
              <a:t>May cause sudden change of direction at transition between media</a:t>
            </a:r>
          </a:p>
          <a:p>
            <a:pPr>
              <a:lnSpc>
                <a:spcPct val="90000"/>
              </a:lnSpc>
            </a:pPr>
            <a:r>
              <a:rPr lang="en-GB" sz="2400"/>
              <a:t>May cause gradual bending if medium density is varying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Density of atmosphere decreases with height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Results in bending towards earth of radio waves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Optical and Radio Horizons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/>
          <a:srcRect b="25060"/>
          <a:stretch>
            <a:fillRect/>
          </a:stretch>
        </p:blipFill>
        <p:spPr bwMode="auto">
          <a:xfrm>
            <a:off x="0" y="1536700"/>
            <a:ext cx="91440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 of Sight Transmission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Free space loss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Signal disperses with distance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Greater for lower frequencies (longer wavelengths)</a:t>
            </a:r>
          </a:p>
          <a:p>
            <a:pPr>
              <a:lnSpc>
                <a:spcPct val="90000"/>
              </a:lnSpc>
            </a:pPr>
            <a:r>
              <a:rPr lang="en-GB" sz="2400"/>
              <a:t>Atmospheric Absorption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Water vapour and oxygen absorb radio signals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Water greatest at 22GHz, less below 15GHz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Oxygen greater at 60GHz, less below 30GHz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Rain and fog scatter radio waves</a:t>
            </a:r>
          </a:p>
          <a:p>
            <a:pPr>
              <a:lnSpc>
                <a:spcPct val="90000"/>
              </a:lnSpc>
            </a:pPr>
            <a:r>
              <a:rPr lang="en-GB" sz="2400"/>
              <a:t>Multipath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Better to get line of sight if possible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Signal can be reflected causing multiple copies to be received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May be no direct signal at all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May reinforce or cancel direct signal</a:t>
            </a:r>
          </a:p>
          <a:p>
            <a:pPr>
              <a:lnSpc>
                <a:spcPct val="90000"/>
              </a:lnSpc>
            </a:pPr>
            <a:r>
              <a:rPr lang="en-GB" sz="2400"/>
              <a:t>Refraction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May result in partial or total loss of signal at receiver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8204200" cy="1143000"/>
          </a:xfrm>
        </p:spPr>
        <p:txBody>
          <a:bodyPr/>
          <a:lstStyle/>
          <a:p>
            <a:r>
              <a:rPr lang="en-GB"/>
              <a:t>Free</a:t>
            </a:r>
            <a:br>
              <a:rPr lang="en-GB"/>
            </a:br>
            <a:r>
              <a:rPr lang="en-GB"/>
              <a:t>Space</a:t>
            </a:r>
            <a:br>
              <a:rPr lang="en-GB"/>
            </a:br>
            <a:r>
              <a:rPr lang="en-GB"/>
              <a:t>Loss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/>
          <a:srcRect b="13582"/>
          <a:stretch>
            <a:fillRect/>
          </a:stretch>
        </p:blipFill>
        <p:spPr bwMode="auto">
          <a:xfrm>
            <a:off x="2209800" y="128588"/>
            <a:ext cx="6934200" cy="672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Multipath Interference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 b="10742"/>
          <a:stretch>
            <a:fillRect/>
          </a:stretch>
        </p:blipFill>
        <p:spPr bwMode="auto">
          <a:xfrm>
            <a:off x="1447800" y="1382713"/>
            <a:ext cx="5562600" cy="54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0" name="Rectangle 1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Transmission Characteristics of Guided Media </a:t>
            </a:r>
            <a:endParaRPr lang="en-GB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175" y="1325563"/>
            <a:ext cx="914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200">
                <a:latin typeface="Times"/>
                <a:cs typeface="Times New Roman" pitchFamily="18" charset="0"/>
              </a:rPr>
              <a:t> </a:t>
            </a:r>
          </a:p>
          <a:p>
            <a:endParaRPr lang="en-US"/>
          </a:p>
        </p:txBody>
      </p:sp>
      <p:grpSp>
        <p:nvGrpSpPr>
          <p:cNvPr id="38019" name="Group 131"/>
          <p:cNvGrpSpPr>
            <a:grpSpLocks/>
          </p:cNvGrpSpPr>
          <p:nvPr/>
        </p:nvGrpSpPr>
        <p:grpSpPr bwMode="auto">
          <a:xfrm>
            <a:off x="85725" y="1905000"/>
            <a:ext cx="9058275" cy="3573463"/>
            <a:chOff x="-3" y="400"/>
            <a:chExt cx="5706" cy="2251"/>
          </a:xfrm>
        </p:grpSpPr>
        <p:grpSp>
          <p:nvGrpSpPr>
            <p:cNvPr id="38017" name="Group 129"/>
            <p:cNvGrpSpPr>
              <a:grpSpLocks/>
            </p:cNvGrpSpPr>
            <p:nvPr/>
          </p:nvGrpSpPr>
          <p:grpSpPr bwMode="auto">
            <a:xfrm>
              <a:off x="0" y="403"/>
              <a:ext cx="5700" cy="2245"/>
              <a:chOff x="0" y="403"/>
              <a:chExt cx="5700" cy="2245"/>
            </a:xfrm>
          </p:grpSpPr>
          <p:grpSp>
            <p:nvGrpSpPr>
              <p:cNvPr id="37920" name="Group 32"/>
              <p:cNvGrpSpPr>
                <a:grpSpLocks/>
              </p:cNvGrpSpPr>
              <p:nvPr/>
            </p:nvGrpSpPr>
            <p:grpSpPr bwMode="auto">
              <a:xfrm>
                <a:off x="0" y="403"/>
                <a:ext cx="1140" cy="403"/>
                <a:chOff x="0" y="403"/>
                <a:chExt cx="1140" cy="403"/>
              </a:xfrm>
            </p:grpSpPr>
            <p:sp>
              <p:nvSpPr>
                <p:cNvPr id="3789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05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800">
                      <a:latin typeface="Tahoma" pitchFamily="34" charset="0"/>
                      <a:cs typeface="Times New Roman" pitchFamily="18" charset="0"/>
                    </a:rPr>
                    <a:t> </a:t>
                  </a:r>
                </a:p>
                <a:p>
                  <a:pPr algn="ctr"/>
                  <a:endParaRPr lang="en-US" sz="3600">
                    <a:latin typeface="Tahoma" pitchFamily="34" charset="0"/>
                  </a:endParaRPr>
                </a:p>
              </p:txBody>
            </p:sp>
            <p:sp>
              <p:nvSpPr>
                <p:cNvPr id="37919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14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37924" name="Group 36"/>
              <p:cNvGrpSpPr>
                <a:grpSpLocks/>
              </p:cNvGrpSpPr>
              <p:nvPr/>
            </p:nvGrpSpPr>
            <p:grpSpPr bwMode="auto">
              <a:xfrm>
                <a:off x="1140" y="403"/>
                <a:ext cx="1140" cy="403"/>
                <a:chOff x="1140" y="403"/>
                <a:chExt cx="1140" cy="403"/>
              </a:xfrm>
            </p:grpSpPr>
            <p:sp>
              <p:nvSpPr>
                <p:cNvPr id="37923" name="Rectangle 35"/>
                <p:cNvSpPr>
                  <a:spLocks noChangeArrowheads="1"/>
                </p:cNvSpPr>
                <p:nvPr/>
              </p:nvSpPr>
              <p:spPr bwMode="auto">
                <a:xfrm>
                  <a:off x="1140" y="403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22" name="Group 34"/>
                <p:cNvGrpSpPr>
                  <a:grpSpLocks/>
                </p:cNvGrpSpPr>
                <p:nvPr/>
              </p:nvGrpSpPr>
              <p:grpSpPr bwMode="auto">
                <a:xfrm>
                  <a:off x="1140" y="403"/>
                  <a:ext cx="1140" cy="403"/>
                  <a:chOff x="1140" y="403"/>
                  <a:chExt cx="1140" cy="403"/>
                </a:xfrm>
              </p:grpSpPr>
              <p:sp>
                <p:nvSpPr>
                  <p:cNvPr id="3789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183" y="403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sz="1800" b="1">
                        <a:latin typeface="Tahoma" pitchFamily="34" charset="0"/>
                        <a:cs typeface="Times New Roman" pitchFamily="18" charset="0"/>
                      </a:rPr>
                      <a:t>Frequency Range</a:t>
                    </a:r>
                    <a:endParaRPr lang="en-US" sz="1800">
                      <a:latin typeface="Tahoma" pitchFamily="34" charset="0"/>
                      <a:cs typeface="Times New Roman" pitchFamily="18" charset="0"/>
                    </a:endParaRPr>
                  </a:p>
                  <a:p>
                    <a:pPr algn="ctr"/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2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40" y="403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28" name="Group 40"/>
              <p:cNvGrpSpPr>
                <a:grpSpLocks/>
              </p:cNvGrpSpPr>
              <p:nvPr/>
            </p:nvGrpSpPr>
            <p:grpSpPr bwMode="auto">
              <a:xfrm>
                <a:off x="2280" y="403"/>
                <a:ext cx="1140" cy="403"/>
                <a:chOff x="2280" y="403"/>
                <a:chExt cx="1140" cy="403"/>
              </a:xfrm>
            </p:grpSpPr>
            <p:sp>
              <p:nvSpPr>
                <p:cNvPr id="37927" name="Rectangle 39"/>
                <p:cNvSpPr>
                  <a:spLocks noChangeArrowheads="1"/>
                </p:cNvSpPr>
                <p:nvPr/>
              </p:nvSpPr>
              <p:spPr bwMode="auto">
                <a:xfrm>
                  <a:off x="2280" y="403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26" name="Group 38"/>
                <p:cNvGrpSpPr>
                  <a:grpSpLocks/>
                </p:cNvGrpSpPr>
                <p:nvPr/>
              </p:nvGrpSpPr>
              <p:grpSpPr bwMode="auto">
                <a:xfrm>
                  <a:off x="2280" y="403"/>
                  <a:ext cx="1140" cy="403"/>
                  <a:chOff x="2280" y="403"/>
                  <a:chExt cx="1140" cy="403"/>
                </a:xfrm>
              </p:grpSpPr>
              <p:sp>
                <p:nvSpPr>
                  <p:cNvPr id="3789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323" y="403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sz="1800" b="1">
                        <a:latin typeface="Tahoma" pitchFamily="34" charset="0"/>
                        <a:cs typeface="Times New Roman" pitchFamily="18" charset="0"/>
                      </a:rPr>
                      <a:t>Typical Attenuation</a:t>
                    </a:r>
                    <a:endParaRPr lang="en-US" sz="1800">
                      <a:latin typeface="Tahoma" pitchFamily="34" charset="0"/>
                      <a:cs typeface="Times New Roman" pitchFamily="18" charset="0"/>
                    </a:endParaRPr>
                  </a:p>
                  <a:p>
                    <a:pPr algn="ctr"/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2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280" y="403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32" name="Group 44"/>
              <p:cNvGrpSpPr>
                <a:grpSpLocks/>
              </p:cNvGrpSpPr>
              <p:nvPr/>
            </p:nvGrpSpPr>
            <p:grpSpPr bwMode="auto">
              <a:xfrm>
                <a:off x="3420" y="403"/>
                <a:ext cx="1140" cy="403"/>
                <a:chOff x="3420" y="403"/>
                <a:chExt cx="1140" cy="403"/>
              </a:xfrm>
            </p:grpSpPr>
            <p:sp>
              <p:nvSpPr>
                <p:cNvPr id="37931" name="Rectangle 43"/>
                <p:cNvSpPr>
                  <a:spLocks noChangeArrowheads="1"/>
                </p:cNvSpPr>
                <p:nvPr/>
              </p:nvSpPr>
              <p:spPr bwMode="auto">
                <a:xfrm>
                  <a:off x="3420" y="403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30" name="Group 42"/>
                <p:cNvGrpSpPr>
                  <a:grpSpLocks/>
                </p:cNvGrpSpPr>
                <p:nvPr/>
              </p:nvGrpSpPr>
              <p:grpSpPr bwMode="auto">
                <a:xfrm>
                  <a:off x="3420" y="403"/>
                  <a:ext cx="1140" cy="403"/>
                  <a:chOff x="3420" y="403"/>
                  <a:chExt cx="1140" cy="403"/>
                </a:xfrm>
              </p:grpSpPr>
              <p:sp>
                <p:nvSpPr>
                  <p:cNvPr id="3789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463" y="403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sz="1800" b="1">
                        <a:latin typeface="Tahoma" pitchFamily="34" charset="0"/>
                        <a:cs typeface="Times New Roman" pitchFamily="18" charset="0"/>
                      </a:rPr>
                      <a:t>Typical Delay</a:t>
                    </a:r>
                    <a:endParaRPr lang="en-US" sz="1800">
                      <a:latin typeface="Tahoma" pitchFamily="34" charset="0"/>
                      <a:cs typeface="Times New Roman" pitchFamily="18" charset="0"/>
                    </a:endParaRPr>
                  </a:p>
                  <a:p>
                    <a:pPr algn="ctr"/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2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420" y="403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36" name="Group 48"/>
              <p:cNvGrpSpPr>
                <a:grpSpLocks/>
              </p:cNvGrpSpPr>
              <p:nvPr/>
            </p:nvGrpSpPr>
            <p:grpSpPr bwMode="auto">
              <a:xfrm>
                <a:off x="4560" y="403"/>
                <a:ext cx="1140" cy="403"/>
                <a:chOff x="4560" y="403"/>
                <a:chExt cx="1140" cy="403"/>
              </a:xfrm>
            </p:grpSpPr>
            <p:sp>
              <p:nvSpPr>
                <p:cNvPr id="37935" name="Rectangle 47"/>
                <p:cNvSpPr>
                  <a:spLocks noChangeArrowheads="1"/>
                </p:cNvSpPr>
                <p:nvPr/>
              </p:nvSpPr>
              <p:spPr bwMode="auto">
                <a:xfrm>
                  <a:off x="4560" y="403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34" name="Group 46"/>
                <p:cNvGrpSpPr>
                  <a:grpSpLocks/>
                </p:cNvGrpSpPr>
                <p:nvPr/>
              </p:nvGrpSpPr>
              <p:grpSpPr bwMode="auto">
                <a:xfrm>
                  <a:off x="4560" y="403"/>
                  <a:ext cx="1140" cy="403"/>
                  <a:chOff x="4560" y="403"/>
                  <a:chExt cx="1140" cy="403"/>
                </a:xfrm>
              </p:grpSpPr>
              <p:sp>
                <p:nvSpPr>
                  <p:cNvPr id="3789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603" y="403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sz="1800" b="1">
                        <a:latin typeface="Tahoma" pitchFamily="34" charset="0"/>
                        <a:cs typeface="Times New Roman" pitchFamily="18" charset="0"/>
                      </a:rPr>
                      <a:t>Repeater Spacing</a:t>
                    </a:r>
                    <a:endParaRPr lang="en-US" sz="1800">
                      <a:latin typeface="Tahoma" pitchFamily="34" charset="0"/>
                      <a:cs typeface="Times New Roman" pitchFamily="18" charset="0"/>
                    </a:endParaRPr>
                  </a:p>
                  <a:p>
                    <a:pPr algn="ctr"/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403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40" name="Group 52"/>
              <p:cNvGrpSpPr>
                <a:grpSpLocks/>
              </p:cNvGrpSpPr>
              <p:nvPr/>
            </p:nvGrpSpPr>
            <p:grpSpPr bwMode="auto">
              <a:xfrm>
                <a:off x="0" y="806"/>
                <a:ext cx="1140" cy="518"/>
                <a:chOff x="0" y="806"/>
                <a:chExt cx="1140" cy="518"/>
              </a:xfrm>
            </p:grpSpPr>
            <p:sp>
              <p:nvSpPr>
                <p:cNvPr id="37939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14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38" name="Group 50"/>
                <p:cNvGrpSpPr>
                  <a:grpSpLocks/>
                </p:cNvGrpSpPr>
                <p:nvPr/>
              </p:nvGrpSpPr>
              <p:grpSpPr bwMode="auto">
                <a:xfrm>
                  <a:off x="0" y="806"/>
                  <a:ext cx="1140" cy="518"/>
                  <a:chOff x="0" y="806"/>
                  <a:chExt cx="1140" cy="518"/>
                </a:xfrm>
              </p:grpSpPr>
              <p:sp>
                <p:nvSpPr>
                  <p:cNvPr id="3789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806"/>
                    <a:ext cx="1054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Twisted pair (with loading)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3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06"/>
                    <a:ext cx="114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44" name="Group 56"/>
              <p:cNvGrpSpPr>
                <a:grpSpLocks/>
              </p:cNvGrpSpPr>
              <p:nvPr/>
            </p:nvGrpSpPr>
            <p:grpSpPr bwMode="auto">
              <a:xfrm>
                <a:off x="1140" y="806"/>
                <a:ext cx="1140" cy="518"/>
                <a:chOff x="1140" y="806"/>
                <a:chExt cx="1140" cy="518"/>
              </a:xfrm>
            </p:grpSpPr>
            <p:sp>
              <p:nvSpPr>
                <p:cNvPr id="37943" name="Rectangle 55"/>
                <p:cNvSpPr>
                  <a:spLocks noChangeArrowheads="1"/>
                </p:cNvSpPr>
                <p:nvPr/>
              </p:nvSpPr>
              <p:spPr bwMode="auto">
                <a:xfrm>
                  <a:off x="1140" y="806"/>
                  <a:ext cx="114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42" name="Group 54"/>
                <p:cNvGrpSpPr>
                  <a:grpSpLocks/>
                </p:cNvGrpSpPr>
                <p:nvPr/>
              </p:nvGrpSpPr>
              <p:grpSpPr bwMode="auto">
                <a:xfrm>
                  <a:off x="1140" y="806"/>
                  <a:ext cx="1140" cy="518"/>
                  <a:chOff x="1140" y="806"/>
                  <a:chExt cx="1140" cy="518"/>
                </a:xfrm>
              </p:grpSpPr>
              <p:sp>
                <p:nvSpPr>
                  <p:cNvPr id="3790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183" y="806"/>
                    <a:ext cx="1054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0 to 3.5 kHz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4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140" y="806"/>
                    <a:ext cx="114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48" name="Group 60"/>
              <p:cNvGrpSpPr>
                <a:grpSpLocks/>
              </p:cNvGrpSpPr>
              <p:nvPr/>
            </p:nvGrpSpPr>
            <p:grpSpPr bwMode="auto">
              <a:xfrm>
                <a:off x="2280" y="806"/>
                <a:ext cx="1140" cy="518"/>
                <a:chOff x="2280" y="806"/>
                <a:chExt cx="1140" cy="518"/>
              </a:xfrm>
            </p:grpSpPr>
            <p:sp>
              <p:nvSpPr>
                <p:cNvPr id="37947" name="Rectangle 59"/>
                <p:cNvSpPr>
                  <a:spLocks noChangeArrowheads="1"/>
                </p:cNvSpPr>
                <p:nvPr/>
              </p:nvSpPr>
              <p:spPr bwMode="auto">
                <a:xfrm>
                  <a:off x="2280" y="806"/>
                  <a:ext cx="114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46" name="Group 58"/>
                <p:cNvGrpSpPr>
                  <a:grpSpLocks/>
                </p:cNvGrpSpPr>
                <p:nvPr/>
              </p:nvGrpSpPr>
              <p:grpSpPr bwMode="auto">
                <a:xfrm>
                  <a:off x="2280" y="806"/>
                  <a:ext cx="1140" cy="518"/>
                  <a:chOff x="2280" y="806"/>
                  <a:chExt cx="1140" cy="518"/>
                </a:xfrm>
              </p:grpSpPr>
              <p:sp>
                <p:nvSpPr>
                  <p:cNvPr id="3790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23" y="806"/>
                    <a:ext cx="1054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0.2 dB/km @ 1 kHz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4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280" y="806"/>
                    <a:ext cx="114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52" name="Group 64"/>
              <p:cNvGrpSpPr>
                <a:grpSpLocks/>
              </p:cNvGrpSpPr>
              <p:nvPr/>
            </p:nvGrpSpPr>
            <p:grpSpPr bwMode="auto">
              <a:xfrm>
                <a:off x="3420" y="806"/>
                <a:ext cx="1140" cy="518"/>
                <a:chOff x="3420" y="806"/>
                <a:chExt cx="1140" cy="518"/>
              </a:xfrm>
            </p:grpSpPr>
            <p:sp>
              <p:nvSpPr>
                <p:cNvPr id="37951" name="Rectangle 63"/>
                <p:cNvSpPr>
                  <a:spLocks noChangeArrowheads="1"/>
                </p:cNvSpPr>
                <p:nvPr/>
              </p:nvSpPr>
              <p:spPr bwMode="auto">
                <a:xfrm>
                  <a:off x="3420" y="806"/>
                  <a:ext cx="114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50" name="Group 62"/>
                <p:cNvGrpSpPr>
                  <a:grpSpLocks/>
                </p:cNvGrpSpPr>
                <p:nvPr/>
              </p:nvGrpSpPr>
              <p:grpSpPr bwMode="auto">
                <a:xfrm>
                  <a:off x="3420" y="806"/>
                  <a:ext cx="1140" cy="518"/>
                  <a:chOff x="3420" y="806"/>
                  <a:chExt cx="1140" cy="518"/>
                </a:xfrm>
              </p:grpSpPr>
              <p:sp>
                <p:nvSpPr>
                  <p:cNvPr id="3790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463" y="806"/>
                    <a:ext cx="1054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50 µs/km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4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420" y="806"/>
                    <a:ext cx="114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56" name="Group 68"/>
              <p:cNvGrpSpPr>
                <a:grpSpLocks/>
              </p:cNvGrpSpPr>
              <p:nvPr/>
            </p:nvGrpSpPr>
            <p:grpSpPr bwMode="auto">
              <a:xfrm>
                <a:off x="4560" y="806"/>
                <a:ext cx="1140" cy="518"/>
                <a:chOff x="4560" y="806"/>
                <a:chExt cx="1140" cy="518"/>
              </a:xfrm>
            </p:grpSpPr>
            <p:sp>
              <p:nvSpPr>
                <p:cNvPr id="37955" name="Rectangle 67"/>
                <p:cNvSpPr>
                  <a:spLocks noChangeArrowheads="1"/>
                </p:cNvSpPr>
                <p:nvPr/>
              </p:nvSpPr>
              <p:spPr bwMode="auto">
                <a:xfrm>
                  <a:off x="4560" y="806"/>
                  <a:ext cx="114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54" name="Group 66"/>
                <p:cNvGrpSpPr>
                  <a:grpSpLocks/>
                </p:cNvGrpSpPr>
                <p:nvPr/>
              </p:nvGrpSpPr>
              <p:grpSpPr bwMode="auto">
                <a:xfrm>
                  <a:off x="4560" y="806"/>
                  <a:ext cx="1140" cy="518"/>
                  <a:chOff x="4560" y="806"/>
                  <a:chExt cx="1140" cy="518"/>
                </a:xfrm>
              </p:grpSpPr>
              <p:sp>
                <p:nvSpPr>
                  <p:cNvPr id="3790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603" y="806"/>
                    <a:ext cx="1054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2 km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5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806"/>
                    <a:ext cx="114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60" name="Group 72"/>
              <p:cNvGrpSpPr>
                <a:grpSpLocks/>
              </p:cNvGrpSpPr>
              <p:nvPr/>
            </p:nvGrpSpPr>
            <p:grpSpPr bwMode="auto">
              <a:xfrm>
                <a:off x="0" y="1324"/>
                <a:ext cx="1140" cy="518"/>
                <a:chOff x="0" y="1324"/>
                <a:chExt cx="1140" cy="518"/>
              </a:xfrm>
            </p:grpSpPr>
            <p:sp>
              <p:nvSpPr>
                <p:cNvPr id="37959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114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58" name="Group 70"/>
                <p:cNvGrpSpPr>
                  <a:grpSpLocks/>
                </p:cNvGrpSpPr>
                <p:nvPr/>
              </p:nvGrpSpPr>
              <p:grpSpPr bwMode="auto">
                <a:xfrm>
                  <a:off x="0" y="1324"/>
                  <a:ext cx="1140" cy="518"/>
                  <a:chOff x="0" y="1324"/>
                  <a:chExt cx="1140" cy="518"/>
                </a:xfrm>
              </p:grpSpPr>
              <p:sp>
                <p:nvSpPr>
                  <p:cNvPr id="3790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324"/>
                    <a:ext cx="1054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Twisted pairs (multi-pair cables)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5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324"/>
                    <a:ext cx="114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64" name="Group 76"/>
              <p:cNvGrpSpPr>
                <a:grpSpLocks/>
              </p:cNvGrpSpPr>
              <p:nvPr/>
            </p:nvGrpSpPr>
            <p:grpSpPr bwMode="auto">
              <a:xfrm>
                <a:off x="1140" y="1324"/>
                <a:ext cx="1140" cy="518"/>
                <a:chOff x="1140" y="1324"/>
                <a:chExt cx="1140" cy="518"/>
              </a:xfrm>
            </p:grpSpPr>
            <p:sp>
              <p:nvSpPr>
                <p:cNvPr id="37963" name="Rectangle 75"/>
                <p:cNvSpPr>
                  <a:spLocks noChangeArrowheads="1"/>
                </p:cNvSpPr>
                <p:nvPr/>
              </p:nvSpPr>
              <p:spPr bwMode="auto">
                <a:xfrm>
                  <a:off x="1140" y="1324"/>
                  <a:ext cx="114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62" name="Group 74"/>
                <p:cNvGrpSpPr>
                  <a:grpSpLocks/>
                </p:cNvGrpSpPr>
                <p:nvPr/>
              </p:nvGrpSpPr>
              <p:grpSpPr bwMode="auto">
                <a:xfrm>
                  <a:off x="1140" y="1324"/>
                  <a:ext cx="1140" cy="518"/>
                  <a:chOff x="1140" y="1324"/>
                  <a:chExt cx="1140" cy="518"/>
                </a:xfrm>
              </p:grpSpPr>
              <p:sp>
                <p:nvSpPr>
                  <p:cNvPr id="379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183" y="1324"/>
                    <a:ext cx="1054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0 to 1 MHz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6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140" y="1324"/>
                    <a:ext cx="114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68" name="Group 80"/>
              <p:cNvGrpSpPr>
                <a:grpSpLocks/>
              </p:cNvGrpSpPr>
              <p:nvPr/>
            </p:nvGrpSpPr>
            <p:grpSpPr bwMode="auto">
              <a:xfrm>
                <a:off x="2280" y="1324"/>
                <a:ext cx="1140" cy="518"/>
                <a:chOff x="2280" y="1324"/>
                <a:chExt cx="1140" cy="518"/>
              </a:xfrm>
            </p:grpSpPr>
            <p:sp>
              <p:nvSpPr>
                <p:cNvPr id="37967" name="Rectangle 79"/>
                <p:cNvSpPr>
                  <a:spLocks noChangeArrowheads="1"/>
                </p:cNvSpPr>
                <p:nvPr/>
              </p:nvSpPr>
              <p:spPr bwMode="auto">
                <a:xfrm>
                  <a:off x="2280" y="1324"/>
                  <a:ext cx="114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66" name="Group 78"/>
                <p:cNvGrpSpPr>
                  <a:grpSpLocks/>
                </p:cNvGrpSpPr>
                <p:nvPr/>
              </p:nvGrpSpPr>
              <p:grpSpPr bwMode="auto">
                <a:xfrm>
                  <a:off x="2280" y="1324"/>
                  <a:ext cx="1140" cy="518"/>
                  <a:chOff x="2280" y="1324"/>
                  <a:chExt cx="1140" cy="518"/>
                </a:xfrm>
              </p:grpSpPr>
              <p:sp>
                <p:nvSpPr>
                  <p:cNvPr id="3790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23" y="1324"/>
                    <a:ext cx="1054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0.7 dB/km @ 1 kHz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65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280" y="1324"/>
                    <a:ext cx="114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72" name="Group 84"/>
              <p:cNvGrpSpPr>
                <a:grpSpLocks/>
              </p:cNvGrpSpPr>
              <p:nvPr/>
            </p:nvGrpSpPr>
            <p:grpSpPr bwMode="auto">
              <a:xfrm>
                <a:off x="3420" y="1324"/>
                <a:ext cx="1140" cy="518"/>
                <a:chOff x="3420" y="1324"/>
                <a:chExt cx="1140" cy="518"/>
              </a:xfrm>
            </p:grpSpPr>
            <p:sp>
              <p:nvSpPr>
                <p:cNvPr id="37971" name="Rectangle 83"/>
                <p:cNvSpPr>
                  <a:spLocks noChangeArrowheads="1"/>
                </p:cNvSpPr>
                <p:nvPr/>
              </p:nvSpPr>
              <p:spPr bwMode="auto">
                <a:xfrm>
                  <a:off x="3420" y="1324"/>
                  <a:ext cx="114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70" name="Group 82"/>
                <p:cNvGrpSpPr>
                  <a:grpSpLocks/>
                </p:cNvGrpSpPr>
                <p:nvPr/>
              </p:nvGrpSpPr>
              <p:grpSpPr bwMode="auto">
                <a:xfrm>
                  <a:off x="3420" y="1324"/>
                  <a:ext cx="1140" cy="518"/>
                  <a:chOff x="3420" y="1324"/>
                  <a:chExt cx="1140" cy="518"/>
                </a:xfrm>
              </p:grpSpPr>
              <p:sp>
                <p:nvSpPr>
                  <p:cNvPr id="3790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463" y="1324"/>
                    <a:ext cx="1054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5 µs/km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6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420" y="1324"/>
                    <a:ext cx="114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76" name="Group 88"/>
              <p:cNvGrpSpPr>
                <a:grpSpLocks/>
              </p:cNvGrpSpPr>
              <p:nvPr/>
            </p:nvGrpSpPr>
            <p:grpSpPr bwMode="auto">
              <a:xfrm>
                <a:off x="4560" y="1324"/>
                <a:ext cx="1140" cy="518"/>
                <a:chOff x="4560" y="1324"/>
                <a:chExt cx="1140" cy="518"/>
              </a:xfrm>
            </p:grpSpPr>
            <p:sp>
              <p:nvSpPr>
                <p:cNvPr id="37975" name="Rectangle 87"/>
                <p:cNvSpPr>
                  <a:spLocks noChangeArrowheads="1"/>
                </p:cNvSpPr>
                <p:nvPr/>
              </p:nvSpPr>
              <p:spPr bwMode="auto">
                <a:xfrm>
                  <a:off x="4560" y="1324"/>
                  <a:ext cx="114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74" name="Group 86"/>
                <p:cNvGrpSpPr>
                  <a:grpSpLocks/>
                </p:cNvGrpSpPr>
                <p:nvPr/>
              </p:nvGrpSpPr>
              <p:grpSpPr bwMode="auto">
                <a:xfrm>
                  <a:off x="4560" y="1324"/>
                  <a:ext cx="1140" cy="518"/>
                  <a:chOff x="4560" y="1324"/>
                  <a:chExt cx="1140" cy="518"/>
                </a:xfrm>
              </p:grpSpPr>
              <p:sp>
                <p:nvSpPr>
                  <p:cNvPr id="3790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603" y="1324"/>
                    <a:ext cx="1054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2 km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7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324"/>
                    <a:ext cx="114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80" name="Group 92"/>
              <p:cNvGrpSpPr>
                <a:grpSpLocks/>
              </p:cNvGrpSpPr>
              <p:nvPr/>
            </p:nvGrpSpPr>
            <p:grpSpPr bwMode="auto">
              <a:xfrm>
                <a:off x="0" y="1842"/>
                <a:ext cx="1140" cy="403"/>
                <a:chOff x="0" y="1842"/>
                <a:chExt cx="1140" cy="403"/>
              </a:xfrm>
            </p:grpSpPr>
            <p:sp>
              <p:nvSpPr>
                <p:cNvPr id="37979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78" name="Group 90"/>
                <p:cNvGrpSpPr>
                  <a:grpSpLocks/>
                </p:cNvGrpSpPr>
                <p:nvPr/>
              </p:nvGrpSpPr>
              <p:grpSpPr bwMode="auto">
                <a:xfrm>
                  <a:off x="0" y="1842"/>
                  <a:ext cx="1140" cy="403"/>
                  <a:chOff x="0" y="1842"/>
                  <a:chExt cx="1140" cy="403"/>
                </a:xfrm>
              </p:grpSpPr>
              <p:sp>
                <p:nvSpPr>
                  <p:cNvPr id="3790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842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Coaxial cable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7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842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84" name="Group 96"/>
              <p:cNvGrpSpPr>
                <a:grpSpLocks/>
              </p:cNvGrpSpPr>
              <p:nvPr/>
            </p:nvGrpSpPr>
            <p:grpSpPr bwMode="auto">
              <a:xfrm>
                <a:off x="1140" y="1842"/>
                <a:ext cx="1140" cy="403"/>
                <a:chOff x="1140" y="1842"/>
                <a:chExt cx="1140" cy="403"/>
              </a:xfrm>
            </p:grpSpPr>
            <p:sp>
              <p:nvSpPr>
                <p:cNvPr id="37983" name="Rectangle 95"/>
                <p:cNvSpPr>
                  <a:spLocks noChangeArrowheads="1"/>
                </p:cNvSpPr>
                <p:nvPr/>
              </p:nvSpPr>
              <p:spPr bwMode="auto">
                <a:xfrm>
                  <a:off x="1140" y="1842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82" name="Group 94"/>
                <p:cNvGrpSpPr>
                  <a:grpSpLocks/>
                </p:cNvGrpSpPr>
                <p:nvPr/>
              </p:nvGrpSpPr>
              <p:grpSpPr bwMode="auto">
                <a:xfrm>
                  <a:off x="1140" y="1842"/>
                  <a:ext cx="1140" cy="403"/>
                  <a:chOff x="1140" y="1842"/>
                  <a:chExt cx="1140" cy="403"/>
                </a:xfrm>
              </p:grpSpPr>
              <p:sp>
                <p:nvSpPr>
                  <p:cNvPr id="3791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183" y="1842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0 to 500 MHz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81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140" y="1842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88" name="Group 100"/>
              <p:cNvGrpSpPr>
                <a:grpSpLocks/>
              </p:cNvGrpSpPr>
              <p:nvPr/>
            </p:nvGrpSpPr>
            <p:grpSpPr bwMode="auto">
              <a:xfrm>
                <a:off x="2280" y="1842"/>
                <a:ext cx="1140" cy="403"/>
                <a:chOff x="2280" y="1842"/>
                <a:chExt cx="1140" cy="403"/>
              </a:xfrm>
            </p:grpSpPr>
            <p:sp>
              <p:nvSpPr>
                <p:cNvPr id="37987" name="Rectangle 99"/>
                <p:cNvSpPr>
                  <a:spLocks noChangeArrowheads="1"/>
                </p:cNvSpPr>
                <p:nvPr/>
              </p:nvSpPr>
              <p:spPr bwMode="auto">
                <a:xfrm>
                  <a:off x="2280" y="1842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86" name="Group 98"/>
                <p:cNvGrpSpPr>
                  <a:grpSpLocks/>
                </p:cNvGrpSpPr>
                <p:nvPr/>
              </p:nvGrpSpPr>
              <p:grpSpPr bwMode="auto">
                <a:xfrm>
                  <a:off x="2280" y="1842"/>
                  <a:ext cx="1140" cy="403"/>
                  <a:chOff x="2280" y="1842"/>
                  <a:chExt cx="1140" cy="403"/>
                </a:xfrm>
              </p:grpSpPr>
              <p:sp>
                <p:nvSpPr>
                  <p:cNvPr id="3791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323" y="1842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7 dB/km @ 10 MHz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8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280" y="1842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92" name="Group 104"/>
              <p:cNvGrpSpPr>
                <a:grpSpLocks/>
              </p:cNvGrpSpPr>
              <p:nvPr/>
            </p:nvGrpSpPr>
            <p:grpSpPr bwMode="auto">
              <a:xfrm>
                <a:off x="3420" y="1842"/>
                <a:ext cx="1140" cy="403"/>
                <a:chOff x="3420" y="1842"/>
                <a:chExt cx="1140" cy="403"/>
              </a:xfrm>
            </p:grpSpPr>
            <p:sp>
              <p:nvSpPr>
                <p:cNvPr id="37991" name="Rectangle 103"/>
                <p:cNvSpPr>
                  <a:spLocks noChangeArrowheads="1"/>
                </p:cNvSpPr>
                <p:nvPr/>
              </p:nvSpPr>
              <p:spPr bwMode="auto">
                <a:xfrm>
                  <a:off x="3420" y="1842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90" name="Group 102"/>
                <p:cNvGrpSpPr>
                  <a:grpSpLocks/>
                </p:cNvGrpSpPr>
                <p:nvPr/>
              </p:nvGrpSpPr>
              <p:grpSpPr bwMode="auto">
                <a:xfrm>
                  <a:off x="3420" y="1842"/>
                  <a:ext cx="1140" cy="403"/>
                  <a:chOff x="3420" y="1842"/>
                  <a:chExt cx="1140" cy="403"/>
                </a:xfrm>
              </p:grpSpPr>
              <p:sp>
                <p:nvSpPr>
                  <p:cNvPr id="3791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463" y="1842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4 µs/km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89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3420" y="1842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96" name="Group 108"/>
              <p:cNvGrpSpPr>
                <a:grpSpLocks/>
              </p:cNvGrpSpPr>
              <p:nvPr/>
            </p:nvGrpSpPr>
            <p:grpSpPr bwMode="auto">
              <a:xfrm>
                <a:off x="4560" y="1842"/>
                <a:ext cx="1140" cy="403"/>
                <a:chOff x="4560" y="1842"/>
                <a:chExt cx="1140" cy="403"/>
              </a:xfrm>
            </p:grpSpPr>
            <p:sp>
              <p:nvSpPr>
                <p:cNvPr id="379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4560" y="1842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94" name="Group 106"/>
                <p:cNvGrpSpPr>
                  <a:grpSpLocks/>
                </p:cNvGrpSpPr>
                <p:nvPr/>
              </p:nvGrpSpPr>
              <p:grpSpPr bwMode="auto">
                <a:xfrm>
                  <a:off x="4560" y="1842"/>
                  <a:ext cx="1140" cy="403"/>
                  <a:chOff x="4560" y="1842"/>
                  <a:chExt cx="1140" cy="403"/>
                </a:xfrm>
              </p:grpSpPr>
              <p:sp>
                <p:nvSpPr>
                  <p:cNvPr id="3791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603" y="1842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1 to 9 km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9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842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8000" name="Group 112"/>
              <p:cNvGrpSpPr>
                <a:grpSpLocks/>
              </p:cNvGrpSpPr>
              <p:nvPr/>
            </p:nvGrpSpPr>
            <p:grpSpPr bwMode="auto">
              <a:xfrm>
                <a:off x="0" y="2245"/>
                <a:ext cx="1140" cy="403"/>
                <a:chOff x="0" y="2245"/>
                <a:chExt cx="1140" cy="403"/>
              </a:xfrm>
            </p:grpSpPr>
            <p:sp>
              <p:nvSpPr>
                <p:cNvPr id="37999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2245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7998" name="Group 110"/>
                <p:cNvGrpSpPr>
                  <a:grpSpLocks/>
                </p:cNvGrpSpPr>
                <p:nvPr/>
              </p:nvGrpSpPr>
              <p:grpSpPr bwMode="auto">
                <a:xfrm>
                  <a:off x="0" y="2245"/>
                  <a:ext cx="1140" cy="403"/>
                  <a:chOff x="0" y="2245"/>
                  <a:chExt cx="1140" cy="403"/>
                </a:xfrm>
              </p:grpSpPr>
              <p:sp>
                <p:nvSpPr>
                  <p:cNvPr id="3791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245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Optical fiber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799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245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8004" name="Group 116"/>
              <p:cNvGrpSpPr>
                <a:grpSpLocks/>
              </p:cNvGrpSpPr>
              <p:nvPr/>
            </p:nvGrpSpPr>
            <p:grpSpPr bwMode="auto">
              <a:xfrm>
                <a:off x="1140" y="2245"/>
                <a:ext cx="1140" cy="403"/>
                <a:chOff x="1140" y="2245"/>
                <a:chExt cx="1140" cy="403"/>
              </a:xfrm>
            </p:grpSpPr>
            <p:sp>
              <p:nvSpPr>
                <p:cNvPr id="38003" name="Rectangle 115"/>
                <p:cNvSpPr>
                  <a:spLocks noChangeArrowheads="1"/>
                </p:cNvSpPr>
                <p:nvPr/>
              </p:nvSpPr>
              <p:spPr bwMode="auto">
                <a:xfrm>
                  <a:off x="1140" y="2245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8002" name="Group 114"/>
                <p:cNvGrpSpPr>
                  <a:grpSpLocks/>
                </p:cNvGrpSpPr>
                <p:nvPr/>
              </p:nvGrpSpPr>
              <p:grpSpPr bwMode="auto">
                <a:xfrm>
                  <a:off x="1140" y="2245"/>
                  <a:ext cx="1140" cy="403"/>
                  <a:chOff x="1140" y="2245"/>
                  <a:chExt cx="1140" cy="403"/>
                </a:xfrm>
              </p:grpSpPr>
              <p:sp>
                <p:nvSpPr>
                  <p:cNvPr id="3791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183" y="2245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186 to 370 THz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8001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140" y="2245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8008" name="Group 120"/>
              <p:cNvGrpSpPr>
                <a:grpSpLocks/>
              </p:cNvGrpSpPr>
              <p:nvPr/>
            </p:nvGrpSpPr>
            <p:grpSpPr bwMode="auto">
              <a:xfrm>
                <a:off x="2280" y="2245"/>
                <a:ext cx="1140" cy="403"/>
                <a:chOff x="2280" y="2245"/>
                <a:chExt cx="1140" cy="403"/>
              </a:xfrm>
            </p:grpSpPr>
            <p:sp>
              <p:nvSpPr>
                <p:cNvPr id="380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80" y="2245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8006" name="Group 118"/>
                <p:cNvGrpSpPr>
                  <a:grpSpLocks/>
                </p:cNvGrpSpPr>
                <p:nvPr/>
              </p:nvGrpSpPr>
              <p:grpSpPr bwMode="auto">
                <a:xfrm>
                  <a:off x="2280" y="2245"/>
                  <a:ext cx="1140" cy="403"/>
                  <a:chOff x="2280" y="2245"/>
                  <a:chExt cx="1140" cy="403"/>
                </a:xfrm>
              </p:grpSpPr>
              <p:sp>
                <p:nvSpPr>
                  <p:cNvPr id="3791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323" y="2245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0.2 to 0.5 dB/km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800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2280" y="2245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8012" name="Group 124"/>
              <p:cNvGrpSpPr>
                <a:grpSpLocks/>
              </p:cNvGrpSpPr>
              <p:nvPr/>
            </p:nvGrpSpPr>
            <p:grpSpPr bwMode="auto">
              <a:xfrm>
                <a:off x="3420" y="2245"/>
                <a:ext cx="1140" cy="403"/>
                <a:chOff x="3420" y="2245"/>
                <a:chExt cx="1140" cy="403"/>
              </a:xfrm>
            </p:grpSpPr>
            <p:sp>
              <p:nvSpPr>
                <p:cNvPr id="380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3420" y="2245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8010" name="Group 122"/>
                <p:cNvGrpSpPr>
                  <a:grpSpLocks/>
                </p:cNvGrpSpPr>
                <p:nvPr/>
              </p:nvGrpSpPr>
              <p:grpSpPr bwMode="auto">
                <a:xfrm>
                  <a:off x="3420" y="2245"/>
                  <a:ext cx="1140" cy="403"/>
                  <a:chOff x="3420" y="2245"/>
                  <a:chExt cx="1140" cy="403"/>
                </a:xfrm>
              </p:grpSpPr>
              <p:sp>
                <p:nvSpPr>
                  <p:cNvPr id="3791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463" y="2245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5 µs/km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800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420" y="2245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8016" name="Group 128"/>
              <p:cNvGrpSpPr>
                <a:grpSpLocks/>
              </p:cNvGrpSpPr>
              <p:nvPr/>
            </p:nvGrpSpPr>
            <p:grpSpPr bwMode="auto">
              <a:xfrm>
                <a:off x="4560" y="2245"/>
                <a:ext cx="1140" cy="403"/>
                <a:chOff x="4560" y="2245"/>
                <a:chExt cx="1140" cy="403"/>
              </a:xfrm>
            </p:grpSpPr>
            <p:sp>
              <p:nvSpPr>
                <p:cNvPr id="38015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0" y="2245"/>
                  <a:ext cx="11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  <p:grpSp>
              <p:nvGrpSpPr>
                <p:cNvPr id="38014" name="Group 126"/>
                <p:cNvGrpSpPr>
                  <a:grpSpLocks/>
                </p:cNvGrpSpPr>
                <p:nvPr/>
              </p:nvGrpSpPr>
              <p:grpSpPr bwMode="auto">
                <a:xfrm>
                  <a:off x="4560" y="2245"/>
                  <a:ext cx="1140" cy="403"/>
                  <a:chOff x="4560" y="2245"/>
                  <a:chExt cx="1140" cy="403"/>
                </a:xfrm>
              </p:grpSpPr>
              <p:sp>
                <p:nvSpPr>
                  <p:cNvPr id="379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603" y="2245"/>
                    <a:ext cx="1054" cy="4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r>
                      <a:rPr lang="en-US" sz="1800">
                        <a:latin typeface="Tahoma" pitchFamily="34" charset="0"/>
                        <a:cs typeface="Times New Roman" pitchFamily="18" charset="0"/>
                      </a:rPr>
                      <a:t>40 km</a:t>
                    </a:r>
                  </a:p>
                  <a:p>
                    <a:endParaRPr lang="en-US" sz="3600">
                      <a:latin typeface="Tahoma" pitchFamily="34" charset="0"/>
                    </a:endParaRPr>
                  </a:p>
                </p:txBody>
              </p:sp>
              <p:sp>
                <p:nvSpPr>
                  <p:cNvPr id="38013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245"/>
                    <a:ext cx="114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8018" name="Rectangle 130"/>
            <p:cNvSpPr>
              <a:spLocks noChangeArrowheads="1"/>
            </p:cNvSpPr>
            <p:nvPr/>
          </p:nvSpPr>
          <p:spPr bwMode="auto">
            <a:xfrm>
              <a:off x="-3" y="400"/>
              <a:ext cx="5706" cy="2251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 l="2350" r="16191" b="81863"/>
          <a:stretch>
            <a:fillRect/>
          </a:stretch>
        </p:blipFill>
        <p:spPr bwMode="auto">
          <a:xfrm>
            <a:off x="381000" y="1752600"/>
            <a:ext cx="83058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Twisted Pair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Twisted Pair - Applications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common medium</a:t>
            </a:r>
          </a:p>
          <a:p>
            <a:r>
              <a:rPr lang="en-US"/>
              <a:t>Telephone network</a:t>
            </a:r>
          </a:p>
          <a:p>
            <a:pPr lvl="1"/>
            <a:r>
              <a:rPr lang="en-US"/>
              <a:t>Between house and local exchange (subscriber loop)</a:t>
            </a:r>
          </a:p>
          <a:p>
            <a:r>
              <a:rPr lang="en-US"/>
              <a:t>Within buildings</a:t>
            </a:r>
          </a:p>
          <a:p>
            <a:pPr lvl="1"/>
            <a:r>
              <a:rPr lang="en-US"/>
              <a:t>To private branch exchange (PBX)</a:t>
            </a:r>
          </a:p>
          <a:p>
            <a:r>
              <a:rPr lang="en-US"/>
              <a:t>For local area networks (LAN)</a:t>
            </a:r>
          </a:p>
          <a:p>
            <a:pPr lvl="1"/>
            <a:r>
              <a:rPr lang="en-US"/>
              <a:t>10Mbps or 100Mbps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Twisted Pair - Pros and Cons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Cheap</a:t>
            </a:r>
          </a:p>
          <a:p>
            <a:r>
              <a:rPr lang="en-US"/>
              <a:t>Easy to work with</a:t>
            </a:r>
          </a:p>
          <a:p>
            <a:r>
              <a:rPr lang="en-US"/>
              <a:t>Low data rate</a:t>
            </a:r>
          </a:p>
          <a:p>
            <a:r>
              <a:rPr lang="en-US"/>
              <a:t>Short range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Twisted Pair - Transmission Characteristics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Analog </a:t>
            </a:r>
          </a:p>
          <a:p>
            <a:pPr lvl="1"/>
            <a:r>
              <a:rPr lang="en-US"/>
              <a:t>Amplifiers every 5km to 6km</a:t>
            </a:r>
          </a:p>
          <a:p>
            <a:r>
              <a:rPr lang="en-US"/>
              <a:t>Digital</a:t>
            </a:r>
          </a:p>
          <a:p>
            <a:pPr lvl="1"/>
            <a:r>
              <a:rPr lang="en-US"/>
              <a:t>Use either analog or digital signals</a:t>
            </a:r>
          </a:p>
          <a:p>
            <a:pPr lvl="1"/>
            <a:r>
              <a:rPr lang="en-US"/>
              <a:t>repeater every 2km or 3km</a:t>
            </a:r>
          </a:p>
          <a:p>
            <a:r>
              <a:rPr lang="en-US"/>
              <a:t>Limited distance</a:t>
            </a:r>
          </a:p>
          <a:p>
            <a:r>
              <a:rPr lang="en-US"/>
              <a:t>Limited bandwidth (1MHz)</a:t>
            </a:r>
          </a:p>
          <a:p>
            <a:r>
              <a:rPr lang="en-US"/>
              <a:t>Limited data rate (100MHz)</a:t>
            </a:r>
          </a:p>
          <a:p>
            <a:r>
              <a:rPr lang="en-US"/>
              <a:t>Susceptible to interference and noise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llings">
  <a:themeElements>
    <a:clrScheme name="Stalling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Settings\pullina\Application Data\Microsoft\Templates\Stallings.pot</Template>
  <TotalTime>346</TotalTime>
  <Words>1376</Words>
  <Application>Microsoft PowerPoint</Application>
  <PresentationFormat>On-screen Show (4:3)</PresentationFormat>
  <Paragraphs>377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Stallings</vt:lpstr>
      <vt:lpstr>Overview</vt:lpstr>
      <vt:lpstr>Design Factors</vt:lpstr>
      <vt:lpstr>Electromagnetic Spectrum</vt:lpstr>
      <vt:lpstr>Guided Transmission Media</vt:lpstr>
      <vt:lpstr>Transmission Characteristics of Guided Media </vt:lpstr>
      <vt:lpstr>Twisted Pair</vt:lpstr>
      <vt:lpstr>Twisted Pair - Applications</vt:lpstr>
      <vt:lpstr>Twisted Pair - Pros and Cons</vt:lpstr>
      <vt:lpstr>Twisted Pair - Transmission Characteristics</vt:lpstr>
      <vt:lpstr>Near End Crosstalk</vt:lpstr>
      <vt:lpstr>Unshielded and Shielded TP</vt:lpstr>
      <vt:lpstr>UTP Categories</vt:lpstr>
      <vt:lpstr>Comparison of Shielded and Unshielded Twisted Pair</vt:lpstr>
      <vt:lpstr>Twisted Pair Categories and Classes </vt:lpstr>
      <vt:lpstr>Coaxial Cable</vt:lpstr>
      <vt:lpstr>Coaxial Cable Applications</vt:lpstr>
      <vt:lpstr>Coaxial Cable - Transmission Characteristics</vt:lpstr>
      <vt:lpstr>Optical Fiber</vt:lpstr>
      <vt:lpstr>Optical Fiber - Benefits</vt:lpstr>
      <vt:lpstr>Optical Fiber - Applications</vt:lpstr>
      <vt:lpstr>Optical Fiber - Transmission Characteristics</vt:lpstr>
      <vt:lpstr>Optical Fiber Transmission Modes</vt:lpstr>
      <vt:lpstr>Frequency Utilization for Fiber Applications </vt:lpstr>
      <vt:lpstr>Attenuation in Guided Media</vt:lpstr>
      <vt:lpstr>Wireless Transmission Frequencies</vt:lpstr>
      <vt:lpstr>Antennas</vt:lpstr>
      <vt:lpstr>Radiation Pattern</vt:lpstr>
      <vt:lpstr>Parabolic Reflective Antenna</vt:lpstr>
      <vt:lpstr>Parabolic Reflective Antenna</vt:lpstr>
      <vt:lpstr>Antenna Gain</vt:lpstr>
      <vt:lpstr>Terrestrial Microwave</vt:lpstr>
      <vt:lpstr>Satellite Microwave</vt:lpstr>
      <vt:lpstr>Satellite Point to Point Link</vt:lpstr>
      <vt:lpstr>Satellite Broadcast Link</vt:lpstr>
      <vt:lpstr>Broadcast Radio</vt:lpstr>
      <vt:lpstr>Infrared</vt:lpstr>
      <vt:lpstr>Wireless Propagation</vt:lpstr>
      <vt:lpstr>Ground Wave Propagation </vt:lpstr>
      <vt:lpstr>Sky Wave Propagation</vt:lpstr>
      <vt:lpstr>Line of Sight Propagation</vt:lpstr>
      <vt:lpstr>Refraction</vt:lpstr>
      <vt:lpstr>Optical and Radio Horizons</vt:lpstr>
      <vt:lpstr>Line of Sight Transmission</vt:lpstr>
      <vt:lpstr>Free Space Loss</vt:lpstr>
      <vt:lpstr>Multipath Interference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Transmission Media</dc:title>
  <dc:creator>Adrian J Pullin</dc:creator>
  <cp:lastModifiedBy>user</cp:lastModifiedBy>
  <cp:revision>39</cp:revision>
  <dcterms:created xsi:type="dcterms:W3CDTF">1999-09-15T12:24:05Z</dcterms:created>
  <dcterms:modified xsi:type="dcterms:W3CDTF">2018-03-27T03:11:34Z</dcterms:modified>
</cp:coreProperties>
</file>