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"/>
  </p:notesMasterIdLst>
  <p:sldIdLst>
    <p:sldId id="355" r:id="rId2"/>
    <p:sldId id="422" r:id="rId3"/>
    <p:sldId id="357" r:id="rId4"/>
    <p:sldId id="358" r:id="rId5"/>
    <p:sldId id="359" r:id="rId6"/>
    <p:sldId id="3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02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17" autoAdjust="0"/>
    <p:restoredTop sz="86460" autoAdjust="0"/>
  </p:normalViewPr>
  <p:slideViewPr>
    <p:cSldViewPr>
      <p:cViewPr varScale="1">
        <p:scale>
          <a:sx n="63" d="100"/>
          <a:sy n="63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624B76-A18D-4F41-82F7-0778E483D495}" type="datetimeFigureOut">
              <a:rPr lang="en-US"/>
              <a:pPr>
                <a:defRPr/>
              </a:pPr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27E02B-EF0C-4B8B-A2A9-D855F77FD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6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A05AEEB-256F-4807-BBB6-C6481FE02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96B98-2422-4B38-B45A-F1402801D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B95D9-560F-4FE2-8ED8-6A05C9F04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5ABB2-28B7-4608-878C-51BF2101CA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46C1D-F79D-4BEE-B801-E26384DDBD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93E6D-33E8-4491-8EC1-A963C2C17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55576" y="1484784"/>
            <a:ext cx="3706696" cy="4536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84784"/>
            <a:ext cx="3815280" cy="4536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412776"/>
            <a:ext cx="371368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2132856"/>
            <a:ext cx="3706001" cy="3677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421086"/>
            <a:ext cx="374441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132856"/>
            <a:ext cx="3743272" cy="3677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9DD9-1768-4591-B5BE-803137F547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0837-2D5D-4A65-A52D-075456FC1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3860-4E88-4681-81E0-42E3D391ED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1FEA8-E9B0-4C36-AD66-5A62FE333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764704"/>
            <a:ext cx="3090440" cy="524255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76AB2-7B6E-409E-95C1-891EBA88B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764704"/>
            <a:ext cx="7698306" cy="529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115" y="1412776"/>
            <a:ext cx="7698306" cy="4579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2040" y="608821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53F1E2BE-67CB-4D13-8943-36C6CAAA3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58"/>
          <p:cNvGrpSpPr>
            <a:grpSpLocks/>
          </p:cNvGrpSpPr>
          <p:nvPr/>
        </p:nvGrpSpPr>
        <p:grpSpPr bwMode="auto">
          <a:xfrm flipH="1">
            <a:off x="2667000" y="5181600"/>
            <a:ext cx="304800" cy="1066800"/>
            <a:chOff x="2880" y="2016"/>
            <a:chExt cx="117" cy="1010"/>
          </a:xfrm>
        </p:grpSpPr>
        <p:grpSp>
          <p:nvGrpSpPr>
            <p:cNvPr id="195" name="Group 59"/>
            <p:cNvGrpSpPr>
              <a:grpSpLocks/>
            </p:cNvGrpSpPr>
            <p:nvPr/>
          </p:nvGrpSpPr>
          <p:grpSpPr bwMode="auto">
            <a:xfrm>
              <a:off x="2880" y="2016"/>
              <a:ext cx="96" cy="864"/>
              <a:chOff x="1728" y="1584"/>
              <a:chExt cx="144" cy="1200"/>
            </a:xfrm>
          </p:grpSpPr>
          <p:sp>
            <p:nvSpPr>
              <p:cNvPr id="197" name="AutoShape 60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61"/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4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63"/>
              <p:cNvSpPr>
                <a:spLocks noChangeShapeType="1"/>
              </p:cNvSpPr>
              <p:nvPr/>
            </p:nvSpPr>
            <p:spPr bwMode="auto">
              <a:xfrm>
                <a:off x="1739" y="2646"/>
                <a:ext cx="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64"/>
              <p:cNvSpPr>
                <a:spLocks noChangeShapeType="1"/>
              </p:cNvSpPr>
              <p:nvPr/>
            </p:nvSpPr>
            <p:spPr bwMode="auto">
              <a:xfrm>
                <a:off x="1745" y="2541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65"/>
              <p:cNvSpPr>
                <a:spLocks noChangeShapeType="1"/>
              </p:cNvSpPr>
              <p:nvPr/>
            </p:nvSpPr>
            <p:spPr bwMode="auto">
              <a:xfrm flipH="1">
                <a:off x="1728" y="2646"/>
                <a:ext cx="72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66"/>
              <p:cNvSpPr>
                <a:spLocks noChangeShapeType="1"/>
              </p:cNvSpPr>
              <p:nvPr/>
            </p:nvSpPr>
            <p:spPr bwMode="auto">
              <a:xfrm>
                <a:off x="1800" y="2646"/>
                <a:ext cx="71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67"/>
              <p:cNvSpPr>
                <a:spLocks noChangeShapeType="1"/>
              </p:cNvSpPr>
              <p:nvPr/>
            </p:nvSpPr>
            <p:spPr bwMode="auto">
              <a:xfrm flipH="1">
                <a:off x="1739" y="2541"/>
                <a:ext cx="61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68"/>
              <p:cNvSpPr>
                <a:spLocks noChangeShapeType="1"/>
              </p:cNvSpPr>
              <p:nvPr/>
            </p:nvSpPr>
            <p:spPr bwMode="auto">
              <a:xfrm>
                <a:off x="1800" y="2540"/>
                <a:ext cx="6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69"/>
              <p:cNvSpPr>
                <a:spLocks noChangeShapeType="1"/>
              </p:cNvSpPr>
              <p:nvPr/>
            </p:nvSpPr>
            <p:spPr bwMode="auto">
              <a:xfrm>
                <a:off x="1752" y="2444"/>
                <a:ext cx="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70"/>
              <p:cNvSpPr>
                <a:spLocks noChangeShapeType="1"/>
              </p:cNvSpPr>
              <p:nvPr/>
            </p:nvSpPr>
            <p:spPr bwMode="auto">
              <a:xfrm flipH="1">
                <a:off x="1745" y="2444"/>
                <a:ext cx="55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71"/>
              <p:cNvSpPr>
                <a:spLocks noChangeShapeType="1"/>
              </p:cNvSpPr>
              <p:nvPr/>
            </p:nvSpPr>
            <p:spPr bwMode="auto">
              <a:xfrm>
                <a:off x="1800" y="2442"/>
                <a:ext cx="54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72"/>
              <p:cNvSpPr>
                <a:spLocks noChangeShapeType="1"/>
              </p:cNvSpPr>
              <p:nvPr/>
            </p:nvSpPr>
            <p:spPr bwMode="auto">
              <a:xfrm>
                <a:off x="1758" y="2357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73"/>
              <p:cNvSpPr>
                <a:spLocks noChangeShapeType="1"/>
              </p:cNvSpPr>
              <p:nvPr/>
            </p:nvSpPr>
            <p:spPr bwMode="auto">
              <a:xfrm flipH="1">
                <a:off x="1752" y="2357"/>
                <a:ext cx="4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74"/>
              <p:cNvSpPr>
                <a:spLocks noChangeShapeType="1"/>
              </p:cNvSpPr>
              <p:nvPr/>
            </p:nvSpPr>
            <p:spPr bwMode="auto">
              <a:xfrm>
                <a:off x="1800" y="2357"/>
                <a:ext cx="47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75"/>
              <p:cNvSpPr>
                <a:spLocks noChangeShapeType="1"/>
              </p:cNvSpPr>
              <p:nvPr/>
            </p:nvSpPr>
            <p:spPr bwMode="auto">
              <a:xfrm>
                <a:off x="1766" y="2270"/>
                <a:ext cx="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76"/>
              <p:cNvSpPr>
                <a:spLocks noChangeShapeType="1"/>
              </p:cNvSpPr>
              <p:nvPr/>
            </p:nvSpPr>
            <p:spPr bwMode="auto">
              <a:xfrm>
                <a:off x="1772" y="2186"/>
                <a:ext cx="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77"/>
              <p:cNvSpPr>
                <a:spLocks noChangeShapeType="1"/>
              </p:cNvSpPr>
              <p:nvPr/>
            </p:nvSpPr>
            <p:spPr bwMode="auto">
              <a:xfrm flipV="1">
                <a:off x="1760" y="2271"/>
                <a:ext cx="39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78"/>
              <p:cNvSpPr>
                <a:spLocks noChangeShapeType="1"/>
              </p:cNvSpPr>
              <p:nvPr/>
            </p:nvSpPr>
            <p:spPr bwMode="auto">
              <a:xfrm>
                <a:off x="1799" y="2270"/>
                <a:ext cx="42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79"/>
              <p:cNvSpPr>
                <a:spLocks noChangeShapeType="1"/>
              </p:cNvSpPr>
              <p:nvPr/>
            </p:nvSpPr>
            <p:spPr bwMode="auto">
              <a:xfrm flipV="1">
                <a:off x="1766" y="2184"/>
                <a:ext cx="33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80"/>
              <p:cNvSpPr>
                <a:spLocks noChangeShapeType="1"/>
              </p:cNvSpPr>
              <p:nvPr/>
            </p:nvSpPr>
            <p:spPr bwMode="auto">
              <a:xfrm>
                <a:off x="1800" y="2184"/>
                <a:ext cx="35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81"/>
              <p:cNvSpPr>
                <a:spLocks noChangeShapeType="1"/>
              </p:cNvSpPr>
              <p:nvPr/>
            </p:nvSpPr>
            <p:spPr bwMode="auto">
              <a:xfrm flipV="1">
                <a:off x="1772" y="2112"/>
                <a:ext cx="25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82"/>
              <p:cNvSpPr>
                <a:spLocks noChangeShapeType="1"/>
              </p:cNvSpPr>
              <p:nvPr/>
            </p:nvSpPr>
            <p:spPr bwMode="auto">
              <a:xfrm>
                <a:off x="1800" y="2112"/>
                <a:ext cx="2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83"/>
              <p:cNvSpPr>
                <a:spLocks noChangeShapeType="1"/>
              </p:cNvSpPr>
              <p:nvPr/>
            </p:nvSpPr>
            <p:spPr bwMode="auto">
              <a:xfrm>
                <a:off x="1779" y="2036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84"/>
              <p:cNvSpPr>
                <a:spLocks noChangeShapeType="1"/>
              </p:cNvSpPr>
              <p:nvPr/>
            </p:nvSpPr>
            <p:spPr bwMode="auto">
              <a:xfrm>
                <a:off x="1778" y="195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85"/>
              <p:cNvSpPr>
                <a:spLocks noChangeShapeType="1"/>
              </p:cNvSpPr>
              <p:nvPr/>
            </p:nvSpPr>
            <p:spPr bwMode="auto">
              <a:xfrm>
                <a:off x="1776" y="1869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86"/>
              <p:cNvSpPr>
                <a:spLocks noChangeShapeType="1"/>
              </p:cNvSpPr>
              <p:nvPr/>
            </p:nvSpPr>
            <p:spPr bwMode="auto">
              <a:xfrm>
                <a:off x="1778" y="1680"/>
                <a:ext cx="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87"/>
              <p:cNvSpPr>
                <a:spLocks noChangeShapeType="1"/>
              </p:cNvSpPr>
              <p:nvPr/>
            </p:nvSpPr>
            <p:spPr bwMode="auto">
              <a:xfrm>
                <a:off x="1776" y="1584"/>
                <a:ext cx="47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88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45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89"/>
              <p:cNvSpPr>
                <a:spLocks noChangeShapeType="1"/>
              </p:cNvSpPr>
              <p:nvPr/>
            </p:nvSpPr>
            <p:spPr bwMode="auto">
              <a:xfrm>
                <a:off x="1778" y="1679"/>
                <a:ext cx="45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90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48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91"/>
              <p:cNvSpPr>
                <a:spLocks noChangeShapeType="1"/>
              </p:cNvSpPr>
              <p:nvPr/>
            </p:nvSpPr>
            <p:spPr bwMode="auto">
              <a:xfrm>
                <a:off x="1778" y="1776"/>
                <a:ext cx="4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92"/>
              <p:cNvSpPr>
                <a:spLocks noChangeShapeType="1"/>
              </p:cNvSpPr>
              <p:nvPr/>
            </p:nvSpPr>
            <p:spPr bwMode="auto">
              <a:xfrm flipH="1">
                <a:off x="1776" y="1776"/>
                <a:ext cx="48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93"/>
              <p:cNvSpPr>
                <a:spLocks noChangeShapeType="1"/>
              </p:cNvSpPr>
              <p:nvPr/>
            </p:nvSpPr>
            <p:spPr bwMode="auto">
              <a:xfrm>
                <a:off x="1776" y="1872"/>
                <a:ext cx="4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94"/>
              <p:cNvSpPr>
                <a:spLocks noChangeShapeType="1"/>
              </p:cNvSpPr>
              <p:nvPr/>
            </p:nvSpPr>
            <p:spPr bwMode="auto">
              <a:xfrm flipH="1">
                <a:off x="1776" y="1869"/>
                <a:ext cx="47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95"/>
              <p:cNvSpPr>
                <a:spLocks noChangeShapeType="1"/>
              </p:cNvSpPr>
              <p:nvPr/>
            </p:nvSpPr>
            <p:spPr bwMode="auto">
              <a:xfrm>
                <a:off x="1775" y="1952"/>
                <a:ext cx="49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96"/>
              <p:cNvSpPr>
                <a:spLocks noChangeShapeType="1"/>
              </p:cNvSpPr>
              <p:nvPr/>
            </p:nvSpPr>
            <p:spPr bwMode="auto">
              <a:xfrm flipH="1">
                <a:off x="1778" y="1953"/>
                <a:ext cx="46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97"/>
              <p:cNvSpPr>
                <a:spLocks noChangeShapeType="1"/>
              </p:cNvSpPr>
              <p:nvPr/>
            </p:nvSpPr>
            <p:spPr bwMode="auto">
              <a:xfrm>
                <a:off x="1778" y="2037"/>
                <a:ext cx="45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98"/>
              <p:cNvSpPr>
                <a:spLocks noChangeShapeType="1"/>
              </p:cNvSpPr>
              <p:nvPr/>
            </p:nvSpPr>
            <p:spPr bwMode="auto">
              <a:xfrm flipH="1">
                <a:off x="1776" y="2036"/>
                <a:ext cx="44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Text Box 99"/>
            <p:cNvSpPr txBox="1">
              <a:spLocks noChangeArrowheads="1"/>
            </p:cNvSpPr>
            <p:nvPr/>
          </p:nvSpPr>
          <p:spPr bwMode="auto">
            <a:xfrm>
              <a:off x="2881" y="2872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0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Microwave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Microwave Communications</a:t>
            </a:r>
          </a:p>
          <a:p>
            <a:pPr lvl="1"/>
            <a:r>
              <a:rPr lang="en-US" dirty="0" smtClean="0"/>
              <a:t>Is simply a high radio frequency link specifically designed to provide signal connection between two specific points.</a:t>
            </a:r>
          </a:p>
          <a:p>
            <a:pPr lvl="1"/>
            <a:r>
              <a:rPr lang="en-US" dirty="0" smtClean="0"/>
              <a:t>Also coined as Line-of-Sight or LOS communications, Radio Link, Point-to-Point communications.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</a:t>
            </a:fld>
            <a:endParaRPr kumimoji="0" lang="en-US" dirty="0"/>
          </a:p>
        </p:txBody>
      </p:sp>
      <p:pic>
        <p:nvPicPr>
          <p:cNvPr id="47" name="Picture 269" descr="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502" y="3972225"/>
            <a:ext cx="19462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2" name="Group 58"/>
          <p:cNvGrpSpPr>
            <a:grpSpLocks/>
          </p:cNvGrpSpPr>
          <p:nvPr/>
        </p:nvGrpSpPr>
        <p:grpSpPr bwMode="auto">
          <a:xfrm flipH="1">
            <a:off x="7086600" y="5181600"/>
            <a:ext cx="304800" cy="1066800"/>
            <a:chOff x="2880" y="2016"/>
            <a:chExt cx="117" cy="1010"/>
          </a:xfrm>
        </p:grpSpPr>
        <p:grpSp>
          <p:nvGrpSpPr>
            <p:cNvPr id="133" name="Group 59"/>
            <p:cNvGrpSpPr>
              <a:grpSpLocks/>
            </p:cNvGrpSpPr>
            <p:nvPr/>
          </p:nvGrpSpPr>
          <p:grpSpPr bwMode="auto">
            <a:xfrm>
              <a:off x="2880" y="2016"/>
              <a:ext cx="96" cy="864"/>
              <a:chOff x="1728" y="1584"/>
              <a:chExt cx="144" cy="1200"/>
            </a:xfrm>
          </p:grpSpPr>
          <p:sp>
            <p:nvSpPr>
              <p:cNvPr id="135" name="AutoShape 60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61"/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4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1739" y="2646"/>
                <a:ext cx="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1745" y="2541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65"/>
              <p:cNvSpPr>
                <a:spLocks noChangeShapeType="1"/>
              </p:cNvSpPr>
              <p:nvPr/>
            </p:nvSpPr>
            <p:spPr bwMode="auto">
              <a:xfrm flipH="1">
                <a:off x="1728" y="2646"/>
                <a:ext cx="72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66"/>
              <p:cNvSpPr>
                <a:spLocks noChangeShapeType="1"/>
              </p:cNvSpPr>
              <p:nvPr/>
            </p:nvSpPr>
            <p:spPr bwMode="auto">
              <a:xfrm>
                <a:off x="1800" y="2646"/>
                <a:ext cx="71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67"/>
              <p:cNvSpPr>
                <a:spLocks noChangeShapeType="1"/>
              </p:cNvSpPr>
              <p:nvPr/>
            </p:nvSpPr>
            <p:spPr bwMode="auto">
              <a:xfrm flipH="1">
                <a:off x="1739" y="2541"/>
                <a:ext cx="61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68"/>
              <p:cNvSpPr>
                <a:spLocks noChangeShapeType="1"/>
              </p:cNvSpPr>
              <p:nvPr/>
            </p:nvSpPr>
            <p:spPr bwMode="auto">
              <a:xfrm>
                <a:off x="1800" y="2540"/>
                <a:ext cx="6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>
                <a:off x="1752" y="2444"/>
                <a:ext cx="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70"/>
              <p:cNvSpPr>
                <a:spLocks noChangeShapeType="1"/>
              </p:cNvSpPr>
              <p:nvPr/>
            </p:nvSpPr>
            <p:spPr bwMode="auto">
              <a:xfrm flipH="1">
                <a:off x="1745" y="2444"/>
                <a:ext cx="55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71"/>
              <p:cNvSpPr>
                <a:spLocks noChangeShapeType="1"/>
              </p:cNvSpPr>
              <p:nvPr/>
            </p:nvSpPr>
            <p:spPr bwMode="auto">
              <a:xfrm>
                <a:off x="1800" y="2442"/>
                <a:ext cx="54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758" y="2357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 flipH="1">
                <a:off x="1752" y="2357"/>
                <a:ext cx="4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00" y="2357"/>
                <a:ext cx="47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75"/>
              <p:cNvSpPr>
                <a:spLocks noChangeShapeType="1"/>
              </p:cNvSpPr>
              <p:nvPr/>
            </p:nvSpPr>
            <p:spPr bwMode="auto">
              <a:xfrm>
                <a:off x="1766" y="2270"/>
                <a:ext cx="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76"/>
              <p:cNvSpPr>
                <a:spLocks noChangeShapeType="1"/>
              </p:cNvSpPr>
              <p:nvPr/>
            </p:nvSpPr>
            <p:spPr bwMode="auto">
              <a:xfrm>
                <a:off x="1772" y="2186"/>
                <a:ext cx="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 flipV="1">
                <a:off x="1760" y="2271"/>
                <a:ext cx="39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78"/>
              <p:cNvSpPr>
                <a:spLocks noChangeShapeType="1"/>
              </p:cNvSpPr>
              <p:nvPr/>
            </p:nvSpPr>
            <p:spPr bwMode="auto">
              <a:xfrm>
                <a:off x="1799" y="2270"/>
                <a:ext cx="42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79"/>
              <p:cNvSpPr>
                <a:spLocks noChangeShapeType="1"/>
              </p:cNvSpPr>
              <p:nvPr/>
            </p:nvSpPr>
            <p:spPr bwMode="auto">
              <a:xfrm flipV="1">
                <a:off x="1766" y="2184"/>
                <a:ext cx="33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80"/>
              <p:cNvSpPr>
                <a:spLocks noChangeShapeType="1"/>
              </p:cNvSpPr>
              <p:nvPr/>
            </p:nvSpPr>
            <p:spPr bwMode="auto">
              <a:xfrm>
                <a:off x="1800" y="2184"/>
                <a:ext cx="35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1"/>
              <p:cNvSpPr>
                <a:spLocks noChangeShapeType="1"/>
              </p:cNvSpPr>
              <p:nvPr/>
            </p:nvSpPr>
            <p:spPr bwMode="auto">
              <a:xfrm flipV="1">
                <a:off x="1772" y="2112"/>
                <a:ext cx="25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2"/>
              <p:cNvSpPr>
                <a:spLocks noChangeShapeType="1"/>
              </p:cNvSpPr>
              <p:nvPr/>
            </p:nvSpPr>
            <p:spPr bwMode="auto">
              <a:xfrm>
                <a:off x="1800" y="2112"/>
                <a:ext cx="2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83"/>
              <p:cNvSpPr>
                <a:spLocks noChangeShapeType="1"/>
              </p:cNvSpPr>
              <p:nvPr/>
            </p:nvSpPr>
            <p:spPr bwMode="auto">
              <a:xfrm>
                <a:off x="1779" y="2036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84"/>
              <p:cNvSpPr>
                <a:spLocks noChangeShapeType="1"/>
              </p:cNvSpPr>
              <p:nvPr/>
            </p:nvSpPr>
            <p:spPr bwMode="auto">
              <a:xfrm>
                <a:off x="1778" y="195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85"/>
              <p:cNvSpPr>
                <a:spLocks noChangeShapeType="1"/>
              </p:cNvSpPr>
              <p:nvPr/>
            </p:nvSpPr>
            <p:spPr bwMode="auto">
              <a:xfrm>
                <a:off x="1776" y="1869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86"/>
              <p:cNvSpPr>
                <a:spLocks noChangeShapeType="1"/>
              </p:cNvSpPr>
              <p:nvPr/>
            </p:nvSpPr>
            <p:spPr bwMode="auto">
              <a:xfrm>
                <a:off x="1778" y="1680"/>
                <a:ext cx="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87"/>
              <p:cNvSpPr>
                <a:spLocks noChangeShapeType="1"/>
              </p:cNvSpPr>
              <p:nvPr/>
            </p:nvSpPr>
            <p:spPr bwMode="auto">
              <a:xfrm>
                <a:off x="1776" y="1584"/>
                <a:ext cx="47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88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45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89"/>
              <p:cNvSpPr>
                <a:spLocks noChangeShapeType="1"/>
              </p:cNvSpPr>
              <p:nvPr/>
            </p:nvSpPr>
            <p:spPr bwMode="auto">
              <a:xfrm>
                <a:off x="1778" y="1679"/>
                <a:ext cx="45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90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48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91"/>
              <p:cNvSpPr>
                <a:spLocks noChangeShapeType="1"/>
              </p:cNvSpPr>
              <p:nvPr/>
            </p:nvSpPr>
            <p:spPr bwMode="auto">
              <a:xfrm>
                <a:off x="1778" y="1776"/>
                <a:ext cx="4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92"/>
              <p:cNvSpPr>
                <a:spLocks noChangeShapeType="1"/>
              </p:cNvSpPr>
              <p:nvPr/>
            </p:nvSpPr>
            <p:spPr bwMode="auto">
              <a:xfrm flipH="1">
                <a:off x="1776" y="1776"/>
                <a:ext cx="48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93"/>
              <p:cNvSpPr>
                <a:spLocks noChangeShapeType="1"/>
              </p:cNvSpPr>
              <p:nvPr/>
            </p:nvSpPr>
            <p:spPr bwMode="auto">
              <a:xfrm>
                <a:off x="1776" y="1872"/>
                <a:ext cx="4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94"/>
              <p:cNvSpPr>
                <a:spLocks noChangeShapeType="1"/>
              </p:cNvSpPr>
              <p:nvPr/>
            </p:nvSpPr>
            <p:spPr bwMode="auto">
              <a:xfrm flipH="1">
                <a:off x="1776" y="1869"/>
                <a:ext cx="47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95"/>
              <p:cNvSpPr>
                <a:spLocks noChangeShapeType="1"/>
              </p:cNvSpPr>
              <p:nvPr/>
            </p:nvSpPr>
            <p:spPr bwMode="auto">
              <a:xfrm>
                <a:off x="1775" y="1952"/>
                <a:ext cx="49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96"/>
              <p:cNvSpPr>
                <a:spLocks noChangeShapeType="1"/>
              </p:cNvSpPr>
              <p:nvPr/>
            </p:nvSpPr>
            <p:spPr bwMode="auto">
              <a:xfrm flipH="1">
                <a:off x="1778" y="1953"/>
                <a:ext cx="46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97"/>
              <p:cNvSpPr>
                <a:spLocks noChangeShapeType="1"/>
              </p:cNvSpPr>
              <p:nvPr/>
            </p:nvSpPr>
            <p:spPr bwMode="auto">
              <a:xfrm>
                <a:off x="1778" y="2037"/>
                <a:ext cx="45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98"/>
              <p:cNvSpPr>
                <a:spLocks noChangeShapeType="1"/>
              </p:cNvSpPr>
              <p:nvPr/>
            </p:nvSpPr>
            <p:spPr bwMode="auto">
              <a:xfrm flipH="1">
                <a:off x="1776" y="2036"/>
                <a:ext cx="44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" name="Text Box 99"/>
            <p:cNvSpPr txBox="1">
              <a:spLocks noChangeArrowheads="1"/>
            </p:cNvSpPr>
            <p:nvPr/>
          </p:nvSpPr>
          <p:spPr bwMode="auto">
            <a:xfrm>
              <a:off x="2881" y="2872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174" name="Group 105"/>
          <p:cNvGrpSpPr>
            <a:grpSpLocks/>
          </p:cNvGrpSpPr>
          <p:nvPr/>
        </p:nvGrpSpPr>
        <p:grpSpPr bwMode="auto">
          <a:xfrm rot="10777826" flipH="1">
            <a:off x="2820504" y="5030062"/>
            <a:ext cx="268287" cy="343099"/>
            <a:chOff x="1618" y="2258"/>
            <a:chExt cx="226" cy="226"/>
          </a:xfrm>
        </p:grpSpPr>
        <p:sp>
          <p:nvSpPr>
            <p:cNvPr id="175" name="AutoShape 106"/>
            <p:cNvSpPr>
              <a:spLocks noChangeArrowheads="1"/>
            </p:cNvSpPr>
            <p:nvPr/>
          </p:nvSpPr>
          <p:spPr bwMode="auto">
            <a:xfrm>
              <a:off x="1618" y="2349"/>
              <a:ext cx="84" cy="51"/>
            </a:xfrm>
            <a:prstGeom prst="cube">
              <a:avLst>
                <a:gd name="adj" fmla="val 25000"/>
              </a:avLst>
            </a:prstGeom>
            <a:solidFill>
              <a:srgbClr val="8080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" name="Group 107"/>
            <p:cNvGrpSpPr>
              <a:grpSpLocks/>
            </p:cNvGrpSpPr>
            <p:nvPr/>
          </p:nvGrpSpPr>
          <p:grpSpPr bwMode="auto">
            <a:xfrm>
              <a:off x="1698" y="2258"/>
              <a:ext cx="146" cy="226"/>
              <a:chOff x="1698" y="2258"/>
              <a:chExt cx="146" cy="226"/>
            </a:xfrm>
          </p:grpSpPr>
          <p:grpSp>
            <p:nvGrpSpPr>
              <p:cNvPr id="177" name="Group 108"/>
              <p:cNvGrpSpPr>
                <a:grpSpLocks/>
              </p:cNvGrpSpPr>
              <p:nvPr/>
            </p:nvGrpSpPr>
            <p:grpSpPr bwMode="auto">
              <a:xfrm>
                <a:off x="1698" y="2258"/>
                <a:ext cx="69" cy="226"/>
                <a:chOff x="1674" y="2258"/>
                <a:chExt cx="93" cy="226"/>
              </a:xfrm>
            </p:grpSpPr>
            <p:sp>
              <p:nvSpPr>
                <p:cNvPr id="180" name="AutoShape 109"/>
                <p:cNvSpPr>
                  <a:spLocks noChangeArrowheads="1"/>
                </p:cNvSpPr>
                <p:nvPr/>
              </p:nvSpPr>
              <p:spPr bwMode="auto">
                <a:xfrm>
                  <a:off x="1674" y="2259"/>
                  <a:ext cx="63" cy="223"/>
                </a:xfrm>
                <a:prstGeom prst="moon">
                  <a:avLst>
                    <a:gd name="adj" fmla="val 50000"/>
                  </a:avLst>
                </a:prstGeom>
                <a:solidFill>
                  <a:srgbClr val="6666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Oval 110"/>
                <p:cNvSpPr>
                  <a:spLocks noChangeArrowheads="1"/>
                </p:cNvSpPr>
                <p:nvPr/>
              </p:nvSpPr>
              <p:spPr bwMode="auto">
                <a:xfrm>
                  <a:off x="1704" y="2258"/>
                  <a:ext cx="63" cy="22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8" name="Line 111"/>
              <p:cNvSpPr>
                <a:spLocks noChangeShapeType="1"/>
              </p:cNvSpPr>
              <p:nvPr/>
            </p:nvSpPr>
            <p:spPr bwMode="auto">
              <a:xfrm>
                <a:off x="1731" y="2374"/>
                <a:ext cx="112" cy="0"/>
              </a:xfrm>
              <a:prstGeom prst="line">
                <a:avLst/>
              </a:prstGeom>
              <a:noFill/>
              <a:ln w="19050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12"/>
              <p:cNvSpPr>
                <a:spLocks noChangeArrowheads="1"/>
              </p:cNvSpPr>
              <p:nvPr/>
            </p:nvSpPr>
            <p:spPr bwMode="auto">
              <a:xfrm rot="5400000">
                <a:off x="1821" y="2363"/>
                <a:ext cx="23" cy="23"/>
              </a:xfrm>
              <a:prstGeom prst="can">
                <a:avLst>
                  <a:gd name="adj" fmla="val 25000"/>
                </a:avLst>
              </a:prstGeom>
              <a:solidFill>
                <a:srgbClr val="8080A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2" name="Group 105"/>
          <p:cNvGrpSpPr>
            <a:grpSpLocks/>
          </p:cNvGrpSpPr>
          <p:nvPr/>
        </p:nvGrpSpPr>
        <p:grpSpPr bwMode="auto">
          <a:xfrm rot="10822174">
            <a:off x="7045809" y="5030062"/>
            <a:ext cx="268287" cy="343099"/>
            <a:chOff x="1618" y="2258"/>
            <a:chExt cx="226" cy="226"/>
          </a:xfrm>
        </p:grpSpPr>
        <p:sp>
          <p:nvSpPr>
            <p:cNvPr id="183" name="AutoShape 106"/>
            <p:cNvSpPr>
              <a:spLocks noChangeArrowheads="1"/>
            </p:cNvSpPr>
            <p:nvPr/>
          </p:nvSpPr>
          <p:spPr bwMode="auto">
            <a:xfrm>
              <a:off x="1618" y="2349"/>
              <a:ext cx="84" cy="51"/>
            </a:xfrm>
            <a:prstGeom prst="cube">
              <a:avLst>
                <a:gd name="adj" fmla="val 25000"/>
              </a:avLst>
            </a:prstGeom>
            <a:solidFill>
              <a:srgbClr val="8080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" name="Group 107"/>
            <p:cNvGrpSpPr>
              <a:grpSpLocks/>
            </p:cNvGrpSpPr>
            <p:nvPr/>
          </p:nvGrpSpPr>
          <p:grpSpPr bwMode="auto">
            <a:xfrm>
              <a:off x="1698" y="2258"/>
              <a:ext cx="146" cy="226"/>
              <a:chOff x="1698" y="2258"/>
              <a:chExt cx="146" cy="226"/>
            </a:xfrm>
          </p:grpSpPr>
          <p:grpSp>
            <p:nvGrpSpPr>
              <p:cNvPr id="185" name="Group 108"/>
              <p:cNvGrpSpPr>
                <a:grpSpLocks/>
              </p:cNvGrpSpPr>
              <p:nvPr/>
            </p:nvGrpSpPr>
            <p:grpSpPr bwMode="auto">
              <a:xfrm>
                <a:off x="1698" y="2258"/>
                <a:ext cx="69" cy="226"/>
                <a:chOff x="1674" y="2258"/>
                <a:chExt cx="93" cy="226"/>
              </a:xfrm>
            </p:grpSpPr>
            <p:sp>
              <p:nvSpPr>
                <p:cNvPr id="188" name="AutoShape 109"/>
                <p:cNvSpPr>
                  <a:spLocks noChangeArrowheads="1"/>
                </p:cNvSpPr>
                <p:nvPr/>
              </p:nvSpPr>
              <p:spPr bwMode="auto">
                <a:xfrm>
                  <a:off x="1674" y="2259"/>
                  <a:ext cx="63" cy="223"/>
                </a:xfrm>
                <a:prstGeom prst="moon">
                  <a:avLst>
                    <a:gd name="adj" fmla="val 50000"/>
                  </a:avLst>
                </a:prstGeom>
                <a:solidFill>
                  <a:srgbClr val="6666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10"/>
                <p:cNvSpPr>
                  <a:spLocks noChangeArrowheads="1"/>
                </p:cNvSpPr>
                <p:nvPr/>
              </p:nvSpPr>
              <p:spPr bwMode="auto">
                <a:xfrm>
                  <a:off x="1704" y="2258"/>
                  <a:ext cx="63" cy="22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" name="Line 111"/>
              <p:cNvSpPr>
                <a:spLocks noChangeShapeType="1"/>
              </p:cNvSpPr>
              <p:nvPr/>
            </p:nvSpPr>
            <p:spPr bwMode="auto">
              <a:xfrm>
                <a:off x="1731" y="2374"/>
                <a:ext cx="112" cy="0"/>
              </a:xfrm>
              <a:prstGeom prst="line">
                <a:avLst/>
              </a:prstGeom>
              <a:noFill/>
              <a:ln w="19050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12"/>
              <p:cNvSpPr>
                <a:spLocks noChangeArrowheads="1"/>
              </p:cNvSpPr>
              <p:nvPr/>
            </p:nvSpPr>
            <p:spPr bwMode="auto">
              <a:xfrm rot="5400000">
                <a:off x="1821" y="2363"/>
                <a:ext cx="23" cy="23"/>
              </a:xfrm>
              <a:prstGeom prst="can">
                <a:avLst>
                  <a:gd name="adj" fmla="val 25000"/>
                </a:avLst>
              </a:prstGeom>
              <a:solidFill>
                <a:srgbClr val="8080A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3" name="Chord 192"/>
          <p:cNvSpPr/>
          <p:nvPr/>
        </p:nvSpPr>
        <p:spPr>
          <a:xfrm rot="5400000">
            <a:off x="4047746" y="3800854"/>
            <a:ext cx="1981199" cy="5657091"/>
          </a:xfrm>
          <a:prstGeom prst="chord">
            <a:avLst>
              <a:gd name="adj1" fmla="val 6205064"/>
              <a:gd name="adj2" fmla="val 15498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3124200" y="5181600"/>
            <a:ext cx="3886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2" name="AutoShape 2" descr="mk:@MSITStore:D:\Library\Communication%20Engineering\Telecommunications\2007-AW_-_Telecommunications_Essentials--The_Complete_Global_Source__2nd_Ed_\2007-AW%20-%20Telecommunications%20Essentials--The%20Complete%20Global%20Source%20%5b2nd%20Ed%5d.chm::/0321427610/images/goleniewski_fig02-03.jpg"/>
          <p:cNvSpPr>
            <a:spLocks noChangeAspect="1" noChangeArrowheads="1"/>
          </p:cNvSpPr>
          <p:nvPr/>
        </p:nvSpPr>
        <p:spPr bwMode="auto">
          <a:xfrm>
            <a:off x="155575" y="-1630363"/>
            <a:ext cx="4762500" cy="3409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4" name="AutoShape 4" descr="mk:@MSITStore:D:\Library\Communication%20Engineering\Telecommunications\2007-AW_-_Telecommunications_Essentials--The_Complete_Global_Source__2nd_Ed_\2007-AW%20-%20Telecommunications%20Essentials--The%20Complete%20Global%20Source%20%5b2nd%20Ed%5d.chm::/0321427610/images/goleniewski_fig02-03.jpg"/>
          <p:cNvSpPr>
            <a:spLocks noChangeAspect="1" noChangeArrowheads="1"/>
          </p:cNvSpPr>
          <p:nvPr/>
        </p:nvSpPr>
        <p:spPr bwMode="auto">
          <a:xfrm>
            <a:off x="155575" y="-1630363"/>
            <a:ext cx="4762500" cy="3409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AutoShape 6" descr="mk:@MSITStore:D:\Library\Communication%20Engineering\Telecommunications\2007-AW_-_Telecommunications_Essentials--The_Complete_Global_Source__2nd_Ed_\2007-AW%20-%20Telecommunications%20Essentials--The%20Complete%20Global%20Source%20%5b2nd%20Ed%5d.chm::/0321427610/images/goleniewski_fig02-06.jpg"/>
          <p:cNvSpPr>
            <a:spLocks noChangeAspect="1" noChangeArrowheads="1"/>
          </p:cNvSpPr>
          <p:nvPr/>
        </p:nvSpPr>
        <p:spPr bwMode="auto">
          <a:xfrm>
            <a:off x="155575" y="-998538"/>
            <a:ext cx="4410075" cy="2085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28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What is Microwave Communication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communication system that utilizes the radio frequency band spanning 2 to 60 GHz. As per IEEE, electromagnetic waves between 30 and 300 GHz are called </a:t>
            </a:r>
            <a:r>
              <a:rPr lang="en-PH" dirty="0" err="1" smtClean="0"/>
              <a:t>millimeter</a:t>
            </a:r>
            <a:r>
              <a:rPr lang="en-PH" dirty="0" smtClean="0"/>
              <a:t> waves (MMW) instead of microwaves as their wavelengths are about 1 to 10mm.</a:t>
            </a:r>
          </a:p>
          <a:p>
            <a:r>
              <a:rPr lang="en-PH" dirty="0" smtClean="0"/>
              <a:t>Small capacity systems generally employ the frequencies less than 3 GHz while medium and large capacity systems utilize frequencies ranging from 3 to 15 GHz. Frequencies &gt; 15 GHz are essentially used for short-haul transmission.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l-PH" smtClean="0"/>
              <a:t>Microwave Communication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5ABB2-28B7-4608-878C-51BF2101CA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8" name="Slide Number Placeholder 45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BB5E19-F10A-4C2F-BF6F-11C513378A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Microwave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Nature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Digital</a:t>
            </a:r>
          </a:p>
          <a:p>
            <a:r>
              <a:rPr lang="en-US" dirty="0" smtClean="0"/>
              <a:t>Distance / Frequency</a:t>
            </a:r>
          </a:p>
          <a:p>
            <a:pPr lvl="1"/>
            <a:r>
              <a:rPr lang="en-US" dirty="0" smtClean="0"/>
              <a:t>Short Haul</a:t>
            </a:r>
          </a:p>
          <a:p>
            <a:pPr lvl="2"/>
            <a:r>
              <a:rPr lang="en-US" dirty="0" smtClean="0"/>
              <a:t>used for short distance microwave transmission usually at lower capacity ranging from 64 kbps up to 2Mbps</a:t>
            </a:r>
          </a:p>
          <a:p>
            <a:pPr lvl="1"/>
            <a:r>
              <a:rPr lang="en-US" dirty="0" smtClean="0"/>
              <a:t>Medium Haul</a:t>
            </a:r>
          </a:p>
          <a:p>
            <a:pPr lvl="1"/>
            <a:r>
              <a:rPr lang="en-US" dirty="0" smtClean="0"/>
              <a:t>Long Haul</a:t>
            </a:r>
          </a:p>
          <a:p>
            <a:pPr lvl="2"/>
            <a:r>
              <a:rPr lang="en-US" dirty="0" smtClean="0"/>
              <a:t>used for long distance/multi-hop microwave transmission. Used for backbone route applications at 34 Mbps to 620 Mbps capacity</a:t>
            </a:r>
          </a:p>
          <a:p>
            <a:r>
              <a:rPr lang="en-US" dirty="0" smtClean="0"/>
              <a:t>Capacity / Bandwidth</a:t>
            </a:r>
          </a:p>
          <a:p>
            <a:pPr lvl="1"/>
            <a:r>
              <a:rPr lang="en-US" dirty="0" smtClean="0"/>
              <a:t>Light (Narrow Band)</a:t>
            </a:r>
          </a:p>
          <a:p>
            <a:pPr lvl="1"/>
            <a:r>
              <a:rPr lang="en-US" dirty="0" smtClean="0"/>
              <a:t>Medium (Narrow Band)</a:t>
            </a:r>
          </a:p>
          <a:p>
            <a:pPr lvl="1"/>
            <a:r>
              <a:rPr lang="en-US" dirty="0" smtClean="0"/>
              <a:t>Large (Wide Band)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43824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Microwave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gain of an antenna is proportional to its electrical size.</a:t>
            </a:r>
          </a:p>
          <a:p>
            <a:r>
              <a:rPr lang="en-US" dirty="0" smtClean="0"/>
              <a:t>A 1% bandwidth provides more frequency range at microwave frequencies than that of HF.</a:t>
            </a:r>
          </a:p>
          <a:p>
            <a:r>
              <a:rPr lang="en-US" dirty="0" smtClean="0"/>
              <a:t>Microwave signals travel predominantly by LOS.</a:t>
            </a:r>
          </a:p>
          <a:p>
            <a:r>
              <a:rPr lang="en-US" dirty="0" smtClean="0"/>
              <a:t>There is much less background noise at microwave frequencies than at RF.</a:t>
            </a:r>
          </a:p>
          <a:p>
            <a:r>
              <a:rPr lang="en-US" dirty="0" smtClean="0"/>
              <a:t>Microwave systems do not require a right-of-way acquisition between stations.</a:t>
            </a:r>
          </a:p>
          <a:p>
            <a:r>
              <a:rPr lang="en-US" dirty="0" smtClean="0"/>
              <a:t>Fewer repeaters are necessary for amplification.</a:t>
            </a:r>
          </a:p>
          <a:p>
            <a:r>
              <a:rPr lang="en-US" dirty="0" smtClean="0"/>
              <a:t>Underground facilities are minimized.</a:t>
            </a:r>
          </a:p>
          <a:p>
            <a:r>
              <a:rPr lang="en-US" dirty="0" smtClean="0"/>
              <a:t>Increased reliability and less maintenance.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93207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 of Microwave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More difficult to analyze electronic circuits</a:t>
            </a:r>
          </a:p>
          <a:p>
            <a:pPr lvl="0"/>
            <a:r>
              <a:rPr lang="en-US" dirty="0" smtClean="0"/>
              <a:t>Conventional components (resistors, inductors, and capacitors) cannot be used at microwave frequencies. </a:t>
            </a:r>
          </a:p>
          <a:p>
            <a:pPr lvl="0"/>
            <a:r>
              <a:rPr lang="en-US" dirty="0" smtClean="0"/>
              <a:t>There are physical limitations in creating resonant circuits at microwave frequencies. </a:t>
            </a:r>
          </a:p>
          <a:p>
            <a:pPr lvl="0"/>
            <a:r>
              <a:rPr lang="en-US" dirty="0" smtClean="0"/>
              <a:t>Conventional semi-conductor devices do not work properly at microwave frequencies because of </a:t>
            </a:r>
          </a:p>
          <a:p>
            <a:pPr lvl="1"/>
            <a:r>
              <a:rPr lang="en-US" sz="2400" dirty="0" smtClean="0"/>
              <a:t>Inherent inductances and capacitances of the terminal leads and</a:t>
            </a:r>
          </a:p>
          <a:p>
            <a:pPr lvl="1"/>
            <a:r>
              <a:rPr lang="en-US" sz="2400" dirty="0" smtClean="0"/>
              <a:t>Transit time</a:t>
            </a:r>
          </a:p>
          <a:p>
            <a:pPr lvl="0"/>
            <a:r>
              <a:rPr lang="en-US" dirty="0" smtClean="0"/>
              <a:t>For amplification, vacuum tubes are used such as klystrons, magnetrons and traveling wave tubes (TWT).</a:t>
            </a:r>
          </a:p>
          <a:p>
            <a:pPr lvl="0"/>
            <a:r>
              <a:rPr lang="en-US" dirty="0" smtClean="0"/>
              <a:t>Distance of operation is limited by line of sight (LOS).</a:t>
            </a:r>
          </a:p>
          <a:p>
            <a:pPr lvl="0"/>
            <a:r>
              <a:rPr lang="en-US" dirty="0" smtClean="0"/>
              <a:t>Microwave signals are easily reflected and/or diverted because of the very short wavelength.</a:t>
            </a:r>
          </a:p>
          <a:p>
            <a:r>
              <a:rPr lang="en-US" dirty="0" smtClean="0"/>
              <a:t>Atmospheric conditions such as rain/fog can attenuate and absorb the microwave signal especially at 20 GHz and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47663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Terrestrial Microwave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Types Of Microwave Stations</a:t>
            </a:r>
          </a:p>
          <a:p>
            <a:pPr lvl="1"/>
            <a:r>
              <a:rPr lang="en-US" dirty="0" smtClean="0"/>
              <a:t>Terminals – are points in the system where the baseband signals either originate or terminate</a:t>
            </a:r>
          </a:p>
          <a:p>
            <a:pPr lvl="1"/>
            <a:r>
              <a:rPr lang="en-US" dirty="0" smtClean="0"/>
              <a:t>Repeaters – are points in the system where the baseband signals maybe reconfigured or simply repeated or amplified.</a:t>
            </a:r>
          </a:p>
          <a:p>
            <a:pPr lvl="2"/>
            <a:r>
              <a:rPr lang="en-US" b="1" dirty="0" smtClean="0"/>
              <a:t>Passive Microwave repeaters</a:t>
            </a:r>
            <a:r>
              <a:rPr lang="en-US" dirty="0" smtClean="0"/>
              <a:t> – a device that re-radiates microwave energy without additional electronic power.</a:t>
            </a:r>
          </a:p>
          <a:p>
            <a:pPr lvl="3"/>
            <a:r>
              <a:rPr lang="en-US" dirty="0" smtClean="0"/>
              <a:t>back to back</a:t>
            </a:r>
          </a:p>
          <a:p>
            <a:pPr lvl="3"/>
            <a:r>
              <a:rPr lang="en-US" dirty="0" smtClean="0"/>
              <a:t>billboard type</a:t>
            </a:r>
          </a:p>
          <a:p>
            <a:pPr lvl="2"/>
            <a:r>
              <a:rPr lang="en-US" b="1" dirty="0" smtClean="0"/>
              <a:t>Active Microwave repeater – </a:t>
            </a:r>
            <a:r>
              <a:rPr lang="en-US" dirty="0" smtClean="0"/>
              <a:t>a receiver and a transmitter placed back to back or in tandem with the system. It receives the signal, amplifies and reshapes it, then retransmits the signal to the next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22949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view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 Theme</Template>
  <TotalTime>1142</TotalTime>
  <Words>507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Review Theme</vt:lpstr>
      <vt:lpstr>What is Microwave</vt:lpstr>
      <vt:lpstr>What is Microwave Communication</vt:lpstr>
      <vt:lpstr>Classification of Microwave</vt:lpstr>
      <vt:lpstr>Advantages of Microwave System</vt:lpstr>
      <vt:lpstr>Disadvantage of Microwave System</vt:lpstr>
      <vt:lpstr>Terrestrial Microwave</vt:lpstr>
    </vt:vector>
  </TitlesOfParts>
  <Company>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Communication</dc:title>
  <dc:creator>Engr. Divino Fiel A. de Bien</dc:creator>
  <cp:lastModifiedBy>user</cp:lastModifiedBy>
  <cp:revision>51</cp:revision>
  <cp:lastPrinted>1601-01-01T00:00:00Z</cp:lastPrinted>
  <dcterms:created xsi:type="dcterms:W3CDTF">2007-03-10T15:42:39Z</dcterms:created>
  <dcterms:modified xsi:type="dcterms:W3CDTF">2018-04-05T08:00:48Z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TC010721411033</vt:lpwstr>
  </property>
</Properties>
</file>