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87" r:id="rId2"/>
    <p:sldId id="408" r:id="rId3"/>
    <p:sldId id="401" r:id="rId4"/>
    <p:sldId id="402" r:id="rId5"/>
    <p:sldId id="406" r:id="rId6"/>
    <p:sldId id="407" r:id="rId7"/>
    <p:sldId id="405" r:id="rId8"/>
    <p:sldId id="413" r:id="rId9"/>
    <p:sldId id="403" r:id="rId10"/>
    <p:sldId id="409" r:id="rId11"/>
    <p:sldId id="414" r:id="rId12"/>
    <p:sldId id="4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>
      <p:cViewPr>
        <p:scale>
          <a:sx n="64" d="100"/>
          <a:sy n="64" d="100"/>
        </p:scale>
        <p:origin x="-166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6A15-2514-4EC2-B6DE-4C3F719AB0C8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96A6-2C35-4169-A3E7-650DF4960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579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2558-0339-41FB-84C9-1BA185EA1307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9A85-2746-4346-B8AA-E78D1F4C4B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96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457200"/>
            <a:ext cx="5215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–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II:Time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Response Analysis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90949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the need????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time is used as an independent variable in most control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systems, it is usually of interest to evaluate the state and output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responses with respect to time.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most control system problems, the final evaluation of the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performance of the system is based on the time response.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Definition: The time response of a control system may be defined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as the analysis of the behavior  of a system in accordance with time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a specified  input test signal is applied.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4075" lvl="1" indent="-396875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Laplace transform of parabolic function is</a:t>
            </a: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 Parabolic function is also called acceleration function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016125" y="2133600"/>
          <a:ext cx="3448050" cy="1092200"/>
        </p:xfrm>
        <a:graphic>
          <a:graphicData uri="http://schemas.openxmlformats.org/presentationml/2006/ole">
            <p:oleObj spid="_x0000_s26626" name="Equation" r:id="rId3" imgW="124452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2743199" y="1676400"/>
            <a:ext cx="5943601" cy="2514600"/>
            <a:chOff x="5285359" y="3573016"/>
            <a:chExt cx="3933840" cy="1872208"/>
          </a:xfrm>
        </p:grpSpPr>
        <p:grpSp>
          <p:nvGrpSpPr>
            <p:cNvPr id="3" name="Group 19"/>
            <p:cNvGrpSpPr/>
            <p:nvPr/>
          </p:nvGrpSpPr>
          <p:grpSpPr>
            <a:xfrm>
              <a:off x="5285359" y="3573016"/>
              <a:ext cx="3933840" cy="1872208"/>
              <a:chOff x="5285359" y="3573016"/>
              <a:chExt cx="3933840" cy="1872208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6990" t="59175" r="27654" b="12476"/>
              <a:stretch>
                <a:fillRect/>
              </a:stretch>
            </p:blipFill>
            <p:spPr bwMode="auto">
              <a:xfrm>
                <a:off x="7092280" y="3573016"/>
                <a:ext cx="2126919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285359" y="4424020"/>
                <a:ext cx="2850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parabolic signal with slope A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915051" y="3573604"/>
              <a:ext cx="4555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smtClean="0"/>
                <a:t>p(t)</a:t>
              </a:r>
              <a:endParaRPr lang="en-GB" sz="1400" b="1" dirty="0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066800" y="3810000"/>
            <a:ext cx="7162799" cy="2743200"/>
            <a:chOff x="4839145" y="4702688"/>
            <a:chExt cx="4197351" cy="2743200"/>
          </a:xfrm>
        </p:grpSpPr>
        <p:grpSp>
          <p:nvGrpSpPr>
            <p:cNvPr id="8" name="Group 21"/>
            <p:cNvGrpSpPr/>
            <p:nvPr/>
          </p:nvGrpSpPr>
          <p:grpSpPr>
            <a:xfrm>
              <a:off x="4839145" y="4702688"/>
              <a:ext cx="4197351" cy="2743200"/>
              <a:chOff x="4839145" y="4702688"/>
              <a:chExt cx="4197351" cy="27432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75890" t="59175" r="9345" b="12476"/>
              <a:stretch>
                <a:fillRect/>
              </a:stretch>
            </p:blipFill>
            <p:spPr bwMode="auto">
              <a:xfrm>
                <a:off x="4839145" y="4702688"/>
                <a:ext cx="2050296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944192" y="6011996"/>
                <a:ext cx="2092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Unit parabolic signal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839145" y="4702688"/>
              <a:ext cx="4555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smtClean="0"/>
                <a:t>p(t)</a:t>
              </a:r>
              <a:endParaRPr lang="en-GB" sz="1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3178" y="1828800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algn="just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Illustration: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077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  Impulse  function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Impulse function represents a sudden shock characteristic of input signal</a:t>
            </a:r>
          </a:p>
          <a:p>
            <a:pPr marL="457200" indent="-457200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670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mathematical representation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  impulse function of magnitude A is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752600" y="3962400"/>
          <a:ext cx="2933700" cy="1054100"/>
        </p:xfrm>
        <a:graphic>
          <a:graphicData uri="http://schemas.openxmlformats.org/presentationml/2006/ole">
            <p:oleObj spid="_x0000_s27650" name="Equation" r:id="rId3" imgW="1091726" imgH="393529" progId="Equation.3">
              <p:embed/>
            </p:oleObj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257800" y="2667000"/>
            <a:ext cx="2874854" cy="2683427"/>
            <a:chOff x="6161642" y="2160566"/>
            <a:chExt cx="2874854" cy="2683427"/>
          </a:xfrm>
        </p:grpSpPr>
        <p:grpSp>
          <p:nvGrpSpPr>
            <p:cNvPr id="7" name="Group 13"/>
            <p:cNvGrpSpPr/>
            <p:nvPr/>
          </p:nvGrpSpPr>
          <p:grpSpPr>
            <a:xfrm>
              <a:off x="6161642" y="2160566"/>
              <a:ext cx="2874854" cy="2683427"/>
              <a:chOff x="4860032" y="2160566"/>
              <a:chExt cx="2874854" cy="268342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41472" y="216056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en-GB" dirty="0" smtClean="0"/>
                  <a:t>(t)</a:t>
                </a:r>
                <a:endParaRPr lang="en-GB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40147" y="30346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</a:t>
                </a:r>
                <a:endParaRPr lang="en-GB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6739268" y="3138235"/>
              <a:ext cx="0" cy="11659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0" y="89529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09" y="1752600"/>
            <a:ext cx="77959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time response of a control system is usually divided  into two parts: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transient response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steady state response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76600"/>
            <a:ext cx="6248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AutoShape 2" descr="Image result for transient response and steady state respons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transient response and steady state respons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3246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Input signal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63246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Output Response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8767913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Let,</a:t>
            </a:r>
          </a:p>
          <a:p>
            <a:r>
              <a:rPr lang="en-US" dirty="0" smtClean="0"/>
              <a:t>yt) denote the time response of a system, then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y(t) =  y</a:t>
            </a:r>
            <a:r>
              <a:rPr lang="en-US" sz="2000" baseline="-3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(t)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320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(t) = transient response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32000" dirty="0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(t) = steady state response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Transient Response: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Transient response is defined as the part of the time response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goes to zero as time becomes very large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Lim   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(t)  = 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t</a:t>
            </a:r>
            <a:r>
              <a:rPr lang="en-US" sz="2000" dirty="0" smtClean="0">
                <a:latin typeface="Arial"/>
                <a:cs typeface="Arial"/>
              </a:rPr>
              <a:t>→∞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7" name="Equation" r:id="rId3" imgW="914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763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Steady State Response: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Steady state response is defined as the part of the time response  that remains after the transients has died. Thus, the response can still vary,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in a fixed pattern – sine wave or ramp function.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457200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 Input Signals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5154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the purpose of analysis and design, it is always necessary to assume some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basic types of test signals so that the performance of a system can be evaluated.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Some basic standard test signals are</a:t>
            </a:r>
          </a:p>
          <a:p>
            <a:pPr marL="5095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Step function ( signifies a sudden change)</a:t>
            </a:r>
          </a:p>
          <a:p>
            <a:pPr marL="5095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Ramp function ( signifies a constant velocity)</a:t>
            </a:r>
          </a:p>
          <a:p>
            <a:pPr marL="5095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Parabolic function ( signifies a constant acceleration)</a:t>
            </a:r>
          </a:p>
          <a:p>
            <a:pPr marL="5095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Impulse function ( signifies a momentary shock)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646919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function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step function input represents an instantaneous change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in the input signal.  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The  mathematical representation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of a step function of magnitude A is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143000" y="3276600"/>
          <a:ext cx="2895600" cy="1054100"/>
        </p:xfrm>
        <a:graphic>
          <a:graphicData uri="http://schemas.openxmlformats.org/presentationml/2006/ole">
            <p:oleObj spid="_x0000_s4097" name="Equation" r:id="rId3" imgW="1079032" imgH="393529" progId="Equation.3">
              <p:embed/>
            </p:oleObj>
          </a:graphicData>
        </a:graphic>
      </p:graphicFrame>
      <p:grpSp>
        <p:nvGrpSpPr>
          <p:cNvPr id="6" name="Group 16"/>
          <p:cNvGrpSpPr/>
          <p:nvPr/>
        </p:nvGrpSpPr>
        <p:grpSpPr>
          <a:xfrm>
            <a:off x="5715000" y="2209800"/>
            <a:ext cx="2874854" cy="2133600"/>
            <a:chOff x="5657586" y="2160566"/>
            <a:chExt cx="2874854" cy="2683427"/>
          </a:xfrm>
        </p:grpSpPr>
        <p:grpSp>
          <p:nvGrpSpPr>
            <p:cNvPr id="7" name="Group 13"/>
            <p:cNvGrpSpPr/>
            <p:nvPr/>
          </p:nvGrpSpPr>
          <p:grpSpPr>
            <a:xfrm>
              <a:off x="5657586" y="2160566"/>
              <a:ext cx="2874854" cy="2683427"/>
              <a:chOff x="4860032" y="2160566"/>
              <a:chExt cx="2874854" cy="2683427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41472" y="216056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u(t)</a:t>
                </a:r>
                <a:endParaRPr lang="en-GB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436096" y="3140968"/>
                <a:ext cx="1872208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48265" y="29553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</a:t>
                </a:r>
                <a:endParaRPr lang="en-GB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>
              <a:off x="6241832" y="3153701"/>
              <a:ext cx="0" cy="11530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68216" y="4293096"/>
              <a:ext cx="360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" y="4343400"/>
            <a:ext cx="6934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marL="914400" lvl="1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A=1, the step signal is called unit step signal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Laplace transform of step function is</a:t>
            </a: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90800" y="5334000"/>
          <a:ext cx="2819400" cy="838200"/>
        </p:xfrm>
        <a:graphic>
          <a:graphicData uri="http://schemas.openxmlformats.org/presentationml/2006/ole">
            <p:oleObj spid="_x0000_s4098" name="Equation" r:id="rId4" imgW="1040948" imgH="355446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4400" y="6096000"/>
            <a:ext cx="5513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Step function is called displacement function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077200" cy="1975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Ramp function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Ramp function is defined as gradual application of input, as shown in figure.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mathematical representation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 ramp function of magnitude A is</a:t>
            </a: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0200" y="3276600"/>
          <a:ext cx="2794000" cy="977900"/>
        </p:xfrm>
        <a:graphic>
          <a:graphicData uri="http://schemas.openxmlformats.org/presentationml/2006/ole">
            <p:oleObj spid="_x0000_s6145" name="Equation" r:id="rId3" imgW="1117115" imgH="393529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4267200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marL="914400" lvl="1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A=1, then r(t) = t, the ramp function is called unit ramp signal</a:t>
            </a:r>
          </a:p>
        </p:txBody>
      </p:sp>
      <p:grpSp>
        <p:nvGrpSpPr>
          <p:cNvPr id="8" name="Group 13"/>
          <p:cNvGrpSpPr/>
          <p:nvPr/>
        </p:nvGrpSpPr>
        <p:grpSpPr>
          <a:xfrm>
            <a:off x="5638800" y="2286001"/>
            <a:ext cx="2874854" cy="2133600"/>
            <a:chOff x="4860032" y="2160566"/>
            <a:chExt cx="2874854" cy="268342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860032" y="4293096"/>
              <a:ext cx="266429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36096" y="2467729"/>
              <a:ext cx="0" cy="23762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9830" y="4234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3276" y="412683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1472" y="216056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r(t)</a:t>
              </a:r>
              <a:endParaRPr lang="en-GB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434398" y="3168264"/>
              <a:ext cx="1805666" cy="11078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6629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4075" lvl="1" indent="-396875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Laplace transform of ramp function is</a:t>
            </a:r>
          </a:p>
          <a:p>
            <a:pPr marL="914400" lvl="1" indent="-457200" algn="just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 Ramp function is also called velocity function</a:t>
            </a:r>
          </a:p>
          <a:p>
            <a:pPr marL="914400" lvl="1" indent="-45720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Illustration: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52600" y="2057400"/>
          <a:ext cx="2819400" cy="969963"/>
        </p:xfrm>
        <a:graphic>
          <a:graphicData uri="http://schemas.openxmlformats.org/presentationml/2006/ole">
            <p:oleObj spid="_x0000_s25602" name="Equation" r:id="rId3" imgW="1066800" imgH="3683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3400" y="4724400"/>
            <a:ext cx="3929332" cy="1296144"/>
            <a:chOff x="4788024" y="4005064"/>
            <a:chExt cx="3929332" cy="1296144"/>
          </a:xfrm>
        </p:grpSpPr>
        <p:grpSp>
          <p:nvGrpSpPr>
            <p:cNvPr id="7" name="Group 21"/>
            <p:cNvGrpSpPr/>
            <p:nvPr/>
          </p:nvGrpSpPr>
          <p:grpSpPr>
            <a:xfrm>
              <a:off x="7164288" y="4005064"/>
              <a:ext cx="1553068" cy="1296144"/>
              <a:chOff x="6187284" y="3861048"/>
              <a:chExt cx="1553068" cy="1296144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60242" t="59534" r="29717" b="26291"/>
              <a:stretch>
                <a:fillRect/>
              </a:stretch>
            </p:blipFill>
            <p:spPr bwMode="auto">
              <a:xfrm>
                <a:off x="6300192" y="3886463"/>
                <a:ext cx="1440160" cy="1270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187284" y="3861048"/>
                <a:ext cx="4235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r(t)</a:t>
                </a:r>
                <a:endParaRPr lang="en-GB" sz="1400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88024" y="4581128"/>
              <a:ext cx="2477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ramp signal with slope A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81600" y="4648200"/>
            <a:ext cx="3168352" cy="1243881"/>
            <a:chOff x="4716016" y="5425479"/>
            <a:chExt cx="3168352" cy="1243881"/>
          </a:xfrm>
        </p:grpSpPr>
        <p:grpSp>
          <p:nvGrpSpPr>
            <p:cNvPr id="12" name="Group 22"/>
            <p:cNvGrpSpPr/>
            <p:nvPr/>
          </p:nvGrpSpPr>
          <p:grpSpPr>
            <a:xfrm>
              <a:off x="6272896" y="5425479"/>
              <a:ext cx="1611472" cy="1243881"/>
              <a:chOff x="6272896" y="5425479"/>
              <a:chExt cx="1611472" cy="1243881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77961" t="59534" r="11408" b="26291"/>
              <a:stretch>
                <a:fillRect/>
              </a:stretch>
            </p:blipFill>
            <p:spPr bwMode="auto">
              <a:xfrm>
                <a:off x="6415405" y="5445224"/>
                <a:ext cx="1468963" cy="122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272896" y="5425479"/>
                <a:ext cx="4235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r(t)</a:t>
                </a:r>
                <a:endParaRPr lang="en-GB" sz="1400" b="1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716016" y="6165304"/>
              <a:ext cx="1693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unit ramp signal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077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   Parabolic  function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Parabolic function represents a function that is one order faster than a ramp  function.</a:t>
            </a:r>
          </a:p>
          <a:p>
            <a:pPr marL="457200" indent="-457200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670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mathematical representation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 parabolic function of magnitude A is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1403350" y="3810000"/>
          <a:ext cx="3219450" cy="1295400"/>
        </p:xfrm>
        <a:graphic>
          <a:graphicData uri="http://schemas.openxmlformats.org/presentationml/2006/ole">
            <p:oleObj spid="_x0000_s8193" name="Equation" r:id="rId3" imgW="1282680" imgH="660240" progId="Equation.3">
              <p:embed/>
            </p:oleObj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43400" y="1447800"/>
            <a:ext cx="4343400" cy="2834192"/>
            <a:chOff x="3723974" y="180403"/>
            <a:chExt cx="4808466" cy="3699776"/>
          </a:xfrm>
        </p:grpSpPr>
        <p:grpSp>
          <p:nvGrpSpPr>
            <p:cNvPr id="7" name="Group 13"/>
            <p:cNvGrpSpPr/>
            <p:nvPr/>
          </p:nvGrpSpPr>
          <p:grpSpPr>
            <a:xfrm>
              <a:off x="5657586" y="1196752"/>
              <a:ext cx="2874854" cy="2683427"/>
              <a:chOff x="4860032" y="2160566"/>
              <a:chExt cx="2874854" cy="268342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860032" y="4293096"/>
                <a:ext cx="266429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436096" y="2467729"/>
                <a:ext cx="0" cy="237626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189830" y="42349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73276" y="412683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41472" y="2160566"/>
                <a:ext cx="530973" cy="482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r(t)</a:t>
                </a:r>
                <a:endParaRPr lang="en-GB" dirty="0"/>
              </a:p>
            </p:txBody>
          </p:sp>
        </p:grpSp>
        <p:sp>
          <p:nvSpPr>
            <p:cNvPr id="8" name="Arc 7"/>
            <p:cNvSpPr/>
            <p:nvPr/>
          </p:nvSpPr>
          <p:spPr>
            <a:xfrm rot="4438560">
              <a:off x="4193859" y="-289482"/>
              <a:ext cx="3202209" cy="4141980"/>
            </a:xfrm>
            <a:prstGeom prst="arc">
              <a:avLst>
                <a:gd name="adj1" fmla="val 17934159"/>
                <a:gd name="adj2" fmla="val 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4876800"/>
            <a:ext cx="8915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 marL="914400" lvl="1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A=1, then r(t) = t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 , the parabolic function is called unit parabolic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89529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Contd…..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11622</TotalTime>
  <Words>612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Median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sharda</dc:creator>
  <cp:lastModifiedBy>Sharda</cp:lastModifiedBy>
  <cp:revision>777</cp:revision>
  <dcterms:created xsi:type="dcterms:W3CDTF">2011-11-20T15:22:00Z</dcterms:created>
  <dcterms:modified xsi:type="dcterms:W3CDTF">2017-09-28T06:23:26Z</dcterms:modified>
</cp:coreProperties>
</file>