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17" r:id="rId2"/>
    <p:sldId id="337" r:id="rId3"/>
    <p:sldId id="338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54" r:id="rId12"/>
    <p:sldId id="355" r:id="rId13"/>
    <p:sldId id="356" r:id="rId14"/>
    <p:sldId id="342" r:id="rId15"/>
    <p:sldId id="376" r:id="rId16"/>
    <p:sldId id="375" r:id="rId17"/>
    <p:sldId id="377" r:id="rId18"/>
    <p:sldId id="382" r:id="rId19"/>
    <p:sldId id="383" r:id="rId20"/>
    <p:sldId id="384" r:id="rId21"/>
    <p:sldId id="385" r:id="rId22"/>
    <p:sldId id="386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>
      <p:cViewPr>
        <p:scale>
          <a:sx n="64" d="100"/>
          <a:sy n="64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1.wmf"/><Relationship Id="rId1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2.wmf"/><Relationship Id="rId1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4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6A15-2514-4EC2-B6DE-4C3F719AB0C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96A6-2C35-4169-A3E7-650DF4960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579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2558-0339-41FB-84C9-1BA185EA1307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9A85-2746-4346-B8AA-E78D1F4C4B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96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9A85-2746-4346-B8AA-E78D1F4C4BD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552450" y="4531548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          </a:t>
            </a:r>
          </a:p>
          <a:p>
            <a:pPr algn="ctr"/>
            <a:endParaRPr lang="en-IN" sz="2000" dirty="0" smtClean="0">
              <a:latin typeface="Aparajita" pitchFamily="34" charset="0"/>
              <a:cs typeface="Aparajita" pitchFamily="34" charset="0"/>
            </a:endParaRPr>
          </a:p>
          <a:p>
            <a:pPr algn="ctr"/>
            <a:endParaRPr lang="en-IN" sz="2000" dirty="0"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      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562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2400" y="4331494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381000"/>
            <a:ext cx="579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UNIT-I: Basics of Control System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234125" cy="8102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 A - Topic I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9300" indent="330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 Elements of Control System</a:t>
            </a:r>
          </a:p>
          <a:p>
            <a:pPr marL="749300" indent="330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Open and Closed Loop Systems</a:t>
            </a:r>
          </a:p>
          <a:p>
            <a:pPr indent="465138">
              <a:lnSpc>
                <a:spcPct val="150000"/>
              </a:lnSpc>
              <a:buFont typeface="+mj-lt"/>
              <a:buAutoNum type="arabicPeriod" startAt="2"/>
            </a:pP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  A – Topic II</a:t>
            </a:r>
            <a:endParaRPr lang="en-US" sz="2000" dirty="0" smtClean="0"/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Potentiometers</a:t>
            </a:r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Synchros</a:t>
            </a:r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AC and DC servomotors</a:t>
            </a:r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Stepper motor </a:t>
            </a:r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Ac tacho- generator </a:t>
            </a:r>
          </a:p>
          <a:p>
            <a:pPr marL="7493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Gyros. 	</a:t>
            </a:r>
          </a:p>
          <a:p>
            <a:pPr marL="1198563" indent="-449263"/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/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marL="509588" indent="-509588"/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198563" indent="-449263">
              <a:buFont typeface="Wingdings" pitchFamily="2" charset="2"/>
              <a:buChar char="Ø"/>
            </a:pPr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198563" indent="-449263"/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198563" indent="-449263"/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749300" indent="330200"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49300" indent="330200"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49300">
              <a:lnSpc>
                <a:spcPct val="150000"/>
              </a:lnSpc>
            </a:pP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74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223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6: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take-off point from a position before a block to a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position after the block </a:t>
            </a:r>
          </a:p>
          <a:p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1981200"/>
            <a:ext cx="6934200" cy="1219200"/>
            <a:chOff x="749300" y="3519488"/>
            <a:chExt cx="6934200" cy="1219200"/>
          </a:xfrm>
        </p:grpSpPr>
        <p:sp>
          <p:nvSpPr>
            <p:cNvPr id="4" name="Line 110"/>
            <p:cNvSpPr>
              <a:spLocks noChangeShapeType="1"/>
            </p:cNvSpPr>
            <p:nvPr/>
          </p:nvSpPr>
          <p:spPr bwMode="auto">
            <a:xfrm>
              <a:off x="2273300" y="379095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11"/>
            <p:cNvGrpSpPr>
              <a:grpSpLocks/>
            </p:cNvGrpSpPr>
            <p:nvPr/>
          </p:nvGrpSpPr>
          <p:grpSpPr bwMode="auto">
            <a:xfrm>
              <a:off x="1587500" y="3562350"/>
              <a:ext cx="685800" cy="576263"/>
              <a:chOff x="4704" y="2037"/>
              <a:chExt cx="432" cy="363"/>
            </a:xfrm>
          </p:grpSpPr>
          <p:sp>
            <p:nvSpPr>
              <p:cNvPr id="21" name="Rectangle 112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2" name="Object 4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24578" name="Equation" r:id="rId3" imgW="190417" imgH="241195" progId="Equation.3">
                  <p:embed/>
                </p:oleObj>
              </a:graphicData>
            </a:graphic>
          </p:graphicFrame>
        </p:grpSp>
        <p:sp>
          <p:nvSpPr>
            <p:cNvPr id="6" name="Line 114"/>
            <p:cNvSpPr>
              <a:spLocks noChangeShapeType="1"/>
            </p:cNvSpPr>
            <p:nvPr/>
          </p:nvSpPr>
          <p:spPr bwMode="auto">
            <a:xfrm>
              <a:off x="749300" y="379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6"/>
            <p:cNvSpPr>
              <a:spLocks noChangeShapeType="1"/>
            </p:cNvSpPr>
            <p:nvPr/>
          </p:nvSpPr>
          <p:spPr bwMode="auto">
            <a:xfrm flipV="1">
              <a:off x="1282700" y="37909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7"/>
            <p:cNvSpPr>
              <a:spLocks noChangeShapeType="1"/>
            </p:cNvSpPr>
            <p:nvPr/>
          </p:nvSpPr>
          <p:spPr bwMode="auto">
            <a:xfrm flipH="1">
              <a:off x="901700" y="43243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18"/>
            <p:cNvSpPr>
              <a:spLocks noChangeArrowheads="1"/>
            </p:cNvSpPr>
            <p:nvPr/>
          </p:nvSpPr>
          <p:spPr bwMode="auto">
            <a:xfrm>
              <a:off x="3492500" y="3714750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" name="Group 120"/>
            <p:cNvGrpSpPr>
              <a:grpSpLocks/>
            </p:cNvGrpSpPr>
            <p:nvPr/>
          </p:nvGrpSpPr>
          <p:grpSpPr bwMode="auto">
            <a:xfrm>
              <a:off x="6159500" y="3519488"/>
              <a:ext cx="685800" cy="576262"/>
              <a:chOff x="4704" y="2037"/>
              <a:chExt cx="432" cy="363"/>
            </a:xfrm>
          </p:grpSpPr>
          <p:sp>
            <p:nvSpPr>
              <p:cNvPr id="19" name="Rectangle 121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0" name="Object 5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24579" name="Equation" r:id="rId4" imgW="190417" imgH="241195" progId="Equation.3">
                  <p:embed/>
                </p:oleObj>
              </a:graphicData>
            </a:graphic>
          </p:graphicFrame>
        </p:grp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>
              <a:off x="6845300" y="374808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4"/>
            <p:cNvSpPr>
              <a:spLocks noChangeShapeType="1"/>
            </p:cNvSpPr>
            <p:nvPr/>
          </p:nvSpPr>
          <p:spPr bwMode="auto">
            <a:xfrm flipH="1">
              <a:off x="6845300" y="44338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5"/>
            <p:cNvSpPr>
              <a:spLocks noChangeShapeType="1"/>
            </p:cNvSpPr>
            <p:nvPr/>
          </p:nvSpPr>
          <p:spPr bwMode="auto">
            <a:xfrm flipV="1">
              <a:off x="7226300" y="37480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27"/>
            <p:cNvGrpSpPr>
              <a:grpSpLocks/>
            </p:cNvGrpSpPr>
            <p:nvPr/>
          </p:nvGrpSpPr>
          <p:grpSpPr bwMode="auto">
            <a:xfrm>
              <a:off x="6235700" y="4195763"/>
              <a:ext cx="609600" cy="542925"/>
              <a:chOff x="4608" y="3840"/>
              <a:chExt cx="384" cy="34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Rectangle 128"/>
              <p:cNvSpPr>
                <a:spLocks noChangeArrowheads="1"/>
              </p:cNvSpPr>
              <p:nvPr/>
            </p:nvSpPr>
            <p:spPr bwMode="auto">
              <a:xfrm>
                <a:off x="4608" y="3840"/>
                <a:ext cx="384" cy="3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cs typeface="Arial" charset="0"/>
                </a:endParaRPr>
              </a:p>
            </p:txBody>
          </p:sp>
          <p:graphicFrame>
            <p:nvGraphicFramePr>
              <p:cNvPr id="18" name="Object 6"/>
              <p:cNvGraphicFramePr>
                <a:graphicFrameLocks noChangeAspect="1"/>
              </p:cNvGraphicFramePr>
              <p:nvPr/>
            </p:nvGraphicFramePr>
            <p:xfrm>
              <a:off x="4743" y="3888"/>
              <a:ext cx="152" cy="294"/>
            </p:xfrm>
            <a:graphic>
              <a:graphicData uri="http://schemas.openxmlformats.org/presentationml/2006/ole">
                <p:oleObj spid="_x0000_s24580" name="Equation" r:id="rId5" imgW="228501" imgH="444307" progId="Equation.3">
                  <p:embed/>
                </p:oleObj>
              </a:graphicData>
            </a:graphic>
          </p:graphicFrame>
        </p:grpSp>
        <p:sp>
          <p:nvSpPr>
            <p:cNvPr id="15" name="Line 133"/>
            <p:cNvSpPr>
              <a:spLocks noChangeShapeType="1"/>
            </p:cNvSpPr>
            <p:nvPr/>
          </p:nvSpPr>
          <p:spPr bwMode="auto">
            <a:xfrm>
              <a:off x="5168900" y="37480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4"/>
            <p:cNvSpPr>
              <a:spLocks noChangeShapeType="1"/>
            </p:cNvSpPr>
            <p:nvPr/>
          </p:nvSpPr>
          <p:spPr bwMode="auto">
            <a:xfrm flipH="1">
              <a:off x="5397500" y="443388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4114800"/>
            <a:ext cx="7592335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i.e., to shift a take-off point after a block, add a block with inverse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of same  transfer function in series with take-off signal.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799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7: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take-off point from a position after a block to a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position before the block </a:t>
            </a:r>
          </a:p>
          <a:p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38200" y="2133600"/>
            <a:ext cx="7315200" cy="1109662"/>
            <a:chOff x="936625" y="5773738"/>
            <a:chExt cx="7315200" cy="1109662"/>
          </a:xfrm>
        </p:grpSpPr>
        <p:sp>
          <p:nvSpPr>
            <p:cNvPr id="3" name="Line 77"/>
            <p:cNvSpPr>
              <a:spLocks noChangeShapeType="1"/>
            </p:cNvSpPr>
            <p:nvPr/>
          </p:nvSpPr>
          <p:spPr bwMode="auto">
            <a:xfrm>
              <a:off x="936625" y="6045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1698625" y="5816600"/>
              <a:ext cx="685800" cy="576263"/>
              <a:chOff x="4704" y="2037"/>
              <a:chExt cx="432" cy="363"/>
            </a:xfrm>
          </p:grpSpPr>
          <p:sp>
            <p:nvSpPr>
              <p:cNvPr id="5" name="Rectangle 87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6" name="Object 2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25602" name="Equation" r:id="rId3" imgW="190417" imgH="241195" progId="Equation.3">
                  <p:embed/>
                </p:oleObj>
              </a:graphicData>
            </a:graphic>
          </p:graphicFrame>
        </p:grpSp>
        <p:sp>
          <p:nvSpPr>
            <p:cNvPr id="7" name="Line 92"/>
            <p:cNvSpPr>
              <a:spLocks noChangeShapeType="1"/>
            </p:cNvSpPr>
            <p:nvPr/>
          </p:nvSpPr>
          <p:spPr bwMode="auto">
            <a:xfrm>
              <a:off x="2384425" y="6045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3"/>
            <p:cNvSpPr>
              <a:spLocks noChangeShapeType="1"/>
            </p:cNvSpPr>
            <p:nvPr/>
          </p:nvSpPr>
          <p:spPr bwMode="auto">
            <a:xfrm flipH="1">
              <a:off x="2384425" y="657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4"/>
            <p:cNvSpPr>
              <a:spLocks noChangeShapeType="1"/>
            </p:cNvSpPr>
            <p:nvPr/>
          </p:nvSpPr>
          <p:spPr bwMode="auto">
            <a:xfrm flipV="1">
              <a:off x="2765425" y="604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5"/>
            <p:cNvSpPr>
              <a:spLocks noChangeShapeType="1"/>
            </p:cNvSpPr>
            <p:nvPr/>
          </p:nvSpPr>
          <p:spPr bwMode="auto">
            <a:xfrm flipH="1">
              <a:off x="2079625" y="657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96"/>
            <p:cNvSpPr>
              <a:spLocks noChangeArrowheads="1"/>
            </p:cNvSpPr>
            <p:nvPr/>
          </p:nvSpPr>
          <p:spPr bwMode="auto">
            <a:xfrm>
              <a:off x="3603625" y="5969000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97"/>
            <p:cNvSpPr>
              <a:spLocks noChangeShapeType="1"/>
            </p:cNvSpPr>
            <p:nvPr/>
          </p:nvSpPr>
          <p:spPr bwMode="auto">
            <a:xfrm>
              <a:off x="5203825" y="603567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>
              <a:off x="6727825" y="5773738"/>
              <a:ext cx="685800" cy="576262"/>
              <a:chOff x="4704" y="2037"/>
              <a:chExt cx="432" cy="363"/>
            </a:xfrm>
          </p:grpSpPr>
          <p:sp>
            <p:nvSpPr>
              <p:cNvPr id="14" name="Rectangle 99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15" name="Object 3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25603" name="Equation" r:id="rId4" imgW="190417" imgH="241195" progId="Equation.3">
                  <p:embed/>
                </p:oleObj>
              </a:graphicData>
            </a:graphic>
          </p:graphicFrame>
        </p:grpSp>
        <p:sp>
          <p:nvSpPr>
            <p:cNvPr id="16" name="Line 101"/>
            <p:cNvSpPr>
              <a:spLocks noChangeShapeType="1"/>
            </p:cNvSpPr>
            <p:nvPr/>
          </p:nvSpPr>
          <p:spPr bwMode="auto">
            <a:xfrm>
              <a:off x="7413625" y="60356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2"/>
            <p:cNvSpPr>
              <a:spLocks noChangeShapeType="1"/>
            </p:cNvSpPr>
            <p:nvPr/>
          </p:nvSpPr>
          <p:spPr bwMode="auto">
            <a:xfrm flipH="1">
              <a:off x="5965825" y="6569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03"/>
            <p:cNvSpPr>
              <a:spLocks noChangeShapeType="1"/>
            </p:cNvSpPr>
            <p:nvPr/>
          </p:nvSpPr>
          <p:spPr bwMode="auto">
            <a:xfrm flipV="1">
              <a:off x="6346825" y="60356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4"/>
            <p:cNvSpPr>
              <a:spLocks noChangeShapeType="1"/>
            </p:cNvSpPr>
            <p:nvPr/>
          </p:nvSpPr>
          <p:spPr bwMode="auto">
            <a:xfrm flipH="1">
              <a:off x="5280025" y="6569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0"/>
            <p:cNvGrpSpPr>
              <a:grpSpLocks/>
            </p:cNvGrpSpPr>
            <p:nvPr/>
          </p:nvGrpSpPr>
          <p:grpSpPr bwMode="auto">
            <a:xfrm>
              <a:off x="5508625" y="6307138"/>
              <a:ext cx="685800" cy="576262"/>
              <a:chOff x="4944" y="2565"/>
              <a:chExt cx="432" cy="3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" name="Rectangle 131"/>
              <p:cNvSpPr>
                <a:spLocks noChangeArrowheads="1"/>
              </p:cNvSpPr>
              <p:nvPr/>
            </p:nvSpPr>
            <p:spPr bwMode="auto">
              <a:xfrm>
                <a:off x="4944" y="2565"/>
                <a:ext cx="43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cs typeface="Arial" charset="0"/>
                </a:endParaRPr>
              </a:p>
            </p:txBody>
          </p:sp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5040" y="2586"/>
              <a:ext cx="270" cy="342"/>
            </p:xfrm>
            <a:graphic>
              <a:graphicData uri="http://schemas.openxmlformats.org/presentationml/2006/ole">
                <p:oleObj spid="_x0000_s25604" name="Equation" r:id="rId5" imgW="190417" imgH="241195" progId="Equation.3">
                  <p:embed/>
                </p:oleObj>
              </a:graphicData>
            </a:graphic>
          </p:graphicFrame>
        </p:grpSp>
      </p:grpSp>
      <p:sp>
        <p:nvSpPr>
          <p:cNvPr id="24" name="TextBox 23"/>
          <p:cNvSpPr txBox="1"/>
          <p:nvPr/>
        </p:nvSpPr>
        <p:spPr>
          <a:xfrm>
            <a:off x="838200" y="4114800"/>
            <a:ext cx="690945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i.e., to shift a take-off point before a block, add a block with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same  transfer function in series with take-off signal.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864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8: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take-off point from a position before a summing point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a  position after the summing point</a:t>
            </a:r>
          </a:p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635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9: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take-off point from a position after a summing point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a  position before the summing point</a:t>
            </a:r>
          </a:p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36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10: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Elimination of a summing point from a closed loop system</a:t>
            </a:r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1981200"/>
            <a:ext cx="7877175" cy="1109663"/>
            <a:chOff x="623888" y="1470025"/>
            <a:chExt cx="7877175" cy="110966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081463" y="1622425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623888" y="16986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004888" y="1470025"/>
              <a:ext cx="152400" cy="152400"/>
              <a:chOff x="1344" y="1660"/>
              <a:chExt cx="96" cy="96"/>
            </a:xfrm>
          </p:grpSpPr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" name="Picture 1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3488" y="157956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414463" y="2079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385888" y="23844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1385888" y="1808163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95488" y="1503363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176463" y="1536700"/>
            <a:ext cx="428625" cy="542925"/>
          </p:xfrm>
          <a:graphic>
            <a:graphicData uri="http://schemas.openxmlformats.org/presentationml/2006/ole">
              <p:oleObj spid="_x0000_s26626" name="Equation" r:id="rId4" imgW="190417" imgH="241195" progId="Equation.3">
                <p:embed/>
              </p:oleObj>
            </a:graphicData>
          </a:graphic>
        </p:graphicFrame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538288" y="169862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2681288" y="1698625"/>
              <a:ext cx="117157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995488" y="2079625"/>
              <a:ext cx="609600" cy="5000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2100263" y="2146300"/>
            <a:ext cx="396875" cy="366713"/>
          </p:xfrm>
          <a:graphic>
            <a:graphicData uri="http://schemas.openxmlformats.org/presentationml/2006/ole">
              <p:oleObj spid="_x0000_s26627" name="Equation" r:id="rId5" imgW="177492" imgH="164814" progId="Equation.3">
                <p:embed/>
              </p:oleObj>
            </a:graphicData>
          </a:graphic>
        </p:graphicFrame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681288" y="238442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2605088" y="238442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 flipV="1">
              <a:off x="3319463" y="169862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2"/>
            <p:cNvSpPr>
              <a:spLocks noChangeArrowheads="1"/>
            </p:cNvSpPr>
            <p:nvPr/>
          </p:nvSpPr>
          <p:spPr bwMode="auto">
            <a:xfrm>
              <a:off x="6291263" y="1470025"/>
              <a:ext cx="16002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6691313" y="1470025"/>
            <a:ext cx="896937" cy="711200"/>
          </p:xfrm>
          <a:graphic>
            <a:graphicData uri="http://schemas.openxmlformats.org/presentationml/2006/ole">
              <p:oleObj spid="_x0000_s26628" name="Equation" r:id="rId6" imgW="495085" imgH="393529" progId="Equation.3">
                <p:embed/>
              </p:oleObj>
            </a:graphicData>
          </a:graphic>
        </p:graphicFrame>
        <p:sp>
          <p:nvSpPr>
            <p:cNvPr id="22" name="Line 64"/>
            <p:cNvSpPr>
              <a:spLocks noChangeShapeType="1"/>
            </p:cNvSpPr>
            <p:nvPr/>
          </p:nvSpPr>
          <p:spPr bwMode="auto">
            <a:xfrm>
              <a:off x="5376863" y="1774825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>
              <a:off x="7891463" y="17748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1414463" y="1851025"/>
              <a:ext cx="152400" cy="152400"/>
              <a:chOff x="1344" y="1660"/>
              <a:chExt cx="96" cy="96"/>
            </a:xfrm>
          </p:grpSpPr>
          <p:sp>
            <p:nvSpPr>
              <p:cNvPr id="25" name="Line 67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Example -1: Reduce the Block Diagram to obtain C/R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0" y="2133600"/>
            <a:ext cx="8772525" cy="3962400"/>
            <a:chOff x="0" y="2133600"/>
            <a:chExt cx="8772525" cy="3962400"/>
          </a:xfrm>
        </p:grpSpPr>
        <p:sp>
          <p:nvSpPr>
            <p:cNvPr id="15370" name="Rectangle 3"/>
            <p:cNvSpPr>
              <a:spLocks noChangeArrowheads="1"/>
            </p:cNvSpPr>
            <p:nvPr/>
          </p:nvSpPr>
          <p:spPr bwMode="auto">
            <a:xfrm>
              <a:off x="3352800" y="3505200"/>
              <a:ext cx="76200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0" y="3429000"/>
            <a:ext cx="390525" cy="425450"/>
          </p:xfrm>
          <a:graphic>
            <a:graphicData uri="http://schemas.openxmlformats.org/presentationml/2006/ole">
              <p:oleObj spid="_x0000_s52226" name="Equation" r:id="rId3" imgW="152268" imgH="164957" progId="Equation.3">
                <p:embed/>
              </p:oleObj>
            </a:graphicData>
          </a:graphic>
        </p:graphicFrame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609600" y="3581400"/>
              <a:ext cx="914400" cy="914400"/>
              <a:chOff x="768" y="2352"/>
              <a:chExt cx="672" cy="672"/>
            </a:xfrm>
          </p:grpSpPr>
          <p:sp>
            <p:nvSpPr>
              <p:cNvPr id="15406" name="Oval 6"/>
              <p:cNvSpPr>
                <a:spLocks noChangeArrowheads="1"/>
              </p:cNvSpPr>
              <p:nvPr/>
            </p:nvSpPr>
            <p:spPr bwMode="auto">
              <a:xfrm rot="2721666">
                <a:off x="768" y="2352"/>
                <a:ext cx="672" cy="6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Line 7"/>
              <p:cNvSpPr>
                <a:spLocks noChangeShapeType="1"/>
              </p:cNvSpPr>
              <p:nvPr/>
            </p:nvSpPr>
            <p:spPr bwMode="auto">
              <a:xfrm rot="2721666">
                <a:off x="1104" y="235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Line 8"/>
              <p:cNvSpPr>
                <a:spLocks noChangeShapeType="1"/>
              </p:cNvSpPr>
              <p:nvPr/>
            </p:nvSpPr>
            <p:spPr bwMode="auto">
              <a:xfrm rot="2721666">
                <a:off x="768" y="268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Text Box 9"/>
              <p:cNvSpPr txBox="1">
                <a:spLocks noChangeArrowheads="1"/>
              </p:cNvSpPr>
              <p:nvPr/>
            </p:nvSpPr>
            <p:spPr bwMode="auto">
              <a:xfrm>
                <a:off x="992" y="2592"/>
                <a:ext cx="288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_</a:t>
                </a:r>
              </a:p>
            </p:txBody>
          </p:sp>
          <p:sp>
            <p:nvSpPr>
              <p:cNvPr id="15410" name="Text Box 10"/>
              <p:cNvSpPr txBox="1">
                <a:spLocks noChangeArrowheads="1"/>
              </p:cNvSpPr>
              <p:nvPr/>
            </p:nvSpPr>
            <p:spPr bwMode="auto">
              <a:xfrm>
                <a:off x="784" y="2520"/>
                <a:ext cx="288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+</a:t>
                </a:r>
              </a:p>
            </p:txBody>
          </p:sp>
        </p:grp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0" y="40386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rot="-5400000">
              <a:off x="266700" y="5295900"/>
              <a:ext cx="1600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2438400" y="5257800"/>
              <a:ext cx="2209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572000" y="3200400"/>
              <a:ext cx="914400" cy="1193800"/>
              <a:chOff x="3024" y="1600"/>
              <a:chExt cx="576" cy="752"/>
            </a:xfrm>
          </p:grpSpPr>
          <p:sp>
            <p:nvSpPr>
              <p:cNvPr id="15401" name="Oval 15"/>
              <p:cNvSpPr>
                <a:spLocks noChangeArrowheads="1"/>
              </p:cNvSpPr>
              <p:nvPr/>
            </p:nvSpPr>
            <p:spPr bwMode="auto">
              <a:xfrm rot="2721666">
                <a:off x="3024" y="1776"/>
                <a:ext cx="576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16"/>
              <p:cNvSpPr>
                <a:spLocks noChangeShapeType="1"/>
              </p:cNvSpPr>
              <p:nvPr/>
            </p:nvSpPr>
            <p:spPr bwMode="auto">
              <a:xfrm rot="2721666">
                <a:off x="3312" y="177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17"/>
              <p:cNvSpPr>
                <a:spLocks noChangeShapeType="1"/>
              </p:cNvSpPr>
              <p:nvPr/>
            </p:nvSpPr>
            <p:spPr bwMode="auto">
              <a:xfrm rot="2721666">
                <a:off x="3024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Text Box 18"/>
              <p:cNvSpPr txBox="1">
                <a:spLocks noChangeArrowheads="1"/>
              </p:cNvSpPr>
              <p:nvPr/>
            </p:nvSpPr>
            <p:spPr bwMode="auto">
              <a:xfrm>
                <a:off x="3200" y="1600"/>
                <a:ext cx="2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_</a:t>
                </a:r>
              </a:p>
            </p:txBody>
          </p:sp>
          <p:sp>
            <p:nvSpPr>
              <p:cNvPr id="15405" name="Text Box 19"/>
              <p:cNvSpPr txBox="1">
                <a:spLocks noChangeArrowheads="1"/>
              </p:cNvSpPr>
              <p:nvPr/>
            </p:nvSpPr>
            <p:spPr bwMode="auto">
              <a:xfrm>
                <a:off x="3030" y="1896"/>
                <a:ext cx="2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+</a:t>
                </a:r>
              </a:p>
            </p:txBody>
          </p:sp>
        </p:grpSp>
        <p:sp>
          <p:nvSpPr>
            <p:cNvPr id="15376" name="Line 20"/>
            <p:cNvSpPr>
              <a:spLocks noChangeShapeType="1"/>
            </p:cNvSpPr>
            <p:nvPr/>
          </p:nvSpPr>
          <p:spPr bwMode="auto">
            <a:xfrm>
              <a:off x="1524000" y="40386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21"/>
            <p:cNvSpPr>
              <a:spLocks noChangeShapeType="1"/>
            </p:cNvSpPr>
            <p:nvPr/>
          </p:nvSpPr>
          <p:spPr bwMode="auto">
            <a:xfrm>
              <a:off x="2895600" y="40386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Rectangle 22"/>
            <p:cNvSpPr>
              <a:spLocks noChangeArrowheads="1"/>
            </p:cNvSpPr>
            <p:nvPr/>
          </p:nvSpPr>
          <p:spPr bwMode="auto">
            <a:xfrm>
              <a:off x="5943600" y="3505200"/>
              <a:ext cx="76200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23"/>
            <p:cNvSpPr>
              <a:spLocks noChangeArrowheads="1"/>
            </p:cNvSpPr>
            <p:nvPr/>
          </p:nvSpPr>
          <p:spPr bwMode="auto">
            <a:xfrm>
              <a:off x="7315200" y="3505200"/>
              <a:ext cx="76200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24"/>
            <p:cNvSpPr>
              <a:spLocks noChangeShapeType="1"/>
            </p:cNvSpPr>
            <p:nvPr/>
          </p:nvSpPr>
          <p:spPr bwMode="auto">
            <a:xfrm>
              <a:off x="4114800" y="40386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5"/>
            <p:cNvSpPr>
              <a:spLocks noChangeShapeType="1"/>
            </p:cNvSpPr>
            <p:nvPr/>
          </p:nvSpPr>
          <p:spPr bwMode="auto">
            <a:xfrm>
              <a:off x="6705600" y="40386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6"/>
            <p:cNvSpPr>
              <a:spLocks noChangeShapeType="1"/>
            </p:cNvSpPr>
            <p:nvPr/>
          </p:nvSpPr>
          <p:spPr bwMode="auto">
            <a:xfrm>
              <a:off x="5486400" y="40386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7"/>
            <p:cNvSpPr>
              <a:spLocks noChangeShapeType="1"/>
            </p:cNvSpPr>
            <p:nvPr/>
          </p:nvSpPr>
          <p:spPr bwMode="auto">
            <a:xfrm>
              <a:off x="8077200" y="40386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3505200" y="3810000"/>
            <a:ext cx="455613" cy="555625"/>
          </p:xfrm>
          <a:graphic>
            <a:graphicData uri="http://schemas.openxmlformats.org/presentationml/2006/ole">
              <p:oleObj spid="_x0000_s52227" name="Equation" r:id="rId4" imgW="177569" imgH="215619" progId="Equation.3">
                <p:embed/>
              </p:oleObj>
            </a:graphicData>
          </a:graphic>
        </p:graphicFrame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6064250" y="3810000"/>
            <a:ext cx="520700" cy="555625"/>
          </p:xfrm>
          <a:graphic>
            <a:graphicData uri="http://schemas.openxmlformats.org/presentationml/2006/ole">
              <p:oleObj spid="_x0000_s52228" name="Equation" r:id="rId5" imgW="203024" imgH="215713" progId="Equation.3">
                <p:embed/>
              </p:oleObj>
            </a:graphicData>
          </a:graphic>
        </p:graphicFrame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7407275" y="3794125"/>
            <a:ext cx="488950" cy="588963"/>
          </p:xfrm>
          <a:graphic>
            <a:graphicData uri="http://schemas.openxmlformats.org/presentationml/2006/ole">
              <p:oleObj spid="_x0000_s52229" name="Equation" r:id="rId6" imgW="190500" imgH="228600" progId="Equation.3">
                <p:embed/>
              </p:oleObj>
            </a:graphicData>
          </a:graphic>
        </p:graphicFrame>
        <p:sp>
          <p:nvSpPr>
            <p:cNvPr id="15384" name="Line 31"/>
            <p:cNvSpPr>
              <a:spLocks noChangeShapeType="1"/>
            </p:cNvSpPr>
            <p:nvPr/>
          </p:nvSpPr>
          <p:spPr bwMode="auto">
            <a:xfrm rot="-5400000">
              <a:off x="2057400" y="48768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Rectangle 32"/>
            <p:cNvSpPr>
              <a:spLocks noChangeArrowheads="1"/>
            </p:cNvSpPr>
            <p:nvPr/>
          </p:nvSpPr>
          <p:spPr bwMode="auto">
            <a:xfrm>
              <a:off x="4648200" y="4724400"/>
              <a:ext cx="76200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4768850" y="5029200"/>
            <a:ext cx="520700" cy="555625"/>
          </p:xfrm>
          <a:graphic>
            <a:graphicData uri="http://schemas.openxmlformats.org/presentationml/2006/ole">
              <p:oleObj spid="_x0000_s52230" name="Equation" r:id="rId7" imgW="203024" imgH="215713" progId="Equation.3">
                <p:embed/>
              </p:oleObj>
            </a:graphicData>
          </a:graphic>
        </p:graphicFrame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>
              <a:off x="5410200" y="5257800"/>
              <a:ext cx="1447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35"/>
            <p:cNvSpPr>
              <a:spLocks noChangeShapeType="1"/>
            </p:cNvSpPr>
            <p:nvPr/>
          </p:nvSpPr>
          <p:spPr bwMode="auto">
            <a:xfrm rot="-5400000">
              <a:off x="6248400" y="4648200"/>
              <a:ext cx="1219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36"/>
            <p:cNvSpPr>
              <a:spLocks noChangeShapeType="1"/>
            </p:cNvSpPr>
            <p:nvPr/>
          </p:nvSpPr>
          <p:spPr bwMode="auto">
            <a:xfrm>
              <a:off x="1066800" y="6096000"/>
              <a:ext cx="7239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37"/>
            <p:cNvSpPr>
              <a:spLocks noChangeShapeType="1"/>
            </p:cNvSpPr>
            <p:nvPr/>
          </p:nvSpPr>
          <p:spPr bwMode="auto">
            <a:xfrm rot="-5400000">
              <a:off x="7277100" y="5067300"/>
              <a:ext cx="2057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8"/>
            <p:cNvSpPr>
              <a:spLocks noChangeShapeType="1"/>
            </p:cNvSpPr>
            <p:nvPr/>
          </p:nvSpPr>
          <p:spPr bwMode="auto">
            <a:xfrm rot="-5400000">
              <a:off x="7620000" y="3352800"/>
              <a:ext cx="1371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Rectangle 39"/>
            <p:cNvSpPr>
              <a:spLocks noChangeArrowheads="1"/>
            </p:cNvSpPr>
            <p:nvPr/>
          </p:nvSpPr>
          <p:spPr bwMode="auto">
            <a:xfrm>
              <a:off x="6248400" y="2133600"/>
              <a:ext cx="76200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6261100" y="2438400"/>
            <a:ext cx="585788" cy="555625"/>
          </p:xfrm>
          <a:graphic>
            <a:graphicData uri="http://schemas.openxmlformats.org/presentationml/2006/ole">
              <p:oleObj spid="_x0000_s52231" name="Equation" r:id="rId8" imgW="228501" imgH="215806" progId="Equation.3">
                <p:embed/>
              </p:oleObj>
            </a:graphicData>
          </a:graphic>
        </p:graphicFrame>
        <p:sp>
          <p:nvSpPr>
            <p:cNvPr id="15392" name="Line 41"/>
            <p:cNvSpPr>
              <a:spLocks noChangeShapeType="1"/>
            </p:cNvSpPr>
            <p:nvPr/>
          </p:nvSpPr>
          <p:spPr bwMode="auto">
            <a:xfrm>
              <a:off x="6934200" y="2667000"/>
              <a:ext cx="1371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5029200" y="2667000"/>
              <a:ext cx="1143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 rot="-5400000" flipH="1" flipV="1">
              <a:off x="4572000" y="31242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981200" y="3581400"/>
              <a:ext cx="914400" cy="963613"/>
              <a:chOff x="1392" y="1776"/>
              <a:chExt cx="576" cy="607"/>
            </a:xfrm>
          </p:grpSpPr>
          <p:sp>
            <p:nvSpPr>
              <p:cNvPr id="15396" name="Oval 45"/>
              <p:cNvSpPr>
                <a:spLocks noChangeArrowheads="1"/>
              </p:cNvSpPr>
              <p:nvPr/>
            </p:nvSpPr>
            <p:spPr bwMode="auto">
              <a:xfrm rot="2721666">
                <a:off x="1392" y="1776"/>
                <a:ext cx="576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46"/>
              <p:cNvSpPr>
                <a:spLocks noChangeShapeType="1"/>
              </p:cNvSpPr>
              <p:nvPr/>
            </p:nvSpPr>
            <p:spPr bwMode="auto">
              <a:xfrm rot="2721666">
                <a:off x="1680" y="177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47"/>
              <p:cNvSpPr>
                <a:spLocks noChangeShapeType="1"/>
              </p:cNvSpPr>
              <p:nvPr/>
            </p:nvSpPr>
            <p:spPr bwMode="auto">
              <a:xfrm rot="2721666">
                <a:off x="139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Text Box 48"/>
              <p:cNvSpPr txBox="1">
                <a:spLocks noChangeArrowheads="1"/>
              </p:cNvSpPr>
              <p:nvPr/>
            </p:nvSpPr>
            <p:spPr bwMode="auto">
              <a:xfrm>
                <a:off x="1406" y="1920"/>
                <a:ext cx="2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+</a:t>
                </a:r>
              </a:p>
            </p:txBody>
          </p:sp>
          <p:sp>
            <p:nvSpPr>
              <p:cNvPr id="15400" name="Text Box 49"/>
              <p:cNvSpPr txBox="1">
                <a:spLocks noChangeArrowheads="1"/>
              </p:cNvSpPr>
              <p:nvPr/>
            </p:nvSpPr>
            <p:spPr bwMode="auto">
              <a:xfrm>
                <a:off x="1558" y="2056"/>
                <a:ext cx="2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/>
                  <a:t>+</a:t>
                </a:r>
              </a:p>
            </p:txBody>
          </p:sp>
        </p:grpSp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8382000" y="3336925"/>
            <a:ext cx="390525" cy="457200"/>
          </p:xfrm>
          <a:graphic>
            <a:graphicData uri="http://schemas.openxmlformats.org/presentationml/2006/ole">
              <p:oleObj spid="_x0000_s52232" name="Equation" r:id="rId9" imgW="152202" imgH="177569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3"/>
          <p:cNvSpPr>
            <a:spLocks noChangeArrowheads="1"/>
          </p:cNvSpPr>
          <p:nvPr/>
        </p:nvSpPr>
        <p:spPr bwMode="auto">
          <a:xfrm>
            <a:off x="49530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51202" name="Equation" r:id="rId3" imgW="152268" imgH="164957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6429" name="Oval 6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Line 7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8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Text Box 9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6433" name="Text Box 10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61722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69342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57150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105400" y="3048000"/>
          <a:ext cx="455613" cy="555625"/>
        </p:xfrm>
        <a:graphic>
          <a:graphicData uri="http://schemas.openxmlformats.org/presentationml/2006/ole">
            <p:oleObj spid="_x0000_s51203" name="Equation" r:id="rId4" imgW="177569" imgH="215619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292850" y="3048000"/>
          <a:ext cx="520700" cy="555625"/>
        </p:xfrm>
        <a:graphic>
          <a:graphicData uri="http://schemas.openxmlformats.org/presentationml/2006/ole">
            <p:oleObj spid="_x0000_s51204" name="Equation" r:id="rId5" imgW="203024" imgH="215713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51205" name="Equation" r:id="rId6" imgW="190500" imgH="228600" progId="Equation.3">
              <p:embed/>
            </p:oleObj>
          </a:graphicData>
        </a:graphic>
      </p:graphicFrame>
      <p:sp>
        <p:nvSpPr>
          <p:cNvPr id="16412" name="Line 30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1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51206" name="Equation" r:id="rId7" imgW="203024" imgH="215713" progId="Equation.3">
              <p:embed/>
            </p:oleObj>
          </a:graphicData>
        </a:graphic>
      </p:graphicFrame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Line 3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Line 3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51207" name="Equation" r:id="rId8" imgW="266469" imgH="431425" progId="Equation.3">
              <p:embed/>
            </p:oleObj>
          </a:graphicData>
        </a:graphic>
      </p:graphicFrame>
      <p:sp>
        <p:nvSpPr>
          <p:cNvPr id="16420" name="Line 4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Line 42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16424" name="Oval 44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45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Line 46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Text Box 47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6428" name="Text Box 48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51208" name="Equation" r:id="rId9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53250" name="Equation" r:id="rId3" imgW="152268" imgH="164957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7450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7454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667000" y="4495800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 rot="2721666">
            <a:off x="3581400" y="27940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rot="2721666">
            <a:off x="4038600" y="2794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rot="2721666">
            <a:off x="3581400" y="325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860800" y="25146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590925" y="29845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p:oleObj spid="_x0000_s53251" name="Equation" r:id="rId4" imgW="342603" imgH="215713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53252" name="Equation" r:id="rId5" imgW="190500" imgH="228600" progId="Equation.3">
              <p:embed/>
            </p:oleObj>
          </a:graphicData>
        </a:graphic>
      </p:graphicFrame>
      <p:sp>
        <p:nvSpPr>
          <p:cNvPr id="17433" name="Line 27"/>
          <p:cNvSpPr>
            <a:spLocks noChangeShapeType="1"/>
          </p:cNvSpPr>
          <p:nvPr/>
        </p:nvSpPr>
        <p:spPr bwMode="auto">
          <a:xfrm rot="-5400000">
            <a:off x="22860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53253" name="Equation" r:id="rId6" imgW="203024" imgH="215713" progId="Equation.3">
              <p:embed/>
            </p:oleObj>
          </a:graphicData>
        </a:graphic>
      </p:graphicFrame>
      <p:sp>
        <p:nvSpPr>
          <p:cNvPr id="17435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53254" name="Equation" r:id="rId7" imgW="266469" imgH="431425" progId="Equation.3">
              <p:embed/>
            </p:oleObj>
          </a:graphicData>
        </a:graphic>
      </p:graphicFrame>
      <p:sp>
        <p:nvSpPr>
          <p:cNvPr id="17441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Line 38"/>
          <p:cNvSpPr>
            <a:spLocks noChangeShapeType="1"/>
          </p:cNvSpPr>
          <p:nvPr/>
        </p:nvSpPr>
        <p:spPr bwMode="auto">
          <a:xfrm>
            <a:off x="4038600" y="19050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39"/>
          <p:cNvSpPr>
            <a:spLocks noChangeShapeType="1"/>
          </p:cNvSpPr>
          <p:nvPr/>
        </p:nvSpPr>
        <p:spPr bwMode="auto">
          <a:xfrm rot="-5400000" flipH="1" flipV="1">
            <a:off x="3581400" y="2336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209800" y="2819400"/>
            <a:ext cx="914400" cy="963613"/>
            <a:chOff x="1392" y="1776"/>
            <a:chExt cx="576" cy="607"/>
          </a:xfrm>
        </p:grpSpPr>
        <p:sp>
          <p:nvSpPr>
            <p:cNvPr id="17445" name="Oval 41"/>
            <p:cNvSpPr>
              <a:spLocks noChangeArrowheads="1"/>
            </p:cNvSpPr>
            <p:nvPr/>
          </p:nvSpPr>
          <p:spPr bwMode="auto">
            <a:xfrm rot="2721666">
              <a:off x="1392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42"/>
            <p:cNvSpPr>
              <a:spLocks noChangeShapeType="1"/>
            </p:cNvSpPr>
            <p:nvPr/>
          </p:nvSpPr>
          <p:spPr bwMode="auto">
            <a:xfrm rot="2721666">
              <a:off x="1680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43"/>
            <p:cNvSpPr>
              <a:spLocks noChangeShapeType="1"/>
            </p:cNvSpPr>
            <p:nvPr/>
          </p:nvSpPr>
          <p:spPr bwMode="auto">
            <a:xfrm rot="2721666">
              <a:off x="139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Text Box 44"/>
            <p:cNvSpPr txBox="1">
              <a:spLocks noChangeArrowheads="1"/>
            </p:cNvSpPr>
            <p:nvPr/>
          </p:nvSpPr>
          <p:spPr bwMode="auto">
            <a:xfrm>
              <a:off x="1406" y="1920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7449" name="Text Box 45"/>
            <p:cNvSpPr txBox="1">
              <a:spLocks noChangeArrowheads="1"/>
            </p:cNvSpPr>
            <p:nvPr/>
          </p:nvSpPr>
          <p:spPr bwMode="auto">
            <a:xfrm>
              <a:off x="1558" y="2056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53255" name="Equation" r:id="rId8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54274" name="Equation" r:id="rId3" imgW="152268" imgH="164957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8473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8477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257800" y="2743200"/>
            <a:ext cx="12954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44958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486400" y="3048000"/>
          <a:ext cx="879475" cy="555625"/>
        </p:xfrm>
        <a:graphic>
          <a:graphicData uri="http://schemas.openxmlformats.org/presentationml/2006/ole">
            <p:oleObj spid="_x0000_s54275" name="Equation" r:id="rId4" imgW="342603" imgH="215713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54276" name="Equation" r:id="rId5" imgW="190500" imgH="228600" progId="Equation.3">
              <p:embed/>
            </p:oleObj>
          </a:graphicData>
        </a:graphic>
      </p:graphicFrame>
      <p:sp>
        <p:nvSpPr>
          <p:cNvPr id="18457" name="Line 27"/>
          <p:cNvSpPr>
            <a:spLocks noChangeShapeType="1"/>
          </p:cNvSpPr>
          <p:nvPr/>
        </p:nvSpPr>
        <p:spPr bwMode="auto">
          <a:xfrm rot="-5400000">
            <a:off x="3657600" y="4114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Rectangle 28"/>
          <p:cNvSpPr>
            <a:spLocks noChangeArrowheads="1"/>
          </p:cNvSpPr>
          <p:nvPr/>
        </p:nvSpPr>
        <p:spPr bwMode="auto">
          <a:xfrm>
            <a:off x="4876800" y="3962400"/>
            <a:ext cx="762000" cy="1066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997450" y="4267200"/>
          <a:ext cx="520700" cy="555625"/>
        </p:xfrm>
        <a:graphic>
          <a:graphicData uri="http://schemas.openxmlformats.org/presentationml/2006/ole">
            <p:oleObj spid="_x0000_s54277" name="Equation" r:id="rId6" imgW="203024" imgH="215713" progId="Equation.3">
              <p:embed/>
            </p:oleObj>
          </a:graphicData>
        </a:graphic>
      </p:graphicFrame>
      <p:sp>
        <p:nvSpPr>
          <p:cNvPr id="18459" name="Line 30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 rot="-5400000">
            <a:off x="6477000" y="3886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3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3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Rectangle 3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54278" name="Equation" r:id="rId7" imgW="266469" imgH="431425" progId="Equation.3">
              <p:embed/>
            </p:oleObj>
          </a:graphicData>
        </a:graphic>
      </p:graphicFrame>
      <p:sp>
        <p:nvSpPr>
          <p:cNvPr id="18465" name="Line 3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3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3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Oval 40"/>
          <p:cNvSpPr>
            <a:spLocks noChangeArrowheads="1"/>
          </p:cNvSpPr>
          <p:nvPr/>
        </p:nvSpPr>
        <p:spPr bwMode="auto">
          <a:xfrm rot="2721666">
            <a:off x="3581400" y="2819400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41"/>
          <p:cNvSpPr>
            <a:spLocks noChangeShapeType="1"/>
          </p:cNvSpPr>
          <p:nvPr/>
        </p:nvSpPr>
        <p:spPr bwMode="auto">
          <a:xfrm rot="2721666">
            <a:off x="4038600" y="2819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Line 42"/>
          <p:cNvSpPr>
            <a:spLocks noChangeShapeType="1"/>
          </p:cNvSpPr>
          <p:nvPr/>
        </p:nvSpPr>
        <p:spPr bwMode="auto">
          <a:xfrm rot="2721666">
            <a:off x="3581400" y="32766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Text Box 43"/>
          <p:cNvSpPr txBox="1">
            <a:spLocks noChangeArrowheads="1"/>
          </p:cNvSpPr>
          <p:nvPr/>
        </p:nvSpPr>
        <p:spPr bwMode="auto">
          <a:xfrm>
            <a:off x="3603625" y="30480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8472" name="Text Box 44"/>
          <p:cNvSpPr txBox="1">
            <a:spLocks noChangeArrowheads="1"/>
          </p:cNvSpPr>
          <p:nvPr/>
        </p:nvSpPr>
        <p:spPr bwMode="auto">
          <a:xfrm>
            <a:off x="3844925" y="3263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54279" name="Equation" r:id="rId8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55298" name="Equation" r:id="rId3" imgW="152268" imgH="164957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19485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19489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7543800" y="27432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65532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83058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p:oleObj spid="_x0000_s55299" name="Equation" r:id="rId4" imgW="723586" imgH="431613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35875" y="3032125"/>
          <a:ext cx="488950" cy="588963"/>
        </p:xfrm>
        <a:graphic>
          <a:graphicData uri="http://schemas.openxmlformats.org/presentationml/2006/ole">
            <p:oleObj spid="_x0000_s55300" name="Equation" r:id="rId5" imgW="190500" imgH="228600" progId="Equation.3">
              <p:embed/>
            </p:oleObj>
          </a:graphicData>
        </a:graphic>
      </p:graphicFrame>
      <p:sp>
        <p:nvSpPr>
          <p:cNvPr id="19478" name="Line 25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55301" name="Equation" r:id="rId6" imgW="266469" imgH="431425" progId="Equation.3">
              <p:embed/>
            </p:oleObj>
          </a:graphicData>
        </a:graphic>
      </p:graphicFrame>
      <p:sp>
        <p:nvSpPr>
          <p:cNvPr id="19482" name="Line 30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31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32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55302" name="Equation" r:id="rId7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350" y="1600200"/>
            <a:ext cx="6647974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5138" indent="-465138">
              <a:buAutoNum type="arabicPeriod" startAt="3"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  A – Topic III</a:t>
            </a:r>
          </a:p>
          <a:p>
            <a:pPr marL="465138" indent="-465138"/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9300" indent="-60325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Transfer function</a:t>
            </a:r>
          </a:p>
          <a:p>
            <a:pPr marL="749300" indent="-60325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Block diagram reduction technique </a:t>
            </a:r>
          </a:p>
          <a:p>
            <a:pPr marL="749300" indent="-60325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Signal flow graph</a:t>
            </a:r>
          </a:p>
          <a:p>
            <a:pPr marL="749300" indent="-60325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Electrical analogy of mechanical system </a:t>
            </a:r>
            <a:r>
              <a:rPr lang="en-US" sz="2000" dirty="0" smtClean="0"/>
              <a:t>	</a:t>
            </a:r>
          </a:p>
          <a:p>
            <a:pPr marL="1139825" indent="119063">
              <a:lnSpc>
                <a:spcPct val="150000"/>
              </a:lnSpc>
              <a:buFont typeface="Arial" pitchFamily="34" charset="0"/>
              <a:buChar char="•"/>
              <a:tabLst>
                <a:tab pos="1258888" algn="l"/>
              </a:tabLst>
            </a:pP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Contd…………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30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28600" y="2667000"/>
          <a:ext cx="390525" cy="425450"/>
        </p:xfrm>
        <a:graphic>
          <a:graphicData uri="http://schemas.openxmlformats.org/presentationml/2006/ole">
            <p:oleObj spid="_x0000_s56322" name="Equation" r:id="rId3" imgW="152268" imgH="164957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914400" cy="914400"/>
            <a:chOff x="768" y="2352"/>
            <a:chExt cx="672" cy="672"/>
          </a:xfrm>
        </p:grpSpPr>
        <p:sp>
          <p:nvSpPr>
            <p:cNvPr id="20506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20510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28600" y="3276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rot="-5400000">
            <a:off x="495300" y="45339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Oval 12"/>
          <p:cNvSpPr>
            <a:spLocks noChangeArrowheads="1"/>
          </p:cNvSpPr>
          <p:nvPr/>
        </p:nvSpPr>
        <p:spPr bwMode="auto">
          <a:xfrm rot="2721666">
            <a:off x="2209800" y="281940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3"/>
          <p:cNvSpPr>
            <a:spLocks noChangeShapeType="1"/>
          </p:cNvSpPr>
          <p:nvPr/>
        </p:nvSpPr>
        <p:spPr bwMode="auto">
          <a:xfrm rot="2721666">
            <a:off x="26670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 rot="2721666">
            <a:off x="22098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15"/>
          <p:cNvSpPr txBox="1">
            <a:spLocks noChangeArrowheads="1"/>
          </p:cNvSpPr>
          <p:nvPr/>
        </p:nvSpPr>
        <p:spPr bwMode="auto">
          <a:xfrm>
            <a:off x="2489200" y="25527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_</a:t>
            </a:r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2219325" y="30099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3962400" y="2743200"/>
            <a:ext cx="25908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3200400" y="3276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>
            <a:off x="6553200" y="32766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343400" y="2743200"/>
          <a:ext cx="1857375" cy="1111250"/>
        </p:xfrm>
        <a:graphic>
          <a:graphicData uri="http://schemas.openxmlformats.org/presentationml/2006/ole">
            <p:oleObj spid="_x0000_s56323" name="Equation" r:id="rId4" imgW="723586" imgH="431613" progId="Equation.3">
              <p:embed/>
            </p:oleObj>
          </a:graphicData>
        </a:graphic>
      </p:graphicFrame>
      <p:sp>
        <p:nvSpPr>
          <p:cNvPr id="20499" name="Line 22"/>
          <p:cNvSpPr>
            <a:spLocks noChangeShapeType="1"/>
          </p:cNvSpPr>
          <p:nvPr/>
        </p:nvSpPr>
        <p:spPr bwMode="auto">
          <a:xfrm>
            <a:off x="1295400" y="5334000"/>
            <a:ext cx="723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3"/>
          <p:cNvSpPr>
            <a:spLocks noChangeShapeType="1"/>
          </p:cNvSpPr>
          <p:nvPr/>
        </p:nvSpPr>
        <p:spPr bwMode="auto">
          <a:xfrm rot="-5400000">
            <a:off x="7505700" y="43053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4"/>
          <p:cNvSpPr>
            <a:spLocks noChangeShapeType="1"/>
          </p:cNvSpPr>
          <p:nvPr/>
        </p:nvSpPr>
        <p:spPr bwMode="auto">
          <a:xfrm rot="-5400000">
            <a:off x="7848600" y="25908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Rectangle 25"/>
          <p:cNvSpPr>
            <a:spLocks noChangeArrowheads="1"/>
          </p:cNvSpPr>
          <p:nvPr/>
        </p:nvSpPr>
        <p:spPr bwMode="auto">
          <a:xfrm>
            <a:off x="6400800" y="1371600"/>
            <a:ext cx="762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477000" y="1346200"/>
          <a:ext cx="684213" cy="1111250"/>
        </p:xfrm>
        <a:graphic>
          <a:graphicData uri="http://schemas.openxmlformats.org/presentationml/2006/ole">
            <p:oleObj spid="_x0000_s56324" name="Equation" r:id="rId5" imgW="266469" imgH="431425" progId="Equation.3">
              <p:embed/>
            </p:oleObj>
          </a:graphicData>
        </a:graphic>
      </p:graphicFrame>
      <p:sp>
        <p:nvSpPr>
          <p:cNvPr id="20503" name="Line 27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28"/>
          <p:cNvSpPr>
            <a:spLocks noChangeShapeType="1"/>
          </p:cNvSpPr>
          <p:nvPr/>
        </p:nvSpPr>
        <p:spPr bwMode="auto">
          <a:xfrm>
            <a:off x="2667000" y="19050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29"/>
          <p:cNvSpPr>
            <a:spLocks noChangeShapeType="1"/>
          </p:cNvSpPr>
          <p:nvPr/>
        </p:nvSpPr>
        <p:spPr bwMode="auto">
          <a:xfrm rot="-5400000" flipH="1" flipV="1">
            <a:off x="2209800" y="2362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610600" y="2574925"/>
          <a:ext cx="390525" cy="457200"/>
        </p:xfrm>
        <a:graphic>
          <a:graphicData uri="http://schemas.openxmlformats.org/presentationml/2006/ole">
            <p:oleObj spid="_x0000_s56325" name="Equation" r:id="rId6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28600" y="2454275"/>
          <a:ext cx="390525" cy="425450"/>
        </p:xfrm>
        <a:graphic>
          <a:graphicData uri="http://schemas.openxmlformats.org/presentationml/2006/ole">
            <p:oleObj spid="_x0000_s57346" name="Equation" r:id="rId3" imgW="152268" imgH="164957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606675"/>
            <a:ext cx="914400" cy="914400"/>
            <a:chOff x="768" y="2352"/>
            <a:chExt cx="672" cy="672"/>
          </a:xfrm>
        </p:grpSpPr>
        <p:sp>
          <p:nvSpPr>
            <p:cNvPr id="21518" name="Oval 5"/>
            <p:cNvSpPr>
              <a:spLocks noChangeArrowheads="1"/>
            </p:cNvSpPr>
            <p:nvPr/>
          </p:nvSpPr>
          <p:spPr bwMode="auto">
            <a:xfrm rot="2721666">
              <a:off x="768" y="235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6"/>
            <p:cNvSpPr>
              <a:spLocks noChangeShapeType="1"/>
            </p:cNvSpPr>
            <p:nvPr/>
          </p:nvSpPr>
          <p:spPr bwMode="auto">
            <a:xfrm rot="2721666">
              <a:off x="1104" y="235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7"/>
            <p:cNvSpPr>
              <a:spLocks noChangeShapeType="1"/>
            </p:cNvSpPr>
            <p:nvPr/>
          </p:nvSpPr>
          <p:spPr bwMode="auto">
            <a:xfrm rot="2721666">
              <a:off x="768" y="26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992" y="2592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_</a:t>
              </a:r>
            </a:p>
          </p:txBody>
        </p:sp>
        <p:sp>
          <p:nvSpPr>
            <p:cNvPr id="21522" name="Text Box 9"/>
            <p:cNvSpPr txBox="1">
              <a:spLocks noChangeArrowheads="1"/>
            </p:cNvSpPr>
            <p:nvPr/>
          </p:nvSpPr>
          <p:spPr bwMode="auto">
            <a:xfrm>
              <a:off x="784" y="2520"/>
              <a:ext cx="2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228600" y="30638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rot="-5400000">
            <a:off x="495300" y="432117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2971800" y="2454275"/>
            <a:ext cx="38100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>
            <a:off x="1752600" y="3063875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>
            <a:off x="6781800" y="306387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124200" y="2454275"/>
          <a:ext cx="3486150" cy="1111250"/>
        </p:xfrm>
        <a:graphic>
          <a:graphicData uri="http://schemas.openxmlformats.org/presentationml/2006/ole">
            <p:oleObj spid="_x0000_s57347" name="Equation" r:id="rId4" imgW="1358310" imgH="431613" progId="Equation.3">
              <p:embed/>
            </p:oleObj>
          </a:graphicData>
        </a:graphic>
      </p:graphicFrame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1295400" y="5121275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7"/>
          <p:cNvSpPr>
            <a:spLocks noChangeShapeType="1"/>
          </p:cNvSpPr>
          <p:nvPr/>
        </p:nvSpPr>
        <p:spPr bwMode="auto">
          <a:xfrm rot="-5400000">
            <a:off x="7048500" y="4092575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610600" y="2362200"/>
          <a:ext cx="390525" cy="457200"/>
        </p:xfrm>
        <a:graphic>
          <a:graphicData uri="http://schemas.openxmlformats.org/presentationml/2006/ole">
            <p:oleObj spid="_x0000_s57348" name="Equation" r:id="rId5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8600" y="2743200"/>
          <a:ext cx="390525" cy="425450"/>
        </p:xfrm>
        <a:graphic>
          <a:graphicData uri="http://schemas.openxmlformats.org/presentationml/2006/ole">
            <p:oleObj spid="_x0000_s58370" name="Equation" r:id="rId3" imgW="152268" imgH="164957" progId="Equation.3">
              <p:embed/>
            </p:oleObj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981200" y="2743200"/>
            <a:ext cx="54864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81000" y="333692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7467600" y="3336925"/>
            <a:ext cx="15240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359025" y="2743200"/>
          <a:ext cx="5018088" cy="1111250"/>
        </p:xfrm>
        <a:graphic>
          <a:graphicData uri="http://schemas.openxmlformats.org/presentationml/2006/ole">
            <p:oleObj spid="_x0000_s58371" name="Equation" r:id="rId4" imgW="1955800" imgH="4318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610600" y="2651125"/>
          <a:ext cx="390525" cy="457200"/>
        </p:xfrm>
        <a:graphic>
          <a:graphicData uri="http://schemas.openxmlformats.org/presentationml/2006/ole">
            <p:oleObj spid="_x0000_s58372" name="Equation" r:id="rId5" imgW="152202" imgH="17756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382000" cy="4830763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1423988" marR="0" lvl="0" indent="-13970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209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3800" dirty="0" smtClean="0">
                <a:solidFill>
                  <a:srgbClr val="7030A0"/>
                </a:solidFill>
              </a:rPr>
              <a:t> </a:t>
            </a:r>
            <a:r>
              <a:rPr lang="en-US" sz="13800" dirty="0" smtClean="0">
                <a:solidFill>
                  <a:srgbClr val="0070C0"/>
                </a:solidFill>
              </a:rPr>
              <a:t>Thank You </a:t>
            </a:r>
            <a:endParaRPr lang="en-IN" sz="13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Difference between DC and AC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33400"/>
            <a:ext cx="5930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 Reduction Technique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95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Block Diagram??????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Diagram is a pictorial representation of the cause and effect  relationship between input and output of the system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19400" y="3200400"/>
            <a:ext cx="2895600" cy="990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Block Diagram of Physical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15000" y="36576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57600"/>
            <a:ext cx="16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3581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4191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5600" y="4648200"/>
            <a:ext cx="2819400" cy="990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G(s)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15000" y="51054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5105400"/>
            <a:ext cx="16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4724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R(s)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4648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C(s)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6019800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i.e., C(s) = G(s) R(s)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0"/>
            <a:ext cx="6367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Summing Point and Take-off Point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0" name="Picture 6" descr="Image result for summing point and take off point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76600"/>
            <a:ext cx="5715000" cy="29527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2742" y="1676400"/>
            <a:ext cx="91053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Summing Point</a:t>
            </a:r>
            <a:r>
              <a:rPr lang="en-US" dirty="0" smtClean="0"/>
              <a:t>: More than one signal can be added or subtracted at summing point.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Take-off Point</a:t>
            </a:r>
            <a:r>
              <a:rPr lang="en-US" dirty="0" smtClean="0"/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point from which a signal is taken for the feedback purpose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called as take-off point.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57200"/>
            <a:ext cx="5753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 for Block Diagram Reduction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1: Blocks in Cascade/Series:</a:t>
            </a:r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027155" cy="350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3315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2: Blocks in Parallel:</a:t>
            </a:r>
          </a:p>
          <a:p>
            <a:endParaRPr lang="en-US" sz="2000" b="1" u="sng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133600"/>
            <a:ext cx="8217153" cy="472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549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3: Associative Law for summing point:</a:t>
            </a:r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0" y="2133600"/>
            <a:ext cx="8686800" cy="1752600"/>
            <a:chOff x="624" y="3552"/>
            <a:chExt cx="4512" cy="624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624" y="3552"/>
              <a:ext cx="1632" cy="624"/>
              <a:chOff x="624" y="3552"/>
              <a:chExt cx="1632" cy="624"/>
            </a:xfrm>
          </p:grpSpPr>
          <p:grpSp>
            <p:nvGrpSpPr>
              <p:cNvPr id="23" name="Group 72"/>
              <p:cNvGrpSpPr>
                <a:grpSpLocks/>
              </p:cNvGrpSpPr>
              <p:nvPr/>
            </p:nvGrpSpPr>
            <p:grpSpPr bwMode="auto">
              <a:xfrm>
                <a:off x="1008" y="3552"/>
                <a:ext cx="96" cy="96"/>
                <a:chOff x="1344" y="1660"/>
                <a:chExt cx="96" cy="96"/>
              </a:xfrm>
            </p:grpSpPr>
            <p:sp>
              <p:nvSpPr>
                <p:cNvPr id="38" name="Line 73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4" name="Picture 75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4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Line 76"/>
              <p:cNvSpPr>
                <a:spLocks noChangeShapeType="1"/>
              </p:cNvSpPr>
              <p:nvPr/>
            </p:nvSpPr>
            <p:spPr bwMode="auto">
              <a:xfrm>
                <a:off x="1056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77"/>
              <p:cNvSpPr>
                <a:spLocks noChangeShapeType="1"/>
              </p:cNvSpPr>
              <p:nvPr/>
            </p:nvSpPr>
            <p:spPr bwMode="auto">
              <a:xfrm flipV="1">
                <a:off x="1200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78"/>
              <p:cNvSpPr>
                <a:spLocks noChangeShapeType="1"/>
              </p:cNvSpPr>
              <p:nvPr/>
            </p:nvSpPr>
            <p:spPr bwMode="auto">
              <a:xfrm>
                <a:off x="624" y="36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9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80"/>
              <p:cNvGrpSpPr>
                <a:grpSpLocks/>
              </p:cNvGrpSpPr>
              <p:nvPr/>
            </p:nvGrpSpPr>
            <p:grpSpPr bwMode="auto">
              <a:xfrm>
                <a:off x="1536" y="3552"/>
                <a:ext cx="96" cy="96"/>
                <a:chOff x="1344" y="1660"/>
                <a:chExt cx="96" cy="96"/>
              </a:xfrm>
            </p:grpSpPr>
            <p:sp>
              <p:nvSpPr>
                <p:cNvPr id="36" name="Line 81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0" name="Picture 83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2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1584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 flipV="1">
                <a:off x="1728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86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4" name="Object 5"/>
              <p:cNvGraphicFramePr>
                <a:graphicFrameLocks noChangeAspect="1"/>
              </p:cNvGraphicFramePr>
              <p:nvPr/>
            </p:nvGraphicFramePr>
            <p:xfrm>
              <a:off x="912" y="3744"/>
              <a:ext cx="133" cy="144"/>
            </p:xfrm>
            <a:graphic>
              <a:graphicData uri="http://schemas.openxmlformats.org/presentationml/2006/ole">
                <p:oleObj spid="_x0000_s23553" name="Equation" r:id="rId4" imgW="152268" imgH="164957" progId="Equation.3">
                  <p:embed/>
                </p:oleObj>
              </a:graphicData>
            </a:graphic>
          </p:graphicFrame>
          <p:graphicFrame>
            <p:nvGraphicFramePr>
              <p:cNvPr id="35" name="Object 6"/>
              <p:cNvGraphicFramePr>
                <a:graphicFrameLocks noChangeAspect="1"/>
              </p:cNvGraphicFramePr>
              <p:nvPr/>
            </p:nvGraphicFramePr>
            <p:xfrm>
              <a:off x="1787" y="3744"/>
              <a:ext cx="133" cy="144"/>
            </p:xfrm>
            <a:graphic>
              <a:graphicData uri="http://schemas.openxmlformats.org/presentationml/2006/ole">
                <p:oleObj spid="_x0000_s23554" name="Equation" r:id="rId5" imgW="152268" imgH="164957" progId="Equation.3">
                  <p:embed/>
                </p:oleObj>
              </a:graphicData>
            </a:graphic>
          </p:graphicFrame>
        </p:grpSp>
        <p:grpSp>
          <p:nvGrpSpPr>
            <p:cNvPr id="5" name="Group 89"/>
            <p:cNvGrpSpPr>
              <a:grpSpLocks/>
            </p:cNvGrpSpPr>
            <p:nvPr/>
          </p:nvGrpSpPr>
          <p:grpSpPr bwMode="auto">
            <a:xfrm>
              <a:off x="3888" y="3552"/>
              <a:ext cx="96" cy="96"/>
              <a:chOff x="1344" y="1660"/>
              <a:chExt cx="96" cy="96"/>
            </a:xfrm>
          </p:grpSpPr>
          <p:sp>
            <p:nvSpPr>
              <p:cNvPr id="21" name="Line 90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91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" name="Picture 92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4" y="3621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3936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V="1">
              <a:off x="4080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50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41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97"/>
            <p:cNvGrpSpPr>
              <a:grpSpLocks/>
            </p:cNvGrpSpPr>
            <p:nvPr/>
          </p:nvGrpSpPr>
          <p:grpSpPr bwMode="auto">
            <a:xfrm>
              <a:off x="4416" y="3552"/>
              <a:ext cx="96" cy="96"/>
              <a:chOff x="1344" y="1660"/>
              <a:chExt cx="96" cy="96"/>
            </a:xfrm>
          </p:grpSpPr>
          <p:sp>
            <p:nvSpPr>
              <p:cNvPr id="19" name="Line 98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99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2" name="Picture 100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2" y="3621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01"/>
            <p:cNvSpPr>
              <a:spLocks noChangeShapeType="1"/>
            </p:cNvSpPr>
            <p:nvPr/>
          </p:nvSpPr>
          <p:spPr bwMode="auto">
            <a:xfrm>
              <a:off x="4464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02"/>
            <p:cNvSpPr>
              <a:spLocks noChangeShapeType="1"/>
            </p:cNvSpPr>
            <p:nvPr/>
          </p:nvSpPr>
          <p:spPr bwMode="auto">
            <a:xfrm flipV="1">
              <a:off x="4608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3"/>
            <p:cNvSpPr>
              <a:spLocks noChangeShapeType="1"/>
            </p:cNvSpPr>
            <p:nvPr/>
          </p:nvSpPr>
          <p:spPr bwMode="auto">
            <a:xfrm>
              <a:off x="470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4656" y="3744"/>
            <a:ext cx="133" cy="144"/>
          </p:xfrm>
          <a:graphic>
            <a:graphicData uri="http://schemas.openxmlformats.org/presentationml/2006/ole">
              <p:oleObj spid="_x0000_s23555" name="Equation" r:id="rId6" imgW="152268" imgH="164957" progId="Equation.3">
                <p:embed/>
              </p:oleObj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3840" y="3744"/>
            <a:ext cx="133" cy="144"/>
          </p:xfrm>
          <a:graphic>
            <a:graphicData uri="http://schemas.openxmlformats.org/presentationml/2006/ole">
              <p:oleObj spid="_x0000_s23556" name="Equation" r:id="rId7" imgW="152268" imgH="164957" progId="Equation.3">
                <p:embed/>
              </p:oleObj>
            </a:graphicData>
          </a:graphic>
        </p:graphicFrame>
        <p:sp>
          <p:nvSpPr>
            <p:cNvPr id="18" name="AutoShape 106"/>
            <p:cNvSpPr>
              <a:spLocks noChangeArrowheads="1"/>
            </p:cNvSpPr>
            <p:nvPr/>
          </p:nvSpPr>
          <p:spPr bwMode="auto">
            <a:xfrm>
              <a:off x="2544" y="3696"/>
              <a:ext cx="720" cy="144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8600" y="4038600"/>
            <a:ext cx="905150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>
              <a:lnSpc>
                <a:spcPct val="150000"/>
              </a:lnSpc>
            </a:pPr>
            <a:r>
              <a:rPr lang="en-US" dirty="0" smtClean="0"/>
              <a:t>i.e</a:t>
            </a:r>
            <a:r>
              <a:rPr lang="en-US" sz="2000" dirty="0" smtClean="0"/>
              <a:t>., the order of a summing point can be changed if two or more summing   points  are in series ( output remains same)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438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4: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summing point from a position before a block to a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position after the block </a:t>
            </a:r>
          </a:p>
          <a:p>
            <a:endParaRPr lang="en-US" sz="2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28600" y="2286000"/>
            <a:ext cx="8458200" cy="1676400"/>
            <a:chOff x="580901" y="2425676"/>
            <a:chExt cx="8229600" cy="1252537"/>
          </a:xfrm>
        </p:grpSpPr>
        <p:sp>
          <p:nvSpPr>
            <p:cNvPr id="5" name="Line 23"/>
            <p:cNvSpPr>
              <a:spLocks noChangeShapeType="1"/>
            </p:cNvSpPr>
            <p:nvPr/>
          </p:nvSpPr>
          <p:spPr bwMode="auto">
            <a:xfrm>
              <a:off x="580901" y="2687613"/>
              <a:ext cx="914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266701" y="2459013"/>
              <a:ext cx="152400" cy="152400"/>
              <a:chOff x="1344" y="1660"/>
              <a:chExt cx="96" cy="96"/>
            </a:xfrm>
          </p:grpSpPr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" name="Picture 27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5301" y="256855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1723901" y="294955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H="1">
              <a:off x="1647701" y="33734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V="1">
              <a:off x="1647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2257301" y="2492351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438276" y="2525688"/>
            <a:ext cx="428625" cy="542925"/>
          </p:xfrm>
          <a:graphic>
            <a:graphicData uri="http://schemas.openxmlformats.org/presentationml/2006/ole">
              <p:oleObj spid="_x0000_s1026" name="Equation" r:id="rId4" imgW="190417" imgH="241195" progId="Equation.3">
                <p:embed/>
              </p:oleObj>
            </a:graphicData>
          </a:graphic>
        </p:graphicFrame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1800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2943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36"/>
            <p:cNvSpPr>
              <a:spLocks noChangeArrowheads="1"/>
            </p:cNvSpPr>
            <p:nvPr/>
          </p:nvSpPr>
          <p:spPr bwMode="auto">
            <a:xfrm>
              <a:off x="4162301" y="2611413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5533901" y="26876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6981701" y="2425676"/>
              <a:ext cx="152400" cy="152400"/>
              <a:chOff x="1344" y="1660"/>
              <a:chExt cx="96" cy="96"/>
            </a:xfrm>
          </p:grpSpPr>
          <p:sp>
            <p:nvSpPr>
              <p:cNvPr id="31" name="Line 39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0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" name="Picture 41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0301" y="25352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7438901" y="29162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 flipH="1">
              <a:off x="73627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7362701" y="279715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6753101" y="26876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0"/>
            <p:cNvGrpSpPr>
              <a:grpSpLocks/>
            </p:cNvGrpSpPr>
            <p:nvPr/>
          </p:nvGrpSpPr>
          <p:grpSpPr bwMode="auto">
            <a:xfrm>
              <a:off x="6067301" y="2459013"/>
              <a:ext cx="685800" cy="576263"/>
              <a:chOff x="4704" y="2037"/>
              <a:chExt cx="432" cy="363"/>
            </a:xfrm>
          </p:grpSpPr>
          <p:sp>
            <p:nvSpPr>
              <p:cNvPr id="29" name="Rectangle 51"/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0" name="Object 3"/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p:oleObj spid="_x0000_s1027" name="Equation" r:id="rId5" imgW="190417" imgH="241195" progId="Equation.3">
                  <p:embed/>
                </p:oleObj>
              </a:graphicData>
            </a:graphic>
          </p:graphicFrame>
        </p:grp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7743691" y="3101831"/>
              <a:ext cx="685806" cy="576382"/>
              <a:chOff x="4944" y="2565"/>
              <a:chExt cx="432" cy="36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7" name="Rectangle 54"/>
              <p:cNvSpPr>
                <a:spLocks noChangeArrowheads="1"/>
              </p:cNvSpPr>
              <p:nvPr/>
            </p:nvSpPr>
            <p:spPr bwMode="auto">
              <a:xfrm>
                <a:off x="4944" y="2565"/>
                <a:ext cx="432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cs typeface="Arial" charset="0"/>
                </a:endParaRPr>
              </a:p>
            </p:txBody>
          </p:sp>
          <p:graphicFrame>
            <p:nvGraphicFramePr>
              <p:cNvPr id="28" name="Object 4"/>
              <p:cNvGraphicFramePr>
                <a:graphicFrameLocks noChangeAspect="1"/>
              </p:cNvGraphicFramePr>
              <p:nvPr/>
            </p:nvGraphicFramePr>
            <p:xfrm>
              <a:off x="5040" y="2586"/>
              <a:ext cx="270" cy="342"/>
            </p:xfrm>
            <a:graphic>
              <a:graphicData uri="http://schemas.openxmlformats.org/presentationml/2006/ole">
                <p:oleObj spid="_x0000_s1028" name="Equation" r:id="rId6" imgW="190417" imgH="241195" progId="Equation.3">
                  <p:embed/>
                </p:oleObj>
              </a:graphicData>
            </a:graphic>
          </p:graphicFrame>
        </p:grp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7515101" y="26876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 flipH="1">
              <a:off x="8429501" y="33734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4114800"/>
            <a:ext cx="8751114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i.e., to shift a summing point after a block, add a block having same transfer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function at the summing point.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Rule 5: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Shifting a summing point from a position after a block to a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position before the block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1981200"/>
            <a:ext cx="8305800" cy="2057400"/>
            <a:chOff x="696913" y="1524000"/>
            <a:chExt cx="8001000" cy="1228725"/>
          </a:xfrm>
        </p:grpSpPr>
        <p:sp>
          <p:nvSpPr>
            <p:cNvPr id="4" name="Line 182"/>
            <p:cNvSpPr>
              <a:spLocks noChangeShapeType="1"/>
            </p:cNvSpPr>
            <p:nvPr/>
          </p:nvSpPr>
          <p:spPr bwMode="auto">
            <a:xfrm>
              <a:off x="696913" y="175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83"/>
            <p:cNvGrpSpPr>
              <a:grpSpLocks/>
            </p:cNvGrpSpPr>
            <p:nvPr/>
          </p:nvGrpSpPr>
          <p:grpSpPr bwMode="auto">
            <a:xfrm>
              <a:off x="2601913" y="1524000"/>
              <a:ext cx="152400" cy="152400"/>
              <a:chOff x="1344" y="1660"/>
              <a:chExt cx="96" cy="96"/>
            </a:xfrm>
          </p:grpSpPr>
          <p:sp>
            <p:nvSpPr>
              <p:cNvPr id="32" name="Line 184"/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185"/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" name="Picture 186" descr="untitl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4313" y="16335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187"/>
            <p:cNvSpPr>
              <a:spLocks noChangeShapeType="1"/>
            </p:cNvSpPr>
            <p:nvPr/>
          </p:nvSpPr>
          <p:spPr bwMode="auto">
            <a:xfrm>
              <a:off x="2678113" y="201453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88"/>
            <p:cNvSpPr>
              <a:spLocks noChangeShapeType="1"/>
            </p:cNvSpPr>
            <p:nvPr/>
          </p:nvSpPr>
          <p:spPr bwMode="auto">
            <a:xfrm flipV="1">
              <a:off x="2906713" y="193833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9"/>
            <p:cNvSpPr>
              <a:spLocks noChangeShapeType="1"/>
            </p:cNvSpPr>
            <p:nvPr/>
          </p:nvSpPr>
          <p:spPr bwMode="auto">
            <a:xfrm>
              <a:off x="1992313" y="1752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0"/>
            <p:cNvSpPr>
              <a:spLocks noChangeShapeType="1"/>
            </p:cNvSpPr>
            <p:nvPr/>
          </p:nvSpPr>
          <p:spPr bwMode="auto">
            <a:xfrm>
              <a:off x="3059113" y="1752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91"/>
            <p:cNvGrpSpPr>
              <a:grpSpLocks/>
            </p:cNvGrpSpPr>
            <p:nvPr/>
          </p:nvGrpSpPr>
          <p:grpSpPr bwMode="auto">
            <a:xfrm>
              <a:off x="1306513" y="1524000"/>
              <a:ext cx="685800" cy="576263"/>
              <a:chOff x="816" y="3408"/>
              <a:chExt cx="432" cy="363"/>
            </a:xfrm>
          </p:grpSpPr>
          <p:sp>
            <p:nvSpPr>
              <p:cNvPr id="30" name="Rectangle 192"/>
              <p:cNvSpPr>
                <a:spLocks noChangeArrowheads="1"/>
              </p:cNvSpPr>
              <p:nvPr/>
            </p:nvSpPr>
            <p:spPr bwMode="auto">
              <a:xfrm>
                <a:off x="816" y="340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1" name="Object 8"/>
              <p:cNvGraphicFramePr>
                <a:graphicFrameLocks noChangeAspect="1"/>
              </p:cNvGraphicFramePr>
              <p:nvPr/>
            </p:nvGraphicFramePr>
            <p:xfrm>
              <a:off x="930" y="3429"/>
              <a:ext cx="270" cy="342"/>
            </p:xfrm>
            <a:graphic>
              <a:graphicData uri="http://schemas.openxmlformats.org/presentationml/2006/ole">
                <p:oleObj spid="_x0000_s2050" name="Equation" r:id="rId4" imgW="190417" imgH="241195" progId="Equation.3">
                  <p:embed/>
                </p:oleObj>
              </a:graphicData>
            </a:graphic>
          </p:graphicFrame>
        </p:grpSp>
        <p:sp>
          <p:nvSpPr>
            <p:cNvPr id="12" name="AutoShape 194"/>
            <p:cNvSpPr>
              <a:spLocks noChangeArrowheads="1"/>
            </p:cNvSpPr>
            <p:nvPr/>
          </p:nvSpPr>
          <p:spPr bwMode="auto">
            <a:xfrm>
              <a:off x="4278313" y="1676400"/>
              <a:ext cx="1143000" cy="228600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" name="Group 211"/>
            <p:cNvGrpSpPr>
              <a:grpSpLocks/>
            </p:cNvGrpSpPr>
            <p:nvPr/>
          </p:nvGrpSpPr>
          <p:grpSpPr bwMode="auto">
            <a:xfrm>
              <a:off x="5649913" y="1600200"/>
              <a:ext cx="3048000" cy="1152525"/>
              <a:chOff x="3559" y="647"/>
              <a:chExt cx="1920" cy="726"/>
            </a:xfrm>
          </p:grpSpPr>
          <p:sp>
            <p:nvSpPr>
              <p:cNvPr id="14" name="Line 195"/>
              <p:cNvSpPr>
                <a:spLocks noChangeShapeType="1"/>
              </p:cNvSpPr>
              <p:nvPr/>
            </p:nvSpPr>
            <p:spPr bwMode="auto">
              <a:xfrm>
                <a:off x="3559" y="791"/>
                <a:ext cx="5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5" name="Group 196"/>
              <p:cNvGrpSpPr>
                <a:grpSpLocks/>
              </p:cNvGrpSpPr>
              <p:nvPr/>
            </p:nvGrpSpPr>
            <p:grpSpPr bwMode="auto">
              <a:xfrm>
                <a:off x="3991" y="647"/>
                <a:ext cx="96" cy="96"/>
                <a:chOff x="1344" y="1660"/>
                <a:chExt cx="96" cy="96"/>
              </a:xfrm>
            </p:grpSpPr>
            <p:sp>
              <p:nvSpPr>
                <p:cNvPr id="28" name="Line 197"/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6" name="Picture 199" descr="untitl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35" y="7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Line 200"/>
              <p:cNvSpPr>
                <a:spLocks noChangeShapeType="1"/>
              </p:cNvSpPr>
              <p:nvPr/>
            </p:nvSpPr>
            <p:spPr bwMode="auto">
              <a:xfrm>
                <a:off x="4279" y="9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201"/>
              <p:cNvSpPr>
                <a:spLocks noChangeShapeType="1"/>
              </p:cNvSpPr>
              <p:nvPr/>
            </p:nvSpPr>
            <p:spPr bwMode="auto">
              <a:xfrm flipH="1">
                <a:off x="4231" y="122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2"/>
              <p:cNvSpPr>
                <a:spLocks noChangeShapeType="1"/>
              </p:cNvSpPr>
              <p:nvPr/>
            </p:nvSpPr>
            <p:spPr bwMode="auto">
              <a:xfrm flipV="1">
                <a:off x="4231" y="860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03"/>
              <p:cNvSpPr>
                <a:spLocks noChangeArrowheads="1"/>
              </p:cNvSpPr>
              <p:nvPr/>
            </p:nvSpPr>
            <p:spPr bwMode="auto">
              <a:xfrm>
                <a:off x="4615" y="668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21" name="Object 9"/>
              <p:cNvGraphicFramePr>
                <a:graphicFrameLocks noChangeAspect="1"/>
              </p:cNvGraphicFramePr>
              <p:nvPr/>
            </p:nvGraphicFramePr>
            <p:xfrm>
              <a:off x="4729" y="689"/>
              <a:ext cx="270" cy="342"/>
            </p:xfrm>
            <a:graphic>
              <a:graphicData uri="http://schemas.openxmlformats.org/presentationml/2006/ole">
                <p:oleObj spid="_x0000_s2051" name="Equation" r:id="rId5" imgW="190417" imgH="241195" progId="Equation.3">
                  <p:embed/>
                </p:oleObj>
              </a:graphicData>
            </a:graphic>
          </p:graphicFrame>
          <p:sp>
            <p:nvSpPr>
              <p:cNvPr id="22" name="Line 205"/>
              <p:cNvSpPr>
                <a:spLocks noChangeShapeType="1"/>
              </p:cNvSpPr>
              <p:nvPr/>
            </p:nvSpPr>
            <p:spPr bwMode="auto">
              <a:xfrm>
                <a:off x="4327" y="7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06"/>
              <p:cNvSpPr>
                <a:spLocks noChangeShapeType="1"/>
              </p:cNvSpPr>
              <p:nvPr/>
            </p:nvSpPr>
            <p:spPr bwMode="auto">
              <a:xfrm>
                <a:off x="5047" y="7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07"/>
              <p:cNvSpPr>
                <a:spLocks noChangeArrowheads="1"/>
              </p:cNvSpPr>
              <p:nvPr/>
            </p:nvSpPr>
            <p:spPr bwMode="auto">
              <a:xfrm>
                <a:off x="4615" y="1031"/>
                <a:ext cx="384" cy="3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cs typeface="Arial" charset="0"/>
                </a:endParaRPr>
              </a:p>
            </p:txBody>
          </p:sp>
          <p:graphicFrame>
            <p:nvGraphicFramePr>
              <p:cNvPr id="25" name="Object 10"/>
              <p:cNvGraphicFramePr>
                <a:graphicFrameLocks noChangeAspect="1"/>
              </p:cNvGraphicFramePr>
              <p:nvPr/>
            </p:nvGraphicFramePr>
            <p:xfrm>
              <a:off x="4750" y="1079"/>
              <a:ext cx="152" cy="294"/>
            </p:xfrm>
            <a:graphic>
              <a:graphicData uri="http://schemas.openxmlformats.org/presentationml/2006/ole">
                <p:oleObj spid="_x0000_s2052" name="Equation" r:id="rId6" imgW="228501" imgH="444307" progId="Equation.3">
                  <p:embed/>
                </p:oleObj>
              </a:graphicData>
            </a:graphic>
          </p:graphicFrame>
          <p:sp>
            <p:nvSpPr>
              <p:cNvPr id="26" name="Line 209"/>
              <p:cNvSpPr>
                <a:spLocks noChangeShapeType="1"/>
              </p:cNvSpPr>
              <p:nvPr/>
            </p:nvSpPr>
            <p:spPr bwMode="auto">
              <a:xfrm flipH="1">
                <a:off x="5047" y="122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10"/>
              <p:cNvSpPr>
                <a:spLocks noChangeShapeType="1"/>
              </p:cNvSpPr>
              <p:nvPr/>
            </p:nvSpPr>
            <p:spPr bwMode="auto">
              <a:xfrm flipH="1">
                <a:off x="4999" y="122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0" y="4114800"/>
            <a:ext cx="799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i.e., to shift a summing point before a block, add a block with inverse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of same  transfer function at the summing point.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11226</TotalTime>
  <Words>507</Words>
  <Application>Microsoft Office PowerPoint</Application>
  <PresentationFormat>On-screen Show (4:3)</PresentationFormat>
  <Paragraphs>114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Example -1: Reduce the Block Diagram to obtain C/R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sharda</dc:creator>
  <cp:lastModifiedBy>Sharda</cp:lastModifiedBy>
  <cp:revision>711</cp:revision>
  <dcterms:created xsi:type="dcterms:W3CDTF">2011-11-20T15:22:00Z</dcterms:created>
  <dcterms:modified xsi:type="dcterms:W3CDTF">2017-08-23T14:06:09Z</dcterms:modified>
</cp:coreProperties>
</file>