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434" r:id="rId2"/>
    <p:sldId id="435" r:id="rId3"/>
    <p:sldId id="416" r:id="rId4"/>
    <p:sldId id="419" r:id="rId5"/>
    <p:sldId id="42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6" autoAdjust="0"/>
    <p:restoredTop sz="94660"/>
  </p:normalViewPr>
  <p:slideViewPr>
    <p:cSldViewPr>
      <p:cViewPr>
        <p:scale>
          <a:sx n="64" d="100"/>
          <a:sy n="64" d="100"/>
        </p:scale>
        <p:origin x="-1662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6A15-2514-4EC2-B6DE-4C3F719AB0C8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C96A6-2C35-4169-A3E7-650DF4960D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6579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A2558-0339-41FB-84C9-1BA185EA1307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39A85-2746-4346-B8AA-E78D1F4C4B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4961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E23E3D4-90EF-496C-AA8E-351BAB510B8D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E3D4-90EF-496C-AA8E-351BAB510B8D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E23E3D4-90EF-496C-AA8E-351BAB510B8D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E3D4-90EF-496C-AA8E-351BAB510B8D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E3D4-90EF-496C-AA8E-351BAB510B8D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E23E3D4-90EF-496C-AA8E-351BAB510B8D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E23E3D4-90EF-496C-AA8E-351BAB510B8D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E3D4-90EF-496C-AA8E-351BAB510B8D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E3D4-90EF-496C-AA8E-351BAB510B8D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E3D4-90EF-496C-AA8E-351BAB510B8D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E23E3D4-90EF-496C-AA8E-351BAB510B8D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E23E3D4-90EF-496C-AA8E-351BAB510B8D}" type="datetimeFigureOut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DA75343-C495-4892-A88C-FC7BD6C607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2"/>
          <p:cNvSpPr txBox="1">
            <a:spLocks noChangeArrowheads="1"/>
          </p:cNvSpPr>
          <p:nvPr/>
        </p:nvSpPr>
        <p:spPr bwMode="auto">
          <a:xfrm>
            <a:off x="107950" y="1447800"/>
            <a:ext cx="8856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 eaLnBrk="1" hangingPunct="1">
              <a:buFontTx/>
              <a:buChar char="•"/>
            </a:pPr>
            <a:endParaRPr lang="en-US" i="1" baseline="-25000"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371600"/>
            <a:ext cx="891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desired performance characteristics of a system of any order may be specified in terms of the transient response to a unit step function input.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	The transient response of a practical control system may exhibit damped oscillations before reaching steady state. In specifying the  transient response characteristics of a control system to a unit step input, we usually specify the following: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Delay time, td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Rise time, tr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Peak time, tp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Peak overshoot, Mp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Settling time, </a:t>
            </a:r>
            <a:r>
              <a:rPr lang="en-US" dirty="0" err="1" smtClean="0"/>
              <a:t>ts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                                Let us consider an under damped case.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9800" y="457200"/>
            <a:ext cx="4705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 Response Specifications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2"/>
          <p:cNvSpPr txBox="1">
            <a:spLocks noChangeArrowheads="1"/>
          </p:cNvSpPr>
          <p:nvPr/>
        </p:nvSpPr>
        <p:spPr bwMode="auto">
          <a:xfrm>
            <a:off x="107950" y="1447800"/>
            <a:ext cx="8856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 eaLnBrk="1" hangingPunct="1">
              <a:buFontTx/>
              <a:buChar char="•"/>
            </a:pPr>
            <a:endParaRPr lang="en-US" i="1" baseline="-2500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620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Contd….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934670"/>
            <a:ext cx="86507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buAutoNum type="romanLcParenBoth"/>
            </a:pPr>
            <a:r>
              <a:rPr lang="en-US" b="1" dirty="0" smtClean="0">
                <a:solidFill>
                  <a:srgbClr val="FF0000"/>
                </a:solidFill>
              </a:rPr>
              <a:t>Delay Time</a:t>
            </a:r>
            <a:r>
              <a:rPr lang="en-US" dirty="0" smtClean="0"/>
              <a:t>:  Delay time is the time required for the response to reach 50 % of </a:t>
            </a:r>
          </a:p>
          <a:p>
            <a:pPr marL="400050" indent="-400050">
              <a:buAutoNum type="romanLcParenBoth"/>
            </a:pPr>
            <a:endParaRPr lang="en-US" dirty="0" smtClean="0"/>
          </a:p>
          <a:p>
            <a:pPr marL="400050" indent="-400050"/>
            <a:r>
              <a:rPr lang="en-US" dirty="0" smtClean="0"/>
              <a:t>      the final value for the first very time.. 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4" y="1524000"/>
            <a:ext cx="892492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2"/>
          <p:cNvSpPr txBox="1">
            <a:spLocks noChangeArrowheads="1"/>
          </p:cNvSpPr>
          <p:nvPr/>
        </p:nvSpPr>
        <p:spPr bwMode="auto">
          <a:xfrm>
            <a:off x="107950" y="1447800"/>
            <a:ext cx="8856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 eaLnBrk="1" hangingPunct="1">
              <a:buFontTx/>
              <a:buChar char="•"/>
            </a:pPr>
            <a:endParaRPr lang="en-US" i="1" baseline="-25000">
              <a:latin typeface="Comic Sans MS" pitchFamily="66" charset="0"/>
            </a:endParaRPr>
          </a:p>
        </p:txBody>
      </p:sp>
      <p:sp>
        <p:nvSpPr>
          <p:cNvPr id="49154" name="AutoShape 2" descr="Image result for images of time response specification cur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1676400"/>
            <a:ext cx="923810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(ii)   Rise Time ( t</a:t>
            </a:r>
            <a:r>
              <a:rPr lang="en-US" b="1" baseline="-25000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): </a:t>
            </a:r>
            <a:r>
              <a:rPr lang="en-US" dirty="0" smtClean="0"/>
              <a:t>The rise-time is defined as the time taken for the step response to go</a:t>
            </a:r>
          </a:p>
          <a:p>
            <a:pPr marL="400050" indent="-400050">
              <a:lnSpc>
                <a:spcPct val="150000"/>
              </a:lnSpc>
            </a:pPr>
            <a:r>
              <a:rPr lang="en-US" dirty="0" smtClean="0"/>
              <a:t>       from  10 % to 90 % of the final value. Usually, 10% to 90% is used for over damped</a:t>
            </a:r>
          </a:p>
          <a:p>
            <a:pPr marL="400050" indent="-400050">
              <a:lnSpc>
                <a:spcPct val="150000"/>
              </a:lnSpc>
            </a:pPr>
            <a:r>
              <a:rPr lang="en-US" dirty="0" smtClean="0"/>
              <a:t>       system and 0% to 100% is used for under damped system. </a:t>
            </a:r>
          </a:p>
          <a:p>
            <a:pPr marL="400050" indent="-400050">
              <a:lnSpc>
                <a:spcPct val="150000"/>
              </a:lnSpc>
            </a:pPr>
            <a:endParaRPr lang="en-US" dirty="0" smtClean="0"/>
          </a:p>
          <a:p>
            <a:pPr marL="400050" indent="-4000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7620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Contd….</a:t>
            </a:r>
            <a:endParaRPr lang="en-US" dirty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48000" y="3352800"/>
          <a:ext cx="2590800" cy="1622425"/>
        </p:xfrm>
        <a:graphic>
          <a:graphicData uri="http://schemas.openxmlformats.org/presentationml/2006/ole">
            <p:oleObj spid="_x0000_s3074" name="Equation" r:id="rId3" imgW="1434960" imgH="9144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0369" y="5562600"/>
            <a:ext cx="8813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Note: Rise time can be </a:t>
            </a:r>
            <a:r>
              <a:rPr lang="en-US" sz="2000" dirty="0" err="1" smtClean="0">
                <a:solidFill>
                  <a:srgbClr val="0070C0"/>
                </a:solidFill>
              </a:rPr>
              <a:t>be</a:t>
            </a:r>
            <a:r>
              <a:rPr lang="en-US" sz="2000" dirty="0" smtClean="0">
                <a:solidFill>
                  <a:srgbClr val="0070C0"/>
                </a:solidFill>
              </a:rPr>
              <a:t> obtained by putting c(t) =1 at t = t</a:t>
            </a:r>
            <a:r>
              <a:rPr lang="en-US" sz="2000" baseline="-25000" dirty="0" smtClean="0">
                <a:solidFill>
                  <a:srgbClr val="0070C0"/>
                </a:solidFill>
              </a:rPr>
              <a:t>r </a:t>
            </a:r>
            <a:r>
              <a:rPr lang="en-US" sz="2000" dirty="0" smtClean="0">
                <a:solidFill>
                  <a:srgbClr val="0070C0"/>
                </a:solidFill>
              </a:rPr>
              <a:t> in the equation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of c(t)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2"/>
          <p:cNvSpPr txBox="1">
            <a:spLocks noChangeArrowheads="1"/>
          </p:cNvSpPr>
          <p:nvPr/>
        </p:nvSpPr>
        <p:spPr bwMode="auto">
          <a:xfrm>
            <a:off x="107950" y="1447800"/>
            <a:ext cx="8856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 eaLnBrk="1" hangingPunct="1">
              <a:buFontTx/>
              <a:buChar char="•"/>
            </a:pPr>
            <a:endParaRPr lang="en-US" i="1" baseline="-25000"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89361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(iii)   Peak Time (t</a:t>
            </a:r>
            <a:r>
              <a:rPr lang="en-US" b="1" baseline="-25000" dirty="0" smtClean="0">
                <a:solidFill>
                  <a:srgbClr val="FF0000"/>
                </a:solidFill>
              </a:rPr>
              <a:t>p </a:t>
            </a:r>
            <a:r>
              <a:rPr lang="en-US" b="1" dirty="0" smtClean="0">
                <a:solidFill>
                  <a:srgbClr val="FF0000"/>
                </a:solidFill>
              </a:rPr>
              <a:t>):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Peak time is the time required for the response to reach the first</a:t>
            </a:r>
          </a:p>
          <a:p>
            <a:pPr marL="400050" indent="-400050">
              <a:lnSpc>
                <a:spcPct val="150000"/>
              </a:lnSpc>
            </a:pPr>
            <a:r>
              <a:rPr lang="en-US" dirty="0" smtClean="0"/>
              <a:t>        peak overshoot.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0369" y="2590800"/>
            <a:ext cx="850604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Note: Peak time can be be obtained by differentiating c(t)  with respect  to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t and equating it to zero ( since the first derivative equals zero either at 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Maxima or minima).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514350" indent="-514350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(iv)   Peak ( Maximum) Overshoot (M</a:t>
            </a:r>
            <a:r>
              <a:rPr lang="en-US" sz="2000" b="1" baseline="-25000" dirty="0" smtClean="0">
                <a:solidFill>
                  <a:srgbClr val="FF0000"/>
                </a:solidFill>
              </a:rPr>
              <a:t>p</a:t>
            </a:r>
            <a:r>
              <a:rPr lang="en-US" sz="2000" b="1" dirty="0" smtClean="0">
                <a:solidFill>
                  <a:srgbClr val="FF0000"/>
                </a:solidFill>
              </a:rPr>
              <a:t> ): </a:t>
            </a:r>
            <a:r>
              <a:rPr lang="en-US" sz="2000" dirty="0" smtClean="0"/>
              <a:t>The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maximum overshoot is the </a:t>
            </a:r>
          </a:p>
          <a:p>
            <a:pPr marL="514350" indent="-514350">
              <a:lnSpc>
                <a:spcPct val="150000"/>
              </a:lnSpc>
            </a:pPr>
            <a:r>
              <a:rPr lang="en-US" sz="2000" dirty="0" smtClean="0"/>
              <a:t>maximum peak  value of the response curve from unity. </a:t>
            </a:r>
          </a:p>
          <a:p>
            <a:pPr marL="514350" indent="-514350">
              <a:lnSpc>
                <a:spcPct val="150000"/>
              </a:lnSpc>
            </a:pPr>
            <a:endParaRPr lang="en-US" sz="2000" dirty="0" smtClean="0"/>
          </a:p>
          <a:p>
            <a:pPr marL="514350" indent="-514350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620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Contd….</a:t>
            </a:r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2362200" y="5257800"/>
          <a:ext cx="4153710" cy="1066800"/>
        </p:xfrm>
        <a:graphic>
          <a:graphicData uri="http://schemas.openxmlformats.org/presentationml/2006/ole">
            <p:oleObj spid="_x0000_s22529" r:id="rId3" imgW="1739900" imgH="4445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2"/>
          <p:cNvSpPr txBox="1">
            <a:spLocks noChangeArrowheads="1"/>
          </p:cNvSpPr>
          <p:nvPr/>
        </p:nvSpPr>
        <p:spPr bwMode="auto">
          <a:xfrm>
            <a:off x="107950" y="1447800"/>
            <a:ext cx="8856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 eaLnBrk="1" hangingPunct="1">
              <a:buFontTx/>
              <a:buChar char="•"/>
            </a:pPr>
            <a:endParaRPr lang="en-US" i="1" baseline="-2500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620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Contd….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752600"/>
            <a:ext cx="907652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romanLcParenBoth" startAt="5"/>
            </a:pPr>
            <a:r>
              <a:rPr lang="en-US" sz="2000" b="1" dirty="0" smtClean="0">
                <a:solidFill>
                  <a:srgbClr val="FF0000"/>
                </a:solidFill>
              </a:rPr>
              <a:t>Settling time (</a:t>
            </a:r>
            <a:r>
              <a:rPr lang="en-US" sz="2000" b="1" dirty="0" err="1" smtClean="0">
                <a:solidFill>
                  <a:srgbClr val="FF0000"/>
                </a:solidFill>
              </a:rPr>
              <a:t>t</a:t>
            </a:r>
            <a:r>
              <a:rPr lang="en-US" sz="2000" b="1" baseline="-25000" dirty="0" err="1" smtClean="0">
                <a:solidFill>
                  <a:srgbClr val="FF0000"/>
                </a:solidFill>
              </a:rPr>
              <a:t>s</a:t>
            </a:r>
            <a:r>
              <a:rPr lang="en-US" sz="2000" b="1" dirty="0" smtClean="0">
                <a:solidFill>
                  <a:srgbClr val="FF0000"/>
                </a:solidFill>
              </a:rPr>
              <a:t>): </a:t>
            </a:r>
            <a:r>
              <a:rPr lang="en-US" sz="2000" dirty="0" smtClean="0"/>
              <a:t>Settling time is the time taken for the step response to</a:t>
            </a:r>
          </a:p>
          <a:p>
            <a:pPr marL="514350" indent="-514350"/>
            <a:endParaRPr lang="en-US" sz="2000" dirty="0" smtClean="0"/>
          </a:p>
          <a:p>
            <a:pPr marL="514350" indent="-514350"/>
            <a:r>
              <a:rPr lang="en-US" sz="2000" dirty="0" smtClean="0"/>
              <a:t>         decrease and stay within 2-5% of its final value.</a:t>
            </a:r>
          </a:p>
          <a:p>
            <a:pPr marL="514350" indent="-514350"/>
            <a:endParaRPr lang="en-US" sz="2000" dirty="0" smtClean="0"/>
          </a:p>
          <a:p>
            <a:pPr marL="514350" indent="-514350"/>
            <a:r>
              <a:rPr lang="en-US" sz="2000" dirty="0" smtClean="0"/>
              <a:t>          The time constant of an exponential envelope of c(t) is given by</a:t>
            </a:r>
          </a:p>
          <a:p>
            <a:pPr marL="514350" indent="-514350"/>
            <a:endParaRPr lang="en-US" sz="2000" dirty="0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810000" y="3352800"/>
          <a:ext cx="985837" cy="766762"/>
        </p:xfrm>
        <a:graphic>
          <a:graphicData uri="http://schemas.openxmlformats.org/presentationml/2006/ole">
            <p:oleObj spid="_x0000_s21505" name="Equation" r:id="rId3" imgW="545760" imgH="431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3656" y="4038600"/>
            <a:ext cx="898034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The time constant for 2 % tolerance band is usually 4 times the time constant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defined above    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   			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  <a:endParaRPr lang="en-US" sz="2000" dirty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667000" y="4648200"/>
          <a:ext cx="3071812" cy="1985962"/>
        </p:xfrm>
        <a:graphic>
          <a:graphicData uri="http://schemas.openxmlformats.org/presentationml/2006/ole">
            <p:oleObj spid="_x0000_s21506" name="Equation" r:id="rId4" imgW="1701720" imgH="11174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11855</TotalTime>
  <Words>294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Median</vt:lpstr>
      <vt:lpstr>Equation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sharda</dc:creator>
  <cp:lastModifiedBy>Sharda</cp:lastModifiedBy>
  <cp:revision>792</cp:revision>
  <dcterms:created xsi:type="dcterms:W3CDTF">2011-11-20T15:22:00Z</dcterms:created>
  <dcterms:modified xsi:type="dcterms:W3CDTF">2017-09-28T06:27:23Z</dcterms:modified>
</cp:coreProperties>
</file>