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80" r:id="rId11"/>
    <p:sldId id="265" r:id="rId12"/>
    <p:sldId id="279" r:id="rId13"/>
    <p:sldId id="266" r:id="rId14"/>
    <p:sldId id="268" r:id="rId15"/>
    <p:sldId id="267" r:id="rId16"/>
    <p:sldId id="272" r:id="rId17"/>
    <p:sldId id="273" r:id="rId18"/>
    <p:sldId id="274" r:id="rId19"/>
    <p:sldId id="281" r:id="rId20"/>
    <p:sldId id="282" r:id="rId21"/>
    <p:sldId id="283" r:id="rId22"/>
    <p:sldId id="275" r:id="rId23"/>
    <p:sldId id="276" r:id="rId24"/>
    <p:sldId id="277"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45E468-C811-4D3F-92CE-5E6C3A7AC920}" type="datetimeFigureOut">
              <a:rPr lang="en-US" smtClean="0"/>
              <a:pPr/>
              <a:t>06-Apr-18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A34AA-B59A-4357-9C96-A65296347C1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45E468-C811-4D3F-92CE-5E6C3A7AC920}" type="datetimeFigureOut">
              <a:rPr lang="en-US" smtClean="0"/>
              <a:pPr/>
              <a:t>06-Apr-18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A34AA-B59A-4357-9C96-A65296347C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45E468-C811-4D3F-92CE-5E6C3A7AC920}" type="datetimeFigureOut">
              <a:rPr lang="en-US" smtClean="0"/>
              <a:pPr/>
              <a:t>06-Apr-18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A34AA-B59A-4357-9C96-A65296347C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45E468-C811-4D3F-92CE-5E6C3A7AC920}" type="datetimeFigureOut">
              <a:rPr lang="en-US" smtClean="0"/>
              <a:pPr/>
              <a:t>06-Apr-18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A34AA-B59A-4357-9C96-A65296347C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45E468-C811-4D3F-92CE-5E6C3A7AC920}" type="datetimeFigureOut">
              <a:rPr lang="en-US" smtClean="0"/>
              <a:pPr/>
              <a:t>06-Apr-18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A34AA-B59A-4357-9C96-A65296347C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45E468-C811-4D3F-92CE-5E6C3A7AC920}" type="datetimeFigureOut">
              <a:rPr lang="en-US" smtClean="0"/>
              <a:pPr/>
              <a:t>06-Apr-18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A34AA-B59A-4357-9C96-A65296347C1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45E468-C811-4D3F-92CE-5E6C3A7AC920}" type="datetimeFigureOut">
              <a:rPr lang="en-US" smtClean="0"/>
              <a:pPr/>
              <a:t>06-Apr-18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4A34AA-B59A-4357-9C96-A65296347C1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45E468-C811-4D3F-92CE-5E6C3A7AC920}" type="datetimeFigureOut">
              <a:rPr lang="en-US" smtClean="0"/>
              <a:pPr/>
              <a:t>06-Apr-18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4A34AA-B59A-4357-9C96-A65296347C1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45E468-C811-4D3F-92CE-5E6C3A7AC920}" type="datetimeFigureOut">
              <a:rPr lang="en-US" smtClean="0"/>
              <a:pPr/>
              <a:t>06-Apr-18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4A34AA-B59A-4357-9C96-A65296347C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45E468-C811-4D3F-92CE-5E6C3A7AC920}" type="datetimeFigureOut">
              <a:rPr lang="en-US" smtClean="0"/>
              <a:pPr/>
              <a:t>06-Apr-18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A34AA-B59A-4357-9C96-A65296347C1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45E468-C811-4D3F-92CE-5E6C3A7AC920}" type="datetimeFigureOut">
              <a:rPr lang="en-US" smtClean="0"/>
              <a:pPr/>
              <a:t>06-Apr-18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A34AA-B59A-4357-9C96-A65296347C1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5E468-C811-4D3F-92CE-5E6C3A7AC920}" type="datetimeFigureOut">
              <a:rPr lang="en-US" smtClean="0"/>
              <a:pPr/>
              <a:t>06-Apr-18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4A34AA-B59A-4357-9C96-A65296347C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LEVEL MEASUREMENTS</a:t>
            </a:r>
            <a:endParaRPr lang="en-US" dirty="0"/>
          </a:p>
        </p:txBody>
      </p:sp>
      <p:sp>
        <p:nvSpPr>
          <p:cNvPr id="3" name="Subtitle 2"/>
          <p:cNvSpPr>
            <a:spLocks noGrp="1"/>
          </p:cNvSpPr>
          <p:nvPr>
            <p:ph type="subTitle" idx="1"/>
          </p:nvPr>
        </p:nvSpPr>
        <p:spPr/>
        <p:txBody>
          <a:bodyPr/>
          <a:lstStyle/>
          <a:p>
            <a:r>
              <a:rPr lang="en-US" dirty="0" smtClean="0"/>
              <a:t>UNIT 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egin{figure}&#10;\epsfysize =1in&#10;\centerline{\epsffile{cap2.eps}}&#10;\end{figure}"/>
          <p:cNvPicPr>
            <a:picLocks noChangeAspect="1" noChangeArrowheads="1"/>
          </p:cNvPicPr>
          <p:nvPr/>
        </p:nvPicPr>
        <p:blipFill>
          <a:blip r:embed="rId2" cstate="print"/>
          <a:srcRect/>
          <a:stretch>
            <a:fillRect/>
          </a:stretch>
        </p:blipFill>
        <p:spPr bwMode="auto">
          <a:xfrm>
            <a:off x="899592" y="908720"/>
            <a:ext cx="2743200" cy="1066801"/>
          </a:xfrm>
          <a:prstGeom prst="rect">
            <a:avLst/>
          </a:prstGeom>
          <a:noFill/>
        </p:spPr>
      </p:pic>
      <p:pic>
        <p:nvPicPr>
          <p:cNvPr id="37890" name="Picture 2" descr="\begin{displaymath}&#10;C_{\rm eq} = C_1 + C_2.&#10;\end{displaymath}"/>
          <p:cNvPicPr>
            <a:picLocks noChangeAspect="1" noChangeArrowheads="1"/>
          </p:cNvPicPr>
          <p:nvPr/>
        </p:nvPicPr>
        <p:blipFill>
          <a:blip r:embed="rId3" cstate="print"/>
          <a:srcRect/>
          <a:stretch>
            <a:fillRect/>
          </a:stretch>
        </p:blipFill>
        <p:spPr bwMode="auto">
          <a:xfrm>
            <a:off x="6732240" y="4653136"/>
            <a:ext cx="1143000" cy="323850"/>
          </a:xfrm>
          <a:prstGeom prst="rect">
            <a:avLst/>
          </a:prstGeom>
          <a:noFill/>
        </p:spPr>
      </p:pic>
      <p:pic>
        <p:nvPicPr>
          <p:cNvPr id="37892" name="Picture 4" descr="\begin{figure}&#10;\epsfysize =2.5in&#10;\centerline{\epsffile{cap1.eps}}&#10;\end{figure}"/>
          <p:cNvPicPr>
            <a:picLocks noChangeAspect="1" noChangeArrowheads="1"/>
          </p:cNvPicPr>
          <p:nvPr/>
        </p:nvPicPr>
        <p:blipFill>
          <a:blip r:embed="rId4" cstate="print"/>
          <a:srcRect/>
          <a:stretch>
            <a:fillRect/>
          </a:stretch>
        </p:blipFill>
        <p:spPr bwMode="auto">
          <a:xfrm>
            <a:off x="5868144" y="404664"/>
            <a:ext cx="2562225" cy="2733676"/>
          </a:xfrm>
          <a:prstGeom prst="rect">
            <a:avLst/>
          </a:prstGeom>
          <a:noFill/>
        </p:spPr>
      </p:pic>
      <p:pic>
        <p:nvPicPr>
          <p:cNvPr id="37894" name="Picture 6" descr="\begin{displaymath}&#10;\frac{1}{C_{\rm eq}} = \frac{1}{C_1} + \frac{1}{C_2}.&#10;\end{displaymath}"/>
          <p:cNvPicPr>
            <a:picLocks noChangeAspect="1" noChangeArrowheads="1"/>
          </p:cNvPicPr>
          <p:nvPr/>
        </p:nvPicPr>
        <p:blipFill>
          <a:blip r:embed="rId5" cstate="print"/>
          <a:srcRect/>
          <a:stretch>
            <a:fillRect/>
          </a:stretch>
        </p:blipFill>
        <p:spPr bwMode="auto">
          <a:xfrm>
            <a:off x="1547664" y="4581128"/>
            <a:ext cx="1247775" cy="47625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闒粀펤闀粀"/>
          <p:cNvPicPr>
            <a:picLocks noChangeAspect="1" noChangeArrowheads="1"/>
          </p:cNvPicPr>
          <p:nvPr/>
        </p:nvPicPr>
        <p:blipFill>
          <a:blip r:embed="rId2" cstate="print"/>
          <a:srcRect/>
          <a:stretch>
            <a:fillRect/>
          </a:stretch>
        </p:blipFill>
        <p:spPr bwMode="auto">
          <a:xfrm>
            <a:off x="4031432" y="404664"/>
            <a:ext cx="5112568" cy="3412639"/>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6419850" y="4133850"/>
            <a:ext cx="2724150" cy="2724150"/>
          </a:xfrm>
          <a:prstGeom prst="rect">
            <a:avLst/>
          </a:prstGeom>
          <a:noFill/>
          <a:ln w="9525">
            <a:noFill/>
            <a:miter lim="800000"/>
            <a:headEnd/>
            <a:tailEnd/>
          </a:ln>
        </p:spPr>
      </p:pic>
      <p:pic>
        <p:nvPicPr>
          <p:cNvPr id="2" name="Picture 2"/>
          <p:cNvPicPr>
            <a:picLocks noChangeAspect="1" noChangeArrowheads="1"/>
          </p:cNvPicPr>
          <p:nvPr/>
        </p:nvPicPr>
        <p:blipFill>
          <a:blip r:embed="rId4" cstate="print"/>
          <a:srcRect/>
          <a:stretch>
            <a:fillRect/>
          </a:stretch>
        </p:blipFill>
        <p:spPr bwMode="auto">
          <a:xfrm>
            <a:off x="827584" y="4365104"/>
            <a:ext cx="2371725" cy="1924050"/>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467544" y="1196752"/>
            <a:ext cx="3312368" cy="24842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27584" y="1772816"/>
          <a:ext cx="7416824" cy="4680520"/>
        </p:xfrm>
        <a:graphic>
          <a:graphicData uri="http://schemas.openxmlformats.org/drawingml/2006/table">
            <a:tbl>
              <a:tblPr/>
              <a:tblGrid>
                <a:gridCol w="3708412"/>
                <a:gridCol w="3708412"/>
              </a:tblGrid>
              <a:tr h="534917">
                <a:tc>
                  <a:txBody>
                    <a:bodyPr/>
                    <a:lstStyle/>
                    <a:p>
                      <a:r>
                        <a:rPr lang="en-US" b="1" dirty="0">
                          <a:solidFill>
                            <a:srgbClr val="000000"/>
                          </a:solidFill>
                          <a:latin typeface="trebuchet ms"/>
                        </a:rPr>
                        <a:t>ADVANTAGES</a:t>
                      </a:r>
                    </a:p>
                  </a:txBody>
                  <a:tcPr>
                    <a:lnL>
                      <a:noFill/>
                    </a:lnL>
                    <a:lnR>
                      <a:noFill/>
                    </a:lnR>
                    <a:lnT>
                      <a:noFill/>
                    </a:lnT>
                    <a:lnB>
                      <a:noFill/>
                    </a:lnB>
                    <a:solidFill>
                      <a:srgbClr val="FFFFFF"/>
                    </a:solidFill>
                  </a:tcPr>
                </a:tc>
                <a:tc>
                  <a:txBody>
                    <a:bodyPr/>
                    <a:lstStyle/>
                    <a:p>
                      <a:r>
                        <a:rPr lang="en-US" b="1">
                          <a:solidFill>
                            <a:srgbClr val="000000"/>
                          </a:solidFill>
                          <a:latin typeface="trebuchet ms"/>
                        </a:rPr>
                        <a:t>DISADVANTAGES</a:t>
                      </a:r>
                    </a:p>
                  </a:txBody>
                  <a:tcPr>
                    <a:lnL>
                      <a:noFill/>
                    </a:lnL>
                    <a:lnR>
                      <a:noFill/>
                    </a:lnR>
                    <a:lnT>
                      <a:noFill/>
                    </a:lnT>
                    <a:lnB>
                      <a:noFill/>
                    </a:lnB>
                    <a:solidFill>
                      <a:srgbClr val="FFFFFF"/>
                    </a:solidFill>
                  </a:tcPr>
                </a:tc>
              </a:tr>
              <a:tr h="4145603">
                <a:tc>
                  <a:txBody>
                    <a:bodyPr/>
                    <a:lstStyle/>
                    <a:p>
                      <a:pPr>
                        <a:buFont typeface="Arial"/>
                        <a:buChar char="•"/>
                      </a:pPr>
                      <a:r>
                        <a:rPr lang="en-US" dirty="0">
                          <a:solidFill>
                            <a:srgbClr val="000000"/>
                          </a:solidFill>
                          <a:latin typeface="trebuchet ms"/>
                        </a:rPr>
                        <a:t>No moving parts.</a:t>
                      </a:r>
                    </a:p>
                    <a:p>
                      <a:pPr>
                        <a:buFont typeface="Arial"/>
                        <a:buChar char="•"/>
                      </a:pPr>
                      <a:r>
                        <a:rPr lang="en-US" dirty="0">
                          <a:solidFill>
                            <a:srgbClr val="000000"/>
                          </a:solidFill>
                          <a:latin typeface="trebuchet ms"/>
                        </a:rPr>
                        <a:t>Compatible with vast range of liquids, powders, and granular solids.</a:t>
                      </a:r>
                    </a:p>
                    <a:p>
                      <a:pPr>
                        <a:buFont typeface="Arial"/>
                        <a:buChar char="•"/>
                      </a:pPr>
                      <a:r>
                        <a:rPr lang="en-US" dirty="0">
                          <a:solidFill>
                            <a:srgbClr val="000000"/>
                          </a:solidFill>
                          <a:latin typeface="trebuchet ms"/>
                        </a:rPr>
                        <a:t>Compatible with vast range of vessel shapes.</a:t>
                      </a:r>
                    </a:p>
                    <a:p>
                      <a:pPr>
                        <a:buFont typeface="Arial"/>
                        <a:buChar char="•"/>
                      </a:pPr>
                      <a:r>
                        <a:rPr lang="en-US" dirty="0">
                          <a:solidFill>
                            <a:srgbClr val="000000"/>
                          </a:solidFill>
                          <a:latin typeface="trebuchet ms"/>
                        </a:rPr>
                        <a:t>Relatively low cost compared to other electronic measurement methods.</a:t>
                      </a:r>
                    </a:p>
                  </a:txBody>
                  <a:tcPr>
                    <a:lnL>
                      <a:noFill/>
                    </a:lnL>
                    <a:lnR>
                      <a:noFill/>
                    </a:lnR>
                    <a:lnT>
                      <a:noFill/>
                    </a:lnT>
                    <a:lnB>
                      <a:noFill/>
                    </a:lnB>
                    <a:solidFill>
                      <a:srgbClr val="FFFFFF"/>
                    </a:solidFill>
                  </a:tcPr>
                </a:tc>
                <a:tc>
                  <a:txBody>
                    <a:bodyPr/>
                    <a:lstStyle/>
                    <a:p>
                      <a:pPr>
                        <a:buFont typeface="Arial"/>
                        <a:buChar char="•"/>
                      </a:pPr>
                      <a:r>
                        <a:rPr lang="en-US" dirty="0">
                          <a:solidFill>
                            <a:srgbClr val="000000"/>
                          </a:solidFill>
                          <a:latin typeface="trebuchet ms"/>
                        </a:rPr>
                        <a:t>Rely on uniform contact being maintained between liquids or solids and electrode.</a:t>
                      </a:r>
                    </a:p>
                    <a:p>
                      <a:pPr>
                        <a:buFont typeface="Arial"/>
                        <a:buChar char="•"/>
                      </a:pPr>
                      <a:r>
                        <a:rPr lang="en-US" dirty="0">
                          <a:solidFill>
                            <a:srgbClr val="000000"/>
                          </a:solidFill>
                          <a:latin typeface="trebuchet ms"/>
                        </a:rPr>
                        <a:t>Must be careful to select correct electrode for application.</a:t>
                      </a:r>
                    </a:p>
                  </a:txBody>
                  <a:tcPr>
                    <a:lnL>
                      <a:noFill/>
                    </a:lnL>
                    <a:lnR>
                      <a:noFill/>
                    </a:lnR>
                    <a:lnT>
                      <a:noFill/>
                    </a:lnT>
                    <a:lnB>
                      <a:noFill/>
                    </a:lnB>
                    <a:solidFill>
                      <a:srgbClr val="FFFFFF"/>
                    </a:solidFill>
                  </a:tcPr>
                </a:tc>
              </a:tr>
            </a:tbl>
          </a:graphicData>
        </a:graphic>
      </p:graphicFrame>
      <p:sp>
        <p:nvSpPr>
          <p:cNvPr id="5" name="Title 4"/>
          <p:cNvSpPr>
            <a:spLocks noGrp="1"/>
          </p:cNvSpPr>
          <p:nvPr>
            <p:ph type="title"/>
          </p:nvPr>
        </p:nvSpPr>
        <p:spPr/>
        <p:txBody>
          <a:bodyPr/>
          <a:lstStyle/>
          <a:p>
            <a:r>
              <a:rPr lang="en-US" dirty="0" smtClean="0"/>
              <a:t>Capacitance..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Level-Radar</a:t>
            </a:r>
            <a:endParaRPr lang="en-US" dirty="0"/>
          </a:p>
        </p:txBody>
      </p:sp>
      <p:sp>
        <p:nvSpPr>
          <p:cNvPr id="3" name="Content Placeholder 2"/>
          <p:cNvSpPr>
            <a:spLocks noGrp="1"/>
          </p:cNvSpPr>
          <p:nvPr>
            <p:ph idx="1"/>
          </p:nvPr>
        </p:nvSpPr>
        <p:spPr/>
        <p:txBody>
          <a:bodyPr>
            <a:normAutofit lnSpcReduction="10000"/>
          </a:bodyPr>
          <a:lstStyle/>
          <a:p>
            <a:r>
              <a:rPr lang="en-US" dirty="0" smtClean="0"/>
              <a:t>Radar level measurement is based on measuring the transit time of high frequency (GHz) electromagnetic energy transmitted from an antenna at the top of the tank and reflecting off the surface of the level medium; the higher the dielectric of the medium, the stronger the reflection. </a:t>
            </a:r>
          </a:p>
          <a:p>
            <a:r>
              <a:rPr lang="en-US" dirty="0" smtClean="0"/>
              <a:t>Radar comes in two forms: non-contact (through air) and contact (guided wave)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闒粀펤闀粀"/>
          <p:cNvPicPr>
            <a:picLocks noChangeAspect="1" noChangeArrowheads="1"/>
          </p:cNvPicPr>
          <p:nvPr/>
        </p:nvPicPr>
        <p:blipFill>
          <a:blip r:embed="rId2" cstate="print"/>
          <a:srcRect/>
          <a:stretch>
            <a:fillRect/>
          </a:stretch>
        </p:blipFill>
        <p:spPr bwMode="auto">
          <a:xfrm>
            <a:off x="1403648" y="712648"/>
            <a:ext cx="2448272" cy="4742457"/>
          </a:xfrm>
          <a:prstGeom prst="rect">
            <a:avLst/>
          </a:prstGeom>
          <a:noFill/>
        </p:spPr>
      </p:pic>
      <p:pic>
        <p:nvPicPr>
          <p:cNvPr id="3073" name="Picture 1" descr="闒粀펤闀粀"/>
          <p:cNvPicPr>
            <a:picLocks noChangeAspect="1" noChangeArrowheads="1"/>
          </p:cNvPicPr>
          <p:nvPr/>
        </p:nvPicPr>
        <p:blipFill>
          <a:blip r:embed="rId3" cstate="print"/>
          <a:srcRect/>
          <a:stretch>
            <a:fillRect/>
          </a:stretch>
        </p:blipFill>
        <p:spPr bwMode="auto">
          <a:xfrm>
            <a:off x="5097357" y="1340768"/>
            <a:ext cx="3381245" cy="3168352"/>
          </a:xfrm>
          <a:prstGeom prst="rect">
            <a:avLst/>
          </a:prstGeom>
          <a:noFill/>
        </p:spPr>
      </p:pic>
      <p:sp>
        <p:nvSpPr>
          <p:cNvPr id="307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92500" lnSpcReduction="20000"/>
          </a:bodyPr>
          <a:lstStyle/>
          <a:p>
            <a:r>
              <a:rPr lang="en-US" dirty="0" smtClean="0"/>
              <a:t>The transmitted energy travels freely over long distances (greater than 200 ft) and is unaffected by changes in temperature, pressure, of vapor density above the medium</a:t>
            </a:r>
          </a:p>
          <a:p>
            <a:r>
              <a:rPr lang="en-US" dirty="0" smtClean="0"/>
              <a:t>High temperature (750آ°F) and high pressure (5000 psig) are possible.</a:t>
            </a:r>
          </a:p>
          <a:p>
            <a:r>
              <a:rPr lang="en-US" dirty="0" smtClean="0"/>
              <a:t>Reliably picking the level signal out of the background noise (false targets) is a difficult and often unreliable process. </a:t>
            </a:r>
          </a:p>
          <a:p>
            <a:r>
              <a:rPr lang="en-US" dirty="0" smtClean="0"/>
              <a:t>Contact or GWR uses a probe or waveguide to conduct the signal to the surface and back. GWR can measure in almost any application less than 100 ft.</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Ultrasonic Level Measurement</a:t>
            </a:r>
            <a:endParaRPr lang="en-US" dirty="0"/>
          </a:p>
        </p:txBody>
      </p:sp>
      <p:sp>
        <p:nvSpPr>
          <p:cNvPr id="3" name="Content Placeholder 2"/>
          <p:cNvSpPr>
            <a:spLocks noGrp="1"/>
          </p:cNvSpPr>
          <p:nvPr>
            <p:ph idx="1"/>
          </p:nvPr>
        </p:nvSpPr>
        <p:spPr/>
        <p:txBody>
          <a:bodyPr>
            <a:normAutofit lnSpcReduction="10000"/>
          </a:bodyPr>
          <a:lstStyle/>
          <a:p>
            <a:r>
              <a:rPr lang="en-US" dirty="0" smtClean="0"/>
              <a:t>Ultrasonic level sensors measure the time required for sound waves to travel through material</a:t>
            </a:r>
          </a:p>
          <a:p>
            <a:r>
              <a:rPr lang="en-US" dirty="0" smtClean="0"/>
              <a:t>The reflected sound wave is called an echo</a:t>
            </a:r>
          </a:p>
          <a:p>
            <a:r>
              <a:rPr lang="en-US" dirty="0" smtClean="0"/>
              <a:t>A generator and transmitter produce the sound waves, and a transducer sends out the sound</a:t>
            </a:r>
          </a:p>
          <a:p>
            <a:r>
              <a:rPr lang="en-US" dirty="0" smtClean="0"/>
              <a:t>The measured material or level reflects the sound waves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lnSpcReduction="10000"/>
          </a:bodyPr>
          <a:lstStyle/>
          <a:p>
            <a:r>
              <a:rPr lang="en-US" dirty="0" smtClean="0"/>
              <a:t>A sound pulse (usually ultrasonic) is transmitted, and you can time the return reflection (or echo) from the surface of the liquid to determine distance</a:t>
            </a:r>
          </a:p>
          <a:p>
            <a:r>
              <a:rPr lang="en-US" dirty="0" smtClean="0"/>
              <a:t>Non-contact ultrasonic measurement is especially suitable for corrosive and dirty applications, as well as for liquids, slurries, and bulk, solids</a:t>
            </a:r>
          </a:p>
          <a:p>
            <a:r>
              <a:rPr lang="en-US" dirty="0" smtClean="0"/>
              <a:t>Ultrasonic non-contact units are limited to applications under 50 psi, 300آ°F and are not reliable in the presence of heavy surface foam</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闒粀闀粀"/>
          <p:cNvPicPr>
            <a:picLocks noChangeAspect="1" noChangeArrowheads="1"/>
          </p:cNvPicPr>
          <p:nvPr/>
        </p:nvPicPr>
        <p:blipFill>
          <a:blip r:embed="rId2" cstate="print"/>
          <a:srcRect/>
          <a:stretch>
            <a:fillRect/>
          </a:stretch>
        </p:blipFill>
        <p:spPr bwMode="auto">
          <a:xfrm>
            <a:off x="2135358" y="994488"/>
            <a:ext cx="3948810" cy="4162704"/>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Level-Differential pressure</a:t>
            </a:r>
            <a:endParaRPr lang="en-US" dirty="0"/>
          </a:p>
        </p:txBody>
      </p:sp>
      <p:sp>
        <p:nvSpPr>
          <p:cNvPr id="3" name="Content Placeholder 2"/>
          <p:cNvSpPr>
            <a:spLocks noGrp="1"/>
          </p:cNvSpPr>
          <p:nvPr>
            <p:ph idx="1"/>
          </p:nvPr>
        </p:nvSpPr>
        <p:spPr/>
        <p:txBody>
          <a:bodyPr/>
          <a:lstStyle/>
          <a:p>
            <a:r>
              <a:rPr lang="en-US" dirty="0" smtClean="0"/>
              <a:t>Differential pressure (DP) is a popular choice for clean liquids</a:t>
            </a:r>
          </a:p>
          <a:p>
            <a:r>
              <a:rPr lang="en-US" dirty="0" smtClean="0"/>
              <a:t>If the vessel is pressurized, you need to add a second connection to the vessel above the liquid to measure and allow for correction of this variable, hence the term differential pressure, which measures the difference between these two points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Principles to Level Measurement</a:t>
            </a:r>
            <a:endParaRPr lang="en-US" dirty="0"/>
          </a:p>
        </p:txBody>
      </p:sp>
      <p:sp>
        <p:nvSpPr>
          <p:cNvPr id="3" name="Content Placeholder 2"/>
          <p:cNvSpPr>
            <a:spLocks noGrp="1"/>
          </p:cNvSpPr>
          <p:nvPr>
            <p:ph sz="half" idx="1"/>
          </p:nvPr>
        </p:nvSpPr>
        <p:spPr>
          <a:xfrm>
            <a:off x="0" y="1556792"/>
            <a:ext cx="4038600" cy="4525963"/>
          </a:xfrm>
        </p:spPr>
        <p:txBody>
          <a:bodyPr/>
          <a:lstStyle/>
          <a:p>
            <a:pPr algn="just"/>
            <a:r>
              <a:rPr lang="en-US" dirty="0" smtClean="0"/>
              <a:t>Materials: liquids</a:t>
            </a:r>
            <a:r>
              <a:rPr lang="en-US" dirty="0"/>
              <a:t>, powders, slurries, and granular </a:t>
            </a:r>
            <a:r>
              <a:rPr lang="en-US" dirty="0" smtClean="0"/>
              <a:t>bulk</a:t>
            </a:r>
          </a:p>
          <a:p>
            <a:pPr algn="just"/>
            <a:r>
              <a:rPr lang="en-US" dirty="0"/>
              <a:t>physical principles to measure level by buoyancy, sight, pressure, </a:t>
            </a:r>
            <a:r>
              <a:rPr lang="en-US" dirty="0" smtClean="0"/>
              <a:t>radiation</a:t>
            </a:r>
            <a:r>
              <a:rPr lang="en-US" dirty="0"/>
              <a:t>, </a:t>
            </a:r>
            <a:r>
              <a:rPr lang="en-US" dirty="0" smtClean="0"/>
              <a:t> </a:t>
            </a:r>
            <a:r>
              <a:rPr lang="en-US" dirty="0"/>
              <a:t>electric and sonic principles</a:t>
            </a:r>
          </a:p>
        </p:txBody>
      </p:sp>
      <p:pic>
        <p:nvPicPr>
          <p:cNvPr id="6" name="Picture 2" descr="figure"/>
          <p:cNvPicPr>
            <a:picLocks noGrp="1" noChangeAspect="1" noChangeArrowheads="1"/>
          </p:cNvPicPr>
          <p:nvPr>
            <p:ph sz="half" idx="2"/>
          </p:nvPr>
        </p:nvPicPr>
        <p:blipFill>
          <a:blip r:embed="rId2" cstate="print"/>
          <a:srcRect/>
          <a:stretch>
            <a:fillRect/>
          </a:stretch>
        </p:blipFill>
        <p:spPr bwMode="auto">
          <a:xfrm>
            <a:off x="4278091" y="1628800"/>
            <a:ext cx="4783389" cy="44644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闒粀펤闀粀"/>
          <p:cNvPicPr>
            <a:picLocks noChangeAspect="1" noChangeArrowheads="1"/>
          </p:cNvPicPr>
          <p:nvPr/>
        </p:nvPicPr>
        <p:blipFill>
          <a:blip r:embed="rId2" cstate="print"/>
          <a:srcRect/>
          <a:stretch>
            <a:fillRect/>
          </a:stretch>
        </p:blipFill>
        <p:spPr bwMode="auto">
          <a:xfrm>
            <a:off x="1835696" y="620688"/>
            <a:ext cx="5889584" cy="55623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lstStyle/>
          <a:p>
            <a:r>
              <a:rPr lang="en-US" dirty="0" smtClean="0"/>
              <a:t>Variable capacitance, strain gauge or inductive techniques are used to measure the deflection of a diaphragm, and from this measurement, an electronic level signal is produced.</a:t>
            </a:r>
          </a:p>
          <a:p>
            <a:r>
              <a:rPr lang="en-US" dirty="0" smtClean="0"/>
              <a:t>Applications</a:t>
            </a:r>
          </a:p>
          <a:p>
            <a:pPr lvl="1"/>
            <a:r>
              <a:rPr lang="en-US" dirty="0" smtClean="0"/>
              <a:t>High-pressure water-tube boilers</a:t>
            </a:r>
          </a:p>
          <a:p>
            <a:pPr lvl="1"/>
            <a:r>
              <a:rPr lang="en-US" dirty="0" smtClean="0"/>
              <a:t>Where very pure water is used, perhaps in a pharmaceutical process</a:t>
            </a:r>
          </a:p>
          <a:p>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Radiation-type Instruments</a:t>
            </a:r>
            <a:endParaRPr lang="en-US" dirty="0"/>
          </a:p>
        </p:txBody>
      </p:sp>
      <p:sp>
        <p:nvSpPr>
          <p:cNvPr id="3" name="Content Placeholder 2"/>
          <p:cNvSpPr>
            <a:spLocks noGrp="1"/>
          </p:cNvSpPr>
          <p:nvPr>
            <p:ph idx="1"/>
          </p:nvPr>
        </p:nvSpPr>
        <p:spPr/>
        <p:txBody>
          <a:bodyPr/>
          <a:lstStyle/>
          <a:p>
            <a:r>
              <a:rPr lang="en-US" dirty="0" smtClean="0"/>
              <a:t>Nuclear radiation instruments have the ability to penetrate through tank walls and can be mounted on the outside of process equipment. This reduces installation and repair costs.</a:t>
            </a:r>
          </a:p>
          <a:p>
            <a:r>
              <a:rPr lang="en-US" dirty="0" smtClean="0"/>
              <a:t>Nuclear systems use a low-level gamma-ray source on one side of the vessel and a radiation detector on the other side.</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闒粀펤闀粀"/>
          <p:cNvPicPr>
            <a:picLocks noChangeAspect="1" noChangeArrowheads="1"/>
          </p:cNvPicPr>
          <p:nvPr/>
        </p:nvPicPr>
        <p:blipFill>
          <a:blip r:embed="rId2" cstate="print"/>
          <a:srcRect/>
          <a:stretch>
            <a:fillRect/>
          </a:stretch>
        </p:blipFill>
        <p:spPr bwMode="auto">
          <a:xfrm>
            <a:off x="2582161" y="843613"/>
            <a:ext cx="3718031" cy="4745627"/>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fontScale="92500" lnSpcReduction="10000"/>
          </a:bodyPr>
          <a:lstStyle/>
          <a:p>
            <a:r>
              <a:rPr lang="en-US" dirty="0" smtClean="0"/>
              <a:t>Nuclear radiation level measurement uses a source containing some type of radioactive material like Cesium or Cobalt located on one side of a silo while the other side contains the electronic detector. </a:t>
            </a:r>
          </a:p>
          <a:p>
            <a:r>
              <a:rPr lang="en-US" dirty="0" smtClean="0"/>
              <a:t>The distinct advantages of this technique are that it is non-invasive and mounted outside the silo walls and that it is impervious to the conditions within the silo. </a:t>
            </a:r>
          </a:p>
          <a:p>
            <a:r>
              <a:rPr lang="en-US" dirty="0" smtClean="0"/>
              <a:t> Disadvantages are that it is typically more expensive than others and can be installation prohibitive.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55576" y="836713"/>
          <a:ext cx="7560840" cy="5112568"/>
        </p:xfrm>
        <a:graphic>
          <a:graphicData uri="http://schemas.openxmlformats.org/drawingml/2006/table">
            <a:tbl>
              <a:tblPr/>
              <a:tblGrid>
                <a:gridCol w="1126475"/>
                <a:gridCol w="984779"/>
                <a:gridCol w="559694"/>
                <a:gridCol w="871424"/>
                <a:gridCol w="739648"/>
                <a:gridCol w="739648"/>
                <a:gridCol w="1154813"/>
                <a:gridCol w="777196"/>
                <a:gridCol w="607163"/>
              </a:tblGrid>
              <a:tr h="807248">
                <a:tc>
                  <a:txBody>
                    <a:bodyPr/>
                    <a:lstStyle/>
                    <a:p>
                      <a:pPr marL="0" marR="0" algn="l">
                        <a:spcBef>
                          <a:spcPts val="0"/>
                        </a:spcBef>
                        <a:spcAft>
                          <a:spcPts val="0"/>
                        </a:spcAft>
                      </a:pPr>
                      <a:r>
                        <a:rPr lang="en-US" sz="1000" b="1">
                          <a:solidFill>
                            <a:srgbClr val="FFFFFF"/>
                          </a:solidFill>
                          <a:latin typeface="Arial"/>
                          <a:ea typeface="Times New Roman"/>
                          <a:cs typeface="Latha"/>
                        </a:rPr>
                        <a:t> </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spcBef>
                          <a:spcPts val="0"/>
                        </a:spcBef>
                        <a:spcAft>
                          <a:spcPts val="0"/>
                        </a:spcAft>
                      </a:pPr>
                      <a:r>
                        <a:rPr lang="en-US" sz="1000" b="1">
                          <a:solidFill>
                            <a:srgbClr val="FFFFFF"/>
                          </a:solidFill>
                          <a:latin typeface="Arial"/>
                          <a:ea typeface="Times New Roman"/>
                          <a:cs typeface="Latha"/>
                        </a:rPr>
                        <a:t>Ultrasonic</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spcBef>
                          <a:spcPts val="0"/>
                        </a:spcBef>
                        <a:spcAft>
                          <a:spcPts val="0"/>
                        </a:spcAft>
                      </a:pPr>
                      <a:r>
                        <a:rPr lang="en-US" sz="1000" b="1">
                          <a:solidFill>
                            <a:srgbClr val="FFFFFF"/>
                          </a:solidFill>
                          <a:latin typeface="Arial"/>
                          <a:ea typeface="Times New Roman"/>
                          <a:cs typeface="Latha"/>
                        </a:rPr>
                        <a:t>Load Cell</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spcBef>
                          <a:spcPts val="0"/>
                        </a:spcBef>
                        <a:spcAft>
                          <a:spcPts val="0"/>
                        </a:spcAft>
                      </a:pPr>
                      <a:r>
                        <a:rPr lang="en-US" sz="1000" b="1">
                          <a:solidFill>
                            <a:srgbClr val="FFFFFF"/>
                          </a:solidFill>
                          <a:latin typeface="Arial"/>
                          <a:ea typeface="Times New Roman"/>
                          <a:cs typeface="Latha"/>
                        </a:rPr>
                        <a:t>Radar      (non contact)</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spcBef>
                          <a:spcPts val="0"/>
                        </a:spcBef>
                        <a:spcAft>
                          <a:spcPts val="0"/>
                        </a:spcAft>
                      </a:pPr>
                      <a:r>
                        <a:rPr lang="en-US" sz="1000" b="1">
                          <a:solidFill>
                            <a:srgbClr val="FFFFFF"/>
                          </a:solidFill>
                          <a:latin typeface="Arial"/>
                          <a:ea typeface="Times New Roman"/>
                          <a:cs typeface="Latha"/>
                        </a:rPr>
                        <a:t>Guided Wave Radar</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spcBef>
                          <a:spcPts val="0"/>
                        </a:spcBef>
                        <a:spcAft>
                          <a:spcPts val="0"/>
                        </a:spcAft>
                      </a:pPr>
                      <a:r>
                        <a:rPr lang="en-US" sz="1000" b="1">
                          <a:solidFill>
                            <a:srgbClr val="FFFFFF"/>
                          </a:solidFill>
                          <a:latin typeface="Arial"/>
                          <a:ea typeface="Times New Roman"/>
                          <a:cs typeface="Latha"/>
                        </a:rPr>
                        <a:t>Weight &amp;  Cable</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spcBef>
                          <a:spcPts val="0"/>
                        </a:spcBef>
                        <a:spcAft>
                          <a:spcPts val="0"/>
                        </a:spcAft>
                      </a:pPr>
                      <a:r>
                        <a:rPr lang="en-US" sz="1000" b="1">
                          <a:solidFill>
                            <a:srgbClr val="FFFFFF"/>
                          </a:solidFill>
                          <a:latin typeface="Arial"/>
                          <a:ea typeface="Times New Roman"/>
                          <a:cs typeface="Latha"/>
                        </a:rPr>
                        <a:t>Capacitance</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spcBef>
                          <a:spcPts val="0"/>
                        </a:spcBef>
                        <a:spcAft>
                          <a:spcPts val="0"/>
                        </a:spcAft>
                      </a:pPr>
                      <a:r>
                        <a:rPr lang="en-US" sz="1000" b="1">
                          <a:solidFill>
                            <a:srgbClr val="FFFFFF"/>
                          </a:solidFill>
                          <a:latin typeface="Arial"/>
                          <a:ea typeface="Times New Roman"/>
                          <a:cs typeface="Latha"/>
                        </a:rPr>
                        <a:t>Nuclear</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spcBef>
                          <a:spcPts val="0"/>
                        </a:spcBef>
                        <a:spcAft>
                          <a:spcPts val="0"/>
                        </a:spcAft>
                      </a:pPr>
                      <a:r>
                        <a:rPr lang="en-US" sz="1000" b="1">
                          <a:solidFill>
                            <a:srgbClr val="FFFFFF"/>
                          </a:solidFill>
                          <a:latin typeface="Arial"/>
                          <a:ea typeface="Times New Roman"/>
                          <a:cs typeface="Latha"/>
                        </a:rPr>
                        <a:t>Laser</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538165">
                <a:tc>
                  <a:txBody>
                    <a:bodyPr/>
                    <a:lstStyle/>
                    <a:p>
                      <a:pPr marL="0" marR="0" algn="l">
                        <a:spcBef>
                          <a:spcPts val="0"/>
                        </a:spcBef>
                        <a:spcAft>
                          <a:spcPts val="0"/>
                        </a:spcAft>
                      </a:pPr>
                      <a:r>
                        <a:rPr lang="en-US" sz="1000" b="1">
                          <a:latin typeface="Arial"/>
                          <a:ea typeface="Times New Roman"/>
                          <a:cs typeface="Latha"/>
                        </a:rPr>
                        <a:t>RANGE</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ctr">
                        <a:spcBef>
                          <a:spcPts val="0"/>
                        </a:spcBef>
                        <a:spcAft>
                          <a:spcPts val="0"/>
                        </a:spcAft>
                      </a:pPr>
                      <a:r>
                        <a:rPr lang="en-US" sz="1000" b="1">
                          <a:latin typeface="Arial"/>
                          <a:ea typeface="Times New Roman"/>
                          <a:cs typeface="Latha"/>
                        </a:rPr>
                        <a:t>200 feet</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ctr">
                        <a:spcBef>
                          <a:spcPts val="0"/>
                        </a:spcBef>
                        <a:spcAft>
                          <a:spcPts val="0"/>
                        </a:spcAft>
                      </a:pPr>
                      <a:r>
                        <a:rPr lang="en-US" sz="1000" b="1">
                          <a:latin typeface="Arial"/>
                          <a:ea typeface="Times New Roman"/>
                          <a:cs typeface="Latha"/>
                        </a:rPr>
                        <a:t> </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ctr">
                        <a:spcBef>
                          <a:spcPts val="0"/>
                        </a:spcBef>
                        <a:spcAft>
                          <a:spcPts val="0"/>
                        </a:spcAft>
                      </a:pPr>
                      <a:r>
                        <a:rPr lang="en-US" sz="1000" b="1">
                          <a:latin typeface="Arial"/>
                          <a:ea typeface="Times New Roman"/>
                          <a:cs typeface="Latha"/>
                        </a:rPr>
                        <a:t>328 feet</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ctr">
                        <a:spcBef>
                          <a:spcPts val="0"/>
                        </a:spcBef>
                        <a:spcAft>
                          <a:spcPts val="0"/>
                        </a:spcAft>
                      </a:pPr>
                      <a:r>
                        <a:rPr lang="en-US" sz="1000" b="1">
                          <a:latin typeface="Arial"/>
                          <a:ea typeface="Times New Roman"/>
                          <a:cs typeface="Latha"/>
                        </a:rPr>
                        <a:t>80 feet</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ctr">
                        <a:spcBef>
                          <a:spcPts val="0"/>
                        </a:spcBef>
                        <a:spcAft>
                          <a:spcPts val="0"/>
                        </a:spcAft>
                      </a:pPr>
                      <a:r>
                        <a:rPr lang="en-US" sz="1000" b="1">
                          <a:latin typeface="Arial"/>
                          <a:ea typeface="Times New Roman"/>
                          <a:cs typeface="Latha"/>
                        </a:rPr>
                        <a:t>60 feet</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ctr">
                        <a:spcBef>
                          <a:spcPts val="0"/>
                        </a:spcBef>
                        <a:spcAft>
                          <a:spcPts val="0"/>
                        </a:spcAft>
                      </a:pPr>
                      <a:r>
                        <a:rPr lang="en-US" sz="1000" b="1">
                          <a:latin typeface="Arial"/>
                          <a:ea typeface="Times New Roman"/>
                          <a:cs typeface="Latha"/>
                        </a:rPr>
                        <a:t>50 feet</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ctr">
                        <a:spcBef>
                          <a:spcPts val="0"/>
                        </a:spcBef>
                        <a:spcAft>
                          <a:spcPts val="0"/>
                        </a:spcAft>
                      </a:pPr>
                      <a:r>
                        <a:rPr lang="en-US" sz="1000" b="1">
                          <a:latin typeface="Arial"/>
                          <a:ea typeface="Times New Roman"/>
                          <a:cs typeface="Latha"/>
                        </a:rPr>
                        <a:t>90 feet</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ctr">
                        <a:spcBef>
                          <a:spcPts val="0"/>
                        </a:spcBef>
                        <a:spcAft>
                          <a:spcPts val="0"/>
                        </a:spcAft>
                      </a:pPr>
                      <a:r>
                        <a:rPr lang="en-US" sz="1000" b="1">
                          <a:latin typeface="Arial"/>
                          <a:ea typeface="Times New Roman"/>
                          <a:cs typeface="Latha"/>
                        </a:rPr>
                        <a:t>1000 feet</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r>
              <a:tr h="807248">
                <a:tc>
                  <a:txBody>
                    <a:bodyPr/>
                    <a:lstStyle/>
                    <a:p>
                      <a:pPr marL="0" marR="0" algn="l">
                        <a:spcBef>
                          <a:spcPts val="0"/>
                        </a:spcBef>
                        <a:spcAft>
                          <a:spcPts val="0"/>
                        </a:spcAft>
                      </a:pPr>
                      <a:r>
                        <a:rPr lang="en-US" sz="1000">
                          <a:latin typeface="Arial"/>
                          <a:ea typeface="Times New Roman"/>
                          <a:cs typeface="Latha"/>
                        </a:rPr>
                        <a:t>Heavy dust</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Caution</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OK</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OK</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Caution - buildup</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Caution</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NO</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OK</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NO</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082">
                <a:tc>
                  <a:txBody>
                    <a:bodyPr/>
                    <a:lstStyle/>
                    <a:p>
                      <a:pPr marL="0" marR="0" algn="l">
                        <a:spcBef>
                          <a:spcPts val="0"/>
                        </a:spcBef>
                        <a:spcAft>
                          <a:spcPts val="0"/>
                        </a:spcAft>
                      </a:pPr>
                      <a:r>
                        <a:rPr lang="en-US" sz="1000">
                          <a:latin typeface="Arial"/>
                          <a:ea typeface="Times New Roman"/>
                          <a:cs typeface="Latha"/>
                        </a:rPr>
                        <a:t>Vacuum</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NO</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OK</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OK</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OK</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OK</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OK</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OK</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OK</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8165">
                <a:tc>
                  <a:txBody>
                    <a:bodyPr/>
                    <a:lstStyle/>
                    <a:p>
                      <a:pPr marL="0" marR="0" algn="l">
                        <a:spcBef>
                          <a:spcPts val="0"/>
                        </a:spcBef>
                        <a:spcAft>
                          <a:spcPts val="0"/>
                        </a:spcAft>
                      </a:pPr>
                      <a:r>
                        <a:rPr lang="en-US" sz="1000">
                          <a:latin typeface="Arial"/>
                          <a:ea typeface="Times New Roman"/>
                          <a:cs typeface="Latha"/>
                        </a:rPr>
                        <a:t>Tensile forces</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NO</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OK</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OK</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Caution</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Caution</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Caution</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OK</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OK</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8165">
                <a:tc>
                  <a:txBody>
                    <a:bodyPr/>
                    <a:lstStyle/>
                    <a:p>
                      <a:pPr marL="0" marR="0" algn="l">
                        <a:spcBef>
                          <a:spcPts val="0"/>
                        </a:spcBef>
                        <a:spcAft>
                          <a:spcPts val="0"/>
                        </a:spcAft>
                      </a:pPr>
                      <a:r>
                        <a:rPr lang="en-US" sz="1000">
                          <a:latin typeface="Arial"/>
                          <a:ea typeface="Times New Roman"/>
                          <a:cs typeface="Latha"/>
                        </a:rPr>
                        <a:t>Affects from buildup</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Caution</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OK</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Caution</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Caution</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NO</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NO</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OK</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NO</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8165">
                <a:tc>
                  <a:txBody>
                    <a:bodyPr/>
                    <a:lstStyle/>
                    <a:p>
                      <a:pPr marL="0" marR="0" algn="l">
                        <a:spcBef>
                          <a:spcPts val="0"/>
                        </a:spcBef>
                        <a:spcAft>
                          <a:spcPts val="0"/>
                        </a:spcAft>
                      </a:pPr>
                      <a:r>
                        <a:rPr lang="en-US" sz="1000">
                          <a:latin typeface="Arial"/>
                          <a:ea typeface="Times New Roman"/>
                          <a:cs typeface="Latha"/>
                        </a:rPr>
                        <a:t>Temperature above 300 °F</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NO</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OK</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OK</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OK</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OK</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OK</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OK</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OK</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7248">
                <a:tc>
                  <a:txBody>
                    <a:bodyPr/>
                    <a:lstStyle/>
                    <a:p>
                      <a:pPr marL="0" marR="0" algn="l">
                        <a:spcBef>
                          <a:spcPts val="0"/>
                        </a:spcBef>
                        <a:spcAft>
                          <a:spcPts val="0"/>
                        </a:spcAft>
                      </a:pPr>
                      <a:r>
                        <a:rPr lang="en-US" sz="1000">
                          <a:latin typeface="Arial"/>
                          <a:ea typeface="Times New Roman"/>
                          <a:cs typeface="Latha"/>
                        </a:rPr>
                        <a:t>Affects from external elements</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NO</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YES</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NO</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NO</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NO</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NO</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YES</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NO</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082">
                <a:tc>
                  <a:txBody>
                    <a:bodyPr/>
                    <a:lstStyle/>
                    <a:p>
                      <a:pPr marL="0" marR="0" algn="l">
                        <a:spcBef>
                          <a:spcPts val="0"/>
                        </a:spcBef>
                        <a:spcAft>
                          <a:spcPts val="0"/>
                        </a:spcAft>
                      </a:pPr>
                      <a:r>
                        <a:rPr lang="en-US" sz="1000">
                          <a:latin typeface="Arial"/>
                          <a:ea typeface="Times New Roman"/>
                          <a:cs typeface="Latha"/>
                        </a:rPr>
                        <a:t>Moving parts</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NO</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OK</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NO</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NO</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Yes</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NO</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Arial"/>
                          <a:ea typeface="Times New Roman"/>
                          <a:cs typeface="Latha"/>
                        </a:rPr>
                        <a:t>NO</a:t>
                      </a:r>
                      <a:endParaRPr lang="en-US" sz="100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latin typeface="Arial"/>
                          <a:ea typeface="Times New Roman"/>
                          <a:cs typeface="Latha"/>
                        </a:rPr>
                        <a:t>NO</a:t>
                      </a:r>
                      <a:endParaRPr lang="en-US" sz="1000" dirty="0">
                        <a:latin typeface="Calibri"/>
                        <a:ea typeface="Times New Roman"/>
                        <a:cs typeface="Latha"/>
                      </a:endParaRPr>
                    </a:p>
                  </a:txBody>
                  <a:tcPr marL="61691" marR="61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Sight-type</a:t>
            </a:r>
            <a:endParaRPr lang="en-US" dirty="0"/>
          </a:p>
        </p:txBody>
      </p:sp>
      <p:sp>
        <p:nvSpPr>
          <p:cNvPr id="5" name="Content Placeholder 4"/>
          <p:cNvSpPr>
            <a:spLocks noGrp="1"/>
          </p:cNvSpPr>
          <p:nvPr>
            <p:ph idx="1"/>
          </p:nvPr>
        </p:nvSpPr>
        <p:spPr/>
        <p:txBody>
          <a:bodyPr/>
          <a:lstStyle/>
          <a:p>
            <a:r>
              <a:rPr lang="en-US" dirty="0" smtClean="0"/>
              <a:t>Sight-type </a:t>
            </a:r>
            <a:r>
              <a:rPr lang="en-US" dirty="0"/>
              <a:t>level sensors are glass </a:t>
            </a:r>
            <a:r>
              <a:rPr lang="en-US" dirty="0" smtClean="0"/>
              <a:t>gauges and tape floats</a:t>
            </a:r>
          </a:p>
          <a:p>
            <a:r>
              <a:rPr lang="en-US" dirty="0"/>
              <a:t>Glass gauges are the most widely used instruments for measuring process tank </a:t>
            </a:r>
            <a:r>
              <a:rPr lang="en-US" dirty="0" smtClean="0"/>
              <a:t>level</a:t>
            </a:r>
          </a:p>
          <a:p>
            <a:r>
              <a:rPr lang="en-US" dirty="0"/>
              <a:t>As the liquid level in an open tank rises or falls, the liquid in the glass tube will rise or fall. The gauges consist of glass, plastic, or a combination of the two materials</a:t>
            </a: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闒粀펤闀粀"/>
          <p:cNvPicPr>
            <a:picLocks noChangeAspect="1" noChangeArrowheads="1"/>
          </p:cNvPicPr>
          <p:nvPr/>
        </p:nvPicPr>
        <p:blipFill>
          <a:blip r:embed="rId2" cstate="print"/>
          <a:srcRect/>
          <a:stretch>
            <a:fillRect/>
          </a:stretch>
        </p:blipFill>
        <p:spPr bwMode="auto">
          <a:xfrm>
            <a:off x="3707904" y="1700808"/>
            <a:ext cx="4882358" cy="2952328"/>
          </a:xfrm>
          <a:prstGeom prst="rect">
            <a:avLst/>
          </a:prstGeom>
          <a:noFill/>
          <a:ln w="9525">
            <a:noFill/>
            <a:miter lim="800000"/>
            <a:headEnd/>
            <a:tailEnd/>
          </a:ln>
        </p:spPr>
      </p:pic>
      <p:sp>
        <p:nvSpPr>
          <p:cNvPr id="9" name="Content Placeholder 8"/>
          <p:cNvSpPr>
            <a:spLocks noGrp="1"/>
          </p:cNvSpPr>
          <p:nvPr>
            <p:ph idx="1"/>
          </p:nvPr>
        </p:nvSpPr>
        <p:spPr/>
        <p:txBody>
          <a:bodyPr/>
          <a:lstStyle/>
          <a:p>
            <a:endParaRPr lang="en-US" dirty="0"/>
          </a:p>
        </p:txBody>
      </p:sp>
      <p:sp>
        <p:nvSpPr>
          <p:cNvPr id="10" name="Text Placeholder 9"/>
          <p:cNvSpPr>
            <a:spLocks noGrp="1"/>
          </p:cNvSpPr>
          <p:nvPr>
            <p:ph type="body" sz="half" idx="2"/>
          </p:nvPr>
        </p:nvSpPr>
        <p:spPr/>
        <p:txBody>
          <a:bodyPr>
            <a:normAutofit/>
          </a:bodyPr>
          <a:lstStyle/>
          <a:p>
            <a:r>
              <a:rPr lang="en-US" sz="2800" dirty="0"/>
              <a:t>The material from which the transparent tubes are made must be able to withstand the pressure in the vessel, and they are generally limited to 450 psi at 400°F</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Buoyancy</a:t>
            </a:r>
            <a:endParaRPr lang="en-US" dirty="0"/>
          </a:p>
        </p:txBody>
      </p:sp>
      <p:sp>
        <p:nvSpPr>
          <p:cNvPr id="6" name="Content Placeholder 5"/>
          <p:cNvSpPr>
            <a:spLocks noGrp="1"/>
          </p:cNvSpPr>
          <p:nvPr>
            <p:ph idx="1"/>
          </p:nvPr>
        </p:nvSpPr>
        <p:spPr/>
        <p:txBody>
          <a:bodyPr>
            <a:normAutofit fontScale="92500" lnSpcReduction="10000"/>
          </a:bodyPr>
          <a:lstStyle/>
          <a:p>
            <a:r>
              <a:rPr lang="en-US" dirty="0" smtClean="0"/>
              <a:t>A float does buoyant float</a:t>
            </a:r>
          </a:p>
          <a:p>
            <a:r>
              <a:rPr lang="en-US" dirty="0" smtClean="0"/>
              <a:t>Motion </a:t>
            </a:r>
            <a:r>
              <a:rPr lang="en-US" dirty="0"/>
              <a:t>of the float </a:t>
            </a:r>
            <a:r>
              <a:rPr lang="en-US" dirty="0" smtClean="0"/>
              <a:t>translates can be converted  </a:t>
            </a:r>
            <a:r>
              <a:rPr lang="en-US" dirty="0"/>
              <a:t>into a control </a:t>
            </a:r>
            <a:r>
              <a:rPr lang="en-US" dirty="0" smtClean="0"/>
              <a:t>action</a:t>
            </a:r>
          </a:p>
          <a:p>
            <a:r>
              <a:rPr lang="en-US" dirty="0" smtClean="0"/>
              <a:t>Magnetically </a:t>
            </a:r>
            <a:r>
              <a:rPr lang="en-US" dirty="0"/>
              <a:t>linked devices </a:t>
            </a:r>
            <a:r>
              <a:rPr lang="en-US" dirty="0" smtClean="0"/>
              <a:t>use </a:t>
            </a:r>
            <a:r>
              <a:rPr lang="en-US" dirty="0"/>
              <a:t>in industrial applications with high pressures or hazardous </a:t>
            </a:r>
            <a:r>
              <a:rPr lang="en-US" dirty="0" smtClean="0"/>
              <a:t>fluids</a:t>
            </a:r>
          </a:p>
          <a:p>
            <a:r>
              <a:rPr lang="en-US" dirty="0" smtClean="0"/>
              <a:t>Displacers </a:t>
            </a:r>
            <a:r>
              <a:rPr lang="en-US" dirty="0"/>
              <a:t>connect in line to a spring using a suspension cable and position themselves to rise at a force proportional to the displaced volume of the liquid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descr="闒粀펤闀粀"/>
          <p:cNvPicPr>
            <a:picLocks noChangeAspect="1" noChangeArrowheads="1"/>
          </p:cNvPicPr>
          <p:nvPr/>
        </p:nvPicPr>
        <p:blipFill>
          <a:blip r:embed="rId2" cstate="print"/>
          <a:srcRect/>
          <a:stretch>
            <a:fillRect/>
          </a:stretch>
        </p:blipFill>
        <p:spPr bwMode="auto">
          <a:xfrm>
            <a:off x="3419872" y="2060848"/>
            <a:ext cx="2577128" cy="2880320"/>
          </a:xfrm>
          <a:prstGeom prst="rect">
            <a:avLst/>
          </a:prstGeom>
          <a:noFill/>
        </p:spPr>
      </p:pic>
      <p:sp>
        <p:nvSpPr>
          <p:cNvPr id="409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100" name="Picture 4" descr="闒粀펤闀粀"/>
          <p:cNvPicPr>
            <a:picLocks noChangeAspect="1" noChangeArrowheads="1"/>
          </p:cNvPicPr>
          <p:nvPr/>
        </p:nvPicPr>
        <p:blipFill>
          <a:blip r:embed="rId3" cstate="print"/>
          <a:srcRect/>
          <a:stretch>
            <a:fillRect/>
          </a:stretch>
        </p:blipFill>
        <p:spPr bwMode="auto">
          <a:xfrm>
            <a:off x="589009" y="380046"/>
            <a:ext cx="2686847" cy="5209194"/>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6057900" y="1412776"/>
            <a:ext cx="3086100" cy="3552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Magnetic level indicators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Magnetic level indicators (MLIs) consist of a float with a magnet dropped into an isolating pipe or bridle connected to the side of a tank.</a:t>
            </a:r>
          </a:p>
          <a:p>
            <a:r>
              <a:rPr lang="en-US" dirty="0" smtClean="0"/>
              <a:t> The bridle can be any plastic or non- magnetic metal. </a:t>
            </a:r>
          </a:p>
          <a:p>
            <a:r>
              <a:rPr lang="en-US" dirty="0" smtClean="0"/>
              <a:t>Fluid will rise and fall in the bridle, matching the level of fluid in the tank. Highly visible magnetic flags go outside the pipe to indicate the fluid level. </a:t>
            </a:r>
          </a:p>
          <a:p>
            <a:r>
              <a:rPr lang="en-US" dirty="0" smtClean="0"/>
              <a:t>These devices are safer and easier to read than a sight glass.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闒粀펤闀粀"/>
          <p:cNvPicPr>
            <a:picLocks noChangeAspect="1" noChangeArrowheads="1"/>
          </p:cNvPicPr>
          <p:nvPr/>
        </p:nvPicPr>
        <p:blipFill>
          <a:blip r:embed="rId2" cstate="print"/>
          <a:srcRect/>
          <a:stretch>
            <a:fillRect/>
          </a:stretch>
        </p:blipFill>
        <p:spPr bwMode="auto">
          <a:xfrm>
            <a:off x="5580112" y="1556792"/>
            <a:ext cx="2736304" cy="4059842"/>
          </a:xfrm>
          <a:prstGeom prst="rect">
            <a:avLst/>
          </a:prstGeom>
          <a:noFill/>
        </p:spPr>
      </p:pic>
      <p:pic>
        <p:nvPicPr>
          <p:cNvPr id="1026" name="Picture 2" descr="闒粀펤闀粀"/>
          <p:cNvPicPr>
            <a:picLocks noChangeAspect="1" noChangeArrowheads="1"/>
          </p:cNvPicPr>
          <p:nvPr/>
        </p:nvPicPr>
        <p:blipFill>
          <a:blip r:embed="rId3" cstate="print"/>
          <a:srcRect/>
          <a:stretch>
            <a:fillRect/>
          </a:stretch>
        </p:blipFill>
        <p:spPr bwMode="auto">
          <a:xfrm>
            <a:off x="1382527" y="633691"/>
            <a:ext cx="3333489" cy="50275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Level - Capacitance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Capacitance is a flexible level measurement technique that works for liquids, solids, corrosive materials, high temperatures, and pressures. </a:t>
            </a:r>
          </a:p>
          <a:p>
            <a:r>
              <a:rPr lang="en-US" dirty="0" smtClean="0"/>
              <a:t>A simple metal rod, coated with insulation when used in electrically conductive fluids, turns the storage vessel into a large capacitor.</a:t>
            </a:r>
          </a:p>
          <a:p>
            <a:r>
              <a:rPr lang="en-US" dirty="0" smtClean="0"/>
              <a:t>You can make on/off or continuous measurement any where on the probe.</a:t>
            </a:r>
          </a:p>
          <a:p>
            <a:r>
              <a:rPr lang="en-US" dirty="0" smtClean="0"/>
              <a:t>An electronic circuit called a capacitance bridge measures the overall capacitance and provides a continuous level measurement.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704</TotalTime>
  <Words>1003</Words>
  <Application>Microsoft Office PowerPoint</Application>
  <PresentationFormat>On-screen Show (4:3)</PresentationFormat>
  <Paragraphs>143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LEVEL MEASUREMENTS</vt:lpstr>
      <vt:lpstr>Principles to Level Measurement</vt:lpstr>
      <vt:lpstr>Sight-type</vt:lpstr>
      <vt:lpstr>Slide 4</vt:lpstr>
      <vt:lpstr>Buoyancy</vt:lpstr>
      <vt:lpstr>Slide 6</vt:lpstr>
      <vt:lpstr>Magnetic level indicators</vt:lpstr>
      <vt:lpstr>Slide 8</vt:lpstr>
      <vt:lpstr>Level - Capacitance</vt:lpstr>
      <vt:lpstr>Slide 10</vt:lpstr>
      <vt:lpstr>Slide 11</vt:lpstr>
      <vt:lpstr>Capacitance..</vt:lpstr>
      <vt:lpstr>Level-Radar</vt:lpstr>
      <vt:lpstr>Slide 14</vt:lpstr>
      <vt:lpstr>Slide 15</vt:lpstr>
      <vt:lpstr>Ultrasonic Level Measurement</vt:lpstr>
      <vt:lpstr>Slide 17</vt:lpstr>
      <vt:lpstr>Slide 18</vt:lpstr>
      <vt:lpstr>Level-Differential pressure</vt:lpstr>
      <vt:lpstr>Slide 20</vt:lpstr>
      <vt:lpstr>Slide 21</vt:lpstr>
      <vt:lpstr>Radiation-type Instruments</vt:lpstr>
      <vt:lpstr>Slide 23</vt:lpstr>
      <vt:lpstr>Slide 24</vt:lpstr>
      <vt:lpstr>Slide 25</vt:lpstr>
    </vt:vector>
  </TitlesOfParts>
  <Company>mohan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 MEASUREMENTS</dc:title>
  <dc:creator>c</dc:creator>
  <cp:lastModifiedBy>MOHAN</cp:lastModifiedBy>
  <cp:revision>58</cp:revision>
  <dcterms:created xsi:type="dcterms:W3CDTF">2013-11-10T06:52:53Z</dcterms:created>
  <dcterms:modified xsi:type="dcterms:W3CDTF">2018-04-06T06:06:10Z</dcterms:modified>
</cp:coreProperties>
</file>