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5" r:id="rId2"/>
    <p:sldId id="257" r:id="rId3"/>
    <p:sldId id="258" r:id="rId4"/>
    <p:sldId id="266" r:id="rId5"/>
    <p:sldId id="267" r:id="rId6"/>
    <p:sldId id="268" r:id="rId7"/>
    <p:sldId id="269" r:id="rId8"/>
    <p:sldId id="270" r:id="rId9"/>
    <p:sldId id="271" r:id="rId10"/>
    <p:sldId id="272" r:id="rId11"/>
    <p:sldId id="273" r:id="rId12"/>
    <p:sldId id="274" r:id="rId13"/>
    <p:sldId id="275" r:id="rId14"/>
    <p:sldId id="259" r:id="rId15"/>
    <p:sldId id="260" r:id="rId16"/>
    <p:sldId id="261" r:id="rId17"/>
    <p:sldId id="262" r:id="rId18"/>
    <p:sldId id="263" r:id="rId19"/>
    <p:sldId id="26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892DA1-6FF7-4D5D-B7AF-78591ED45643}" type="datetimeFigureOut">
              <a:rPr lang="en-US" smtClean="0"/>
              <a:pPr/>
              <a:t>2/14/2018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D31B51-8709-4609-828F-CC5209F7D1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475" y="4342922"/>
            <a:ext cx="5487047" cy="4114578"/>
          </a:xfrm>
          <a:prstGeom prst="rect">
            <a:avLst/>
          </a:prstGeom>
        </p:spPr>
        <p:txBody>
          <a:bodyPr lIns="91425" tIns="91425" rIns="91425" bIns="91425" anchor="ctr" anchorCtr="0">
            <a:noAutofit/>
          </a:bodyPr>
          <a:lstStyle/>
          <a:p>
            <a:pPr>
              <a:spcBef>
                <a:spcPts val="0"/>
              </a:spcBef>
              <a:buNone/>
            </a:pPr>
            <a:endParaRPr/>
          </a:p>
        </p:txBody>
      </p:sp>
      <p:sp>
        <p:nvSpPr>
          <p:cNvPr id="140" name="Shape 140"/>
          <p:cNvSpPr>
            <a:spLocks noGrp="1" noRot="1" noChangeAspect="1"/>
          </p:cNvSpPr>
          <p:nvPr>
            <p:ph type="sldImg" idx="2"/>
          </p:nvPr>
        </p:nvSpPr>
        <p:spPr>
          <a:xfrm>
            <a:off x="915588" y="686500"/>
            <a:ext cx="5026822" cy="342807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475" y="4342922"/>
            <a:ext cx="5487047" cy="4114578"/>
          </a:xfrm>
          <a:prstGeom prst="rect">
            <a:avLst/>
          </a:prstGeom>
        </p:spPr>
        <p:txBody>
          <a:bodyPr lIns="91425" tIns="91425" rIns="91425" bIns="91425" anchor="ctr" anchorCtr="0">
            <a:noAutofit/>
          </a:bodyPr>
          <a:lstStyle/>
          <a:p>
            <a:pPr>
              <a:spcBef>
                <a:spcPts val="0"/>
              </a:spcBef>
              <a:buNone/>
            </a:pPr>
            <a:endParaRP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475" y="4342922"/>
            <a:ext cx="5487047" cy="4114578"/>
          </a:xfrm>
          <a:prstGeom prst="rect">
            <a:avLst/>
          </a:prstGeom>
        </p:spPr>
        <p:txBody>
          <a:bodyPr lIns="91425" tIns="91425" rIns="91425" bIns="91425" anchor="ctr" anchorCtr="0">
            <a:noAutofit/>
          </a:bodyPr>
          <a:lstStyle/>
          <a:p>
            <a:pPr>
              <a:spcBef>
                <a:spcPts val="0"/>
              </a:spcBef>
              <a:buNone/>
            </a:pPr>
            <a:endParaRPr/>
          </a:p>
        </p:txBody>
      </p:sp>
      <p:sp>
        <p:nvSpPr>
          <p:cNvPr id="153" name="Shape 153"/>
          <p:cNvSpPr>
            <a:spLocks noGrp="1" noRot="1" noChangeAspect="1"/>
          </p:cNvSpPr>
          <p:nvPr>
            <p:ph type="sldImg" idx="2"/>
          </p:nvPr>
        </p:nvSpPr>
        <p:spPr>
          <a:xfrm>
            <a:off x="915588" y="686500"/>
            <a:ext cx="5026822" cy="342807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475" y="4342922"/>
            <a:ext cx="5487047" cy="4114578"/>
          </a:xfrm>
          <a:prstGeom prst="rect">
            <a:avLst/>
          </a:prstGeom>
        </p:spPr>
        <p:txBody>
          <a:bodyPr lIns="91425" tIns="91425" rIns="91425" bIns="91425" anchor="ctr" anchorCtr="0">
            <a:noAutofit/>
          </a:bodyPr>
          <a:lstStyle/>
          <a:p>
            <a:pPr>
              <a:spcBef>
                <a:spcPts val="0"/>
              </a:spcBef>
              <a:buNone/>
            </a:pPr>
            <a:endParaRPr/>
          </a:p>
        </p:txBody>
      </p:sp>
      <p:sp>
        <p:nvSpPr>
          <p:cNvPr id="159" name="Shape 159"/>
          <p:cNvSpPr>
            <a:spLocks noGrp="1" noRot="1" noChangeAspect="1"/>
          </p:cNvSpPr>
          <p:nvPr>
            <p:ph type="sldImg" idx="2"/>
          </p:nvPr>
        </p:nvSpPr>
        <p:spPr>
          <a:xfrm>
            <a:off x="915588" y="686500"/>
            <a:ext cx="5026822" cy="342807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475" y="4342922"/>
            <a:ext cx="5487047" cy="4114578"/>
          </a:xfrm>
          <a:prstGeom prst="rect">
            <a:avLst/>
          </a:prstGeom>
        </p:spPr>
        <p:txBody>
          <a:bodyPr lIns="91425" tIns="91425" rIns="91425" bIns="91425" anchor="ctr" anchorCtr="0">
            <a:noAutofit/>
          </a:bodyPr>
          <a:lstStyle/>
          <a:p>
            <a:pPr>
              <a:spcBef>
                <a:spcPts val="0"/>
              </a:spcBef>
              <a:buNone/>
            </a:pPr>
            <a:endParaRPr/>
          </a:p>
        </p:txBody>
      </p:sp>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475" y="4342922"/>
            <a:ext cx="5487047" cy="4114578"/>
          </a:xfrm>
          <a:prstGeom prst="rect">
            <a:avLst/>
          </a:prstGeom>
        </p:spPr>
        <p:txBody>
          <a:bodyPr lIns="91425" tIns="91425" rIns="91425" bIns="91425" anchor="ctr" anchorCtr="0">
            <a:noAutofit/>
          </a:bodyPr>
          <a:lstStyle/>
          <a:p>
            <a:pPr>
              <a:spcBef>
                <a:spcPts val="0"/>
              </a:spcBef>
              <a:buNone/>
            </a:pPr>
            <a:endParaRPr/>
          </a:p>
        </p:txBody>
      </p:sp>
      <p:sp>
        <p:nvSpPr>
          <p:cNvPr id="172" name="Shape 172"/>
          <p:cNvSpPr>
            <a:spLocks noGrp="1" noRot="1" noChangeAspect="1"/>
          </p:cNvSpPr>
          <p:nvPr>
            <p:ph type="sldImg" idx="2"/>
          </p:nvPr>
        </p:nvSpPr>
        <p:spPr>
          <a:xfrm>
            <a:off x="915588" y="686500"/>
            <a:ext cx="5026822" cy="342807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475" y="4342922"/>
            <a:ext cx="5487047" cy="4114578"/>
          </a:xfrm>
          <a:prstGeom prst="rect">
            <a:avLst/>
          </a:prstGeom>
        </p:spPr>
        <p:txBody>
          <a:bodyPr lIns="91425" tIns="91425" rIns="91425" bIns="91425" anchor="ctr" anchorCtr="0">
            <a:noAutofit/>
          </a:bodyPr>
          <a:lstStyle/>
          <a:p>
            <a:pPr>
              <a:spcBef>
                <a:spcPts val="0"/>
              </a:spcBef>
              <a:buNone/>
            </a:pPr>
            <a:endParaRPr/>
          </a:p>
        </p:txBody>
      </p:sp>
      <p:sp>
        <p:nvSpPr>
          <p:cNvPr id="179" name="Shape 179"/>
          <p:cNvSpPr>
            <a:spLocks noGrp="1" noRot="1" noChangeAspect="1"/>
          </p:cNvSpPr>
          <p:nvPr>
            <p:ph type="sldImg" idx="2"/>
          </p:nvPr>
        </p:nvSpPr>
        <p:spPr>
          <a:xfrm>
            <a:off x="915588" y="686500"/>
            <a:ext cx="5026822" cy="342807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475" y="4342922"/>
            <a:ext cx="5487047" cy="4114578"/>
          </a:xfrm>
          <a:prstGeom prst="rect">
            <a:avLst/>
          </a:prstGeom>
        </p:spPr>
        <p:txBody>
          <a:bodyPr lIns="91425" tIns="91425" rIns="91425" bIns="91425" anchor="ctr" anchorCtr="0">
            <a:noAutofit/>
          </a:bodyPr>
          <a:lstStyle/>
          <a:p>
            <a:pPr>
              <a:spcBef>
                <a:spcPts val="0"/>
              </a:spcBef>
              <a:buNone/>
            </a:pPr>
            <a:endParaRPr/>
          </a:p>
        </p:txBody>
      </p:sp>
      <p:sp>
        <p:nvSpPr>
          <p:cNvPr id="186" name="Shape 186"/>
          <p:cNvSpPr>
            <a:spLocks noGrp="1" noRot="1" noChangeAspect="1"/>
          </p:cNvSpPr>
          <p:nvPr>
            <p:ph type="sldImg" idx="2"/>
          </p:nvPr>
        </p:nvSpPr>
        <p:spPr>
          <a:xfrm>
            <a:off x="915588" y="686500"/>
            <a:ext cx="5026822" cy="342807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475" y="4342922"/>
            <a:ext cx="5487047" cy="4114578"/>
          </a:xfrm>
          <a:prstGeom prst="rect">
            <a:avLst/>
          </a:prstGeom>
        </p:spPr>
        <p:txBody>
          <a:bodyPr lIns="91425" tIns="91425" rIns="91425" bIns="91425" anchor="ctr" anchorCtr="0">
            <a:noAutofit/>
          </a:bodyPr>
          <a:lstStyle/>
          <a:p>
            <a:pPr>
              <a:spcBef>
                <a:spcPts val="0"/>
              </a:spcBef>
              <a:buNone/>
            </a:pPr>
            <a:endParaRPr/>
          </a:p>
        </p:txBody>
      </p:sp>
      <p:sp>
        <p:nvSpPr>
          <p:cNvPr id="193" name="Shape 193"/>
          <p:cNvSpPr>
            <a:spLocks noGrp="1" noRot="1" noChangeAspect="1"/>
          </p:cNvSpPr>
          <p:nvPr>
            <p:ph type="sldImg" idx="2"/>
          </p:nvPr>
        </p:nvSpPr>
        <p:spPr>
          <a:xfrm>
            <a:off x="915588" y="686500"/>
            <a:ext cx="5026822" cy="342807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A7ECB6-61C1-40E9-A7B0-A9DFF32B449C}" type="datetimeFigureOut">
              <a:rPr lang="en-US" smtClean="0"/>
              <a:pPr/>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BB537-B3A2-46D6-B6F3-6A39A10C51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A7ECB6-61C1-40E9-A7B0-A9DFF32B449C}" type="datetimeFigureOut">
              <a:rPr lang="en-US" smtClean="0"/>
              <a:pPr/>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BB537-B3A2-46D6-B6F3-6A39A10C51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A7ECB6-61C1-40E9-A7B0-A9DFF32B449C}" type="datetimeFigureOut">
              <a:rPr lang="en-US" smtClean="0"/>
              <a:pPr/>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BB537-B3A2-46D6-B6F3-6A39A10C51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A7ECB6-61C1-40E9-A7B0-A9DFF32B449C}" type="datetimeFigureOut">
              <a:rPr lang="en-US" smtClean="0"/>
              <a:pPr/>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BB537-B3A2-46D6-B6F3-6A39A10C51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A7ECB6-61C1-40E9-A7B0-A9DFF32B449C}" type="datetimeFigureOut">
              <a:rPr lang="en-US" smtClean="0"/>
              <a:pPr/>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BB537-B3A2-46D6-B6F3-6A39A10C51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A7ECB6-61C1-40E9-A7B0-A9DFF32B449C}" type="datetimeFigureOut">
              <a:rPr lang="en-US" smtClean="0"/>
              <a:pPr/>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BB537-B3A2-46D6-B6F3-6A39A10C51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A7ECB6-61C1-40E9-A7B0-A9DFF32B449C}" type="datetimeFigureOut">
              <a:rPr lang="en-US" smtClean="0"/>
              <a:pPr/>
              <a:t>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9BB537-B3A2-46D6-B6F3-6A39A10C51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A7ECB6-61C1-40E9-A7B0-A9DFF32B449C}" type="datetimeFigureOut">
              <a:rPr lang="en-US" smtClean="0"/>
              <a:pPr/>
              <a:t>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9BB537-B3A2-46D6-B6F3-6A39A10C51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A7ECB6-61C1-40E9-A7B0-A9DFF32B449C}" type="datetimeFigureOut">
              <a:rPr lang="en-US" smtClean="0"/>
              <a:pPr/>
              <a:t>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9BB537-B3A2-46D6-B6F3-6A39A10C51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A7ECB6-61C1-40E9-A7B0-A9DFF32B449C}" type="datetimeFigureOut">
              <a:rPr lang="en-US" smtClean="0"/>
              <a:pPr/>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BB537-B3A2-46D6-B6F3-6A39A10C51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A7ECB6-61C1-40E9-A7B0-A9DFF32B449C}" type="datetimeFigureOut">
              <a:rPr lang="en-US" smtClean="0"/>
              <a:pPr/>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BB537-B3A2-46D6-B6F3-6A39A10C51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7ECB6-61C1-40E9-A7B0-A9DFF32B449C}" type="datetimeFigureOut">
              <a:rPr lang="en-US" smtClean="0"/>
              <a:pPr/>
              <a:t>2/14/2018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9BB537-B3A2-46D6-B6F3-6A39A10C51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304800" y="304800"/>
            <a:ext cx="8534400" cy="61722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685800" y="304800"/>
            <a:ext cx="7772400"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4400" b="1" i="0" u="sng" strike="noStrike" cap="none" baseline="0">
                <a:solidFill>
                  <a:schemeClr val="dk1"/>
                </a:solidFill>
                <a:latin typeface="Arial"/>
                <a:ea typeface="Arial"/>
                <a:cs typeface="Arial"/>
                <a:sym typeface="Arial"/>
              </a:rPr>
              <a:t>Program Execution</a:t>
            </a:r>
          </a:p>
        </p:txBody>
      </p:sp>
      <p:pic>
        <p:nvPicPr>
          <p:cNvPr id="175" name="Shape 175"/>
          <p:cNvPicPr preferRelativeResize="0"/>
          <p:nvPr/>
        </p:nvPicPr>
        <p:blipFill>
          <a:blip r:embed="rId3" cstate="print">
            <a:alphaModFix/>
          </a:blip>
          <a:stretch>
            <a:fillRect/>
          </a:stretch>
        </p:blipFill>
        <p:spPr>
          <a:xfrm>
            <a:off x="2286000" y="1143000"/>
            <a:ext cx="4114800" cy="2971799"/>
          </a:xfrm>
          <a:prstGeom prst="rect">
            <a:avLst/>
          </a:prstGeom>
          <a:noFill/>
          <a:ln>
            <a:noFill/>
          </a:ln>
        </p:spPr>
      </p:pic>
      <p:pic>
        <p:nvPicPr>
          <p:cNvPr id="176" name="Shape 176"/>
          <p:cNvPicPr preferRelativeResize="0"/>
          <p:nvPr/>
        </p:nvPicPr>
        <p:blipFill>
          <a:blip r:embed="rId4" cstate="print">
            <a:alphaModFix/>
          </a:blip>
          <a:stretch>
            <a:fillRect/>
          </a:stretch>
        </p:blipFill>
        <p:spPr>
          <a:xfrm>
            <a:off x="228600" y="4191000"/>
            <a:ext cx="8677275" cy="19907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685800" y="228600"/>
            <a:ext cx="7772400"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4400" b="1" i="0" u="sng" strike="noStrike" cap="none" baseline="0">
                <a:solidFill>
                  <a:schemeClr val="dk1"/>
                </a:solidFill>
                <a:latin typeface="Arial"/>
                <a:ea typeface="Arial"/>
                <a:cs typeface="Arial"/>
                <a:sym typeface="Arial"/>
              </a:rPr>
              <a:t>CALL Execution</a:t>
            </a:r>
          </a:p>
        </p:txBody>
      </p:sp>
      <p:sp>
        <p:nvSpPr>
          <p:cNvPr id="182" name="Shape 182"/>
          <p:cNvSpPr txBox="1"/>
          <p:nvPr/>
        </p:nvSpPr>
        <p:spPr>
          <a:xfrm>
            <a:off x="0" y="762000"/>
            <a:ext cx="8610599" cy="457200"/>
          </a:xfrm>
          <a:prstGeom prst="rect">
            <a:avLst/>
          </a:prstGeom>
          <a:noFill/>
          <a:ln>
            <a:noFill/>
          </a:ln>
        </p:spPr>
        <p:txBody>
          <a:bodyPr lIns="91425" tIns="45700" rIns="91425" bIns="45700" anchor="t" anchorCtr="0">
            <a:noAutofit/>
          </a:bodyPr>
          <a:lstStyle/>
          <a:p>
            <a:pPr marL="0" marR="0" lvl="0" indent="279400" algn="just" rtl="0">
              <a:spcBef>
                <a:spcPts val="440"/>
              </a:spcBef>
              <a:buClr>
                <a:schemeClr val="dk1"/>
              </a:buClr>
              <a:buSzPct val="59090"/>
              <a:buFont typeface="Arial"/>
              <a:buChar char="●"/>
            </a:pPr>
            <a:r>
              <a:rPr lang="en-US" sz="2200" b="1" i="0" u="none" strike="noStrike" cap="none" baseline="0">
                <a:solidFill>
                  <a:schemeClr val="dk1"/>
                </a:solidFill>
                <a:latin typeface="Arial"/>
                <a:ea typeface="Arial"/>
                <a:cs typeface="Arial"/>
                <a:sym typeface="Arial"/>
              </a:rPr>
              <a:t>Instruction requires five machine cycles and eighteen T-states: </a:t>
            </a:r>
            <a:r>
              <a:rPr lang="en-US" sz="1600" b="1" i="0" u="none" strike="noStrike" cap="none" baseline="0">
                <a:solidFill>
                  <a:schemeClr val="dk1"/>
                </a:solidFill>
                <a:latin typeface="Arial"/>
                <a:ea typeface="Arial"/>
                <a:cs typeface="Arial"/>
                <a:sym typeface="Arial"/>
              </a:rPr>
              <a:t>Call instruction is fetched, 16-bit address is read during M2 and M3 and stored temporarily in W/Z registers. In next two cycles content of program counter are stored on the stack (address from where microprocessor continue it execution of program after completion of the subroutine.)</a:t>
            </a:r>
          </a:p>
        </p:txBody>
      </p:sp>
      <p:pic>
        <p:nvPicPr>
          <p:cNvPr id="183" name="Shape 183"/>
          <p:cNvPicPr preferRelativeResize="0"/>
          <p:nvPr/>
        </p:nvPicPr>
        <p:blipFill>
          <a:blip r:embed="rId3" cstate="print">
            <a:alphaModFix/>
          </a:blip>
          <a:stretch>
            <a:fillRect/>
          </a:stretch>
        </p:blipFill>
        <p:spPr>
          <a:xfrm>
            <a:off x="304800" y="1905000"/>
            <a:ext cx="8686800" cy="49530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685800" y="304800"/>
            <a:ext cx="7772400"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4400" b="1" i="0" u="sng" strike="noStrike" cap="none" baseline="0">
                <a:solidFill>
                  <a:schemeClr val="dk1"/>
                </a:solidFill>
                <a:latin typeface="Arial"/>
                <a:ea typeface="Arial"/>
                <a:cs typeface="Arial"/>
                <a:sym typeface="Arial"/>
              </a:rPr>
              <a:t>RET</a:t>
            </a:r>
            <a:r>
              <a:rPr lang="en-US" sz="4400" b="0" i="0" u="sng" strike="noStrike" cap="none" baseline="0">
                <a:solidFill>
                  <a:schemeClr val="dk1"/>
                </a:solidFill>
                <a:latin typeface="Arial"/>
                <a:ea typeface="Arial"/>
                <a:cs typeface="Arial"/>
                <a:sym typeface="Arial"/>
              </a:rPr>
              <a:t> </a:t>
            </a:r>
            <a:r>
              <a:rPr lang="en-US" sz="4400" b="1" i="0" u="sng" strike="noStrike" cap="none" baseline="0">
                <a:solidFill>
                  <a:schemeClr val="dk1"/>
                </a:solidFill>
                <a:latin typeface="Arial"/>
                <a:ea typeface="Arial"/>
                <a:cs typeface="Arial"/>
                <a:sym typeface="Arial"/>
              </a:rPr>
              <a:t>Execution</a:t>
            </a:r>
          </a:p>
        </p:txBody>
      </p:sp>
      <p:sp>
        <p:nvSpPr>
          <p:cNvPr id="189" name="Shape 189"/>
          <p:cNvSpPr txBox="1"/>
          <p:nvPr/>
        </p:nvSpPr>
        <p:spPr>
          <a:xfrm>
            <a:off x="228600" y="1066800"/>
            <a:ext cx="8381999" cy="457200"/>
          </a:xfrm>
          <a:prstGeom prst="rect">
            <a:avLst/>
          </a:prstGeom>
          <a:noFill/>
          <a:ln>
            <a:noFill/>
          </a:ln>
        </p:spPr>
        <p:txBody>
          <a:bodyPr lIns="91425" tIns="45700" rIns="91425" bIns="45700" anchor="t" anchorCtr="0">
            <a:noAutofit/>
          </a:bodyPr>
          <a:lstStyle/>
          <a:p>
            <a:pPr marL="0" marR="0" lvl="0" indent="279400" algn="just" rtl="0">
              <a:spcBef>
                <a:spcPts val="360"/>
              </a:spcBef>
              <a:buClr>
                <a:schemeClr val="dk1"/>
              </a:buClr>
              <a:buSzPct val="68750"/>
              <a:buFont typeface="Arial"/>
              <a:buChar char="●"/>
            </a:pPr>
            <a:r>
              <a:rPr lang="en-US" sz="1600" b="1" i="0" u="none" strike="noStrike" cap="none" baseline="0">
                <a:solidFill>
                  <a:schemeClr val="dk1"/>
                </a:solidFill>
                <a:latin typeface="Arial"/>
                <a:ea typeface="Arial"/>
                <a:cs typeface="Arial"/>
                <a:sym typeface="Arial"/>
              </a:rPr>
              <a:t>Program execution sequence is transferred to the memory location 2043H location.M1 is normal fetch cycle during M2 contents of stack pointer are placed on address bus so 43H data is fetched and stored on Z register and SP is upgraded. Similarly for M3. Program sequence is transfered to2043H by placing contents of W/Z on address bus.</a:t>
            </a:r>
          </a:p>
        </p:txBody>
      </p:sp>
      <p:pic>
        <p:nvPicPr>
          <p:cNvPr id="190" name="Shape 190"/>
          <p:cNvPicPr preferRelativeResize="0"/>
          <p:nvPr/>
        </p:nvPicPr>
        <p:blipFill>
          <a:blip r:embed="rId3" cstate="print">
            <a:alphaModFix/>
          </a:blip>
          <a:stretch>
            <a:fillRect/>
          </a:stretch>
        </p:blipFill>
        <p:spPr>
          <a:xfrm>
            <a:off x="228600" y="2057400"/>
            <a:ext cx="8381999" cy="45720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Subroutine Documentation and parameter passing</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Various Information are passed between calling program and  a subroutine, a procedure called parameter passing</a:t>
            </a:r>
          </a:p>
          <a:p>
            <a:r>
              <a:rPr lang="en-US" dirty="0" smtClean="0"/>
              <a:t>It is important to document a subroutine clearly and carefully</a:t>
            </a:r>
          </a:p>
          <a:p>
            <a:r>
              <a:rPr lang="en-US" dirty="0" smtClean="0"/>
              <a:t>The documentation include</a:t>
            </a:r>
          </a:p>
          <a:p>
            <a:pPr>
              <a:buNone/>
            </a:pPr>
            <a:r>
              <a:rPr lang="en-US" dirty="0" smtClean="0"/>
              <a:t>1.Function of subroutine</a:t>
            </a:r>
          </a:p>
          <a:p>
            <a:pPr>
              <a:buNone/>
            </a:pPr>
            <a:r>
              <a:rPr lang="en-US" dirty="0" smtClean="0"/>
              <a:t>2.Input/Output parameters</a:t>
            </a:r>
          </a:p>
          <a:p>
            <a:pPr>
              <a:buNone/>
            </a:pPr>
            <a:r>
              <a:rPr lang="en-US" dirty="0" smtClean="0"/>
              <a:t>3.Registers used or modified</a:t>
            </a:r>
          </a:p>
          <a:p>
            <a:pPr>
              <a:buNone/>
            </a:pPr>
            <a:r>
              <a:rPr lang="en-US" dirty="0" smtClean="0"/>
              <a:t>4.List of other subroutines called by this subroutine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304800" y="457200"/>
            <a:ext cx="8534400" cy="32670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676275" y="904875"/>
            <a:ext cx="7791450" cy="50482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490538" y="842963"/>
            <a:ext cx="8162925" cy="51720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638175" y="900113"/>
            <a:ext cx="7867650" cy="50577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cstate="print"/>
          <a:srcRect/>
          <a:stretch>
            <a:fillRect/>
          </a:stretch>
        </p:blipFill>
        <p:spPr bwMode="auto">
          <a:xfrm>
            <a:off x="576263" y="804863"/>
            <a:ext cx="7991475" cy="52482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457200" y="228600"/>
            <a:ext cx="8305799" cy="59436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381000" y="381000"/>
            <a:ext cx="8382000" cy="1981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p:nvPr/>
        </p:nvSpPr>
        <p:spPr>
          <a:xfrm>
            <a:off x="685800" y="1066800"/>
            <a:ext cx="7772400" cy="5105399"/>
          </a:xfrm>
          <a:prstGeom prst="rect">
            <a:avLst/>
          </a:prstGeom>
          <a:noFill/>
          <a:ln>
            <a:noFill/>
          </a:ln>
        </p:spPr>
        <p:txBody>
          <a:bodyPr lIns="91425" tIns="45700" rIns="91425" bIns="45700" anchor="t" anchorCtr="0">
            <a:noAutofit/>
          </a:bodyPr>
          <a:lstStyle/>
          <a:p>
            <a:pPr marL="0" marR="0" lvl="0" indent="34290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A subroutine is a group of instructions that will be used repeatedly in different locations of the program.</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1" indent="73660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Rather than repeat the same instructions several times, they can be grouped into a subroutine that is called from the different locations.</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0" indent="34290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In Assembly language, a subroutine can exist anywhere in the code.</a:t>
            </a:r>
          </a:p>
          <a:p>
            <a:pPr marL="0" marR="0" lvl="1" indent="73660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However, it is customary to place subroutines separately from the main program.</a:t>
            </a:r>
          </a:p>
        </p:txBody>
      </p:sp>
      <p:sp>
        <p:nvSpPr>
          <p:cNvPr id="137" name="Shape 137"/>
          <p:cNvSpPr txBox="1">
            <a:spLocks noGrp="1"/>
          </p:cNvSpPr>
          <p:nvPr>
            <p:ph type="title"/>
          </p:nvPr>
        </p:nvSpPr>
        <p:spPr>
          <a:xfrm>
            <a:off x="685800" y="304800"/>
            <a:ext cx="7772400"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4400" b="1" i="0" u="sng" strike="noStrike" cap="none" baseline="0">
                <a:solidFill>
                  <a:schemeClr val="dk1"/>
                </a:solidFill>
                <a:latin typeface="Arial"/>
                <a:ea typeface="Arial"/>
                <a:cs typeface="Arial"/>
                <a:sym typeface="Arial"/>
              </a:rPr>
              <a:t>Subroutines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p:nvPr/>
        </p:nvSpPr>
        <p:spPr>
          <a:xfrm>
            <a:off x="685800" y="1066800"/>
            <a:ext cx="7772400" cy="5105399"/>
          </a:xfrm>
          <a:prstGeom prst="rect">
            <a:avLst/>
          </a:prstGeom>
          <a:noFill/>
          <a:ln>
            <a:noFill/>
          </a:ln>
        </p:spPr>
        <p:txBody>
          <a:bodyPr lIns="91425" tIns="45700" rIns="91425" bIns="45700" anchor="t" anchorCtr="0">
            <a:noAutofit/>
          </a:bodyPr>
          <a:lstStyle/>
          <a:p>
            <a:pPr marL="0" marR="0" lvl="0" indent="342900" algn="just" rtl="0">
              <a:spcBef>
                <a:spcPts val="560"/>
              </a:spcBef>
              <a:buClr>
                <a:schemeClr val="dk1"/>
              </a:buClr>
              <a:buSzPct val="100000"/>
              <a:buFont typeface="Courier New"/>
              <a:buChar char="o"/>
            </a:pPr>
            <a:r>
              <a:rPr lang="en-US" sz="2800" b="0" i="0" u="none" strike="noStrike" cap="none" baseline="0" dirty="0">
                <a:solidFill>
                  <a:schemeClr val="dk1"/>
                </a:solidFill>
                <a:latin typeface="Arial"/>
                <a:ea typeface="Arial"/>
                <a:cs typeface="Arial"/>
                <a:sym typeface="Arial"/>
              </a:rPr>
              <a:t>The 8085 has two instructions for dealing with subroutines.</a:t>
            </a:r>
          </a:p>
          <a:p>
            <a:pPr marL="0" marR="0" lvl="0" indent="0" algn="l" rtl="0">
              <a:spcBef>
                <a:spcPts val="0"/>
              </a:spcBef>
              <a:buNone/>
            </a:pPr>
            <a:endParaRPr sz="1800" b="0" i="0" u="none" strike="noStrike" cap="none" baseline="0" dirty="0">
              <a:solidFill>
                <a:schemeClr val="dk1"/>
              </a:solidFill>
              <a:latin typeface="Arial"/>
              <a:ea typeface="Arial"/>
              <a:cs typeface="Arial"/>
              <a:sym typeface="Arial"/>
            </a:endParaRPr>
          </a:p>
          <a:p>
            <a:pPr marL="0" marR="0" lvl="1" indent="736600" algn="just" rtl="0">
              <a:spcBef>
                <a:spcPts val="720"/>
              </a:spcBef>
              <a:buClr>
                <a:schemeClr val="dk1"/>
              </a:buClr>
              <a:buSzPct val="128571"/>
              <a:buFont typeface="Courier New"/>
              <a:buChar char="o"/>
            </a:pPr>
            <a:r>
              <a:rPr lang="en-US" sz="2800" b="0" i="0" u="none" strike="noStrike" cap="none" baseline="0" dirty="0">
                <a:solidFill>
                  <a:schemeClr val="dk1"/>
                </a:solidFill>
                <a:latin typeface="Arial"/>
                <a:ea typeface="Arial"/>
                <a:cs typeface="Arial"/>
                <a:sym typeface="Arial"/>
              </a:rPr>
              <a:t>The </a:t>
            </a:r>
            <a:r>
              <a:rPr lang="en-US" sz="3600" b="1" i="0" u="none" strike="noStrike" cap="none" baseline="0" dirty="0">
                <a:solidFill>
                  <a:srgbClr val="FF0000"/>
                </a:solidFill>
                <a:latin typeface="Arial"/>
                <a:ea typeface="Arial"/>
                <a:cs typeface="Arial"/>
                <a:sym typeface="Arial"/>
              </a:rPr>
              <a:t>CALL</a:t>
            </a:r>
            <a:r>
              <a:rPr lang="en-US" sz="2800" b="0" i="0" u="none" strike="noStrike" cap="none" baseline="0" dirty="0">
                <a:solidFill>
                  <a:schemeClr val="dk1"/>
                </a:solidFill>
                <a:latin typeface="Arial"/>
                <a:ea typeface="Arial"/>
                <a:cs typeface="Arial"/>
                <a:sym typeface="Arial"/>
              </a:rPr>
              <a:t> instruction is used to redirect program execution to the subroutine.</a:t>
            </a:r>
          </a:p>
          <a:p>
            <a:pPr marL="0" marR="0" lvl="0" indent="0" algn="l" rtl="0">
              <a:spcBef>
                <a:spcPts val="0"/>
              </a:spcBef>
              <a:buNone/>
            </a:pPr>
            <a:endParaRPr sz="1800" b="0" i="0" u="none" strike="noStrike" cap="none" baseline="0" dirty="0">
              <a:solidFill>
                <a:schemeClr val="dk1"/>
              </a:solidFill>
              <a:latin typeface="Arial"/>
              <a:ea typeface="Arial"/>
              <a:cs typeface="Arial"/>
              <a:sym typeface="Arial"/>
            </a:endParaRPr>
          </a:p>
          <a:p>
            <a:pPr marL="0" marR="0" lvl="1" indent="736600" algn="just" rtl="0">
              <a:spcBef>
                <a:spcPts val="720"/>
              </a:spcBef>
              <a:buClr>
                <a:schemeClr val="dk1"/>
              </a:buClr>
              <a:buSzPct val="128571"/>
              <a:buFont typeface="Courier New"/>
              <a:buChar char="o"/>
            </a:pPr>
            <a:r>
              <a:rPr lang="en-US" sz="2800" b="0" i="0" u="none" strike="noStrike" cap="none" baseline="0" dirty="0">
                <a:solidFill>
                  <a:schemeClr val="dk1"/>
                </a:solidFill>
                <a:latin typeface="Arial"/>
                <a:ea typeface="Arial"/>
                <a:cs typeface="Arial"/>
                <a:sym typeface="Arial"/>
              </a:rPr>
              <a:t>The </a:t>
            </a:r>
            <a:r>
              <a:rPr lang="en-US" sz="3600" b="1" i="0" u="none" strike="noStrike" cap="none" baseline="0" dirty="0" smtClean="0">
                <a:solidFill>
                  <a:srgbClr val="FF0000"/>
                </a:solidFill>
                <a:latin typeface="Arial"/>
                <a:ea typeface="Arial"/>
                <a:cs typeface="Arial"/>
                <a:sym typeface="Arial"/>
              </a:rPr>
              <a:t>RET </a:t>
            </a:r>
            <a:r>
              <a:rPr lang="en-US" sz="2800" b="0" i="0" u="none" strike="noStrike" cap="none" baseline="0" dirty="0">
                <a:solidFill>
                  <a:schemeClr val="dk1"/>
                </a:solidFill>
                <a:latin typeface="Arial"/>
                <a:ea typeface="Arial"/>
                <a:cs typeface="Arial"/>
                <a:sym typeface="Arial"/>
              </a:rPr>
              <a:t>instruction is used to return the execution to the calling routine.</a:t>
            </a:r>
          </a:p>
        </p:txBody>
      </p:sp>
      <p:sp>
        <p:nvSpPr>
          <p:cNvPr id="143" name="Shape 143"/>
          <p:cNvSpPr txBox="1">
            <a:spLocks noGrp="1"/>
          </p:cNvSpPr>
          <p:nvPr>
            <p:ph type="title"/>
          </p:nvPr>
        </p:nvSpPr>
        <p:spPr>
          <a:xfrm>
            <a:off x="685800" y="304800"/>
            <a:ext cx="7772400"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4400" b="1" i="0" u="sng" strike="noStrike" cap="none" baseline="0">
                <a:solidFill>
                  <a:schemeClr val="dk1"/>
                </a:solidFill>
                <a:latin typeface="Arial"/>
                <a:ea typeface="Arial"/>
                <a:cs typeface="Arial"/>
                <a:sym typeface="Arial"/>
              </a:rPr>
              <a:t>Subroutines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685800" y="304800"/>
            <a:ext cx="7772400"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4400" b="1" i="0" u="sng" strike="noStrike" cap="none" baseline="0">
                <a:solidFill>
                  <a:schemeClr val="dk1"/>
                </a:solidFill>
                <a:latin typeface="Arial"/>
                <a:ea typeface="Arial"/>
                <a:cs typeface="Arial"/>
                <a:sym typeface="Arial"/>
              </a:rPr>
              <a:t>The CALL Instruction</a:t>
            </a:r>
          </a:p>
        </p:txBody>
      </p:sp>
      <p:sp>
        <p:nvSpPr>
          <p:cNvPr id="149" name="Shape 149"/>
          <p:cNvSpPr txBox="1"/>
          <p:nvPr/>
        </p:nvSpPr>
        <p:spPr>
          <a:xfrm>
            <a:off x="304800" y="1066800"/>
            <a:ext cx="8153399" cy="5105399"/>
          </a:xfrm>
          <a:prstGeom prst="rect">
            <a:avLst/>
          </a:prstGeom>
          <a:noFill/>
          <a:ln>
            <a:noFill/>
          </a:ln>
        </p:spPr>
        <p:txBody>
          <a:bodyPr lIns="91425" tIns="45700" rIns="91425" bIns="45700" anchor="t" anchorCtr="0">
            <a:noAutofit/>
          </a:bodyPr>
          <a:lstStyle/>
          <a:p>
            <a:pPr marL="0" marR="0" lvl="0" indent="279400" algn="l" rtl="0">
              <a:spcBef>
                <a:spcPts val="640"/>
              </a:spcBef>
              <a:buClr>
                <a:schemeClr val="dk1"/>
              </a:buClr>
              <a:buSzPct val="59375"/>
              <a:buFont typeface="Arial"/>
              <a:buChar char="●"/>
            </a:pPr>
            <a:r>
              <a:rPr lang="en-US" sz="3200" b="1" i="0" u="none" strike="noStrike" cap="none" baseline="0">
                <a:solidFill>
                  <a:srgbClr val="FF0000"/>
                </a:solidFill>
                <a:latin typeface="Arial"/>
                <a:ea typeface="Arial"/>
                <a:cs typeface="Arial"/>
                <a:sym typeface="Arial"/>
              </a:rPr>
              <a:t>CALL 4000H</a:t>
            </a:r>
          </a:p>
          <a:p>
            <a:pPr marL="625475" marR="0" lvl="1" indent="454025" algn="just" rtl="0">
              <a:spcBef>
                <a:spcPts val="400"/>
              </a:spcBef>
              <a:buClr>
                <a:schemeClr val="dk1"/>
              </a:buClr>
              <a:buSzPct val="100000"/>
              <a:buFont typeface="Courier New"/>
              <a:buChar char="o"/>
            </a:pPr>
            <a:r>
              <a:rPr lang="en-US" sz="2000" b="0" i="0" u="none" strike="noStrike" cap="none" baseline="0">
                <a:solidFill>
                  <a:schemeClr val="dk1"/>
                </a:solidFill>
                <a:latin typeface="Arial"/>
                <a:ea typeface="Arial"/>
                <a:cs typeface="Arial"/>
                <a:sym typeface="Arial"/>
              </a:rPr>
              <a:t>3-byte instruction.</a:t>
            </a:r>
          </a:p>
          <a:p>
            <a:pPr marL="625475" marR="0" lvl="1" indent="454025" algn="just" rtl="0">
              <a:spcBef>
                <a:spcPts val="400"/>
              </a:spcBef>
              <a:buClr>
                <a:schemeClr val="dk1"/>
              </a:buClr>
              <a:buSzPct val="100000"/>
              <a:buFont typeface="Courier New"/>
              <a:buChar char="o"/>
            </a:pPr>
            <a:r>
              <a:rPr lang="en-US" sz="2000" b="0" i="0" u="none" strike="noStrike" cap="none" baseline="0">
                <a:solidFill>
                  <a:schemeClr val="dk1"/>
                </a:solidFill>
                <a:latin typeface="Arial"/>
                <a:ea typeface="Arial"/>
                <a:cs typeface="Arial"/>
                <a:sym typeface="Arial"/>
              </a:rPr>
              <a:t>Push the address of the instruction immediately following the CALL onto the stack and decrement the stack pointer register by two.</a:t>
            </a:r>
          </a:p>
          <a:p>
            <a:pPr marL="625475" marR="0" lvl="1" indent="454025" algn="just" rtl="0">
              <a:spcBef>
                <a:spcPts val="400"/>
              </a:spcBef>
              <a:buClr>
                <a:schemeClr val="dk1"/>
              </a:buClr>
              <a:buSzPct val="100000"/>
              <a:buFont typeface="Courier New"/>
              <a:buChar char="o"/>
            </a:pPr>
            <a:r>
              <a:rPr lang="en-US" sz="2000" b="0" i="0" u="none" strike="noStrike" cap="none" baseline="0">
                <a:solidFill>
                  <a:schemeClr val="dk1"/>
                </a:solidFill>
                <a:latin typeface="Arial"/>
                <a:ea typeface="Arial"/>
                <a:cs typeface="Arial"/>
                <a:sym typeface="Arial"/>
              </a:rPr>
              <a:t>Load the program counter with the 16-bit address supplied with the CALL instruction.</a:t>
            </a:r>
          </a:p>
          <a:p>
            <a:pPr marL="625475" marR="0" lvl="1" indent="454025" algn="just" rtl="0">
              <a:spcBef>
                <a:spcPts val="400"/>
              </a:spcBef>
              <a:buClr>
                <a:schemeClr val="dk1"/>
              </a:buClr>
              <a:buSzPct val="100000"/>
              <a:buFont typeface="Courier New"/>
              <a:buChar char="o"/>
            </a:pPr>
            <a:r>
              <a:rPr lang="en-US" sz="2000" b="0" i="0" u="none" strike="noStrike" cap="none" baseline="0">
                <a:solidFill>
                  <a:schemeClr val="dk1"/>
                </a:solidFill>
                <a:latin typeface="Arial"/>
                <a:ea typeface="Arial"/>
                <a:cs typeface="Arial"/>
                <a:sym typeface="Arial"/>
              </a:rPr>
              <a:t>Jump Unconditionally to memory location.</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pic>
        <p:nvPicPr>
          <p:cNvPr id="150" name="Shape 150"/>
          <p:cNvPicPr preferRelativeResize="0"/>
          <p:nvPr/>
        </p:nvPicPr>
        <p:blipFill>
          <a:blip r:embed="rId3" cstate="print">
            <a:alphaModFix/>
          </a:blip>
          <a:stretch>
            <a:fillRect/>
          </a:stretch>
        </p:blipFill>
        <p:spPr>
          <a:xfrm>
            <a:off x="914400" y="4191000"/>
            <a:ext cx="7391400" cy="24383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685800" y="304800"/>
            <a:ext cx="7772400"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4400" b="1" i="0" u="sng" strike="noStrike" cap="none" baseline="0">
                <a:solidFill>
                  <a:schemeClr val="dk1"/>
                </a:solidFill>
                <a:latin typeface="Arial"/>
                <a:ea typeface="Arial"/>
                <a:cs typeface="Arial"/>
                <a:sym typeface="Arial"/>
              </a:rPr>
              <a:t>The CALL Instruction</a:t>
            </a:r>
          </a:p>
        </p:txBody>
      </p:sp>
      <p:pic>
        <p:nvPicPr>
          <p:cNvPr id="156" name="Shape 156"/>
          <p:cNvPicPr preferRelativeResize="0"/>
          <p:nvPr/>
        </p:nvPicPr>
        <p:blipFill>
          <a:blip r:embed="rId3" cstate="print">
            <a:alphaModFix/>
          </a:blip>
          <a:stretch>
            <a:fillRect/>
          </a:stretch>
        </p:blipFill>
        <p:spPr>
          <a:xfrm>
            <a:off x="381000" y="1066800"/>
            <a:ext cx="8077200" cy="51816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p:nvPr/>
        </p:nvSpPr>
        <p:spPr>
          <a:xfrm>
            <a:off x="685800" y="1066800"/>
            <a:ext cx="7772400" cy="5105399"/>
          </a:xfrm>
          <a:prstGeom prst="rect">
            <a:avLst/>
          </a:prstGeom>
          <a:noFill/>
          <a:ln>
            <a:noFill/>
          </a:ln>
        </p:spPr>
        <p:txBody>
          <a:bodyPr lIns="91425" tIns="45700" rIns="91425" bIns="45700" anchor="t" anchorCtr="0">
            <a:noAutofit/>
          </a:bodyPr>
          <a:lstStyle/>
          <a:p>
            <a:pPr marL="0" marR="0" lvl="0" indent="279400" algn="l" rtl="0">
              <a:spcBef>
                <a:spcPts val="720"/>
              </a:spcBef>
              <a:buClr>
                <a:schemeClr val="dk1"/>
              </a:buClr>
              <a:buSzPct val="59722"/>
              <a:buFont typeface="Arial"/>
              <a:buChar char="●"/>
            </a:pPr>
            <a:r>
              <a:rPr lang="en-US" sz="3600" b="1" i="0" u="none" strike="noStrike" cap="none" baseline="0" dirty="0" smtClean="0">
                <a:solidFill>
                  <a:srgbClr val="FF0000"/>
                </a:solidFill>
                <a:latin typeface="Arial"/>
                <a:ea typeface="Arial"/>
                <a:cs typeface="Arial"/>
                <a:sym typeface="Arial"/>
              </a:rPr>
              <a:t>RET</a:t>
            </a:r>
            <a:endParaRPr lang="en-US" sz="3600" b="1" i="0" u="none" strike="noStrike" cap="none" baseline="0" dirty="0">
              <a:solidFill>
                <a:srgbClr val="FF0000"/>
              </a:solidFill>
              <a:latin typeface="Arial"/>
              <a:ea typeface="Arial"/>
              <a:cs typeface="Arial"/>
              <a:sym typeface="Arial"/>
            </a:endParaRPr>
          </a:p>
          <a:p>
            <a:pPr marL="625475" marR="0" lvl="1" indent="454025" algn="l" rtl="0">
              <a:spcBef>
                <a:spcPts val="400"/>
              </a:spcBef>
              <a:buClr>
                <a:schemeClr val="dk1"/>
              </a:buClr>
              <a:buSzPct val="100000"/>
              <a:buFont typeface="Courier New"/>
              <a:buChar char="o"/>
            </a:pPr>
            <a:r>
              <a:rPr lang="en-US" sz="2000" b="0" i="0" u="none" strike="noStrike" cap="none" baseline="0" dirty="0">
                <a:solidFill>
                  <a:schemeClr val="dk1"/>
                </a:solidFill>
                <a:latin typeface="Arial"/>
                <a:ea typeface="Arial"/>
                <a:cs typeface="Arial"/>
                <a:sym typeface="Arial"/>
              </a:rPr>
              <a:t>1-byte instruction</a:t>
            </a:r>
          </a:p>
          <a:p>
            <a:pPr marL="625475" marR="0" lvl="1" indent="454025" algn="l" rtl="0">
              <a:spcBef>
                <a:spcPts val="400"/>
              </a:spcBef>
              <a:buClr>
                <a:schemeClr val="dk1"/>
              </a:buClr>
              <a:buSzPct val="100000"/>
              <a:buFont typeface="Courier New"/>
              <a:buChar char="o"/>
            </a:pPr>
            <a:r>
              <a:rPr lang="en-US" sz="2000" b="0" i="0" u="none" strike="noStrike" cap="none" baseline="0" dirty="0">
                <a:solidFill>
                  <a:schemeClr val="dk1"/>
                </a:solidFill>
                <a:latin typeface="Arial"/>
                <a:ea typeface="Arial"/>
                <a:cs typeface="Arial"/>
                <a:sym typeface="Arial"/>
              </a:rPr>
              <a:t>Retrieve the return address from the top of the stack and increments stack pointer register by two.</a:t>
            </a:r>
          </a:p>
          <a:p>
            <a:pPr marL="625475" marR="0" lvl="1" indent="454025" algn="l" rtl="0">
              <a:spcBef>
                <a:spcPts val="400"/>
              </a:spcBef>
              <a:buClr>
                <a:schemeClr val="dk1"/>
              </a:buClr>
              <a:buSzPct val="100000"/>
              <a:buFont typeface="Courier New"/>
              <a:buChar char="o"/>
            </a:pPr>
            <a:r>
              <a:rPr lang="en-US" sz="2000" b="0" i="0" u="none" strike="noStrike" cap="none" baseline="0" dirty="0">
                <a:solidFill>
                  <a:schemeClr val="dk1"/>
                </a:solidFill>
                <a:latin typeface="Arial"/>
                <a:ea typeface="Arial"/>
                <a:cs typeface="Arial"/>
                <a:sym typeface="Arial"/>
              </a:rPr>
              <a:t>Load the program counter with the return address.</a:t>
            </a:r>
          </a:p>
          <a:p>
            <a:pPr marL="625475" marR="0" lvl="1" indent="454025" algn="l" rtl="0">
              <a:spcBef>
                <a:spcPts val="400"/>
              </a:spcBef>
              <a:buClr>
                <a:schemeClr val="dk1"/>
              </a:buClr>
              <a:buSzPct val="100000"/>
              <a:buFont typeface="Courier New"/>
              <a:buChar char="o"/>
            </a:pPr>
            <a:r>
              <a:rPr lang="en-US" sz="2000" b="0" i="0" u="none" strike="noStrike" cap="none" baseline="0" dirty="0">
                <a:solidFill>
                  <a:schemeClr val="dk1"/>
                </a:solidFill>
                <a:latin typeface="Arial"/>
                <a:ea typeface="Arial"/>
                <a:cs typeface="Arial"/>
                <a:sym typeface="Arial"/>
              </a:rPr>
              <a:t>Unconditionally returns from a subroutine.</a:t>
            </a:r>
          </a:p>
        </p:txBody>
      </p:sp>
      <p:sp>
        <p:nvSpPr>
          <p:cNvPr id="162" name="Shape 162"/>
          <p:cNvSpPr txBox="1">
            <a:spLocks noGrp="1"/>
          </p:cNvSpPr>
          <p:nvPr>
            <p:ph type="title"/>
          </p:nvPr>
        </p:nvSpPr>
        <p:spPr>
          <a:xfrm>
            <a:off x="685800" y="304800"/>
            <a:ext cx="7772400"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4400" b="1" i="0" u="sng" strike="noStrike" cap="none" baseline="0" dirty="0">
                <a:solidFill>
                  <a:schemeClr val="dk1"/>
                </a:solidFill>
                <a:latin typeface="Arial"/>
                <a:ea typeface="Arial"/>
                <a:cs typeface="Arial"/>
                <a:sym typeface="Arial"/>
              </a:rPr>
              <a:t>The </a:t>
            </a:r>
            <a:r>
              <a:rPr lang="en-US" sz="4400" b="1" i="0" u="sng" strike="noStrike" cap="none" baseline="0" dirty="0" smtClean="0">
                <a:solidFill>
                  <a:schemeClr val="dk1"/>
                </a:solidFill>
                <a:latin typeface="Arial"/>
                <a:ea typeface="Arial"/>
                <a:cs typeface="Arial"/>
                <a:sym typeface="Arial"/>
              </a:rPr>
              <a:t>RET </a:t>
            </a:r>
            <a:r>
              <a:rPr lang="en-US" sz="4400" b="1" i="0" u="sng" strike="noStrike" cap="none" baseline="0" dirty="0">
                <a:solidFill>
                  <a:schemeClr val="dk1"/>
                </a:solidFill>
                <a:latin typeface="Arial"/>
                <a:ea typeface="Arial"/>
                <a:cs typeface="Arial"/>
                <a:sym typeface="Arial"/>
              </a:rPr>
              <a:t>Instruction</a:t>
            </a:r>
          </a:p>
        </p:txBody>
      </p:sp>
      <p:pic>
        <p:nvPicPr>
          <p:cNvPr id="163" name="Shape 163"/>
          <p:cNvPicPr preferRelativeResize="0"/>
          <p:nvPr/>
        </p:nvPicPr>
        <p:blipFill>
          <a:blip r:embed="rId3" cstate="print">
            <a:alphaModFix/>
          </a:blip>
          <a:stretch>
            <a:fillRect/>
          </a:stretch>
        </p:blipFill>
        <p:spPr>
          <a:xfrm>
            <a:off x="990600" y="3505200"/>
            <a:ext cx="6857999" cy="29718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685800" y="304800"/>
            <a:ext cx="7772400"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2400" b="0" i="0" u="none" strike="noStrike" cap="none" baseline="0">
                <a:solidFill>
                  <a:schemeClr val="dk1"/>
                </a:solidFill>
                <a:latin typeface="Arial"/>
                <a:ea typeface="Arial"/>
                <a:cs typeface="Arial"/>
                <a:sym typeface="Arial"/>
              </a:rPr>
              <a:t>Illustrates the exchange of information between stack and Program Counter</a:t>
            </a:r>
          </a:p>
        </p:txBody>
      </p:sp>
      <p:pic>
        <p:nvPicPr>
          <p:cNvPr id="169" name="Shape 169"/>
          <p:cNvPicPr preferRelativeResize="0"/>
          <p:nvPr/>
        </p:nvPicPr>
        <p:blipFill>
          <a:blip r:embed="rId3" cstate="print">
            <a:alphaModFix/>
          </a:blip>
          <a:stretch>
            <a:fillRect/>
          </a:stretch>
        </p:blipFill>
        <p:spPr>
          <a:xfrm>
            <a:off x="762000" y="1143000"/>
            <a:ext cx="7239000" cy="54864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380</Words>
  <Application>Microsoft Office PowerPoint</Application>
  <PresentationFormat>On-screen Show (4:3)</PresentationFormat>
  <Paragraphs>40</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Subroutines</vt:lpstr>
      <vt:lpstr>Subroutines</vt:lpstr>
      <vt:lpstr>The CALL Instruction</vt:lpstr>
      <vt:lpstr>The CALL Instruction</vt:lpstr>
      <vt:lpstr>The RET Instruction</vt:lpstr>
      <vt:lpstr>Illustrates the exchange of information between stack and Program Counter</vt:lpstr>
      <vt:lpstr>Program Execution</vt:lpstr>
      <vt:lpstr>CALL Execution</vt:lpstr>
      <vt:lpstr>RET Execution</vt:lpstr>
      <vt:lpstr> Subroutine Documentation and parameter passing </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kishor</dc:creator>
  <cp:lastModifiedBy>sharda</cp:lastModifiedBy>
  <cp:revision>8</cp:revision>
  <dcterms:created xsi:type="dcterms:W3CDTF">2017-02-06T18:29:32Z</dcterms:created>
  <dcterms:modified xsi:type="dcterms:W3CDTF">2018-02-14T04:29:33Z</dcterms:modified>
</cp:coreProperties>
</file>