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258" r:id="rId3"/>
    <p:sldId id="259" r:id="rId4"/>
    <p:sldId id="260" r:id="rId5"/>
    <p:sldId id="261" r:id="rId6"/>
    <p:sldId id="262" r:id="rId7"/>
    <p:sldId id="263" r:id="rId8"/>
    <p:sldId id="265" r:id="rId9"/>
    <p:sldId id="288" r:id="rId10"/>
    <p:sldId id="264"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82"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70" r:id="rId60"/>
    <p:sldId id="339" r:id="rId61"/>
    <p:sldId id="340" r:id="rId62"/>
    <p:sldId id="341" r:id="rId63"/>
    <p:sldId id="342" r:id="rId64"/>
    <p:sldId id="372" r:id="rId65"/>
    <p:sldId id="343" r:id="rId66"/>
    <p:sldId id="371" r:id="rId67"/>
    <p:sldId id="344" r:id="rId68"/>
    <p:sldId id="367" r:id="rId69"/>
    <p:sldId id="368" r:id="rId70"/>
    <p:sldId id="369" r:id="rId71"/>
    <p:sldId id="347" r:id="rId72"/>
    <p:sldId id="348" r:id="rId73"/>
    <p:sldId id="349"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8E699D-20E2-4C01-9221-7C1951976952}" type="datetimeFigureOut">
              <a:rPr lang="en-US" smtClean="0"/>
              <a:pPr/>
              <a:t>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F1B739-EC57-43B5-83BF-825746A808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 name="Shape 23"/>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225" y="685801"/>
            <a:ext cx="4572225" cy="3428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2" name="Shape 152"/>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 name="Shape 31"/>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225" y="685801"/>
            <a:ext cx="4572225" cy="3428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225" y="685801"/>
            <a:ext cx="4572225" cy="3428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225" y="685801"/>
            <a:ext cx="4572225" cy="3428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225" y="685801"/>
            <a:ext cx="4572225" cy="3428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225" y="685801"/>
            <a:ext cx="4572225" cy="3428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400" cy="4114800"/>
          </a:xfrm>
          <a:prstGeom prst="rect">
            <a:avLst/>
          </a:prstGeom>
        </p:spPr>
        <p:txBody>
          <a:bodyPr lIns="82283" tIns="82283" rIns="82283" bIns="82283" anchor="t" anchorCtr="0">
            <a:noAutofit/>
          </a:bodyPr>
          <a:lstStyle/>
          <a:p>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524521-3F32-4891-A619-5135B32B7E75}"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BFEC-F8B7-43B6-9F03-2FCBFD10B2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24521-3F32-4891-A619-5135B32B7E75}"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BFEC-F8B7-43B6-9F03-2FCBFD10B2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24521-3F32-4891-A619-5135B32B7E75}"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BFEC-F8B7-43B6-9F03-2FCBFD10B2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24521-3F32-4891-A619-5135B32B7E75}"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BFEC-F8B7-43B6-9F03-2FCBFD10B2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524521-3F32-4891-A619-5135B32B7E75}"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BFEC-F8B7-43B6-9F03-2FCBFD10B2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524521-3F32-4891-A619-5135B32B7E75}" type="datetimeFigureOut">
              <a:rPr lang="en-US" smtClean="0"/>
              <a:pPr/>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7BFEC-F8B7-43B6-9F03-2FCBFD10B2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524521-3F32-4891-A619-5135B32B7E75}" type="datetimeFigureOut">
              <a:rPr lang="en-US" smtClean="0"/>
              <a:pPr/>
              <a:t>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7BFEC-F8B7-43B6-9F03-2FCBFD10B2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524521-3F32-4891-A619-5135B32B7E75}" type="datetimeFigureOut">
              <a:rPr lang="en-US" smtClean="0"/>
              <a:pPr/>
              <a:t>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7BFEC-F8B7-43B6-9F03-2FCBFD10B2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24521-3F32-4891-A619-5135B32B7E75}" type="datetimeFigureOut">
              <a:rPr lang="en-US" smtClean="0"/>
              <a:pPr/>
              <a:t>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7BFEC-F8B7-43B6-9F03-2FCBFD10B2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524521-3F32-4891-A619-5135B32B7E75}" type="datetimeFigureOut">
              <a:rPr lang="en-US" smtClean="0"/>
              <a:pPr/>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7BFEC-F8B7-43B6-9F03-2FCBFD10B2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524521-3F32-4891-A619-5135B32B7E75}" type="datetimeFigureOut">
              <a:rPr lang="en-US" smtClean="0"/>
              <a:pPr/>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7BFEC-F8B7-43B6-9F03-2FCBFD10B2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24521-3F32-4891-A619-5135B32B7E75}" type="datetimeFigureOut">
              <a:rPr lang="en-US" smtClean="0"/>
              <a:pPr/>
              <a:t>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7BFEC-F8B7-43B6-9F03-2FCBFD10B2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ww.8085projects.info/images/Timing-Diagram-Pic9-pic44.p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www.8085projects.info/images/Timing-Diagram-Pic10-pic45.png"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0" y="502920"/>
            <a:ext cx="7656672" cy="2591753"/>
          </a:xfrm>
          <a:prstGeom prst="rect">
            <a:avLst/>
          </a:prstGeom>
          <a:noFill/>
          <a:ln>
            <a:noFill/>
          </a:ln>
        </p:spPr>
        <p:txBody>
          <a:bodyPr lIns="34290" tIns="34290" rIns="34290" bIns="34290" anchor="ctr" anchorCtr="0">
            <a:noAutofit/>
          </a:bodyPr>
          <a:lstStyle/>
          <a:p>
            <a:pPr>
              <a:lnSpc>
                <a:spcPct val="119965"/>
              </a:lnSpc>
              <a:spcBef>
                <a:spcPts val="0"/>
              </a:spcBef>
            </a:pPr>
            <a:r>
              <a:rPr lang="en-US" sz="7200" dirty="0" smtClean="0">
                <a:solidFill>
                  <a:srgbClr val="003366"/>
                </a:solidFill>
                <a:latin typeface="Arial"/>
                <a:ea typeface="Arial"/>
                <a:cs typeface="Arial"/>
                <a:sym typeface="Arial"/>
              </a:rPr>
              <a:t>Microprocessor</a:t>
            </a:r>
            <a:r>
              <a:rPr lang="en-US" sz="7200" dirty="0">
                <a:solidFill>
                  <a:srgbClr val="003366"/>
                </a:solidFill>
                <a:latin typeface="Arial"/>
                <a:ea typeface="Arial"/>
                <a:cs typeface="Arial"/>
                <a:sym typeface="Arial"/>
              </a:rPr>
              <a:t/>
            </a:r>
            <a:br>
              <a:rPr lang="en-US" sz="7200" dirty="0">
                <a:solidFill>
                  <a:srgbClr val="003366"/>
                </a:solidFill>
                <a:latin typeface="Arial"/>
                <a:ea typeface="Arial"/>
                <a:cs typeface="Arial"/>
                <a:sym typeface="Arial"/>
              </a:rPr>
            </a:br>
            <a:r>
              <a:rPr lang="en-US" b="1" dirty="0" smtClean="0">
                <a:solidFill>
                  <a:srgbClr val="003366"/>
                </a:solidFill>
                <a:latin typeface="Arial"/>
                <a:ea typeface="Arial"/>
                <a:cs typeface="Arial"/>
                <a:sym typeface="Arial"/>
              </a:rPr>
              <a:t>UNIT-1</a:t>
            </a:r>
            <a:endParaRPr lang="en-US" b="1" dirty="0">
              <a:solidFill>
                <a:srgbClr val="003366"/>
              </a:solidFill>
              <a:latin typeface="Arial"/>
              <a:ea typeface="Arial"/>
              <a:cs typeface="Arial"/>
              <a:sym typeface="Arial"/>
            </a:endParaRPr>
          </a:p>
        </p:txBody>
      </p:sp>
      <p:sp>
        <p:nvSpPr>
          <p:cNvPr id="20" name="Shape 20"/>
          <p:cNvSpPr txBox="1">
            <a:spLocks noGrp="1"/>
          </p:cNvSpPr>
          <p:nvPr>
            <p:ph type="subTitle" idx="4294967295"/>
          </p:nvPr>
        </p:nvSpPr>
        <p:spPr>
          <a:xfrm>
            <a:off x="0" y="3017520"/>
            <a:ext cx="6285072" cy="1728788"/>
          </a:xfrm>
          <a:prstGeom prst="rect">
            <a:avLst/>
          </a:prstGeom>
          <a:noFill/>
          <a:ln>
            <a:noFill/>
          </a:ln>
        </p:spPr>
        <p:txBody>
          <a:bodyPr lIns="34290" tIns="34290" rIns="34290" bIns="34290" anchor="t" anchorCtr="0">
            <a:noAutofit/>
          </a:bodyPr>
          <a:lstStyle/>
          <a:p>
            <a:pPr marL="0" indent="0" algn="ctr">
              <a:lnSpc>
                <a:spcPct val="119921"/>
              </a:lnSpc>
              <a:spcBef>
                <a:spcPts val="0"/>
              </a:spcBef>
              <a:buNone/>
            </a:pPr>
            <a:r>
              <a:rPr lang="en-US" dirty="0" smtClean="0">
                <a:solidFill>
                  <a:srgbClr val="003366"/>
                </a:solidFill>
                <a:latin typeface="Arial"/>
                <a:ea typeface="Arial"/>
                <a:cs typeface="Arial"/>
                <a:sym typeface="Arial"/>
              </a:rPr>
              <a:t>             </a:t>
            </a:r>
          </a:p>
          <a:p>
            <a:pPr marL="0" indent="0" algn="ctr">
              <a:lnSpc>
                <a:spcPct val="119921"/>
              </a:lnSpc>
              <a:spcBef>
                <a:spcPts val="0"/>
              </a:spcBef>
              <a:buNone/>
            </a:pPr>
            <a:r>
              <a:rPr lang="en-US" dirty="0">
                <a:solidFill>
                  <a:srgbClr val="003366"/>
                </a:solidFill>
                <a:latin typeface="Arial"/>
                <a:ea typeface="Arial"/>
                <a:cs typeface="Arial"/>
                <a:sym typeface="Arial"/>
              </a:rPr>
              <a:t> </a:t>
            </a:r>
            <a:r>
              <a:rPr lang="en-US" dirty="0" smtClean="0">
                <a:solidFill>
                  <a:srgbClr val="003366"/>
                </a:solidFill>
                <a:latin typeface="Arial"/>
                <a:ea typeface="Arial"/>
                <a:cs typeface="Arial"/>
                <a:sym typeface="Arial"/>
              </a:rPr>
              <a:t>          </a:t>
            </a:r>
            <a:r>
              <a:rPr lang="en-US" dirty="0" err="1" smtClean="0">
                <a:solidFill>
                  <a:srgbClr val="003366"/>
                </a:solidFill>
                <a:latin typeface="Arial"/>
                <a:ea typeface="Arial"/>
                <a:cs typeface="Arial"/>
                <a:sym typeface="Arial"/>
              </a:rPr>
              <a:t>K.Jayachitra</a:t>
            </a:r>
            <a:endParaRPr lang="en-US" dirty="0">
              <a:solidFill>
                <a:srgbClr val="003366"/>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Microprocessor-Based Systems</a:t>
            </a:r>
          </a:p>
        </p:txBody>
      </p:sp>
      <p:pic>
        <p:nvPicPr>
          <p:cNvPr id="74" name="Shape 74"/>
          <p:cNvPicPr preferRelativeResize="0"/>
          <p:nvPr/>
        </p:nvPicPr>
        <p:blipFill>
          <a:blip r:embed="rId3" cstate="print">
            <a:alphaModFix/>
          </a:blip>
          <a:stretch>
            <a:fillRect/>
          </a:stretch>
        </p:blipFill>
        <p:spPr>
          <a:xfrm>
            <a:off x="761985" y="1523992"/>
            <a:ext cx="7543800" cy="4571977"/>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8085 Microprocessor</a:t>
            </a:r>
          </a:p>
        </p:txBody>
      </p:sp>
      <p:sp>
        <p:nvSpPr>
          <p:cNvPr id="98" name="Shape 98"/>
          <p:cNvSpPr txBox="1"/>
          <p:nvPr/>
        </p:nvSpPr>
        <p:spPr>
          <a:xfrm>
            <a:off x="625455" y="1417635"/>
            <a:ext cx="8114017" cy="4853295"/>
          </a:xfrm>
          <a:prstGeom prst="rect">
            <a:avLst/>
          </a:prstGeom>
          <a:noFill/>
          <a:ln>
            <a:noFill/>
          </a:ln>
        </p:spPr>
        <p:txBody>
          <a:bodyPr lIns="34290" tIns="34290" rIns="34290" bIns="34290" anchor="t" anchorCtr="0">
            <a:noAutofit/>
          </a:bodyPr>
          <a:lstStyle/>
          <a:p>
            <a:pPr>
              <a:lnSpc>
                <a:spcPct val="123214"/>
              </a:lnSpc>
            </a:pPr>
            <a:r>
              <a:rPr lang="en-US" sz="2800" dirty="0">
                <a:solidFill>
                  <a:srgbClr val="000000"/>
                </a:solidFill>
                <a:latin typeface="Arial"/>
                <a:ea typeface="Arial"/>
                <a:cs typeface="Arial"/>
                <a:sym typeface="Arial"/>
              </a:rPr>
              <a:t>Instruction-</a:t>
            </a:r>
            <a:r>
              <a:rPr lang="en-US" sz="3200" dirty="0">
                <a:solidFill>
                  <a:srgbClr val="000000"/>
                </a:solidFill>
                <a:latin typeface="Arial"/>
                <a:ea typeface="Arial"/>
                <a:cs typeface="Arial"/>
                <a:sym typeface="Arial"/>
              </a:rPr>
              <a:t> </a:t>
            </a:r>
            <a:r>
              <a:rPr lang="en-US" sz="2400" dirty="0">
                <a:solidFill>
                  <a:srgbClr val="000000"/>
                </a:solidFill>
                <a:latin typeface="Arial"/>
                <a:ea typeface="Arial"/>
                <a:cs typeface="Arial"/>
                <a:sym typeface="Arial"/>
              </a:rPr>
              <a:t>Binary pattern entered through Input Device to perform specific function. </a:t>
            </a:r>
          </a:p>
          <a:p>
            <a:pPr>
              <a:lnSpc>
                <a:spcPct val="107812"/>
              </a:lnSpc>
              <a:spcBef>
                <a:spcPts val="431"/>
              </a:spcBef>
            </a:pPr>
            <a:r>
              <a:rPr lang="en-US" sz="2400" dirty="0">
                <a:solidFill>
                  <a:srgbClr val="000000"/>
                </a:solidFill>
                <a:latin typeface="Arial"/>
                <a:ea typeface="Arial"/>
                <a:cs typeface="Arial"/>
                <a:sym typeface="Arial"/>
              </a:rPr>
              <a:t>Made up of one or more words</a:t>
            </a:r>
          </a:p>
          <a:p>
            <a:pPr>
              <a:lnSpc>
                <a:spcPct val="108035"/>
              </a:lnSpc>
              <a:spcBef>
                <a:spcPts val="507"/>
              </a:spcBef>
            </a:pPr>
            <a:r>
              <a:rPr lang="en-US" sz="2800" dirty="0">
                <a:solidFill>
                  <a:srgbClr val="000000"/>
                </a:solidFill>
                <a:latin typeface="Arial"/>
                <a:ea typeface="Arial"/>
                <a:cs typeface="Arial"/>
                <a:sym typeface="Arial"/>
              </a:rPr>
              <a:t>Instruction Set ( Language)</a:t>
            </a:r>
            <a:r>
              <a:rPr lang="en-US" sz="2400" dirty="0">
                <a:solidFill>
                  <a:srgbClr val="000000"/>
                </a:solidFill>
                <a:latin typeface="Arial"/>
                <a:ea typeface="Arial"/>
                <a:cs typeface="Arial"/>
                <a:sym typeface="Arial"/>
              </a:rPr>
              <a:t>- Various combination of bit patterns</a:t>
            </a:r>
            <a:endParaRPr sz="2400">
              <a:solidFill>
                <a:srgbClr val="000000"/>
              </a:solidFill>
              <a:latin typeface="Arial"/>
              <a:ea typeface="Arial"/>
              <a:cs typeface="Arial"/>
              <a:sym typeface="Arial"/>
            </a:endParaRPr>
          </a:p>
          <a:p>
            <a:pPr>
              <a:lnSpc>
                <a:spcPct val="107812"/>
              </a:lnSpc>
              <a:spcBef>
                <a:spcPts val="431"/>
              </a:spcBef>
            </a:pPr>
            <a:r>
              <a:rPr lang="en-US" sz="2400" dirty="0">
                <a:solidFill>
                  <a:srgbClr val="000000"/>
                </a:solidFill>
                <a:latin typeface="Arial"/>
                <a:ea typeface="Arial"/>
                <a:cs typeface="Arial"/>
                <a:sym typeface="Arial"/>
              </a:rPr>
              <a:t>8085 : </a:t>
            </a:r>
          </a:p>
          <a:p>
            <a:pPr>
              <a:lnSpc>
                <a:spcPct val="107812"/>
              </a:lnSpc>
              <a:spcBef>
                <a:spcPts val="431"/>
              </a:spcBef>
            </a:pPr>
            <a:r>
              <a:rPr lang="en-US" sz="2400" dirty="0">
                <a:solidFill>
                  <a:srgbClr val="000000"/>
                </a:solidFill>
                <a:latin typeface="Arial"/>
                <a:ea typeface="Arial"/>
                <a:cs typeface="Arial"/>
                <a:sym typeface="Arial"/>
              </a:rPr>
              <a:t>has 8-bit word length</a:t>
            </a:r>
          </a:p>
          <a:p>
            <a:pPr>
              <a:lnSpc>
                <a:spcPct val="107812"/>
              </a:lnSpc>
              <a:spcBef>
                <a:spcPts val="431"/>
              </a:spcBef>
            </a:pPr>
            <a:r>
              <a:rPr lang="en-US" sz="2400" dirty="0">
                <a:solidFill>
                  <a:srgbClr val="000000"/>
                </a:solidFill>
                <a:latin typeface="Arial"/>
                <a:ea typeface="Arial"/>
                <a:cs typeface="Arial"/>
                <a:sym typeface="Arial"/>
              </a:rPr>
              <a:t>2</a:t>
            </a:r>
            <a:r>
              <a:rPr lang="en-US" sz="2400" baseline="30000" dirty="0">
                <a:solidFill>
                  <a:srgbClr val="000000"/>
                </a:solidFill>
                <a:latin typeface="Arial"/>
                <a:ea typeface="Arial"/>
                <a:cs typeface="Arial"/>
                <a:sym typeface="Arial"/>
              </a:rPr>
              <a:t>8 </a:t>
            </a:r>
            <a:r>
              <a:rPr lang="en-US" sz="2400" dirty="0">
                <a:solidFill>
                  <a:srgbClr val="000000"/>
                </a:solidFill>
                <a:latin typeface="Arial"/>
                <a:ea typeface="Arial"/>
                <a:cs typeface="Arial"/>
                <a:sym typeface="Arial"/>
              </a:rPr>
              <a:t>= 256 words</a:t>
            </a:r>
          </a:p>
          <a:p>
            <a:pPr>
              <a:lnSpc>
                <a:spcPct val="107812"/>
              </a:lnSpc>
              <a:spcBef>
                <a:spcPts val="431"/>
              </a:spcBef>
            </a:pPr>
            <a:r>
              <a:rPr lang="en-US" sz="2400" dirty="0">
                <a:solidFill>
                  <a:srgbClr val="000000"/>
                </a:solidFill>
                <a:latin typeface="Arial"/>
                <a:ea typeface="Arial"/>
                <a:cs typeface="Arial"/>
                <a:sym typeface="Arial"/>
              </a:rPr>
              <a:t>has 246 bit patterns</a:t>
            </a:r>
          </a:p>
          <a:p>
            <a:pPr>
              <a:lnSpc>
                <a:spcPct val="107812"/>
              </a:lnSpc>
              <a:spcBef>
                <a:spcPts val="431"/>
              </a:spcBef>
            </a:pPr>
            <a:r>
              <a:rPr lang="en-US" sz="2400" dirty="0">
                <a:solidFill>
                  <a:srgbClr val="000000"/>
                </a:solidFill>
                <a:latin typeface="Arial"/>
                <a:ea typeface="Arial"/>
                <a:cs typeface="Arial"/>
                <a:sym typeface="Arial"/>
              </a:rPr>
              <a:t>has 74 different Instructions (forms Instruction set)</a:t>
            </a:r>
          </a:p>
          <a:p>
            <a:pPr>
              <a:lnSpc>
                <a:spcPct val="107812"/>
              </a:lnSpc>
              <a:spcBef>
                <a:spcPts val="431"/>
              </a:spcBef>
            </a:pPr>
            <a:r>
              <a:rPr lang="en-US" sz="2400" dirty="0">
                <a:solidFill>
                  <a:srgbClr val="000000"/>
                </a:solidFill>
                <a:latin typeface="Arial"/>
                <a:ea typeface="Arial"/>
                <a:cs typeface="Arial"/>
                <a:sym typeface="Arial"/>
              </a:rPr>
              <a:t>Instruction can be entered using HEX keys.</a:t>
            </a:r>
          </a:p>
          <a:p>
            <a:pPr>
              <a:lnSpc>
                <a:spcPct val="107812"/>
              </a:lnSpc>
              <a:spcBef>
                <a:spcPts val="431"/>
              </a:spcBef>
            </a:pPr>
            <a:endParaRPr sz="2400">
              <a:solidFill>
                <a:srgbClr val="000000"/>
              </a:solidFill>
              <a:latin typeface="Arial"/>
              <a:ea typeface="Arial"/>
              <a:cs typeface="Arial"/>
              <a:sym typeface="Arial"/>
            </a:endParaRPr>
          </a:p>
          <a:p>
            <a:pPr>
              <a:lnSpc>
                <a:spcPct val="107812"/>
              </a:lnSpc>
              <a:spcBef>
                <a:spcPts val="431"/>
              </a:spcBef>
            </a:pPr>
            <a:endParaRPr sz="240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0100" y="342900"/>
            <a:ext cx="8092440" cy="6240780"/>
          </a:xfrm>
        </p:spPr>
        <p:txBody>
          <a:bodyPr/>
          <a:lstStyle/>
          <a:p>
            <a:pPr algn="just"/>
            <a:endParaRPr lang="en-US" dirty="0" smtClean="0"/>
          </a:p>
          <a:p>
            <a:pPr algn="just"/>
            <a:r>
              <a:rPr lang="en-US" dirty="0" smtClean="0">
                <a:solidFill>
                  <a:schemeClr val="tx1"/>
                </a:solidFill>
              </a:rPr>
              <a:t>All the various functions performed by the microprocessor  can be classified in three categories</a:t>
            </a:r>
          </a:p>
          <a:p>
            <a:pPr algn="just"/>
            <a:endParaRPr lang="en-US" dirty="0" smtClean="0">
              <a:solidFill>
                <a:schemeClr val="tx1"/>
              </a:solidFill>
            </a:endParaRPr>
          </a:p>
          <a:p>
            <a:pPr algn="just">
              <a:buFont typeface="Arial" pitchFamily="34" charset="0"/>
              <a:buChar char="•"/>
            </a:pPr>
            <a:r>
              <a:rPr lang="en-US" dirty="0" smtClean="0">
                <a:solidFill>
                  <a:schemeClr val="tx1"/>
                </a:solidFill>
              </a:rPr>
              <a:t>Microprocessor initiated operations</a:t>
            </a:r>
          </a:p>
          <a:p>
            <a:pPr algn="just">
              <a:buFont typeface="Arial" pitchFamily="34" charset="0"/>
              <a:buChar char="•"/>
            </a:pPr>
            <a:r>
              <a:rPr lang="en-US" dirty="0" smtClean="0">
                <a:solidFill>
                  <a:schemeClr val="tx1"/>
                </a:solidFill>
              </a:rPr>
              <a:t>Internal operations</a:t>
            </a:r>
          </a:p>
          <a:p>
            <a:pPr algn="just">
              <a:buFont typeface="Arial" pitchFamily="34" charset="0"/>
              <a:buChar char="•"/>
            </a:pPr>
            <a:r>
              <a:rPr lang="en-US" dirty="0" smtClean="0">
                <a:solidFill>
                  <a:schemeClr val="tx1"/>
                </a:solidFill>
              </a:rPr>
              <a:t>Peripheral (or externally initiated )operations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idx="4294967295"/>
          </p:nvPr>
        </p:nvSpPr>
        <p:spPr>
          <a:xfrm>
            <a:off x="549270" y="320670"/>
            <a:ext cx="8114017" cy="639450"/>
          </a:xfrm>
          <a:prstGeom prst="rect">
            <a:avLst/>
          </a:prstGeom>
          <a:noFill/>
          <a:ln>
            <a:noFill/>
          </a:ln>
        </p:spPr>
        <p:txBody>
          <a:bodyPr lIns="34290" tIns="34290" rIns="34290" bIns="34290" anchor="ctr" anchorCtr="0">
            <a:noAutofit/>
          </a:bodyPr>
          <a:lstStyle/>
          <a:p>
            <a:pPr>
              <a:lnSpc>
                <a:spcPct val="120000"/>
              </a:lnSpc>
              <a:spcBef>
                <a:spcPts val="0"/>
              </a:spcBef>
            </a:pPr>
            <a:r>
              <a:rPr lang="en-US" sz="4000" dirty="0">
                <a:solidFill>
                  <a:srgbClr val="000000"/>
                </a:solidFill>
                <a:latin typeface="Arial"/>
                <a:ea typeface="Arial"/>
                <a:cs typeface="Arial"/>
                <a:sym typeface="Arial"/>
              </a:rPr>
              <a:t>Microprocessor Initiated Operations</a:t>
            </a:r>
          </a:p>
        </p:txBody>
      </p:sp>
      <p:sp>
        <p:nvSpPr>
          <p:cNvPr id="104" name="Shape 104"/>
          <p:cNvSpPr txBox="1"/>
          <p:nvPr/>
        </p:nvSpPr>
        <p:spPr>
          <a:xfrm>
            <a:off x="625455" y="1097280"/>
            <a:ext cx="8114017" cy="5173650"/>
          </a:xfrm>
          <a:prstGeom prst="rect">
            <a:avLst/>
          </a:prstGeom>
          <a:noFill/>
          <a:ln>
            <a:noFill/>
          </a:ln>
        </p:spPr>
        <p:txBody>
          <a:bodyPr lIns="34290" tIns="34290" rIns="34290" bIns="34290" anchor="t" anchorCtr="0">
            <a:noAutofit/>
          </a:bodyPr>
          <a:lstStyle/>
          <a:p>
            <a:pPr>
              <a:lnSpc>
                <a:spcPct val="120000"/>
              </a:lnSpc>
            </a:pPr>
            <a:endParaRPr sz="1000" dirty="0">
              <a:solidFill>
                <a:srgbClr val="000000"/>
              </a:solidFill>
              <a:latin typeface="Arial"/>
              <a:ea typeface="Arial"/>
              <a:cs typeface="Arial"/>
              <a:sym typeface="Arial"/>
            </a:endParaRPr>
          </a:p>
          <a:p>
            <a:pPr>
              <a:lnSpc>
                <a:spcPct val="119791"/>
              </a:lnSpc>
              <a:spcBef>
                <a:spcPts val="431"/>
              </a:spcBef>
            </a:pPr>
            <a:r>
              <a:rPr lang="en-US" sz="2400" dirty="0"/>
              <a:t>MPU performs four operations</a:t>
            </a:r>
            <a:endParaRPr lang="en-US" sz="2400" dirty="0">
              <a:solidFill>
                <a:srgbClr val="000000"/>
              </a:solidFill>
              <a:latin typeface="Arial"/>
              <a:ea typeface="Arial"/>
              <a:cs typeface="Arial"/>
              <a:sym typeface="Arial"/>
            </a:endParaRPr>
          </a:p>
          <a:p>
            <a:pPr>
              <a:lnSpc>
                <a:spcPct val="119791"/>
              </a:lnSpc>
              <a:spcBef>
                <a:spcPts val="431"/>
              </a:spcBef>
            </a:pPr>
            <a:r>
              <a:rPr lang="en-US" sz="2400" dirty="0">
                <a:solidFill>
                  <a:srgbClr val="000000"/>
                </a:solidFill>
                <a:latin typeface="Arial"/>
                <a:ea typeface="Arial"/>
                <a:cs typeface="Arial"/>
                <a:sym typeface="Arial"/>
              </a:rPr>
              <a:t>Memory Read : </a:t>
            </a:r>
            <a:r>
              <a:rPr lang="en-US" sz="2000" dirty="0">
                <a:solidFill>
                  <a:srgbClr val="000000"/>
                </a:solidFill>
                <a:latin typeface="Arial"/>
                <a:ea typeface="Arial"/>
                <a:cs typeface="Arial"/>
                <a:sym typeface="Arial"/>
              </a:rPr>
              <a:t>Reads data(or instruction) from memory</a:t>
            </a:r>
          </a:p>
          <a:p>
            <a:pPr>
              <a:lnSpc>
                <a:spcPct val="119791"/>
              </a:lnSpc>
              <a:spcBef>
                <a:spcPts val="431"/>
              </a:spcBef>
            </a:pPr>
            <a:r>
              <a:rPr lang="en-US" sz="2400" dirty="0">
                <a:solidFill>
                  <a:srgbClr val="000000"/>
                </a:solidFill>
                <a:latin typeface="Arial"/>
                <a:ea typeface="Arial"/>
                <a:cs typeface="Arial"/>
                <a:sym typeface="Arial"/>
              </a:rPr>
              <a:t>Memory Write: </a:t>
            </a:r>
            <a:r>
              <a:rPr lang="en-US" sz="2000" dirty="0">
                <a:solidFill>
                  <a:srgbClr val="000000"/>
                </a:solidFill>
                <a:latin typeface="Arial"/>
                <a:ea typeface="Arial"/>
                <a:cs typeface="Arial"/>
                <a:sym typeface="Arial"/>
              </a:rPr>
              <a:t>Writes data(or instruction) </a:t>
            </a:r>
            <a:r>
              <a:rPr lang="en-US" sz="2000" dirty="0" smtClean="0">
                <a:solidFill>
                  <a:srgbClr val="000000"/>
                </a:solidFill>
                <a:latin typeface="Arial"/>
                <a:ea typeface="Arial"/>
                <a:cs typeface="Arial"/>
                <a:sym typeface="Arial"/>
              </a:rPr>
              <a:t>into </a:t>
            </a:r>
            <a:r>
              <a:rPr lang="en-US" sz="2000" dirty="0">
                <a:solidFill>
                  <a:srgbClr val="000000"/>
                </a:solidFill>
                <a:latin typeface="Arial"/>
                <a:ea typeface="Arial"/>
                <a:cs typeface="Arial"/>
                <a:sym typeface="Arial"/>
              </a:rPr>
              <a:t>memory</a:t>
            </a:r>
          </a:p>
          <a:p>
            <a:pPr>
              <a:lnSpc>
                <a:spcPct val="119791"/>
              </a:lnSpc>
              <a:spcBef>
                <a:spcPts val="431"/>
              </a:spcBef>
            </a:pPr>
            <a:r>
              <a:rPr lang="en-US" sz="2400" dirty="0">
                <a:solidFill>
                  <a:srgbClr val="000000"/>
                </a:solidFill>
                <a:latin typeface="Arial"/>
                <a:ea typeface="Arial"/>
                <a:cs typeface="Arial"/>
                <a:sym typeface="Arial"/>
              </a:rPr>
              <a:t>I/O Read : </a:t>
            </a:r>
            <a:r>
              <a:rPr lang="en-US" sz="2000" dirty="0">
                <a:solidFill>
                  <a:srgbClr val="000000"/>
                </a:solidFill>
                <a:latin typeface="Arial"/>
                <a:ea typeface="Arial"/>
                <a:cs typeface="Arial"/>
                <a:sym typeface="Arial"/>
              </a:rPr>
              <a:t>Accepts data from input devices</a:t>
            </a:r>
          </a:p>
          <a:p>
            <a:pPr>
              <a:lnSpc>
                <a:spcPct val="119791"/>
              </a:lnSpc>
              <a:spcBef>
                <a:spcPts val="431"/>
              </a:spcBef>
            </a:pPr>
            <a:r>
              <a:rPr lang="en-US" sz="2400" dirty="0">
                <a:solidFill>
                  <a:srgbClr val="000000"/>
                </a:solidFill>
                <a:latin typeface="Arial"/>
                <a:ea typeface="Arial"/>
                <a:cs typeface="Arial"/>
                <a:sym typeface="Arial"/>
              </a:rPr>
              <a:t>I/O Write: </a:t>
            </a:r>
            <a:r>
              <a:rPr lang="en-US" sz="2000" dirty="0">
                <a:solidFill>
                  <a:srgbClr val="000000"/>
                </a:solidFill>
                <a:latin typeface="Arial"/>
                <a:ea typeface="Arial"/>
                <a:cs typeface="Arial"/>
                <a:sym typeface="Arial"/>
              </a:rPr>
              <a:t>Sends data to output devices</a:t>
            </a:r>
          </a:p>
          <a:p>
            <a:pPr>
              <a:lnSpc>
                <a:spcPct val="119791"/>
              </a:lnSpc>
              <a:spcBef>
                <a:spcPts val="431"/>
              </a:spcBef>
            </a:pPr>
            <a:endParaRPr sz="2400" dirty="0">
              <a:solidFill>
                <a:srgbClr val="000000"/>
              </a:solidFill>
              <a:latin typeface="Arial"/>
              <a:ea typeface="Arial"/>
              <a:cs typeface="Arial"/>
              <a:sym typeface="Arial"/>
            </a:endParaRPr>
          </a:p>
          <a:p>
            <a:pPr>
              <a:lnSpc>
                <a:spcPct val="119791"/>
              </a:lnSpc>
              <a:spcBef>
                <a:spcPts val="431"/>
              </a:spcBef>
            </a:pPr>
            <a:r>
              <a:rPr lang="en-US" sz="2400" dirty="0">
                <a:solidFill>
                  <a:srgbClr val="000000"/>
                </a:solidFill>
                <a:latin typeface="Arial"/>
                <a:ea typeface="Arial"/>
                <a:cs typeface="Arial"/>
                <a:sym typeface="Arial"/>
              </a:rPr>
              <a:t>Steps to communicate MPU with peripheral(or memory)</a:t>
            </a:r>
          </a:p>
          <a:p>
            <a:pPr>
              <a:lnSpc>
                <a:spcPct val="119791"/>
              </a:lnSpc>
              <a:spcBef>
                <a:spcPts val="216"/>
              </a:spcBef>
            </a:pPr>
            <a:endParaRPr sz="1200" dirty="0">
              <a:solidFill>
                <a:srgbClr val="000000"/>
              </a:solidFill>
              <a:latin typeface="Arial"/>
              <a:ea typeface="Arial"/>
              <a:cs typeface="Arial"/>
              <a:sym typeface="Arial"/>
            </a:endParaRPr>
          </a:p>
          <a:p>
            <a:pPr>
              <a:lnSpc>
                <a:spcPct val="119791"/>
              </a:lnSpc>
              <a:spcBef>
                <a:spcPts val="431"/>
              </a:spcBef>
            </a:pPr>
            <a:r>
              <a:rPr lang="en-US" sz="2400" dirty="0">
                <a:solidFill>
                  <a:srgbClr val="000000"/>
                </a:solidFill>
                <a:latin typeface="Arial"/>
                <a:ea typeface="Arial"/>
                <a:cs typeface="Arial"/>
                <a:sym typeface="Arial"/>
              </a:rPr>
              <a:t>Step1: </a:t>
            </a:r>
            <a:r>
              <a:rPr lang="en-US" sz="2000" dirty="0">
                <a:solidFill>
                  <a:srgbClr val="000000"/>
                </a:solidFill>
                <a:latin typeface="Arial"/>
                <a:ea typeface="Arial"/>
                <a:cs typeface="Arial"/>
                <a:sym typeface="Arial"/>
              </a:rPr>
              <a:t>Identify the peripheral or the memory location(with its address)</a:t>
            </a:r>
          </a:p>
          <a:p>
            <a:pPr>
              <a:lnSpc>
                <a:spcPct val="119791"/>
              </a:lnSpc>
              <a:spcBef>
                <a:spcPts val="431"/>
              </a:spcBef>
            </a:pPr>
            <a:r>
              <a:rPr lang="en-US" sz="2400" dirty="0">
                <a:solidFill>
                  <a:srgbClr val="000000"/>
                </a:solidFill>
                <a:latin typeface="Arial"/>
                <a:ea typeface="Arial"/>
                <a:cs typeface="Arial"/>
                <a:sym typeface="Arial"/>
              </a:rPr>
              <a:t>Step2: </a:t>
            </a:r>
            <a:r>
              <a:rPr lang="en-US" sz="2000" dirty="0">
                <a:solidFill>
                  <a:srgbClr val="000000"/>
                </a:solidFill>
                <a:latin typeface="Arial"/>
                <a:ea typeface="Arial"/>
                <a:cs typeface="Arial"/>
                <a:sym typeface="Arial"/>
              </a:rPr>
              <a:t>Transfer binary Information</a:t>
            </a:r>
          </a:p>
          <a:p>
            <a:pPr>
              <a:lnSpc>
                <a:spcPct val="119791"/>
              </a:lnSpc>
              <a:spcBef>
                <a:spcPts val="431"/>
              </a:spcBef>
            </a:pPr>
            <a:r>
              <a:rPr lang="en-US" sz="2400" dirty="0">
                <a:solidFill>
                  <a:srgbClr val="000000"/>
                </a:solidFill>
                <a:latin typeface="Arial"/>
                <a:ea typeface="Arial"/>
                <a:cs typeface="Arial"/>
                <a:sym typeface="Arial"/>
              </a:rPr>
              <a:t>Step3: </a:t>
            </a:r>
            <a:r>
              <a:rPr lang="en-US" sz="2000" dirty="0">
                <a:solidFill>
                  <a:srgbClr val="000000"/>
                </a:solidFill>
                <a:latin typeface="Arial"/>
                <a:ea typeface="Arial"/>
                <a:cs typeface="Arial"/>
                <a:sym typeface="Arial"/>
              </a:rPr>
              <a:t>Provide timing and synchronization signal.</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8085 Bus Architecture</a:t>
            </a:r>
          </a:p>
        </p:txBody>
      </p:sp>
      <p:pic>
        <p:nvPicPr>
          <p:cNvPr id="111" name="Shape 111"/>
          <p:cNvPicPr preferRelativeResize="0"/>
          <p:nvPr/>
        </p:nvPicPr>
        <p:blipFill>
          <a:blip r:embed="rId3" cstate="print">
            <a:alphaModFix/>
          </a:blip>
          <a:stretch>
            <a:fillRect/>
          </a:stretch>
        </p:blipFill>
        <p:spPr>
          <a:xfrm>
            <a:off x="838193" y="1295393"/>
            <a:ext cx="7162785" cy="487678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Microprocessor Architecture</a:t>
            </a:r>
          </a:p>
        </p:txBody>
      </p:sp>
      <p:sp>
        <p:nvSpPr>
          <p:cNvPr id="117" name="Shape 117"/>
          <p:cNvSpPr txBox="1"/>
          <p:nvPr/>
        </p:nvSpPr>
        <p:spPr>
          <a:xfrm>
            <a:off x="549270" y="1646235"/>
            <a:ext cx="8114017" cy="4502453"/>
          </a:xfrm>
          <a:prstGeom prst="rect">
            <a:avLst/>
          </a:prstGeom>
          <a:noFill/>
          <a:ln>
            <a:noFill/>
          </a:ln>
        </p:spPr>
        <p:txBody>
          <a:bodyPr lIns="34290" tIns="34290" rIns="34290" bIns="34290" anchor="t" anchorCtr="0">
            <a:noAutofit/>
          </a:bodyPr>
          <a:lstStyle/>
          <a:p>
            <a:r>
              <a:rPr lang="en-US" sz="2000" dirty="0">
                <a:solidFill>
                  <a:srgbClr val="000000"/>
                </a:solidFill>
                <a:latin typeface="Arial"/>
                <a:ea typeface="Arial"/>
                <a:cs typeface="Arial"/>
                <a:sym typeface="Arial"/>
              </a:rPr>
              <a:t>The MPU communicates with Memory and I/O using the System Bus. Typical system uses a number of buses, collection of wires, which transmit binary numbers, one bit per wire. A typical microprocessor communicates with memory and other devices (input and output) using three busses: Address Bus, Data Bus and Control Bus.</a:t>
            </a:r>
          </a:p>
          <a:p>
            <a:pPr>
              <a:spcBef>
                <a:spcPts val="356"/>
              </a:spcBef>
            </a:pPr>
            <a:endParaRPr sz="2000">
              <a:solidFill>
                <a:srgbClr val="000000"/>
              </a:solidFill>
              <a:latin typeface="Arial"/>
              <a:ea typeface="Arial"/>
              <a:cs typeface="Arial"/>
              <a:sym typeface="Arial"/>
            </a:endParaRPr>
          </a:p>
          <a:p>
            <a:pPr marL="342900" indent="-191769">
              <a:spcBef>
                <a:spcPts val="412"/>
              </a:spcBef>
              <a:buClr>
                <a:srgbClr val="000000"/>
              </a:buClr>
              <a:buSzPct val="98290"/>
              <a:buFont typeface="Arial"/>
              <a:buChar char="●"/>
            </a:pPr>
            <a:r>
              <a:rPr lang="en-US" sz="2300" b="1" dirty="0">
                <a:solidFill>
                  <a:srgbClr val="000000"/>
                </a:solidFill>
                <a:latin typeface="Arial"/>
                <a:ea typeface="Arial"/>
                <a:cs typeface="Arial"/>
                <a:sym typeface="Arial"/>
              </a:rPr>
              <a:t>Address bus</a:t>
            </a:r>
          </a:p>
          <a:p>
            <a:pPr marL="685800" lvl="1" indent="-172720">
              <a:spcBef>
                <a:spcPts val="356"/>
              </a:spcBef>
              <a:buClr>
                <a:srgbClr val="000000"/>
              </a:buClr>
              <a:buSzPct val="101010"/>
              <a:buFont typeface="Courier New"/>
              <a:buChar char="o"/>
            </a:pPr>
            <a:r>
              <a:rPr lang="en-US" sz="2000" dirty="0">
                <a:solidFill>
                  <a:srgbClr val="000000"/>
                </a:solidFill>
                <a:latin typeface="Arial"/>
                <a:ea typeface="Arial"/>
                <a:cs typeface="Arial"/>
                <a:sym typeface="Arial"/>
              </a:rPr>
              <a:t>Memory and I/O Addresses </a:t>
            </a:r>
          </a:p>
          <a:p>
            <a:pPr marL="685800" lvl="1" indent="-172720">
              <a:spcBef>
                <a:spcPts val="356"/>
              </a:spcBef>
              <a:buClr>
                <a:srgbClr val="000000"/>
              </a:buClr>
              <a:buSzPct val="101010"/>
              <a:buFont typeface="Courier New"/>
              <a:buChar char="o"/>
            </a:pPr>
            <a:r>
              <a:rPr lang="en-US" sz="2000" dirty="0">
                <a:solidFill>
                  <a:srgbClr val="000000"/>
                </a:solidFill>
                <a:latin typeface="Arial"/>
                <a:ea typeface="Arial"/>
                <a:cs typeface="Arial"/>
                <a:sym typeface="Arial"/>
              </a:rPr>
              <a:t>One wire for each bit, therefore 16 bits = 16 wires. The Address Bus consists of 16 wires, therefore 16 bits. Its "width" is 16 bits. </a:t>
            </a:r>
          </a:p>
          <a:p>
            <a:pPr marL="685800" lvl="1" indent="-172720">
              <a:spcBef>
                <a:spcPts val="356"/>
              </a:spcBef>
              <a:buClr>
                <a:srgbClr val="000000"/>
              </a:buClr>
              <a:buSzPct val="101010"/>
              <a:buFont typeface="Courier New"/>
              <a:buChar char="o"/>
            </a:pPr>
            <a:r>
              <a:rPr lang="en-US" sz="2000" dirty="0">
                <a:solidFill>
                  <a:srgbClr val="000000"/>
                </a:solidFill>
                <a:latin typeface="Arial"/>
                <a:ea typeface="Arial"/>
                <a:cs typeface="Arial"/>
                <a:sym typeface="Arial"/>
              </a:rPr>
              <a:t>A 16 bit binary number allows 2</a:t>
            </a:r>
            <a:r>
              <a:rPr lang="en-US" sz="2000" baseline="30000" dirty="0">
                <a:solidFill>
                  <a:srgbClr val="000000"/>
                </a:solidFill>
                <a:latin typeface="Arial"/>
                <a:ea typeface="Arial"/>
                <a:cs typeface="Arial"/>
                <a:sym typeface="Arial"/>
              </a:rPr>
              <a:t>16</a:t>
            </a:r>
            <a:r>
              <a:rPr lang="en-US" sz="2000" dirty="0">
                <a:solidFill>
                  <a:srgbClr val="000000"/>
                </a:solidFill>
                <a:latin typeface="Arial"/>
                <a:ea typeface="Arial"/>
                <a:cs typeface="Arial"/>
                <a:sym typeface="Arial"/>
              </a:rPr>
              <a:t> different numbers,  </a:t>
            </a:r>
            <a:r>
              <a:rPr lang="en-US" sz="2000" dirty="0" err="1">
                <a:solidFill>
                  <a:srgbClr val="000000"/>
                </a:solidFill>
                <a:latin typeface="Arial"/>
                <a:ea typeface="Arial"/>
                <a:cs typeface="Arial"/>
                <a:sym typeface="Arial"/>
              </a:rPr>
              <a:t>ie</a:t>
            </a:r>
            <a:r>
              <a:rPr lang="en-US" sz="2000" dirty="0">
                <a:solidFill>
                  <a:srgbClr val="000000"/>
                </a:solidFill>
                <a:latin typeface="Arial"/>
                <a:ea typeface="Arial"/>
                <a:cs typeface="Arial"/>
                <a:sym typeface="Arial"/>
              </a:rPr>
              <a:t> 0000000000000000 up to 1111111111111111. which can be used.</a:t>
            </a:r>
          </a:p>
          <a:p>
            <a:pPr marL="685800" lvl="1" indent="-172720">
              <a:spcBef>
                <a:spcPts val="356"/>
              </a:spcBef>
              <a:buClr>
                <a:srgbClr val="000000"/>
              </a:buClr>
              <a:buSzPct val="101010"/>
              <a:buFont typeface="Courier New"/>
              <a:buChar char="o"/>
            </a:pPr>
            <a:r>
              <a:rPr lang="en-US" sz="2000" dirty="0">
                <a:solidFill>
                  <a:srgbClr val="000000"/>
                </a:solidFill>
                <a:latin typeface="Arial"/>
                <a:ea typeface="Arial"/>
                <a:cs typeface="Arial"/>
                <a:sym typeface="Arial"/>
              </a:rPr>
              <a:t>Address bus is unidirectional, </a:t>
            </a:r>
            <a:r>
              <a:rPr lang="en-US" sz="2000" dirty="0" err="1">
                <a:solidFill>
                  <a:srgbClr val="000000"/>
                </a:solidFill>
                <a:latin typeface="Arial"/>
                <a:ea typeface="Arial"/>
                <a:cs typeface="Arial"/>
                <a:sym typeface="Arial"/>
              </a:rPr>
              <a:t>ie</a:t>
            </a:r>
            <a:r>
              <a:rPr lang="en-US" sz="2000" dirty="0">
                <a:solidFill>
                  <a:srgbClr val="000000"/>
                </a:solidFill>
                <a:latin typeface="Arial"/>
                <a:ea typeface="Arial"/>
                <a:cs typeface="Arial"/>
                <a:sym typeface="Arial"/>
              </a:rPr>
              <a:t> numbers only sent from microprocessor to memory, not other way.</a:t>
            </a:r>
          </a:p>
          <a:p>
            <a:pPr marL="685800" lvl="1" indent="-45720">
              <a:spcBef>
                <a:spcPts val="272"/>
              </a:spcBef>
              <a:buClr>
                <a:srgbClr val="000000"/>
              </a:buClr>
            </a:pPr>
            <a:endParaRPr sz="1500">
              <a:solidFill>
                <a:srgbClr val="000000"/>
              </a:solidFill>
              <a:latin typeface="Arial"/>
              <a:ea typeface="Arial"/>
              <a:cs typeface="Arial"/>
              <a:sym typeface="Arial"/>
            </a:endParaRPr>
          </a:p>
          <a:p>
            <a:pPr>
              <a:spcBef>
                <a:spcPts val="356"/>
              </a:spcBef>
            </a:pPr>
            <a:endParaRPr sz="2000">
              <a:solidFill>
                <a:srgbClr val="000000"/>
              </a:solidFill>
              <a:latin typeface="Arial"/>
              <a:ea typeface="Arial"/>
              <a:cs typeface="Arial"/>
              <a:sym typeface="Arial"/>
            </a:endParaRPr>
          </a:p>
          <a:p>
            <a:pPr>
              <a:spcBef>
                <a:spcPts val="356"/>
              </a:spcBef>
            </a:pPr>
            <a:endParaRPr sz="200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idx="4294967295"/>
          </p:nvPr>
        </p:nvSpPr>
        <p:spPr>
          <a:xfrm>
            <a:off x="549270" y="320670"/>
            <a:ext cx="8114017" cy="570870"/>
          </a:xfrm>
          <a:prstGeom prst="rect">
            <a:avLst/>
          </a:prstGeom>
          <a:noFill/>
          <a:ln>
            <a:noFill/>
          </a:ln>
        </p:spPr>
        <p:txBody>
          <a:bodyPr lIns="34290" tIns="34290" rIns="34290" bIns="34290" anchor="ctr" anchorCtr="0">
            <a:noAutofit/>
          </a:bodyPr>
          <a:lstStyle/>
          <a:p>
            <a:pPr>
              <a:lnSpc>
                <a:spcPct val="119886"/>
              </a:lnSpc>
              <a:spcBef>
                <a:spcPts val="0"/>
              </a:spcBef>
            </a:pPr>
            <a:r>
              <a:rPr lang="en-US" sz="2900" b="1" dirty="0">
                <a:solidFill>
                  <a:srgbClr val="000000"/>
                </a:solidFill>
                <a:latin typeface="Arial"/>
                <a:ea typeface="Arial"/>
                <a:cs typeface="Arial"/>
                <a:sym typeface="Arial"/>
              </a:rPr>
              <a:t>Microprocessor Architecture</a:t>
            </a:r>
          </a:p>
        </p:txBody>
      </p:sp>
      <p:sp>
        <p:nvSpPr>
          <p:cNvPr id="123" name="Shape 123"/>
          <p:cNvSpPr txBox="1"/>
          <p:nvPr/>
        </p:nvSpPr>
        <p:spPr>
          <a:xfrm>
            <a:off x="625455" y="754380"/>
            <a:ext cx="8114017" cy="5897880"/>
          </a:xfrm>
          <a:prstGeom prst="rect">
            <a:avLst/>
          </a:prstGeom>
          <a:noFill/>
          <a:ln>
            <a:noFill/>
          </a:ln>
        </p:spPr>
        <p:txBody>
          <a:bodyPr lIns="34290" tIns="34290" rIns="34290" bIns="34290" anchor="t" anchorCtr="0">
            <a:noAutofit/>
          </a:bodyPr>
          <a:lstStyle/>
          <a:p>
            <a:pPr marL="685800" lvl="1" indent="-45720">
              <a:buClr>
                <a:srgbClr val="000000"/>
              </a:buClr>
            </a:pPr>
            <a:endParaRPr sz="600">
              <a:solidFill>
                <a:srgbClr val="000000"/>
              </a:solidFill>
              <a:latin typeface="Arial"/>
              <a:ea typeface="Arial"/>
              <a:cs typeface="Arial"/>
              <a:sym typeface="Arial"/>
            </a:endParaRPr>
          </a:p>
          <a:p>
            <a:pPr marL="342900" indent="-198120">
              <a:spcBef>
                <a:spcPts val="431"/>
              </a:spcBef>
              <a:buClr>
                <a:srgbClr val="000000"/>
              </a:buClr>
              <a:buSzPct val="98765"/>
              <a:buFont typeface="Arial"/>
              <a:buChar char="●"/>
            </a:pPr>
            <a:r>
              <a:rPr lang="en-US" sz="1600" b="1" dirty="0">
                <a:solidFill>
                  <a:srgbClr val="000000"/>
                </a:solidFill>
                <a:latin typeface="Arial"/>
                <a:ea typeface="Arial"/>
                <a:cs typeface="Arial"/>
                <a:sym typeface="Arial"/>
              </a:rPr>
              <a:t>Data bus</a:t>
            </a:r>
          </a:p>
          <a:p>
            <a:pPr marL="685800" lvl="1" indent="-160020">
              <a:spcBef>
                <a:spcPts val="329"/>
              </a:spcBef>
              <a:buClr>
                <a:srgbClr val="000000"/>
              </a:buClr>
              <a:buSzPct val="100000"/>
              <a:buFont typeface="Courier New"/>
              <a:buChar char="o"/>
            </a:pPr>
            <a:r>
              <a:rPr lang="en-US" sz="1600" dirty="0">
                <a:solidFill>
                  <a:srgbClr val="000000"/>
                </a:solidFill>
                <a:latin typeface="Arial"/>
                <a:ea typeface="Arial"/>
                <a:cs typeface="Arial"/>
                <a:sym typeface="Arial"/>
              </a:rPr>
              <a:t>Bidirectional</a:t>
            </a:r>
          </a:p>
          <a:p>
            <a:pPr marL="685800" lvl="1" indent="-160020">
              <a:spcBef>
                <a:spcPts val="329"/>
              </a:spcBef>
              <a:buClr>
                <a:srgbClr val="000000"/>
              </a:buClr>
              <a:buSzPct val="100000"/>
              <a:buFont typeface="Courier New"/>
              <a:buChar char="o"/>
            </a:pPr>
            <a:r>
              <a:rPr lang="en-US" sz="1600" dirty="0">
                <a:solidFill>
                  <a:srgbClr val="000000"/>
                </a:solidFill>
                <a:latin typeface="Arial"/>
                <a:ea typeface="Arial"/>
                <a:cs typeface="Arial"/>
                <a:sym typeface="Arial"/>
              </a:rPr>
              <a:t>Transfers Binary Data and Instructions between </a:t>
            </a:r>
            <a:r>
              <a:rPr lang="en-US" sz="1600" dirty="0" err="1">
                <a:solidFill>
                  <a:srgbClr val="000000"/>
                </a:solidFill>
                <a:latin typeface="Arial"/>
                <a:ea typeface="Arial"/>
                <a:cs typeface="Arial"/>
                <a:sym typeface="Arial"/>
              </a:rPr>
              <a:t>μP</a:t>
            </a:r>
            <a:r>
              <a:rPr lang="en-US" sz="1600" dirty="0"/>
              <a:t>, </a:t>
            </a:r>
            <a:r>
              <a:rPr lang="en-US" sz="1600" dirty="0">
                <a:solidFill>
                  <a:srgbClr val="000000"/>
                </a:solidFill>
                <a:latin typeface="Arial"/>
                <a:ea typeface="Arial"/>
                <a:cs typeface="Arial"/>
                <a:sym typeface="Arial"/>
              </a:rPr>
              <a:t>memory and peripheral devices. </a:t>
            </a:r>
          </a:p>
          <a:p>
            <a:pPr marL="685800" lvl="1" indent="-160020">
              <a:spcBef>
                <a:spcPts val="329"/>
              </a:spcBef>
              <a:buClr>
                <a:srgbClr val="000000"/>
              </a:buClr>
              <a:buSzPct val="100000"/>
              <a:buFont typeface="Courier New"/>
              <a:buChar char="o"/>
            </a:pPr>
            <a:r>
              <a:rPr lang="en-US" sz="1600" dirty="0">
                <a:solidFill>
                  <a:srgbClr val="000000"/>
                </a:solidFill>
                <a:latin typeface="Arial"/>
                <a:ea typeface="Arial"/>
                <a:cs typeface="Arial"/>
                <a:sym typeface="Arial"/>
              </a:rPr>
              <a:t>Typical size is 8 or 16 bits.  The Data Bus typically consists of 8 wires. Therefore, 2</a:t>
            </a:r>
            <a:r>
              <a:rPr lang="en-US" sz="1600" baseline="30000" dirty="0">
                <a:solidFill>
                  <a:srgbClr val="000000"/>
                </a:solidFill>
                <a:latin typeface="Arial"/>
                <a:ea typeface="Arial"/>
                <a:cs typeface="Arial"/>
                <a:sym typeface="Arial"/>
              </a:rPr>
              <a:t>8 </a:t>
            </a:r>
            <a:r>
              <a:rPr lang="en-US" sz="1600" dirty="0">
                <a:solidFill>
                  <a:srgbClr val="000000"/>
                </a:solidFill>
                <a:latin typeface="Arial"/>
                <a:ea typeface="Arial"/>
                <a:cs typeface="Arial"/>
                <a:sym typeface="Arial"/>
              </a:rPr>
              <a:t>combinations of binary digits</a:t>
            </a:r>
            <a:r>
              <a:rPr lang="en-US" sz="1600" dirty="0"/>
              <a:t>. If only 8 bits wide then largest number is 11111111 (255 in decimal). </a:t>
            </a:r>
            <a:endParaRPr lang="en-US" sz="1600" dirty="0">
              <a:solidFill>
                <a:srgbClr val="000000"/>
              </a:solidFill>
              <a:latin typeface="Arial"/>
              <a:ea typeface="Arial"/>
              <a:cs typeface="Arial"/>
              <a:sym typeface="Arial"/>
            </a:endParaRPr>
          </a:p>
          <a:p>
            <a:pPr marL="685800" lvl="1" indent="-160020">
              <a:spcBef>
                <a:spcPts val="329"/>
              </a:spcBef>
              <a:buClr>
                <a:srgbClr val="000000"/>
              </a:buClr>
              <a:buSzPct val="100000"/>
              <a:buFont typeface="Courier New"/>
              <a:buChar char="o"/>
            </a:pPr>
            <a:r>
              <a:rPr lang="en-US" sz="1600" dirty="0">
                <a:solidFill>
                  <a:srgbClr val="000000"/>
                </a:solidFill>
                <a:latin typeface="Arial"/>
                <a:ea typeface="Arial"/>
                <a:cs typeface="Arial"/>
                <a:sym typeface="Arial"/>
              </a:rPr>
              <a:t>The eight data lines enable the MPU to manipulate 8-bit data ranging from 00 to FF (28 = 256 numbers).</a:t>
            </a:r>
          </a:p>
          <a:p>
            <a:pPr marL="685800" lvl="1" indent="-160020">
              <a:spcBef>
                <a:spcPts val="329"/>
              </a:spcBef>
              <a:buClr>
                <a:srgbClr val="000000"/>
              </a:buClr>
              <a:buSzPct val="100000"/>
              <a:buFont typeface="Courier New"/>
              <a:buChar char="o"/>
            </a:pPr>
            <a:r>
              <a:rPr lang="en-US" sz="1600" dirty="0">
                <a:solidFill>
                  <a:srgbClr val="000000"/>
                </a:solidFill>
                <a:latin typeface="Arial"/>
                <a:ea typeface="Arial"/>
                <a:cs typeface="Arial"/>
                <a:sym typeface="Arial"/>
              </a:rPr>
              <a:t>Modern day microprocessors, like 80386, 80486 have much larger busses. Typically 16 or 32 bit busses, which allow larger number of instructions, more memory location, and faster arithmetic. </a:t>
            </a:r>
          </a:p>
          <a:p>
            <a:pPr marL="685800" lvl="1" indent="-45720">
              <a:spcBef>
                <a:spcPts val="329"/>
              </a:spcBef>
              <a:buClr>
                <a:srgbClr val="000000"/>
              </a:buClr>
            </a:pPr>
            <a:endParaRPr>
              <a:solidFill>
                <a:srgbClr val="000000"/>
              </a:solidFill>
              <a:latin typeface="Arial"/>
              <a:ea typeface="Arial"/>
              <a:cs typeface="Arial"/>
              <a:sym typeface="Arial"/>
            </a:endParaRPr>
          </a:p>
          <a:p>
            <a:pPr marL="685800" lvl="1" indent="-45720">
              <a:spcBef>
                <a:spcPts val="253"/>
              </a:spcBef>
              <a:buClr>
                <a:srgbClr val="000000"/>
              </a:buClr>
            </a:pPr>
            <a:endParaRPr sz="1400">
              <a:solidFill>
                <a:srgbClr val="000000"/>
              </a:solidFill>
              <a:latin typeface="Arial"/>
              <a:ea typeface="Arial"/>
              <a:cs typeface="Arial"/>
              <a:sym typeface="Arial"/>
            </a:endParaRPr>
          </a:p>
          <a:p>
            <a:pPr marL="685800" lvl="1" indent="-45720">
              <a:spcBef>
                <a:spcPts val="253"/>
              </a:spcBef>
              <a:buClr>
                <a:srgbClr val="000000"/>
              </a:buClr>
            </a:pPr>
            <a:endParaRPr sz="1400">
              <a:solidFill>
                <a:srgbClr val="000000"/>
              </a:solidFill>
              <a:latin typeface="Arial"/>
              <a:ea typeface="Arial"/>
              <a:cs typeface="Arial"/>
              <a:sym typeface="Arial"/>
            </a:endParaRPr>
          </a:p>
          <a:p>
            <a:pPr>
              <a:spcBef>
                <a:spcPts val="140"/>
              </a:spcBef>
            </a:pPr>
            <a:endParaRPr sz="800">
              <a:solidFill>
                <a:srgbClr val="000000"/>
              </a:solidFill>
              <a:latin typeface="Arial"/>
              <a:ea typeface="Arial"/>
              <a:cs typeface="Arial"/>
              <a:sym typeface="Arial"/>
            </a:endParaRPr>
          </a:p>
          <a:p>
            <a:pPr>
              <a:spcBef>
                <a:spcPts val="140"/>
              </a:spcBef>
            </a:pPr>
            <a:endParaRPr sz="80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Microprocessor Architecture</a:t>
            </a:r>
          </a:p>
        </p:txBody>
      </p:sp>
      <p:sp>
        <p:nvSpPr>
          <p:cNvPr id="129" name="Shape 129"/>
          <p:cNvSpPr txBox="1"/>
          <p:nvPr/>
        </p:nvSpPr>
        <p:spPr>
          <a:xfrm>
            <a:off x="549270" y="1646235"/>
            <a:ext cx="8114017" cy="4853295"/>
          </a:xfrm>
          <a:prstGeom prst="rect">
            <a:avLst/>
          </a:prstGeom>
          <a:noFill/>
          <a:ln>
            <a:noFill/>
          </a:ln>
        </p:spPr>
        <p:txBody>
          <a:bodyPr lIns="34290" tIns="34290" rIns="34290" bIns="34290" anchor="t" anchorCtr="0">
            <a:noAutofit/>
          </a:bodyPr>
          <a:lstStyle/>
          <a:p>
            <a:pPr marL="342900" indent="-217170">
              <a:lnSpc>
                <a:spcPct val="107870"/>
              </a:lnSpc>
              <a:buClr>
                <a:srgbClr val="000000"/>
              </a:buClr>
              <a:buSzPct val="100000"/>
              <a:buFont typeface="Arial"/>
              <a:buChar char="●"/>
            </a:pPr>
            <a:r>
              <a:rPr lang="en-US" sz="2700" b="1" dirty="0">
                <a:solidFill>
                  <a:srgbClr val="000000"/>
                </a:solidFill>
                <a:latin typeface="Arial"/>
                <a:ea typeface="Arial"/>
                <a:cs typeface="Arial"/>
                <a:sym typeface="Arial"/>
              </a:rPr>
              <a:t>Control lines</a:t>
            </a:r>
          </a:p>
          <a:p>
            <a:pPr marL="685800" lvl="1" indent="-185420">
              <a:lnSpc>
                <a:spcPct val="107954"/>
              </a:lnSpc>
              <a:spcBef>
                <a:spcPts val="394"/>
              </a:spcBef>
              <a:buClr>
                <a:srgbClr val="000000"/>
              </a:buClr>
              <a:buSzPct val="101851"/>
              <a:buFont typeface="Courier New"/>
              <a:buChar char="o"/>
            </a:pPr>
            <a:r>
              <a:rPr lang="en-US" sz="2200" dirty="0">
                <a:solidFill>
                  <a:srgbClr val="000000"/>
                </a:solidFill>
                <a:latin typeface="Arial"/>
                <a:ea typeface="Arial"/>
                <a:cs typeface="Arial"/>
                <a:sym typeface="Arial"/>
              </a:rPr>
              <a:t>Read and Write timing signals</a:t>
            </a:r>
          </a:p>
          <a:p>
            <a:pPr marL="685800" lvl="1" indent="-185420">
              <a:lnSpc>
                <a:spcPct val="107954"/>
              </a:lnSpc>
              <a:spcBef>
                <a:spcPts val="394"/>
              </a:spcBef>
              <a:buClr>
                <a:srgbClr val="000000"/>
              </a:buClr>
              <a:buSzPct val="101851"/>
              <a:buFont typeface="Courier New"/>
              <a:buChar char="o"/>
            </a:pPr>
            <a:r>
              <a:rPr lang="en-US" sz="2200" dirty="0">
                <a:solidFill>
                  <a:srgbClr val="000000"/>
                </a:solidFill>
                <a:latin typeface="Arial"/>
                <a:ea typeface="Arial"/>
                <a:cs typeface="Arial"/>
                <a:sym typeface="Arial"/>
              </a:rPr>
              <a:t>Control Bus are various lines which have specific functions for coordinating and controlling microprocessor operations. </a:t>
            </a:r>
            <a:r>
              <a:rPr lang="en-US" sz="2200" dirty="0" err="1">
                <a:solidFill>
                  <a:srgbClr val="000000"/>
                </a:solidFill>
                <a:latin typeface="Arial"/>
                <a:ea typeface="Arial"/>
                <a:cs typeface="Arial"/>
                <a:sym typeface="Arial"/>
              </a:rPr>
              <a:t>Eg</a:t>
            </a:r>
            <a:r>
              <a:rPr lang="en-US" sz="2200" dirty="0">
                <a:solidFill>
                  <a:srgbClr val="000000"/>
                </a:solidFill>
                <a:latin typeface="Arial"/>
                <a:ea typeface="Arial"/>
                <a:cs typeface="Arial"/>
                <a:sym typeface="Arial"/>
              </a:rPr>
              <a:t>: Read/Write line, single binary digit. Control whether memory is being ‘written to’ (data stored in </a:t>
            </a:r>
            <a:r>
              <a:rPr lang="en-US" sz="2200" dirty="0" err="1">
                <a:solidFill>
                  <a:srgbClr val="000000"/>
                </a:solidFill>
                <a:latin typeface="Arial"/>
                <a:ea typeface="Arial"/>
                <a:cs typeface="Arial"/>
                <a:sym typeface="Arial"/>
              </a:rPr>
              <a:t>mem</a:t>
            </a:r>
            <a:r>
              <a:rPr lang="en-US" sz="2200" dirty="0">
                <a:solidFill>
                  <a:srgbClr val="000000"/>
                </a:solidFill>
                <a:latin typeface="Arial"/>
                <a:ea typeface="Arial"/>
                <a:cs typeface="Arial"/>
                <a:sym typeface="Arial"/>
              </a:rPr>
              <a:t>) or ‘read from’ (data taken out of </a:t>
            </a:r>
            <a:r>
              <a:rPr lang="en-US" sz="2200" dirty="0" err="1">
                <a:solidFill>
                  <a:srgbClr val="000000"/>
                </a:solidFill>
                <a:latin typeface="Arial"/>
                <a:ea typeface="Arial"/>
                <a:cs typeface="Arial"/>
                <a:sym typeface="Arial"/>
              </a:rPr>
              <a:t>mem</a:t>
            </a:r>
            <a:r>
              <a:rPr lang="en-US" sz="2200" dirty="0">
                <a:solidFill>
                  <a:srgbClr val="000000"/>
                </a:solidFill>
                <a:latin typeface="Arial"/>
                <a:ea typeface="Arial"/>
                <a:cs typeface="Arial"/>
                <a:sym typeface="Arial"/>
              </a:rPr>
              <a:t>) 1 = Read, 0 = Write. </a:t>
            </a:r>
          </a:p>
          <a:p>
            <a:pPr marL="685800" lvl="1" indent="-185420">
              <a:lnSpc>
                <a:spcPct val="107954"/>
              </a:lnSpc>
              <a:spcBef>
                <a:spcPts val="394"/>
              </a:spcBef>
              <a:buClr>
                <a:srgbClr val="000000"/>
              </a:buClr>
              <a:buSzPct val="101851"/>
              <a:buFont typeface="Courier New"/>
              <a:buChar char="o"/>
            </a:pPr>
            <a:r>
              <a:rPr lang="en-US" sz="2200" dirty="0">
                <a:solidFill>
                  <a:srgbClr val="000000"/>
                </a:solidFill>
                <a:latin typeface="Arial"/>
                <a:ea typeface="Arial"/>
                <a:cs typeface="Arial"/>
                <a:sym typeface="Arial"/>
              </a:rPr>
              <a:t>May also include clock line(s) for timing/</a:t>
            </a:r>
            <a:r>
              <a:rPr lang="en-US" sz="2200" dirty="0" err="1">
                <a:solidFill>
                  <a:srgbClr val="000000"/>
                </a:solidFill>
                <a:latin typeface="Arial"/>
                <a:ea typeface="Arial"/>
                <a:cs typeface="Arial"/>
                <a:sym typeface="Arial"/>
              </a:rPr>
              <a:t>synchronising</a:t>
            </a:r>
            <a:r>
              <a:rPr lang="en-US" sz="2200" dirty="0">
                <a:solidFill>
                  <a:srgbClr val="000000"/>
                </a:solidFill>
                <a:latin typeface="Arial"/>
                <a:ea typeface="Arial"/>
                <a:cs typeface="Arial"/>
                <a:sym typeface="Arial"/>
              </a:rPr>
              <a:t>, ‘interrupts’, ‘reset’ etc. Typically microprocessor has 10 control lines.</a:t>
            </a:r>
          </a:p>
          <a:p>
            <a:pPr marL="685800" lvl="1" indent="-185420">
              <a:lnSpc>
                <a:spcPct val="107954"/>
              </a:lnSpc>
              <a:spcBef>
                <a:spcPts val="394"/>
              </a:spcBef>
              <a:buClr>
                <a:srgbClr val="000000"/>
              </a:buClr>
              <a:buSzPct val="101851"/>
              <a:buFont typeface="Courier New"/>
              <a:buChar char="o"/>
            </a:pPr>
            <a:r>
              <a:rPr lang="en-US" sz="2200" dirty="0">
                <a:solidFill>
                  <a:srgbClr val="000000"/>
                </a:solidFill>
                <a:latin typeface="Arial"/>
                <a:ea typeface="Arial"/>
                <a:cs typeface="Arial"/>
                <a:sym typeface="Arial"/>
              </a:rPr>
              <a:t>Cannot function correctly without these vital control signals.</a:t>
            </a:r>
          </a:p>
          <a:p>
            <a:pPr marL="685800" lvl="1" indent="-185420">
              <a:lnSpc>
                <a:spcPct val="107954"/>
              </a:lnSpc>
              <a:spcBef>
                <a:spcPts val="394"/>
              </a:spcBef>
              <a:buClr>
                <a:srgbClr val="000000"/>
              </a:buClr>
              <a:buSzPct val="101851"/>
              <a:buFont typeface="Courier New"/>
              <a:buChar char="o"/>
            </a:pPr>
            <a:r>
              <a:rPr lang="en-US" sz="2200" dirty="0">
                <a:solidFill>
                  <a:srgbClr val="000000"/>
                </a:solidFill>
                <a:latin typeface="Arial"/>
                <a:ea typeface="Arial"/>
                <a:cs typeface="Arial"/>
                <a:sym typeface="Arial"/>
              </a:rPr>
              <a:t>The Control Bus carries control signals partly unidirectional, partly bi-directional.</a:t>
            </a:r>
          </a:p>
          <a:p>
            <a:pPr>
              <a:lnSpc>
                <a:spcPct val="107870"/>
              </a:lnSpc>
              <a:spcBef>
                <a:spcPts val="488"/>
              </a:spcBef>
            </a:pPr>
            <a:endParaRPr sz="2700">
              <a:solidFill>
                <a:srgbClr val="000000"/>
              </a:solidFill>
              <a:latin typeface="Arial"/>
              <a:ea typeface="Arial"/>
              <a:cs typeface="Arial"/>
              <a:sym typeface="Arial"/>
            </a:endParaRPr>
          </a:p>
          <a:p>
            <a:pPr>
              <a:lnSpc>
                <a:spcPct val="107870"/>
              </a:lnSpc>
              <a:spcBef>
                <a:spcPts val="488"/>
              </a:spcBef>
            </a:pPr>
            <a:endParaRPr sz="270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idx="4294967295"/>
          </p:nvPr>
        </p:nvSpPr>
        <p:spPr>
          <a:xfrm>
            <a:off x="549270" y="320670"/>
            <a:ext cx="8114017" cy="570870"/>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Internal Data Operation</a:t>
            </a:r>
          </a:p>
        </p:txBody>
      </p:sp>
      <p:sp>
        <p:nvSpPr>
          <p:cNvPr id="142" name="Shape 142"/>
          <p:cNvSpPr txBox="1"/>
          <p:nvPr/>
        </p:nvSpPr>
        <p:spPr>
          <a:xfrm>
            <a:off x="930263" y="1097281"/>
            <a:ext cx="7352010" cy="5074920"/>
          </a:xfrm>
          <a:prstGeom prst="rect">
            <a:avLst/>
          </a:prstGeom>
          <a:noFill/>
          <a:ln>
            <a:noFill/>
          </a:ln>
        </p:spPr>
        <p:txBody>
          <a:bodyPr lIns="34290" tIns="34290" rIns="34290" bIns="34290" anchor="t" anchorCtr="0">
            <a:noAutofit/>
          </a:bodyPr>
          <a:lstStyle/>
          <a:p>
            <a:pPr>
              <a:lnSpc>
                <a:spcPct val="119921"/>
              </a:lnSpc>
            </a:pPr>
            <a:r>
              <a:rPr lang="en-US" sz="3200" dirty="0">
                <a:solidFill>
                  <a:srgbClr val="000000"/>
                </a:solidFill>
                <a:latin typeface="Arial"/>
                <a:ea typeface="Arial"/>
                <a:cs typeface="Arial"/>
                <a:sym typeface="Arial"/>
              </a:rPr>
              <a:t>Internal Architecture determines how and what Operations can be performed with the data?</a:t>
            </a:r>
            <a:endParaRPr sz="1200">
              <a:solidFill>
                <a:srgbClr val="000000"/>
              </a:solidFill>
              <a:latin typeface="Arial"/>
              <a:ea typeface="Arial"/>
              <a:cs typeface="Arial"/>
              <a:sym typeface="Arial"/>
            </a:endParaRPr>
          </a:p>
          <a:p>
            <a:pPr marL="342900" indent="-198120">
              <a:lnSpc>
                <a:spcPct val="119791"/>
              </a:lnSpc>
              <a:buClr>
                <a:srgbClr val="000000"/>
              </a:buClr>
              <a:buSzPct val="98765"/>
              <a:buFont typeface="Arial"/>
              <a:buChar char="●"/>
            </a:pPr>
            <a:r>
              <a:rPr lang="en-US" sz="2400" dirty="0">
                <a:solidFill>
                  <a:srgbClr val="000000"/>
                </a:solidFill>
                <a:latin typeface="Arial"/>
                <a:ea typeface="Arial"/>
                <a:cs typeface="Arial"/>
                <a:sym typeface="Arial"/>
              </a:rPr>
              <a:t>Store 8-bit data.</a:t>
            </a:r>
          </a:p>
          <a:p>
            <a:pPr marL="342900" indent="-198120">
              <a:lnSpc>
                <a:spcPct val="119791"/>
              </a:lnSpc>
              <a:buClr>
                <a:srgbClr val="000000"/>
              </a:buClr>
              <a:buSzPct val="98765"/>
              <a:buFont typeface="Arial"/>
              <a:buChar char="●"/>
            </a:pPr>
            <a:r>
              <a:rPr lang="en-US" sz="2400" dirty="0">
                <a:solidFill>
                  <a:srgbClr val="000000"/>
                </a:solidFill>
                <a:latin typeface="Arial"/>
                <a:ea typeface="Arial"/>
                <a:cs typeface="Arial"/>
                <a:sym typeface="Arial"/>
              </a:rPr>
              <a:t>Perform arithmetic and logic operations.</a:t>
            </a:r>
          </a:p>
          <a:p>
            <a:pPr marL="342900" indent="-198120">
              <a:lnSpc>
                <a:spcPct val="119791"/>
              </a:lnSpc>
              <a:buClr>
                <a:srgbClr val="000000"/>
              </a:buClr>
              <a:buSzPct val="98765"/>
              <a:buFont typeface="Arial"/>
              <a:buChar char="●"/>
            </a:pPr>
            <a:r>
              <a:rPr lang="en-US" sz="2400" dirty="0">
                <a:solidFill>
                  <a:srgbClr val="000000"/>
                </a:solidFill>
                <a:latin typeface="Arial"/>
                <a:ea typeface="Arial"/>
                <a:cs typeface="Arial"/>
                <a:sym typeface="Arial"/>
              </a:rPr>
              <a:t>Test for conditions.</a:t>
            </a:r>
          </a:p>
          <a:p>
            <a:pPr marL="342900" indent="-198120">
              <a:lnSpc>
                <a:spcPct val="119791"/>
              </a:lnSpc>
              <a:buClr>
                <a:srgbClr val="000000"/>
              </a:buClr>
              <a:buSzPct val="98765"/>
              <a:buFont typeface="Arial"/>
              <a:buChar char="●"/>
            </a:pPr>
            <a:r>
              <a:rPr lang="en-US" sz="2400" dirty="0">
                <a:solidFill>
                  <a:srgbClr val="000000"/>
                </a:solidFill>
                <a:latin typeface="Arial"/>
                <a:ea typeface="Arial"/>
                <a:cs typeface="Arial"/>
                <a:sym typeface="Arial"/>
              </a:rPr>
              <a:t>Sequence the execution of instructions.</a:t>
            </a:r>
          </a:p>
          <a:p>
            <a:pPr marL="342900" indent="-198120">
              <a:lnSpc>
                <a:spcPct val="119791"/>
              </a:lnSpc>
              <a:buClr>
                <a:srgbClr val="000000"/>
              </a:buClr>
              <a:buSzPct val="98765"/>
              <a:buFont typeface="Arial"/>
              <a:buChar char="●"/>
            </a:pPr>
            <a:r>
              <a:rPr lang="en-US" sz="2400" dirty="0">
                <a:solidFill>
                  <a:srgbClr val="000000"/>
                </a:solidFill>
                <a:latin typeface="Arial"/>
                <a:ea typeface="Arial"/>
                <a:cs typeface="Arial"/>
                <a:sym typeface="Arial"/>
              </a:rPr>
              <a:t>Store data temporarily during execution in defined R/W. memory location called stack.</a:t>
            </a:r>
            <a:endParaRPr sz="2400">
              <a:solidFill>
                <a:srgbClr val="000000"/>
              </a:solidFill>
              <a:latin typeface="Arial"/>
              <a:ea typeface="Arial"/>
              <a:cs typeface="Arial"/>
              <a:sym typeface="Arial"/>
            </a:endParaRPr>
          </a:p>
          <a:p>
            <a:pPr>
              <a:lnSpc>
                <a:spcPct val="119791"/>
              </a:lnSpc>
            </a:pPr>
            <a:r>
              <a:rPr lang="en-US" sz="2400" dirty="0">
                <a:solidFill>
                  <a:srgbClr val="000000"/>
                </a:solidFill>
                <a:latin typeface="Arial"/>
                <a:ea typeface="Arial"/>
                <a:cs typeface="Arial"/>
                <a:sym typeface="Arial"/>
              </a:rPr>
              <a:t>To Perform these operations Microprocessor requires Registers, an ALU and Control logic, and Internal Buses.</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Registers</a:t>
            </a:r>
          </a:p>
        </p:txBody>
      </p:sp>
      <p:pic>
        <p:nvPicPr>
          <p:cNvPr id="148" name="Shape 148"/>
          <p:cNvPicPr preferRelativeResize="0"/>
          <p:nvPr/>
        </p:nvPicPr>
        <p:blipFill>
          <a:blip r:embed="rId3" cstate="print">
            <a:alphaModFix/>
          </a:blip>
          <a:stretch>
            <a:fillRect/>
          </a:stretch>
        </p:blipFill>
        <p:spPr>
          <a:xfrm>
            <a:off x="5029200" y="1523993"/>
            <a:ext cx="3429000" cy="4343378"/>
          </a:xfrm>
          <a:prstGeom prst="rect">
            <a:avLst/>
          </a:prstGeom>
          <a:noFill/>
          <a:ln>
            <a:noFill/>
          </a:ln>
        </p:spPr>
      </p:pic>
      <p:sp>
        <p:nvSpPr>
          <p:cNvPr id="149" name="Shape 149"/>
          <p:cNvSpPr txBox="1"/>
          <p:nvPr/>
        </p:nvSpPr>
        <p:spPr>
          <a:xfrm>
            <a:off x="625456" y="1798628"/>
            <a:ext cx="4304024" cy="3888315"/>
          </a:xfrm>
          <a:prstGeom prst="rect">
            <a:avLst/>
          </a:prstGeom>
          <a:noFill/>
          <a:ln>
            <a:noFill/>
          </a:ln>
        </p:spPr>
        <p:txBody>
          <a:bodyPr lIns="34290" tIns="34290" rIns="34290" bIns="34290" anchor="ctr" anchorCtr="0">
            <a:noAutofit/>
          </a:bodyPr>
          <a:lstStyle/>
          <a:p>
            <a:pPr>
              <a:lnSpc>
                <a:spcPct val="120138"/>
              </a:lnSpc>
            </a:pPr>
            <a:endParaRPr>
              <a:solidFill>
                <a:srgbClr val="000000"/>
              </a:solidFill>
              <a:latin typeface="Arial"/>
              <a:ea typeface="Arial"/>
              <a:cs typeface="Arial"/>
              <a:sym typeface="Arial"/>
            </a:endParaRPr>
          </a:p>
          <a:p>
            <a:pPr marL="342900" indent="-172720">
              <a:lnSpc>
                <a:spcPct val="120000"/>
              </a:lnSpc>
              <a:buClr>
                <a:srgbClr val="000000"/>
              </a:buClr>
              <a:buSzPct val="101010"/>
              <a:buFont typeface="Arial"/>
              <a:buChar char="●"/>
            </a:pPr>
            <a:r>
              <a:rPr lang="en-US" sz="2000" dirty="0">
                <a:solidFill>
                  <a:srgbClr val="000000"/>
                </a:solidFill>
                <a:latin typeface="Arial"/>
                <a:ea typeface="Arial"/>
                <a:cs typeface="Arial"/>
                <a:sym typeface="Arial"/>
              </a:rPr>
              <a:t>These registers are identified as B, C, D, E, H, and L. </a:t>
            </a:r>
          </a:p>
          <a:p>
            <a:pPr>
              <a:lnSpc>
                <a:spcPct val="120000"/>
              </a:lnSpc>
            </a:pPr>
            <a:endParaRPr sz="2000">
              <a:solidFill>
                <a:srgbClr val="000000"/>
              </a:solidFill>
              <a:latin typeface="Arial"/>
              <a:ea typeface="Arial"/>
              <a:cs typeface="Arial"/>
              <a:sym typeface="Arial"/>
            </a:endParaRPr>
          </a:p>
          <a:p>
            <a:pPr marL="342900" indent="-172720">
              <a:lnSpc>
                <a:spcPct val="120000"/>
              </a:lnSpc>
              <a:buClr>
                <a:srgbClr val="000000"/>
              </a:buClr>
              <a:buSzPct val="101010"/>
              <a:buFont typeface="Arial"/>
              <a:buChar char="●"/>
            </a:pPr>
            <a:r>
              <a:rPr lang="en-US" sz="2000" dirty="0">
                <a:solidFill>
                  <a:srgbClr val="000000"/>
                </a:solidFill>
                <a:latin typeface="Arial"/>
                <a:ea typeface="Arial"/>
                <a:cs typeface="Arial"/>
                <a:sym typeface="Arial"/>
              </a:rPr>
              <a:t>They can be combined as register pairs-BC, DE, and HL to perform some 16-bit operations. </a:t>
            </a:r>
          </a:p>
          <a:p>
            <a:pPr>
              <a:lnSpc>
                <a:spcPct val="120000"/>
              </a:lnSpc>
            </a:pPr>
            <a:endParaRPr sz="2000">
              <a:solidFill>
                <a:srgbClr val="000000"/>
              </a:solidFill>
              <a:latin typeface="Arial"/>
              <a:ea typeface="Arial"/>
              <a:cs typeface="Arial"/>
              <a:sym typeface="Arial"/>
            </a:endParaRPr>
          </a:p>
          <a:p>
            <a:pPr marL="342900" indent="-172720">
              <a:lnSpc>
                <a:spcPct val="120000"/>
              </a:lnSpc>
              <a:buClr>
                <a:srgbClr val="000000"/>
              </a:buClr>
              <a:buSzPct val="101010"/>
              <a:buFont typeface="Arial"/>
              <a:buChar char="●"/>
            </a:pPr>
            <a:r>
              <a:rPr lang="en-US" sz="2000" dirty="0">
                <a:solidFill>
                  <a:srgbClr val="000000"/>
                </a:solidFill>
                <a:latin typeface="Arial"/>
                <a:ea typeface="Arial"/>
                <a:cs typeface="Arial"/>
                <a:sym typeface="Arial"/>
              </a:rPr>
              <a:t>The 8085 have six general-purpose registers to store 8-bit data during program execution.</a:t>
            </a:r>
            <a:r>
              <a:rPr lang="en-US" sz="1200" dirty="0">
                <a:solidFill>
                  <a:srgbClr val="008080"/>
                </a:solidFill>
                <a:latin typeface="Arial"/>
                <a:ea typeface="Arial"/>
                <a:cs typeface="Arial"/>
                <a:sym typeface="Arial"/>
              </a:rPr>
              <a:t> </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20138"/>
              </a:lnSpc>
              <a:spcBef>
                <a:spcPts val="0"/>
              </a:spcBef>
            </a:pPr>
            <a:r>
              <a:rPr lang="en-US" sz="3600" dirty="0" err="1">
                <a:solidFill>
                  <a:srgbClr val="000000"/>
                </a:solidFill>
                <a:latin typeface="Arial"/>
                <a:ea typeface="Arial"/>
                <a:cs typeface="Arial"/>
                <a:sym typeface="Arial"/>
              </a:rPr>
              <a:t>MicroProcessor</a:t>
            </a:r>
            <a:r>
              <a:rPr lang="en-US" sz="3600" dirty="0">
                <a:solidFill>
                  <a:srgbClr val="000000"/>
                </a:solidFill>
                <a:latin typeface="Arial"/>
                <a:ea typeface="Arial"/>
                <a:cs typeface="Arial"/>
                <a:sym typeface="Arial"/>
              </a:rPr>
              <a:t> </a:t>
            </a:r>
          </a:p>
        </p:txBody>
      </p:sp>
      <p:sp>
        <p:nvSpPr>
          <p:cNvPr id="26" name="Shape 26"/>
          <p:cNvSpPr txBox="1"/>
          <p:nvPr/>
        </p:nvSpPr>
        <p:spPr>
          <a:xfrm>
            <a:off x="625455" y="1341428"/>
            <a:ext cx="8114017" cy="4502453"/>
          </a:xfrm>
          <a:prstGeom prst="rect">
            <a:avLst/>
          </a:prstGeom>
          <a:noFill/>
          <a:ln>
            <a:noFill/>
          </a:ln>
        </p:spPr>
        <p:txBody>
          <a:bodyPr lIns="34290" tIns="34290" rIns="34290" bIns="34290" anchor="t" anchorCtr="0">
            <a:noAutofit/>
          </a:bodyPr>
          <a:lstStyle/>
          <a:p>
            <a:pPr marL="342900" indent="-248919">
              <a:lnSpc>
                <a:spcPct val="119921"/>
              </a:lnSpc>
              <a:buClr>
                <a:srgbClr val="000000"/>
              </a:buClr>
              <a:buSzPct val="98765"/>
              <a:buFont typeface="Arial"/>
              <a:buChar char="●"/>
            </a:pPr>
            <a:r>
              <a:rPr lang="en-US" sz="3200" dirty="0">
                <a:solidFill>
                  <a:srgbClr val="000000"/>
                </a:solidFill>
                <a:latin typeface="Arial"/>
                <a:ea typeface="Arial"/>
                <a:cs typeface="Arial"/>
                <a:sym typeface="Arial"/>
              </a:rPr>
              <a:t>Microprocessor (Electronic Device) -</a:t>
            </a:r>
          </a:p>
          <a:p>
            <a:pPr marL="1028700" lvl="2" indent="-198120">
              <a:lnSpc>
                <a:spcPct val="119921"/>
              </a:lnSpc>
              <a:spcBef>
                <a:spcPts val="431"/>
              </a:spcBef>
              <a:buClr>
                <a:srgbClr val="000000"/>
              </a:buClr>
              <a:buSzPct val="98765"/>
              <a:buFont typeface="Wingdings"/>
              <a:buChar char="§"/>
            </a:pPr>
            <a:r>
              <a:rPr lang="en-US" sz="2400" dirty="0">
                <a:solidFill>
                  <a:srgbClr val="000000"/>
                </a:solidFill>
                <a:latin typeface="Arial"/>
                <a:ea typeface="Arial"/>
                <a:cs typeface="Arial"/>
                <a:sym typeface="Arial"/>
              </a:rPr>
              <a:t>Multipurpose</a:t>
            </a:r>
          </a:p>
          <a:p>
            <a:pPr marL="1028700" lvl="2" indent="-198120">
              <a:lnSpc>
                <a:spcPct val="119921"/>
              </a:lnSpc>
              <a:spcBef>
                <a:spcPts val="431"/>
              </a:spcBef>
              <a:buClr>
                <a:srgbClr val="000000"/>
              </a:buClr>
              <a:buSzPct val="98765"/>
              <a:buFont typeface="Wingdings"/>
              <a:buChar char="§"/>
            </a:pPr>
            <a:r>
              <a:rPr lang="en-US" sz="2400" dirty="0">
                <a:solidFill>
                  <a:srgbClr val="000000"/>
                </a:solidFill>
                <a:latin typeface="Arial"/>
                <a:ea typeface="Arial"/>
                <a:cs typeface="Arial"/>
                <a:sym typeface="Arial"/>
              </a:rPr>
              <a:t>Programmable</a:t>
            </a:r>
          </a:p>
          <a:p>
            <a:pPr marL="1028700" lvl="2" indent="-198120">
              <a:lnSpc>
                <a:spcPct val="119921"/>
              </a:lnSpc>
              <a:spcBef>
                <a:spcPts val="431"/>
              </a:spcBef>
              <a:buClr>
                <a:srgbClr val="000000"/>
              </a:buClr>
              <a:buSzPct val="98765"/>
              <a:buFont typeface="Wingdings"/>
              <a:buChar char="§"/>
            </a:pPr>
            <a:r>
              <a:rPr lang="en-US" sz="2400" dirty="0">
                <a:solidFill>
                  <a:srgbClr val="000000"/>
                </a:solidFill>
                <a:latin typeface="Arial"/>
                <a:ea typeface="Arial"/>
                <a:cs typeface="Arial"/>
                <a:sym typeface="Arial"/>
              </a:rPr>
              <a:t>Clock-Driven</a:t>
            </a:r>
          </a:p>
          <a:p>
            <a:pPr marL="1028700" lvl="2" indent="-198120">
              <a:lnSpc>
                <a:spcPct val="119921"/>
              </a:lnSpc>
              <a:spcBef>
                <a:spcPts val="431"/>
              </a:spcBef>
              <a:buClr>
                <a:srgbClr val="000000"/>
              </a:buClr>
              <a:buSzPct val="98765"/>
              <a:buFont typeface="Wingdings"/>
              <a:buChar char="§"/>
            </a:pPr>
            <a:r>
              <a:rPr lang="en-US" sz="2400" dirty="0">
                <a:solidFill>
                  <a:srgbClr val="000000"/>
                </a:solidFill>
                <a:latin typeface="Arial"/>
                <a:ea typeface="Arial"/>
                <a:cs typeface="Arial"/>
                <a:sym typeface="Arial"/>
              </a:rPr>
              <a:t>Register </a:t>
            </a:r>
          </a:p>
          <a:p>
            <a:pPr marL="342900" indent="-248919">
              <a:lnSpc>
                <a:spcPct val="119921"/>
              </a:lnSpc>
              <a:spcBef>
                <a:spcPts val="572"/>
              </a:spcBef>
              <a:buClr>
                <a:srgbClr val="000000"/>
              </a:buClr>
              <a:buSzPct val="98765"/>
              <a:buFont typeface="Arial"/>
              <a:buChar char="●"/>
            </a:pPr>
            <a:r>
              <a:rPr lang="en-US" sz="3200" dirty="0">
                <a:solidFill>
                  <a:srgbClr val="000000"/>
                </a:solidFill>
                <a:latin typeface="Arial"/>
                <a:ea typeface="Arial"/>
                <a:cs typeface="Arial"/>
                <a:sym typeface="Arial"/>
              </a:rPr>
              <a:t>Programmable Machine: </a:t>
            </a:r>
            <a:r>
              <a:rPr lang="en-US" sz="2400" dirty="0">
                <a:solidFill>
                  <a:srgbClr val="000000"/>
                </a:solidFill>
                <a:latin typeface="Arial"/>
                <a:ea typeface="Arial"/>
                <a:cs typeface="Arial"/>
                <a:sym typeface="Arial"/>
              </a:rPr>
              <a:t>Represents 3 components</a:t>
            </a:r>
          </a:p>
        </p:txBody>
      </p:sp>
      <p:pic>
        <p:nvPicPr>
          <p:cNvPr id="28" name="Shape 28"/>
          <p:cNvPicPr preferRelativeResize="0"/>
          <p:nvPr/>
        </p:nvPicPr>
        <p:blipFill>
          <a:blip r:embed="rId3" cstate="print">
            <a:alphaModFix/>
          </a:blip>
          <a:stretch>
            <a:fillRect/>
          </a:stretch>
        </p:blipFill>
        <p:spPr>
          <a:xfrm>
            <a:off x="3611880" y="4663440"/>
            <a:ext cx="4229100" cy="176211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Registers</a:t>
            </a:r>
          </a:p>
        </p:txBody>
      </p:sp>
      <p:sp>
        <p:nvSpPr>
          <p:cNvPr id="156" name="Shape 156"/>
          <p:cNvSpPr txBox="1"/>
          <p:nvPr/>
        </p:nvSpPr>
        <p:spPr>
          <a:xfrm>
            <a:off x="701663" y="1570028"/>
            <a:ext cx="7733024" cy="5698560"/>
          </a:xfrm>
          <a:prstGeom prst="rect">
            <a:avLst/>
          </a:prstGeom>
          <a:noFill/>
          <a:ln>
            <a:noFill/>
          </a:ln>
        </p:spPr>
        <p:txBody>
          <a:bodyPr lIns="34290" tIns="34290" rIns="34290" bIns="34290" anchor="ctr" anchorCtr="0">
            <a:noAutofit/>
          </a:bodyPr>
          <a:lstStyle/>
          <a:p>
            <a:pPr>
              <a:lnSpc>
                <a:spcPct val="120000"/>
              </a:lnSpc>
            </a:pPr>
            <a:r>
              <a:rPr lang="en-US" sz="2000" dirty="0">
                <a:solidFill>
                  <a:srgbClr val="000000"/>
                </a:solidFill>
                <a:latin typeface="Arial"/>
                <a:ea typeface="Arial"/>
                <a:cs typeface="Arial"/>
                <a:sym typeface="Arial"/>
              </a:rPr>
              <a:t>Accumulator (A):</a:t>
            </a:r>
          </a:p>
          <a:p>
            <a:pPr>
              <a:lnSpc>
                <a:spcPct val="120312"/>
              </a:lnSpc>
            </a:pPr>
            <a:endParaRPr sz="800" dirty="0">
              <a:solidFill>
                <a:srgbClr val="000000"/>
              </a:solidFill>
              <a:latin typeface="Arial"/>
              <a:ea typeface="Arial"/>
              <a:cs typeface="Arial"/>
              <a:sym typeface="Arial"/>
            </a:endParaRP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The accumulator is an 8-bit register that is part of the arithmetic/logic unit (ALU). </a:t>
            </a: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This register is used to store 8-bit data and to perform arithmetic and logical operations. </a:t>
            </a: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The result of an operation is stored in the accumulator. </a:t>
            </a:r>
          </a:p>
          <a:p>
            <a:pPr>
              <a:lnSpc>
                <a:spcPct val="120000"/>
              </a:lnSpc>
            </a:pPr>
            <a:endParaRPr sz="2000" dirty="0">
              <a:solidFill>
                <a:srgbClr val="000000"/>
              </a:solidFill>
              <a:latin typeface="Arial"/>
              <a:ea typeface="Arial"/>
              <a:cs typeface="Arial"/>
              <a:sym typeface="Arial"/>
            </a:endParaRPr>
          </a:p>
          <a:p>
            <a:pPr>
              <a:lnSpc>
                <a:spcPct val="120000"/>
              </a:lnSpc>
            </a:pPr>
            <a:r>
              <a:rPr lang="en-US" sz="2000" dirty="0">
                <a:solidFill>
                  <a:srgbClr val="000000"/>
                </a:solidFill>
                <a:latin typeface="Arial"/>
                <a:ea typeface="Arial"/>
                <a:cs typeface="Arial"/>
                <a:sym typeface="Arial"/>
              </a:rPr>
              <a:t>Flags:</a:t>
            </a:r>
          </a:p>
          <a:p>
            <a:pPr>
              <a:lnSpc>
                <a:spcPct val="119642"/>
              </a:lnSpc>
            </a:pPr>
            <a:endParaRPr sz="700" dirty="0">
              <a:solidFill>
                <a:srgbClr val="000000"/>
              </a:solidFill>
              <a:latin typeface="Arial"/>
              <a:ea typeface="Arial"/>
              <a:cs typeface="Arial"/>
              <a:sym typeface="Arial"/>
            </a:endParaRP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The ALU includes five flip-flops that are set or reset according to the result of an operation. </a:t>
            </a: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The microprocessor uses the flags for testing the data conditions. </a:t>
            </a: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They are Zero (Z), Carry (CY), Sign (S), Parity (P), and Auxiliary </a:t>
            </a:r>
            <a:r>
              <a:rPr lang="en-US" dirty="0" smtClean="0">
                <a:solidFill>
                  <a:srgbClr val="000000"/>
                </a:solidFill>
                <a:latin typeface="Arial"/>
                <a:ea typeface="Arial"/>
                <a:cs typeface="Arial"/>
                <a:sym typeface="Arial"/>
              </a:rPr>
              <a:t>Ca </a:t>
            </a:r>
            <a:r>
              <a:rPr lang="en-US" dirty="0">
                <a:solidFill>
                  <a:srgbClr val="000000"/>
                </a:solidFill>
                <a:latin typeface="Arial"/>
                <a:ea typeface="Arial"/>
                <a:cs typeface="Arial"/>
                <a:sym typeface="Arial"/>
              </a:rPr>
              <a:t>(AC) flags. The most commonly used flags are Sign, Zero, and </a:t>
            </a:r>
            <a:r>
              <a:rPr lang="en-US" dirty="0" smtClean="0">
                <a:solidFill>
                  <a:srgbClr val="000000"/>
                </a:solidFill>
                <a:latin typeface="Arial"/>
                <a:ea typeface="Arial"/>
                <a:cs typeface="Arial"/>
                <a:sym typeface="Arial"/>
              </a:rPr>
              <a:t>Carr</a:t>
            </a:r>
            <a:endParaRPr lang="en-US" dirty="0">
              <a:solidFill>
                <a:srgbClr val="000000"/>
              </a:solidFill>
              <a:latin typeface="Arial"/>
              <a:ea typeface="Arial"/>
              <a:cs typeface="Arial"/>
              <a:sym typeface="Arial"/>
            </a:endParaRPr>
          </a:p>
          <a:p>
            <a:pPr>
              <a:lnSpc>
                <a:spcPct val="120312"/>
              </a:lnSpc>
            </a:pPr>
            <a:endParaRPr sz="1600" b="1" dirty="0">
              <a:solidFill>
                <a:srgbClr val="000000"/>
              </a:solidFill>
              <a:latin typeface="Arial"/>
              <a:ea typeface="Arial"/>
              <a:cs typeface="Arial"/>
              <a:sym typeface="Arial"/>
            </a:endParaRPr>
          </a:p>
          <a:p>
            <a:pPr>
              <a:lnSpc>
                <a:spcPct val="120312"/>
              </a:lnSpc>
            </a:pPr>
            <a:r>
              <a:rPr lang="en-US" sz="1600" b="1" dirty="0">
                <a:solidFill>
                  <a:srgbClr val="000000"/>
                </a:solidFill>
                <a:latin typeface="Arial"/>
                <a:ea typeface="Arial"/>
                <a:cs typeface="Arial"/>
                <a:sym typeface="Arial"/>
              </a:rPr>
              <a:t>The bit position for the flags in flag register is</a:t>
            </a:r>
          </a:p>
          <a:p>
            <a:pPr>
              <a:lnSpc>
                <a:spcPct val="120312"/>
              </a:lnSpc>
            </a:pPr>
            <a:endParaRPr sz="1600" b="1" dirty="0">
              <a:solidFill>
                <a:srgbClr val="000000"/>
              </a:solidFill>
              <a:latin typeface="Arial"/>
              <a:ea typeface="Arial"/>
              <a:cs typeface="Arial"/>
              <a:sym typeface="Arial"/>
            </a:endParaRPr>
          </a:p>
          <a:p>
            <a:pPr>
              <a:lnSpc>
                <a:spcPct val="120138"/>
              </a:lnSpc>
            </a:pPr>
            <a:endParaRPr dirty="0">
              <a:solidFill>
                <a:srgbClr val="000000"/>
              </a:solidFill>
              <a:latin typeface="Arial"/>
              <a:ea typeface="Arial"/>
              <a:cs typeface="Arial"/>
              <a:sym typeface="Arial"/>
            </a:endParaRPr>
          </a:p>
        </p:txBody>
      </p:sp>
      <p:pic>
        <p:nvPicPr>
          <p:cNvPr id="157" name="Shape 157"/>
          <p:cNvPicPr preferRelativeResize="0"/>
          <p:nvPr/>
        </p:nvPicPr>
        <p:blipFill>
          <a:blip r:embed="rId3" cstate="print">
            <a:alphaModFix/>
          </a:blip>
          <a:stretch>
            <a:fillRect/>
          </a:stretch>
        </p:blipFill>
        <p:spPr>
          <a:xfrm>
            <a:off x="685800" y="5562585"/>
            <a:ext cx="7238992" cy="76198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idx="4294967295"/>
          </p:nvPr>
        </p:nvSpPr>
        <p:spPr>
          <a:xfrm>
            <a:off x="549270" y="320670"/>
            <a:ext cx="8114017" cy="296550"/>
          </a:xfrm>
          <a:prstGeom prst="rect">
            <a:avLst/>
          </a:prstGeom>
          <a:noFill/>
          <a:ln>
            <a:noFill/>
          </a:ln>
        </p:spPr>
        <p:txBody>
          <a:bodyPr lIns="34290" tIns="34290" rIns="34290" bIns="34290" anchor="ctr" anchorCtr="0">
            <a:noAutofit/>
          </a:bodyPr>
          <a:lstStyle/>
          <a:p>
            <a:pPr>
              <a:lnSpc>
                <a:spcPct val="119886"/>
              </a:lnSpc>
              <a:spcBef>
                <a:spcPts val="0"/>
              </a:spcBef>
            </a:pPr>
            <a:r>
              <a:rPr lang="en-US" sz="2900" b="1" dirty="0">
                <a:solidFill>
                  <a:srgbClr val="000000"/>
                </a:solidFill>
                <a:latin typeface="Arial"/>
                <a:ea typeface="Arial"/>
                <a:cs typeface="Arial"/>
                <a:sym typeface="Arial"/>
              </a:rPr>
              <a:t>Registers</a:t>
            </a:r>
          </a:p>
        </p:txBody>
      </p:sp>
      <p:sp>
        <p:nvSpPr>
          <p:cNvPr id="164" name="Shape 164"/>
          <p:cNvSpPr txBox="1"/>
          <p:nvPr/>
        </p:nvSpPr>
        <p:spPr>
          <a:xfrm>
            <a:off x="549270" y="1577340"/>
            <a:ext cx="8342617" cy="5280660"/>
          </a:xfrm>
          <a:prstGeom prst="rect">
            <a:avLst/>
          </a:prstGeom>
          <a:noFill/>
          <a:ln>
            <a:noFill/>
          </a:ln>
        </p:spPr>
        <p:txBody>
          <a:bodyPr lIns="34290" tIns="34290" rIns="34290" bIns="34290" anchor="ctr" anchorCtr="0">
            <a:noAutofit/>
          </a:bodyPr>
          <a:lstStyle/>
          <a:p>
            <a:pPr>
              <a:lnSpc>
                <a:spcPct val="120312"/>
              </a:lnSpc>
            </a:pPr>
            <a:r>
              <a:rPr lang="en-US" sz="1600" b="1" dirty="0">
                <a:solidFill>
                  <a:srgbClr val="000000"/>
                </a:solidFill>
                <a:latin typeface="Arial"/>
                <a:ea typeface="Arial"/>
                <a:cs typeface="Arial"/>
                <a:sym typeface="Arial"/>
              </a:rPr>
              <a:t>1. Sign Flag (S): </a:t>
            </a:r>
          </a:p>
          <a:p>
            <a:pPr marL="342900" indent="-147319">
              <a:lnSpc>
                <a:spcPct val="120312"/>
              </a:lnSpc>
              <a:buClr>
                <a:srgbClr val="000000"/>
              </a:buClr>
              <a:buSzPct val="98765"/>
              <a:buFont typeface="Arial"/>
              <a:buChar char="●"/>
            </a:pPr>
            <a:r>
              <a:rPr lang="en-US" sz="1600" dirty="0">
                <a:solidFill>
                  <a:srgbClr val="000000"/>
                </a:solidFill>
                <a:latin typeface="Arial"/>
                <a:ea typeface="Arial"/>
                <a:cs typeface="Arial"/>
                <a:sym typeface="Arial"/>
              </a:rPr>
              <a:t>After execution of any arithmetic and logical operation, if D7 of the result is 1, the sign  flag is set. Otherwise it is reset. </a:t>
            </a:r>
          </a:p>
          <a:p>
            <a:pPr marL="342900" indent="-147319">
              <a:lnSpc>
                <a:spcPct val="120312"/>
              </a:lnSpc>
              <a:buClr>
                <a:srgbClr val="000000"/>
              </a:buClr>
              <a:buSzPct val="98765"/>
              <a:buFont typeface="Arial"/>
              <a:buChar char="●"/>
            </a:pPr>
            <a:r>
              <a:rPr lang="en-US" sz="1600" dirty="0">
                <a:solidFill>
                  <a:srgbClr val="000000"/>
                </a:solidFill>
                <a:latin typeface="Arial"/>
                <a:ea typeface="Arial"/>
                <a:cs typeface="Arial"/>
                <a:sym typeface="Arial"/>
              </a:rPr>
              <a:t> D7 is reserved for indicating the sign; the remaining is the magnitude of number.</a:t>
            </a:r>
          </a:p>
          <a:p>
            <a:pPr marL="342900" indent="-147319">
              <a:lnSpc>
                <a:spcPct val="120312"/>
              </a:lnSpc>
              <a:buClr>
                <a:srgbClr val="000000"/>
              </a:buClr>
              <a:buSzPct val="98765"/>
              <a:buFont typeface="Arial"/>
              <a:buChar char="●"/>
            </a:pPr>
            <a:r>
              <a:rPr lang="en-US" sz="1600" dirty="0">
                <a:solidFill>
                  <a:srgbClr val="000000"/>
                </a:solidFill>
                <a:latin typeface="Arial"/>
                <a:ea typeface="Arial"/>
                <a:cs typeface="Arial"/>
                <a:sym typeface="Arial"/>
              </a:rPr>
              <a:t>If D7 is 1, the number will be viewed as negative number. If D7 is 0, the number will be viewed as positive number.</a:t>
            </a:r>
          </a:p>
          <a:p>
            <a:pPr>
              <a:lnSpc>
                <a:spcPct val="120312"/>
              </a:lnSpc>
            </a:pPr>
            <a:r>
              <a:rPr lang="en-US" sz="1600" b="1" dirty="0">
                <a:solidFill>
                  <a:srgbClr val="000000"/>
                </a:solidFill>
                <a:latin typeface="Arial"/>
                <a:ea typeface="Arial"/>
                <a:cs typeface="Arial"/>
                <a:sym typeface="Arial"/>
              </a:rPr>
              <a:t>2. Zero Flag (z): </a:t>
            </a:r>
          </a:p>
          <a:p>
            <a:pPr marL="342900" indent="-147319">
              <a:lnSpc>
                <a:spcPct val="120312"/>
              </a:lnSpc>
              <a:buClr>
                <a:srgbClr val="000000"/>
              </a:buClr>
              <a:buSzPct val="98765"/>
              <a:buFont typeface="Arial"/>
              <a:buChar char="●"/>
            </a:pPr>
            <a:r>
              <a:rPr lang="en-US" sz="1600" dirty="0">
                <a:solidFill>
                  <a:srgbClr val="000000"/>
                </a:solidFill>
                <a:latin typeface="Arial"/>
                <a:ea typeface="Arial"/>
                <a:cs typeface="Arial"/>
                <a:sym typeface="Arial"/>
              </a:rPr>
              <a:t>If the result of arithmetic and logical operation is zero, then zero flag is set otherwise it is reset.</a:t>
            </a:r>
          </a:p>
          <a:p>
            <a:pPr>
              <a:lnSpc>
                <a:spcPct val="120312"/>
              </a:lnSpc>
            </a:pPr>
            <a:r>
              <a:rPr lang="en-US" sz="1600" b="1" dirty="0">
                <a:solidFill>
                  <a:srgbClr val="000000"/>
                </a:solidFill>
                <a:latin typeface="Arial"/>
                <a:ea typeface="Arial"/>
                <a:cs typeface="Arial"/>
                <a:sym typeface="Arial"/>
              </a:rPr>
              <a:t>3.Auxiliary Carry Flag (AC): </a:t>
            </a:r>
          </a:p>
          <a:p>
            <a:pPr marL="342900" indent="-147319">
              <a:lnSpc>
                <a:spcPct val="120312"/>
              </a:lnSpc>
              <a:buClr>
                <a:srgbClr val="000000"/>
              </a:buClr>
              <a:buSzPct val="98765"/>
              <a:buFont typeface="Arial"/>
              <a:buChar char="●"/>
            </a:pPr>
            <a:r>
              <a:rPr lang="en-US" sz="1600" dirty="0">
                <a:solidFill>
                  <a:srgbClr val="000000"/>
                </a:solidFill>
                <a:latin typeface="Arial"/>
                <a:ea typeface="Arial"/>
                <a:cs typeface="Arial"/>
                <a:sym typeface="Arial"/>
              </a:rPr>
              <a:t>If D3 generates any carry when doing any   arithmetic and logical operation, this flag is set. Otherwise it is reset.</a:t>
            </a:r>
          </a:p>
          <a:p>
            <a:pPr>
              <a:lnSpc>
                <a:spcPct val="120312"/>
              </a:lnSpc>
            </a:pPr>
            <a:r>
              <a:rPr lang="en-US" sz="1600" b="1" dirty="0">
                <a:solidFill>
                  <a:srgbClr val="000000"/>
                </a:solidFill>
                <a:latin typeface="Arial"/>
                <a:ea typeface="Arial"/>
                <a:cs typeface="Arial"/>
                <a:sym typeface="Arial"/>
              </a:rPr>
              <a:t>4.Parity Flag (P): </a:t>
            </a:r>
          </a:p>
          <a:p>
            <a:pPr marL="342900" indent="-147319">
              <a:lnSpc>
                <a:spcPct val="120312"/>
              </a:lnSpc>
              <a:buClr>
                <a:srgbClr val="000000"/>
              </a:buClr>
              <a:buSzPct val="98765"/>
              <a:buFont typeface="Arial"/>
              <a:buChar char="●"/>
            </a:pPr>
            <a:r>
              <a:rPr lang="en-US" sz="1600" dirty="0">
                <a:solidFill>
                  <a:srgbClr val="000000"/>
                </a:solidFill>
                <a:latin typeface="Arial"/>
                <a:ea typeface="Arial"/>
                <a:cs typeface="Arial"/>
                <a:sym typeface="Arial"/>
              </a:rPr>
              <a:t>If the result of arithmetic and logical operation contains even number of 1's then this flag will be set and if it is odd number of 1's it will be reset.</a:t>
            </a:r>
          </a:p>
          <a:p>
            <a:pPr>
              <a:lnSpc>
                <a:spcPct val="120312"/>
              </a:lnSpc>
            </a:pPr>
            <a:r>
              <a:rPr lang="en-US" sz="1600" b="1" dirty="0">
                <a:solidFill>
                  <a:srgbClr val="000000"/>
                </a:solidFill>
                <a:latin typeface="Arial"/>
                <a:ea typeface="Arial"/>
                <a:cs typeface="Arial"/>
                <a:sym typeface="Arial"/>
              </a:rPr>
              <a:t>5.Carry Flag (CY): </a:t>
            </a:r>
          </a:p>
          <a:p>
            <a:pPr marL="342900" indent="-147319">
              <a:lnSpc>
                <a:spcPct val="120312"/>
              </a:lnSpc>
              <a:buClr>
                <a:srgbClr val="000000"/>
              </a:buClr>
              <a:buSzPct val="98765"/>
              <a:buFont typeface="Arial"/>
              <a:buChar char="●"/>
            </a:pPr>
            <a:r>
              <a:rPr lang="en-US" sz="1600" dirty="0">
                <a:solidFill>
                  <a:srgbClr val="000000"/>
                </a:solidFill>
                <a:latin typeface="Arial"/>
                <a:ea typeface="Arial"/>
                <a:cs typeface="Arial"/>
                <a:sym typeface="Arial"/>
              </a:rPr>
              <a:t>If any arithmetic and logical operation result any carry then carry flag is set otherwise it is reset.</a:t>
            </a:r>
          </a:p>
          <a:p>
            <a:pPr>
              <a:lnSpc>
                <a:spcPct val="120312"/>
              </a:lnSpc>
            </a:pPr>
            <a:endParaRPr sz="1600">
              <a:solidFill>
                <a:srgbClr val="000000"/>
              </a:solidFill>
              <a:latin typeface="Arial"/>
              <a:ea typeface="Arial"/>
              <a:cs typeface="Arial"/>
              <a:sym typeface="Arial"/>
            </a:endParaRPr>
          </a:p>
          <a:p>
            <a:pPr>
              <a:lnSpc>
                <a:spcPct val="120312"/>
              </a:lnSpc>
            </a:pPr>
            <a:endParaRPr sz="160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idx="4294967295"/>
          </p:nvPr>
        </p:nvSpPr>
        <p:spPr>
          <a:xfrm>
            <a:off x="549270" y="35082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Registers</a:t>
            </a:r>
          </a:p>
        </p:txBody>
      </p:sp>
      <p:sp>
        <p:nvSpPr>
          <p:cNvPr id="170" name="Shape 170"/>
          <p:cNvSpPr txBox="1"/>
          <p:nvPr/>
        </p:nvSpPr>
        <p:spPr>
          <a:xfrm>
            <a:off x="625455" y="1265221"/>
            <a:ext cx="8190225" cy="5024744"/>
          </a:xfrm>
          <a:prstGeom prst="rect">
            <a:avLst/>
          </a:prstGeom>
          <a:noFill/>
          <a:ln>
            <a:noFill/>
          </a:ln>
        </p:spPr>
        <p:txBody>
          <a:bodyPr lIns="34290" tIns="34290" rIns="34290" bIns="34290" anchor="t" anchorCtr="0">
            <a:noAutofit/>
          </a:bodyPr>
          <a:lstStyle/>
          <a:p>
            <a:pPr>
              <a:lnSpc>
                <a:spcPct val="120000"/>
              </a:lnSpc>
            </a:pPr>
            <a:endParaRPr sz="1000">
              <a:solidFill>
                <a:srgbClr val="000000"/>
              </a:solidFill>
              <a:latin typeface="Arial"/>
              <a:ea typeface="Arial"/>
              <a:cs typeface="Arial"/>
              <a:sym typeface="Arial"/>
            </a:endParaRPr>
          </a:p>
          <a:p>
            <a:pPr>
              <a:lnSpc>
                <a:spcPct val="120000"/>
              </a:lnSpc>
            </a:pPr>
            <a:r>
              <a:rPr lang="en-US" sz="2000" dirty="0">
                <a:solidFill>
                  <a:srgbClr val="000000"/>
                </a:solidFill>
                <a:latin typeface="Arial"/>
                <a:ea typeface="Arial"/>
                <a:cs typeface="Arial"/>
                <a:sym typeface="Arial"/>
              </a:rPr>
              <a:t>Program Counter (PC):</a:t>
            </a:r>
          </a:p>
          <a:p>
            <a:pPr>
              <a:lnSpc>
                <a:spcPct val="120138"/>
              </a:lnSpc>
            </a:pPr>
            <a:endParaRPr>
              <a:solidFill>
                <a:srgbClr val="000000"/>
              </a:solidFill>
              <a:latin typeface="Arial"/>
              <a:ea typeface="Arial"/>
              <a:cs typeface="Arial"/>
              <a:sym typeface="Arial"/>
            </a:endParaRP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This 16-bit register sequencing the execution of instructions. </a:t>
            </a: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It is a memory pointer. Memory locations have 16-bit addresses, and that is why this is a 16-bit register.</a:t>
            </a: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The function of the program counter is to point to the memory address of the next instruction to be executed.</a:t>
            </a: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When an </a:t>
            </a:r>
            <a:r>
              <a:rPr lang="en-US" dirty="0" err="1">
                <a:solidFill>
                  <a:srgbClr val="000000"/>
                </a:solidFill>
                <a:latin typeface="Arial"/>
                <a:ea typeface="Arial"/>
                <a:cs typeface="Arial"/>
                <a:sym typeface="Arial"/>
              </a:rPr>
              <a:t>opcode</a:t>
            </a:r>
            <a:r>
              <a:rPr lang="en-US" dirty="0">
                <a:solidFill>
                  <a:srgbClr val="000000"/>
                </a:solidFill>
                <a:latin typeface="Arial"/>
                <a:ea typeface="Arial"/>
                <a:cs typeface="Arial"/>
                <a:sym typeface="Arial"/>
              </a:rPr>
              <a:t> is being fetched, the program counter is incremented by one to point to the next memory location.</a:t>
            </a:r>
          </a:p>
          <a:p>
            <a:pPr>
              <a:lnSpc>
                <a:spcPct val="120000"/>
              </a:lnSpc>
            </a:pPr>
            <a:endParaRPr sz="2000">
              <a:solidFill>
                <a:srgbClr val="000000"/>
              </a:solidFill>
              <a:latin typeface="Arial"/>
              <a:ea typeface="Arial"/>
              <a:cs typeface="Arial"/>
              <a:sym typeface="Arial"/>
            </a:endParaRPr>
          </a:p>
          <a:p>
            <a:pPr>
              <a:lnSpc>
                <a:spcPct val="120000"/>
              </a:lnSpc>
            </a:pPr>
            <a:r>
              <a:rPr lang="en-US" sz="2000" dirty="0">
                <a:solidFill>
                  <a:srgbClr val="000000"/>
                </a:solidFill>
                <a:latin typeface="Arial"/>
                <a:ea typeface="Arial"/>
                <a:cs typeface="Arial"/>
                <a:sym typeface="Arial"/>
              </a:rPr>
              <a:t>Stack Pointer (Sp):</a:t>
            </a: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The stack pointer is also a 16-bit register used as a memory pointer.</a:t>
            </a: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It points to a memory location in R/W memory, called the stack. </a:t>
            </a:r>
          </a:p>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The beginning of the stack is defined by loading a 16-bit address in the stack pointer (register).</a:t>
            </a:r>
          </a:p>
          <a:p>
            <a:pPr>
              <a:lnSpc>
                <a:spcPct val="120138"/>
              </a:lnSpc>
            </a:pPr>
            <a:endParaRPr>
              <a:solidFill>
                <a:srgbClr val="000000"/>
              </a:solidFill>
              <a:latin typeface="Arial"/>
              <a:ea typeface="Arial"/>
              <a:cs typeface="Arial"/>
              <a:sym typeface="Arial"/>
            </a:endParaRPr>
          </a:p>
          <a:p>
            <a:pPr>
              <a:lnSpc>
                <a:spcPct val="120138"/>
              </a:lnSpc>
            </a:pPr>
            <a:endParaRPr>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idx="4294967295"/>
          </p:nvPr>
        </p:nvSpPr>
        <p:spPr>
          <a:xfrm>
            <a:off x="549270" y="320671"/>
            <a:ext cx="8114017" cy="1608884"/>
          </a:xfrm>
          <a:prstGeom prst="rect">
            <a:avLst/>
          </a:prstGeom>
          <a:noFill/>
          <a:ln>
            <a:noFill/>
          </a:ln>
        </p:spPr>
        <p:txBody>
          <a:bodyPr lIns="34290" tIns="34290" rIns="34290" bIns="34290" anchor="ctr" anchorCtr="0">
            <a:noAutofit/>
          </a:bodyPr>
          <a:lstStyle/>
          <a:p>
            <a:pPr>
              <a:lnSpc>
                <a:spcPct val="119886"/>
              </a:lnSpc>
              <a:spcBef>
                <a:spcPts val="0"/>
              </a:spcBef>
            </a:pPr>
            <a:r>
              <a:rPr lang="en-US" b="1" dirty="0">
                <a:solidFill>
                  <a:srgbClr val="000000"/>
                </a:solidFill>
                <a:latin typeface="Arial"/>
                <a:ea typeface="Arial"/>
                <a:cs typeface="Arial"/>
                <a:sym typeface="Arial"/>
              </a:rPr>
              <a:t>Arithmetic and Logic Unit (ALU):</a:t>
            </a:r>
          </a:p>
        </p:txBody>
      </p:sp>
      <p:sp>
        <p:nvSpPr>
          <p:cNvPr id="176" name="Shape 176"/>
          <p:cNvSpPr txBox="1"/>
          <p:nvPr/>
        </p:nvSpPr>
        <p:spPr>
          <a:xfrm>
            <a:off x="1006470" y="1493820"/>
            <a:ext cx="7199617" cy="622598"/>
          </a:xfrm>
          <a:prstGeom prst="rect">
            <a:avLst/>
          </a:prstGeom>
          <a:noFill/>
          <a:ln>
            <a:noFill/>
          </a:ln>
        </p:spPr>
        <p:txBody>
          <a:bodyPr lIns="34290" tIns="34290" rIns="34290" bIns="34290" anchor="t" anchorCtr="0">
            <a:noAutofit/>
          </a:bodyPr>
          <a:lstStyle/>
          <a:p>
            <a:pPr>
              <a:lnSpc>
                <a:spcPct val="120138"/>
              </a:lnSpc>
            </a:pPr>
            <a:endParaRPr b="1">
              <a:solidFill>
                <a:srgbClr val="000000"/>
              </a:solidFill>
              <a:latin typeface="Arial"/>
              <a:ea typeface="Arial"/>
              <a:cs typeface="Arial"/>
              <a:sym typeface="Arial"/>
            </a:endParaRPr>
          </a:p>
        </p:txBody>
      </p:sp>
      <p:sp>
        <p:nvSpPr>
          <p:cNvPr id="177" name="Shape 177"/>
          <p:cNvSpPr txBox="1"/>
          <p:nvPr/>
        </p:nvSpPr>
        <p:spPr>
          <a:xfrm>
            <a:off x="701663" y="1493821"/>
            <a:ext cx="7809209" cy="2562524"/>
          </a:xfrm>
          <a:prstGeom prst="rect">
            <a:avLst/>
          </a:prstGeom>
          <a:noFill/>
          <a:ln>
            <a:noFill/>
          </a:ln>
        </p:spPr>
        <p:txBody>
          <a:bodyPr lIns="34290" tIns="34290" rIns="34290" bIns="34290" anchor="t" anchorCtr="0">
            <a:noAutofit/>
          </a:bodyPr>
          <a:lstStyle/>
          <a:p>
            <a:pPr>
              <a:lnSpc>
                <a:spcPct val="120138"/>
              </a:lnSpc>
            </a:pPr>
            <a:endParaRPr b="1">
              <a:solidFill>
                <a:srgbClr val="000000"/>
              </a:solidFill>
              <a:latin typeface="Arial"/>
              <a:ea typeface="Arial"/>
              <a:cs typeface="Arial"/>
              <a:sym typeface="Arial"/>
            </a:endParaRPr>
          </a:p>
          <a:p>
            <a:pPr>
              <a:lnSpc>
                <a:spcPct val="120138"/>
              </a:lnSpc>
            </a:pPr>
            <a:r>
              <a:rPr lang="en-US" dirty="0">
                <a:solidFill>
                  <a:srgbClr val="000000"/>
                </a:solidFill>
                <a:latin typeface="Arial"/>
                <a:ea typeface="Arial"/>
                <a:cs typeface="Arial"/>
                <a:sym typeface="Arial"/>
              </a:rPr>
              <a:t>It is used to perform the arithmetic operations like addition, subtraction, multiplication, division, increment and decrement and logical operations like AND, OR and EX-OR.</a:t>
            </a:r>
          </a:p>
          <a:p>
            <a:pPr>
              <a:lnSpc>
                <a:spcPct val="120138"/>
              </a:lnSpc>
            </a:pPr>
            <a:r>
              <a:rPr lang="en-US" dirty="0">
                <a:solidFill>
                  <a:srgbClr val="000000"/>
                </a:solidFill>
                <a:latin typeface="Arial"/>
                <a:ea typeface="Arial"/>
                <a:cs typeface="Arial"/>
                <a:sym typeface="Arial"/>
              </a:rPr>
              <a:t/>
            </a:r>
            <a:br>
              <a:rPr lang="en-US" dirty="0">
                <a:solidFill>
                  <a:srgbClr val="000000"/>
                </a:solidFill>
                <a:latin typeface="Arial"/>
                <a:ea typeface="Arial"/>
                <a:cs typeface="Arial"/>
                <a:sym typeface="Arial"/>
              </a:rPr>
            </a:br>
            <a:r>
              <a:rPr lang="en-US" dirty="0">
                <a:solidFill>
                  <a:srgbClr val="000000"/>
                </a:solidFill>
                <a:latin typeface="Arial"/>
                <a:ea typeface="Arial"/>
                <a:cs typeface="Arial"/>
                <a:sym typeface="Arial"/>
              </a:rPr>
              <a:t>It receives the data from accumulator and registers.</a:t>
            </a:r>
          </a:p>
          <a:p>
            <a:pPr>
              <a:lnSpc>
                <a:spcPct val="120138"/>
              </a:lnSpc>
            </a:pPr>
            <a:endParaRPr>
              <a:solidFill>
                <a:srgbClr val="000000"/>
              </a:solidFill>
              <a:latin typeface="Arial"/>
              <a:ea typeface="Arial"/>
              <a:cs typeface="Arial"/>
              <a:sym typeface="Arial"/>
            </a:endParaRPr>
          </a:p>
          <a:p>
            <a:pPr>
              <a:lnSpc>
                <a:spcPct val="120138"/>
              </a:lnSpc>
            </a:pPr>
            <a:r>
              <a:rPr lang="en-US" dirty="0">
                <a:solidFill>
                  <a:srgbClr val="000000"/>
                </a:solidFill>
                <a:latin typeface="Arial"/>
                <a:ea typeface="Arial"/>
                <a:cs typeface="Arial"/>
                <a:sym typeface="Arial"/>
              </a:rPr>
              <a:t>According to the result it set or reset the flags.</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Externally Initiated Operation</a:t>
            </a:r>
          </a:p>
        </p:txBody>
      </p:sp>
      <p:sp>
        <p:nvSpPr>
          <p:cNvPr id="213" name="Shape 213"/>
          <p:cNvSpPr txBox="1"/>
          <p:nvPr/>
        </p:nvSpPr>
        <p:spPr>
          <a:xfrm>
            <a:off x="701663" y="1341428"/>
            <a:ext cx="7809209" cy="4213553"/>
          </a:xfrm>
          <a:prstGeom prst="rect">
            <a:avLst/>
          </a:prstGeom>
          <a:noFill/>
          <a:ln>
            <a:noFill/>
          </a:ln>
        </p:spPr>
        <p:txBody>
          <a:bodyPr lIns="34290" tIns="34290" rIns="34290" bIns="34290" anchor="t" anchorCtr="0">
            <a:noAutofit/>
          </a:bodyPr>
          <a:lstStyle/>
          <a:p>
            <a:pPr>
              <a:lnSpc>
                <a:spcPct val="120138"/>
              </a:lnSpc>
            </a:pPr>
            <a:r>
              <a:rPr lang="en-US" dirty="0">
                <a:solidFill>
                  <a:srgbClr val="000000"/>
                </a:solidFill>
                <a:latin typeface="Arial"/>
                <a:ea typeface="Arial"/>
                <a:cs typeface="Arial"/>
                <a:sym typeface="Arial"/>
              </a:rPr>
              <a:t>External devices can Initiate the following Operations, for which individual pins on microprocessor chip are assigned:</a:t>
            </a:r>
          </a:p>
          <a:p>
            <a:pPr>
              <a:lnSpc>
                <a:spcPct val="120138"/>
              </a:lnSpc>
            </a:pPr>
            <a:endParaRPr>
              <a:solidFill>
                <a:srgbClr val="000000"/>
              </a:solidFill>
              <a:latin typeface="Arial"/>
              <a:ea typeface="Arial"/>
              <a:cs typeface="Arial"/>
              <a:sym typeface="Arial"/>
            </a:endParaRPr>
          </a:p>
          <a:p>
            <a:pPr>
              <a:lnSpc>
                <a:spcPct val="120138"/>
              </a:lnSpc>
            </a:pPr>
            <a:r>
              <a:rPr lang="en-US" b="1" dirty="0">
                <a:solidFill>
                  <a:srgbClr val="000000"/>
                </a:solidFill>
                <a:latin typeface="Arial"/>
                <a:ea typeface="Arial"/>
                <a:cs typeface="Arial"/>
                <a:sym typeface="Arial"/>
              </a:rPr>
              <a:t>Reset :</a:t>
            </a:r>
            <a:r>
              <a:rPr lang="en-US" dirty="0">
                <a:solidFill>
                  <a:srgbClr val="000000"/>
                </a:solidFill>
                <a:latin typeface="Arial"/>
                <a:ea typeface="Arial"/>
                <a:cs typeface="Arial"/>
                <a:sym typeface="Arial"/>
              </a:rPr>
              <a:t>When reset pin is activates by the external key, all internal operations are suspended and program counter is cleared(0000H). Program execution can again begin at zero memory address.</a:t>
            </a:r>
          </a:p>
          <a:p>
            <a:pPr>
              <a:lnSpc>
                <a:spcPct val="120138"/>
              </a:lnSpc>
            </a:pPr>
            <a:endParaRPr>
              <a:solidFill>
                <a:srgbClr val="000000"/>
              </a:solidFill>
              <a:latin typeface="Arial"/>
              <a:ea typeface="Arial"/>
              <a:cs typeface="Arial"/>
              <a:sym typeface="Arial"/>
            </a:endParaRPr>
          </a:p>
          <a:p>
            <a:pPr>
              <a:lnSpc>
                <a:spcPct val="120138"/>
              </a:lnSpc>
            </a:pPr>
            <a:r>
              <a:rPr lang="en-US" b="1" dirty="0">
                <a:solidFill>
                  <a:srgbClr val="000000"/>
                </a:solidFill>
                <a:latin typeface="Arial"/>
                <a:ea typeface="Arial"/>
                <a:cs typeface="Arial"/>
                <a:sym typeface="Arial"/>
              </a:rPr>
              <a:t>Interrupt:</a:t>
            </a:r>
            <a:r>
              <a:rPr lang="en-US" dirty="0">
                <a:solidFill>
                  <a:srgbClr val="000000"/>
                </a:solidFill>
                <a:latin typeface="Arial"/>
                <a:ea typeface="Arial"/>
                <a:cs typeface="Arial"/>
                <a:sym typeface="Arial"/>
              </a:rPr>
              <a:t> Microprocessor can be interrupted from normal execution and ask to execute some other instruction (Service routine).</a:t>
            </a:r>
          </a:p>
          <a:p>
            <a:pPr>
              <a:lnSpc>
                <a:spcPct val="120138"/>
              </a:lnSpc>
            </a:pPr>
            <a:endParaRPr>
              <a:solidFill>
                <a:srgbClr val="000000"/>
              </a:solidFill>
              <a:latin typeface="Arial"/>
              <a:ea typeface="Arial"/>
              <a:cs typeface="Arial"/>
              <a:sym typeface="Arial"/>
            </a:endParaRPr>
          </a:p>
          <a:p>
            <a:pPr>
              <a:lnSpc>
                <a:spcPct val="120138"/>
              </a:lnSpc>
            </a:pPr>
            <a:r>
              <a:rPr lang="en-US" b="1" dirty="0">
                <a:solidFill>
                  <a:srgbClr val="000000"/>
                </a:solidFill>
                <a:latin typeface="Arial"/>
                <a:ea typeface="Arial"/>
                <a:cs typeface="Arial"/>
                <a:sym typeface="Arial"/>
              </a:rPr>
              <a:t>Ready:</a:t>
            </a:r>
            <a:r>
              <a:rPr lang="en-US" dirty="0">
                <a:solidFill>
                  <a:srgbClr val="000000"/>
                </a:solidFill>
                <a:latin typeface="Arial"/>
                <a:ea typeface="Arial"/>
                <a:cs typeface="Arial"/>
                <a:sym typeface="Arial"/>
              </a:rPr>
              <a:t> If the signal at this READY pin is low, the microprocessor enter into this wait state. It is used to synchronize slow peripherals with microprocessor.</a:t>
            </a:r>
          </a:p>
          <a:p>
            <a:pPr>
              <a:lnSpc>
                <a:spcPct val="120138"/>
              </a:lnSpc>
            </a:pPr>
            <a:r>
              <a:rPr lang="en-US" b="1" dirty="0">
                <a:solidFill>
                  <a:srgbClr val="000000"/>
                </a:solidFill>
                <a:latin typeface="Arial"/>
                <a:ea typeface="Arial"/>
                <a:cs typeface="Arial"/>
                <a:sym typeface="Arial"/>
              </a:rPr>
              <a:t>Hold: </a:t>
            </a:r>
            <a:r>
              <a:rPr lang="en-US" dirty="0">
                <a:solidFill>
                  <a:srgbClr val="000000"/>
                </a:solidFill>
                <a:latin typeface="Arial"/>
                <a:ea typeface="Arial"/>
                <a:cs typeface="Arial"/>
                <a:sym typeface="Arial"/>
              </a:rPr>
              <a:t>When HOLD pin is activated by an external signal, the microprocessor relinquishes control of buses an allow external peripheral to use them (e. g DMA).</a:t>
            </a:r>
          </a:p>
          <a:p>
            <a:pPr>
              <a:lnSpc>
                <a:spcPct val="120138"/>
              </a:lnSpc>
            </a:pPr>
            <a:endParaRPr>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 y="0"/>
            <a:ext cx="9144000"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0" y="0"/>
            <a:ext cx="9143999"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0" y="1"/>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414338" y="300038"/>
            <a:ext cx="8315325" cy="62579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idx="4294967295"/>
          </p:nvPr>
        </p:nvSpPr>
        <p:spPr>
          <a:xfrm>
            <a:off x="549270" y="320671"/>
            <a:ext cx="8114017" cy="1119510"/>
          </a:xfrm>
          <a:prstGeom prst="rect">
            <a:avLst/>
          </a:prstGeom>
          <a:noFill/>
          <a:ln>
            <a:noFill/>
          </a:ln>
        </p:spPr>
        <p:txBody>
          <a:bodyPr lIns="34290" tIns="34290" rIns="34290" bIns="34290" anchor="ctr" anchorCtr="0">
            <a:noAutofit/>
          </a:bodyPr>
          <a:lstStyle/>
          <a:p>
            <a:pPr>
              <a:lnSpc>
                <a:spcPct val="120000"/>
              </a:lnSpc>
              <a:spcBef>
                <a:spcPts val="0"/>
              </a:spcBef>
            </a:pPr>
            <a:r>
              <a:rPr lang="en-US" sz="4000" dirty="0">
                <a:solidFill>
                  <a:srgbClr val="000000"/>
                </a:solidFill>
                <a:latin typeface="Arial"/>
                <a:ea typeface="Arial"/>
                <a:cs typeface="Arial"/>
                <a:sym typeface="Arial"/>
              </a:rPr>
              <a:t>Classification of Microprocessor Applications </a:t>
            </a:r>
          </a:p>
        </p:txBody>
      </p:sp>
      <p:sp>
        <p:nvSpPr>
          <p:cNvPr id="34" name="Shape 34"/>
          <p:cNvSpPr txBox="1"/>
          <p:nvPr/>
        </p:nvSpPr>
        <p:spPr>
          <a:xfrm>
            <a:off x="549270" y="1440180"/>
            <a:ext cx="8266410" cy="4708508"/>
          </a:xfrm>
          <a:prstGeom prst="rect">
            <a:avLst/>
          </a:prstGeom>
          <a:noFill/>
          <a:ln>
            <a:noFill/>
          </a:ln>
        </p:spPr>
        <p:txBody>
          <a:bodyPr lIns="34290" tIns="34290" rIns="34290" bIns="34290" anchor="t" anchorCtr="0">
            <a:noAutofit/>
          </a:bodyPr>
          <a:lstStyle/>
          <a:p>
            <a:pPr marL="342900" indent="-153670">
              <a:buClr>
                <a:srgbClr val="000000"/>
              </a:buClr>
              <a:buSzPct val="99415"/>
              <a:buFont typeface="Arial"/>
              <a:buChar char="●"/>
            </a:pPr>
            <a:r>
              <a:rPr lang="en-US" sz="1700" b="1" dirty="0">
                <a:solidFill>
                  <a:srgbClr val="000000"/>
                </a:solidFill>
                <a:latin typeface="Arial"/>
                <a:ea typeface="Arial"/>
                <a:cs typeface="Arial"/>
                <a:sym typeface="Arial"/>
              </a:rPr>
              <a:t>Reprogrammable Systems or general purpose microprocessors </a:t>
            </a:r>
            <a:r>
              <a:rPr lang="en-US" sz="1700" dirty="0" err="1">
                <a:solidFill>
                  <a:srgbClr val="000000"/>
                </a:solidFill>
                <a:latin typeface="Arial"/>
                <a:ea typeface="Arial"/>
                <a:cs typeface="Arial"/>
                <a:sym typeface="Arial"/>
              </a:rPr>
              <a:t>e.g</a:t>
            </a:r>
            <a:r>
              <a:rPr lang="en-US" sz="1700" dirty="0">
                <a:solidFill>
                  <a:srgbClr val="000000"/>
                </a:solidFill>
                <a:latin typeface="Arial"/>
                <a:ea typeface="Arial"/>
                <a:cs typeface="Arial"/>
                <a:sym typeface="Arial"/>
              </a:rPr>
              <a:t> Microcomputer(Microprocessor is used for computing and data </a:t>
            </a:r>
            <a:r>
              <a:rPr lang="en-US" sz="1700" dirty="0" smtClean="0">
                <a:solidFill>
                  <a:srgbClr val="000000"/>
                </a:solidFill>
                <a:latin typeface="Arial"/>
                <a:ea typeface="Arial"/>
                <a:cs typeface="Arial"/>
                <a:sym typeface="Arial"/>
              </a:rPr>
              <a:t>processing, capable of handling large data, mass storage devices).</a:t>
            </a:r>
            <a:endParaRPr sz="1700" b="1" dirty="0">
              <a:solidFill>
                <a:srgbClr val="000000"/>
              </a:solidFill>
              <a:latin typeface="Arial"/>
              <a:ea typeface="Arial"/>
              <a:cs typeface="Arial"/>
              <a:sym typeface="Arial"/>
            </a:endParaRPr>
          </a:p>
          <a:p>
            <a:pPr marL="342900" indent="-153670">
              <a:spcBef>
                <a:spcPts val="310"/>
              </a:spcBef>
              <a:buClr>
                <a:srgbClr val="000000"/>
              </a:buClr>
              <a:buSzPct val="99415"/>
              <a:buFont typeface="Arial"/>
              <a:buChar char="●"/>
            </a:pPr>
            <a:r>
              <a:rPr lang="en-US" sz="1700" b="1" dirty="0">
                <a:solidFill>
                  <a:srgbClr val="000000"/>
                </a:solidFill>
                <a:latin typeface="Arial"/>
                <a:ea typeface="Arial"/>
                <a:cs typeface="Arial"/>
                <a:sym typeface="Arial"/>
              </a:rPr>
              <a:t>Embedded Systems-Operations </a:t>
            </a:r>
            <a:r>
              <a:rPr lang="en-US" sz="1700" dirty="0">
                <a:solidFill>
                  <a:srgbClr val="000000"/>
                </a:solidFill>
                <a:latin typeface="Arial"/>
                <a:ea typeface="Arial"/>
                <a:cs typeface="Arial"/>
                <a:sym typeface="Arial"/>
              </a:rPr>
              <a:t>managed behind the scenes by a microcontroller (Microprocessor is the part of final </a:t>
            </a:r>
            <a:r>
              <a:rPr lang="en-US" sz="1700" dirty="0" smtClean="0">
                <a:solidFill>
                  <a:srgbClr val="000000"/>
                </a:solidFill>
                <a:latin typeface="Arial"/>
                <a:ea typeface="Arial"/>
                <a:cs typeface="Arial"/>
                <a:sym typeface="Arial"/>
              </a:rPr>
              <a:t>product and not available for reprogramming) </a:t>
            </a:r>
            <a:r>
              <a:rPr lang="en-US" sz="1700" dirty="0" err="1">
                <a:solidFill>
                  <a:srgbClr val="000000"/>
                </a:solidFill>
                <a:latin typeface="Arial"/>
                <a:ea typeface="Arial"/>
                <a:cs typeface="Arial"/>
                <a:sym typeface="Arial"/>
              </a:rPr>
              <a:t>e.g</a:t>
            </a:r>
            <a:r>
              <a:rPr lang="en-US" sz="1700" dirty="0">
                <a:solidFill>
                  <a:srgbClr val="000000"/>
                </a:solidFill>
                <a:latin typeface="Arial"/>
                <a:ea typeface="Arial"/>
                <a:cs typeface="Arial"/>
                <a:sym typeface="Arial"/>
              </a:rPr>
              <a:t> copier machine, traffic light controllers, dashboard controllers , dishwashers, washing machines, automatic testing instruments etc.</a:t>
            </a:r>
          </a:p>
          <a:p>
            <a:pPr>
              <a:spcBef>
                <a:spcPts val="469"/>
              </a:spcBef>
            </a:pPr>
            <a:r>
              <a:rPr lang="en-US" sz="2200" b="1" dirty="0">
                <a:solidFill>
                  <a:srgbClr val="000000"/>
                </a:solidFill>
                <a:latin typeface="Arial"/>
                <a:ea typeface="Arial"/>
                <a:cs typeface="Arial"/>
                <a:sym typeface="Arial"/>
              </a:rPr>
              <a:t>Microcontroller (MCU)</a:t>
            </a:r>
          </a:p>
          <a:p>
            <a:pPr marL="342900" indent="-160020">
              <a:spcBef>
                <a:spcPts val="329"/>
              </a:spcBef>
              <a:buClr>
                <a:srgbClr val="000000"/>
              </a:buClr>
              <a:buSzPct val="100000"/>
              <a:buFont typeface="Arial"/>
              <a:buChar char="●"/>
            </a:pPr>
            <a:r>
              <a:rPr lang="en-US" dirty="0">
                <a:solidFill>
                  <a:srgbClr val="000000"/>
                </a:solidFill>
                <a:latin typeface="Arial"/>
                <a:ea typeface="Arial"/>
                <a:cs typeface="Arial"/>
                <a:sym typeface="Arial"/>
              </a:rPr>
              <a:t>An integrated electronic computing device that includes three major components on a single chip</a:t>
            </a:r>
          </a:p>
          <a:p>
            <a:pPr marL="685800" lvl="1" indent="-160020">
              <a:spcBef>
                <a:spcPts val="329"/>
              </a:spcBef>
              <a:buClr>
                <a:srgbClr val="000000"/>
              </a:buClr>
              <a:buSzPct val="100000"/>
              <a:buFont typeface="Courier New"/>
              <a:buChar char="o"/>
            </a:pPr>
            <a:r>
              <a:rPr lang="en-US" dirty="0">
                <a:solidFill>
                  <a:srgbClr val="000000"/>
                </a:solidFill>
                <a:latin typeface="Arial"/>
                <a:ea typeface="Arial"/>
                <a:cs typeface="Arial"/>
                <a:sym typeface="Arial"/>
              </a:rPr>
              <a:t>Microprocessor (MPU)</a:t>
            </a:r>
          </a:p>
          <a:p>
            <a:pPr marL="685800" lvl="1" indent="-160020">
              <a:spcBef>
                <a:spcPts val="329"/>
              </a:spcBef>
              <a:buClr>
                <a:srgbClr val="000000"/>
              </a:buClr>
              <a:buSzPct val="100000"/>
              <a:buFont typeface="Courier New"/>
              <a:buChar char="o"/>
            </a:pPr>
            <a:r>
              <a:rPr lang="en-US" dirty="0">
                <a:solidFill>
                  <a:srgbClr val="000000"/>
                </a:solidFill>
                <a:latin typeface="Arial"/>
                <a:ea typeface="Arial"/>
                <a:cs typeface="Arial"/>
                <a:sym typeface="Arial"/>
              </a:rPr>
              <a:t>Memory</a:t>
            </a:r>
          </a:p>
          <a:p>
            <a:pPr marL="685800" lvl="1" indent="-160020">
              <a:spcBef>
                <a:spcPts val="329"/>
              </a:spcBef>
              <a:buClr>
                <a:srgbClr val="000000"/>
              </a:buClr>
              <a:buSzPct val="100000"/>
              <a:buFont typeface="Courier New"/>
              <a:buChar char="o"/>
            </a:pPr>
            <a:r>
              <a:rPr lang="en-US" dirty="0">
                <a:solidFill>
                  <a:srgbClr val="000000"/>
                </a:solidFill>
                <a:latin typeface="Arial"/>
                <a:ea typeface="Arial"/>
                <a:cs typeface="Arial"/>
                <a:sym typeface="Arial"/>
              </a:rPr>
              <a:t>I/O (</a:t>
            </a:r>
            <a:r>
              <a:rPr lang="en-US" dirty="0" err="1">
                <a:solidFill>
                  <a:srgbClr val="000000"/>
                </a:solidFill>
                <a:latin typeface="Arial"/>
                <a:ea typeface="Arial"/>
                <a:cs typeface="Arial"/>
                <a:sym typeface="Arial"/>
              </a:rPr>
              <a:t>Input/Output</a:t>
            </a:r>
            <a:r>
              <a:rPr lang="en-US" dirty="0">
                <a:solidFill>
                  <a:srgbClr val="000000"/>
                </a:solidFill>
                <a:latin typeface="Arial"/>
                <a:ea typeface="Arial"/>
                <a:cs typeface="Arial"/>
                <a:sym typeface="Arial"/>
              </a:rPr>
              <a:t>) ports</a:t>
            </a:r>
          </a:p>
          <a:p>
            <a:pPr marL="342900" indent="-160020">
              <a:spcBef>
                <a:spcPts val="329"/>
              </a:spcBef>
              <a:buClr>
                <a:srgbClr val="000000"/>
              </a:buClr>
              <a:buSzPct val="100000"/>
              <a:buFont typeface="Arial"/>
              <a:buChar char="●"/>
            </a:pPr>
            <a:r>
              <a:rPr lang="en-US" dirty="0">
                <a:solidFill>
                  <a:srgbClr val="000000"/>
                </a:solidFill>
                <a:latin typeface="Arial"/>
                <a:ea typeface="Arial"/>
                <a:cs typeface="Arial"/>
                <a:sym typeface="Arial"/>
              </a:rPr>
              <a:t>Microcontrollers have memory etc inside the chip, the busses may all be internal. In the microprocessor the buses are external to the chip (except for the internal data bus). In case of external buses, the chip connects to the busses via buffers, which are simply an electronic connection between external bus and the internal data bus.</a:t>
            </a:r>
          </a:p>
          <a:p>
            <a:pPr>
              <a:spcBef>
                <a:spcPts val="310"/>
              </a:spcBef>
            </a:pPr>
            <a:endParaRPr sz="1700" dirty="0">
              <a:solidFill>
                <a:srgbClr val="000000"/>
              </a:solidFill>
              <a:latin typeface="Arial"/>
              <a:ea typeface="Arial"/>
              <a:cs typeface="Arial"/>
              <a:sym typeface="Arial"/>
            </a:endParaRPr>
          </a:p>
          <a:p>
            <a:pPr>
              <a:spcBef>
                <a:spcPts val="310"/>
              </a:spcBef>
            </a:pPr>
            <a:endParaRPr sz="1700" dirty="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414338" y="319088"/>
            <a:ext cx="8315325" cy="62198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cstate="print"/>
          <a:srcRect/>
          <a:stretch>
            <a:fillRect/>
          </a:stretch>
        </p:blipFill>
        <p:spPr bwMode="auto">
          <a:xfrm>
            <a:off x="428625" y="304800"/>
            <a:ext cx="8286750" cy="6248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cstate="print"/>
          <a:srcRect/>
          <a:stretch>
            <a:fillRect/>
          </a:stretch>
        </p:blipFill>
        <p:spPr bwMode="auto">
          <a:xfrm>
            <a:off x="419100" y="314325"/>
            <a:ext cx="8305800" cy="62293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cstate="print"/>
          <a:srcRect/>
          <a:stretch>
            <a:fillRect/>
          </a:stretch>
        </p:blipFill>
        <p:spPr bwMode="auto">
          <a:xfrm>
            <a:off x="423863" y="309563"/>
            <a:ext cx="8296275" cy="62388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cstate="print"/>
          <a:srcRect/>
          <a:stretch>
            <a:fillRect/>
          </a:stretch>
        </p:blipFill>
        <p:spPr bwMode="auto">
          <a:xfrm>
            <a:off x="428625" y="300038"/>
            <a:ext cx="8286750" cy="62579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0" y="0"/>
            <a:ext cx="9144000" cy="3429000"/>
          </a:xfrm>
          <a:prstGeom prst="rect">
            <a:avLst/>
          </a:prstGeom>
          <a:noFill/>
          <a:ln w="9525">
            <a:noFill/>
            <a:miter lim="800000"/>
            <a:headEnd/>
            <a:tailEnd/>
          </a:ln>
          <a:effectLst/>
        </p:spPr>
      </p:pic>
      <p:pic>
        <p:nvPicPr>
          <p:cNvPr id="17412" name="Picture 4"/>
          <p:cNvPicPr>
            <a:picLocks noChangeAspect="1" noChangeArrowheads="1"/>
          </p:cNvPicPr>
          <p:nvPr/>
        </p:nvPicPr>
        <p:blipFill>
          <a:blip r:embed="rId3" cstate="print"/>
          <a:srcRect/>
          <a:stretch>
            <a:fillRect/>
          </a:stretch>
        </p:blipFill>
        <p:spPr bwMode="auto">
          <a:xfrm>
            <a:off x="0" y="3114675"/>
            <a:ext cx="9144000" cy="37433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cstate="print"/>
          <a:srcRect/>
          <a:stretch>
            <a:fillRect/>
          </a:stretch>
        </p:blipFill>
        <p:spPr bwMode="auto">
          <a:xfrm>
            <a:off x="419100" y="300038"/>
            <a:ext cx="8305800" cy="62579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cstate="print"/>
          <a:srcRect/>
          <a:stretch>
            <a:fillRect/>
          </a:stretch>
        </p:blipFill>
        <p:spPr bwMode="auto">
          <a:xfrm>
            <a:off x="419100" y="319088"/>
            <a:ext cx="8305800" cy="62198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cstate="print"/>
          <a:srcRect/>
          <a:stretch>
            <a:fillRect/>
          </a:stretch>
        </p:blipFill>
        <p:spPr bwMode="auto">
          <a:xfrm>
            <a:off x="423863" y="295275"/>
            <a:ext cx="8296275" cy="62674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cstate="print"/>
          <a:srcRect/>
          <a:stretch>
            <a:fillRect/>
          </a:stretch>
        </p:blipFill>
        <p:spPr bwMode="auto">
          <a:xfrm>
            <a:off x="419100" y="304800"/>
            <a:ext cx="8305800" cy="6248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Memory</a:t>
            </a:r>
          </a:p>
        </p:txBody>
      </p:sp>
      <p:sp>
        <p:nvSpPr>
          <p:cNvPr id="41" name="Shape 41"/>
          <p:cNvSpPr txBox="1"/>
          <p:nvPr/>
        </p:nvSpPr>
        <p:spPr>
          <a:xfrm>
            <a:off x="549270" y="6402375"/>
            <a:ext cx="2018025" cy="341617"/>
          </a:xfrm>
          <a:prstGeom prst="rect">
            <a:avLst/>
          </a:prstGeom>
          <a:noFill/>
          <a:ln>
            <a:noFill/>
          </a:ln>
        </p:spPr>
        <p:txBody>
          <a:bodyPr lIns="34290" tIns="34290" rIns="34290" bIns="34290" anchor="ctr" anchorCtr="0">
            <a:noAutofit/>
          </a:bodyPr>
          <a:lstStyle/>
          <a:p>
            <a:pPr>
              <a:lnSpc>
                <a:spcPct val="119791"/>
              </a:lnSpc>
            </a:pPr>
            <a:endParaRPr lang="en-US" sz="1200" dirty="0">
              <a:solidFill>
                <a:srgbClr val="898989"/>
              </a:solidFill>
              <a:latin typeface="Arial"/>
              <a:ea typeface="Arial"/>
              <a:cs typeface="Arial"/>
              <a:sym typeface="Arial"/>
            </a:endParaRPr>
          </a:p>
        </p:txBody>
      </p:sp>
      <p:pic>
        <p:nvPicPr>
          <p:cNvPr id="42" name="Shape 42"/>
          <p:cNvPicPr preferRelativeResize="0"/>
          <p:nvPr/>
        </p:nvPicPr>
        <p:blipFill>
          <a:blip r:embed="rId3" cstate="print">
            <a:alphaModFix/>
          </a:blip>
          <a:stretch>
            <a:fillRect/>
          </a:stretch>
        </p:blipFill>
        <p:spPr>
          <a:xfrm>
            <a:off x="761985" y="1371600"/>
            <a:ext cx="4238617" cy="4533885"/>
          </a:xfrm>
          <a:prstGeom prst="rect">
            <a:avLst/>
          </a:prstGeom>
          <a:noFill/>
          <a:ln>
            <a:noFill/>
          </a:ln>
        </p:spPr>
      </p:pic>
      <p:sp>
        <p:nvSpPr>
          <p:cNvPr id="43" name="Shape 43"/>
          <p:cNvSpPr txBox="1"/>
          <p:nvPr/>
        </p:nvSpPr>
        <p:spPr>
          <a:xfrm>
            <a:off x="4892671" y="1722420"/>
            <a:ext cx="3694409" cy="4548488"/>
          </a:xfrm>
          <a:prstGeom prst="rect">
            <a:avLst/>
          </a:prstGeom>
          <a:noFill/>
          <a:ln>
            <a:noFill/>
          </a:ln>
        </p:spPr>
        <p:txBody>
          <a:bodyPr lIns="34290" tIns="34290" rIns="34290" bIns="34290" anchor="t" anchorCtr="0">
            <a:noAutofit/>
          </a:bodyPr>
          <a:lstStyle/>
          <a:p>
            <a:pPr marL="342900" indent="-185420">
              <a:lnSpc>
                <a:spcPct val="119886"/>
              </a:lnSpc>
              <a:buClr>
                <a:srgbClr val="000000"/>
              </a:buClr>
              <a:buSzPct val="101851"/>
              <a:buFont typeface="Arial"/>
              <a:buChar char="●"/>
            </a:pPr>
            <a:r>
              <a:rPr lang="en-US" sz="2200" dirty="0">
                <a:solidFill>
                  <a:srgbClr val="000000"/>
                </a:solidFill>
                <a:latin typeface="Arial"/>
                <a:ea typeface="Arial"/>
                <a:cs typeface="Arial"/>
                <a:sym typeface="Arial"/>
              </a:rPr>
              <a:t>Like pages of notebook where pages made up of semiconductor material.</a:t>
            </a:r>
          </a:p>
          <a:p>
            <a:pPr marL="342900" indent="-210820">
              <a:lnSpc>
                <a:spcPct val="120192"/>
              </a:lnSpc>
              <a:spcBef>
                <a:spcPts val="469"/>
              </a:spcBef>
              <a:buClr>
                <a:srgbClr val="000000"/>
              </a:buClr>
              <a:buSzPct val="99616"/>
              <a:buFont typeface="Arial"/>
              <a:buChar char="●"/>
            </a:pPr>
            <a:r>
              <a:rPr lang="en-US" sz="2600" dirty="0">
                <a:solidFill>
                  <a:srgbClr val="000000"/>
                </a:solidFill>
                <a:latin typeface="Arial"/>
                <a:ea typeface="Arial"/>
                <a:cs typeface="Arial"/>
                <a:sym typeface="Arial"/>
              </a:rPr>
              <a:t>Storage Device </a:t>
            </a:r>
          </a:p>
          <a:p>
            <a:pPr marL="685800" lvl="1" indent="-185420">
              <a:lnSpc>
                <a:spcPct val="120192"/>
              </a:lnSpc>
              <a:spcBef>
                <a:spcPts val="394"/>
              </a:spcBef>
              <a:buClr>
                <a:srgbClr val="000000"/>
              </a:buClr>
              <a:buSzPct val="101851"/>
              <a:buFont typeface="Courier New"/>
              <a:buChar char="o"/>
            </a:pPr>
            <a:r>
              <a:rPr lang="en-US" sz="2200" dirty="0">
                <a:solidFill>
                  <a:srgbClr val="000000"/>
                </a:solidFill>
                <a:latin typeface="Arial"/>
                <a:ea typeface="Arial"/>
                <a:cs typeface="Arial"/>
                <a:sym typeface="Arial"/>
              </a:rPr>
              <a:t>Addresses</a:t>
            </a:r>
          </a:p>
          <a:p>
            <a:pPr marL="685800" lvl="1" indent="-185420">
              <a:lnSpc>
                <a:spcPct val="120192"/>
              </a:lnSpc>
              <a:spcBef>
                <a:spcPts val="394"/>
              </a:spcBef>
              <a:buClr>
                <a:srgbClr val="000000"/>
              </a:buClr>
              <a:buSzPct val="101851"/>
              <a:buFont typeface="Courier New"/>
              <a:buChar char="o"/>
            </a:pPr>
            <a:r>
              <a:rPr lang="en-US" sz="2200" dirty="0">
                <a:solidFill>
                  <a:srgbClr val="000000"/>
                </a:solidFill>
                <a:latin typeface="Arial"/>
                <a:ea typeface="Arial"/>
                <a:cs typeface="Arial"/>
                <a:sym typeface="Arial"/>
              </a:rPr>
              <a:t>Registers</a:t>
            </a:r>
          </a:p>
          <a:p>
            <a:pPr marL="342900" indent="-210820">
              <a:lnSpc>
                <a:spcPct val="120192"/>
              </a:lnSpc>
              <a:spcBef>
                <a:spcPts val="469"/>
              </a:spcBef>
              <a:buClr>
                <a:srgbClr val="000000"/>
              </a:buClr>
              <a:buSzPct val="99616"/>
              <a:buFont typeface="Arial"/>
              <a:buChar char="●"/>
            </a:pPr>
            <a:r>
              <a:rPr lang="en-US" sz="2600" dirty="0">
                <a:solidFill>
                  <a:srgbClr val="000000"/>
                </a:solidFill>
                <a:latin typeface="Arial"/>
                <a:ea typeface="Arial"/>
                <a:cs typeface="Arial"/>
                <a:sym typeface="Arial"/>
              </a:rPr>
              <a:t>Major Categories</a:t>
            </a:r>
          </a:p>
          <a:p>
            <a:pPr marL="685800" lvl="1" indent="-198120">
              <a:lnSpc>
                <a:spcPct val="120192"/>
              </a:lnSpc>
              <a:spcBef>
                <a:spcPts val="431"/>
              </a:spcBef>
              <a:buClr>
                <a:srgbClr val="000000"/>
              </a:buClr>
              <a:buSzPct val="98765"/>
              <a:buFont typeface="Courier New"/>
              <a:buChar char="o"/>
            </a:pPr>
            <a:r>
              <a:rPr lang="en-US" sz="2400" dirty="0">
                <a:solidFill>
                  <a:srgbClr val="000000"/>
                </a:solidFill>
                <a:latin typeface="Arial"/>
                <a:ea typeface="Arial"/>
                <a:cs typeface="Arial"/>
                <a:sym typeface="Arial"/>
              </a:rPr>
              <a:t>Read/Write Memory (R/W)</a:t>
            </a:r>
          </a:p>
          <a:p>
            <a:pPr marL="685800" lvl="1" indent="-198120">
              <a:lnSpc>
                <a:spcPct val="120192"/>
              </a:lnSpc>
              <a:spcBef>
                <a:spcPts val="431"/>
              </a:spcBef>
              <a:buClr>
                <a:srgbClr val="000000"/>
              </a:buClr>
              <a:buSzPct val="98765"/>
              <a:buFont typeface="Courier New"/>
              <a:buChar char="o"/>
            </a:pPr>
            <a:r>
              <a:rPr lang="en-US" sz="2400" dirty="0">
                <a:solidFill>
                  <a:srgbClr val="000000"/>
                </a:solidFill>
                <a:latin typeface="Arial"/>
                <a:ea typeface="Arial"/>
                <a:cs typeface="Arial"/>
                <a:sym typeface="Arial"/>
              </a:rPr>
              <a:t>Read-only-Memory (ROM)</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228600" y="228600"/>
            <a:ext cx="8915400" cy="6708775"/>
          </a:xfrm>
          <a:prstGeom prst="rect">
            <a:avLst/>
          </a:prstGeom>
          <a:noFill/>
          <a:ln w="9525">
            <a:noFill/>
            <a:miter lim="800000"/>
            <a:headEnd/>
            <a:tailEnd/>
          </a:ln>
        </p:spPr>
        <p:txBody>
          <a:bodyPr tIns="0" bIns="0" anchor="ctr">
            <a:spAutoFit/>
          </a:bodyPr>
          <a:lstStyle/>
          <a:p>
            <a:r>
              <a:rPr lang="en-US" sz="2400" b="1" dirty="0">
                <a:solidFill>
                  <a:srgbClr val="FF0000"/>
                </a:solidFill>
                <a:latin typeface="Verdana" pitchFamily="34" charset="0"/>
                <a:cs typeface="Arial" charset="0"/>
              </a:rPr>
              <a:t>Timing Diagram </a:t>
            </a:r>
            <a:r>
              <a:rPr lang="en-US" sz="2400" b="1" dirty="0">
                <a:solidFill>
                  <a:srgbClr val="993366"/>
                </a:solidFill>
                <a:latin typeface="Verdana" pitchFamily="34" charset="0"/>
                <a:cs typeface="Arial" charset="0"/>
              </a:rPr>
              <a:t>is a graphical representation. It represents the execution time taken by each instruction in a graphical format. The execution time is represented in T-states.</a:t>
            </a:r>
            <a:endParaRPr lang="en-US" sz="2400" dirty="0">
              <a:latin typeface="Calibri" pitchFamily="34" charset="0"/>
              <a:cs typeface="Arial" charset="0"/>
            </a:endParaRPr>
          </a:p>
          <a:p>
            <a:pPr eaLnBrk="0" hangingPunct="0"/>
            <a:r>
              <a:rPr lang="en-US" sz="2400" b="1" dirty="0">
                <a:solidFill>
                  <a:srgbClr val="993366"/>
                </a:solidFill>
                <a:latin typeface="Verdana" pitchFamily="34" charset="0"/>
                <a:cs typeface="Arial" charset="0"/>
              </a:rPr>
              <a:t/>
            </a:r>
            <a:br>
              <a:rPr lang="en-US" sz="2400" b="1" dirty="0">
                <a:solidFill>
                  <a:srgbClr val="993366"/>
                </a:solidFill>
                <a:latin typeface="Verdana" pitchFamily="34" charset="0"/>
                <a:cs typeface="Arial" charset="0"/>
              </a:rPr>
            </a:br>
            <a:r>
              <a:rPr lang="en-US" sz="2400" b="1" dirty="0">
                <a:solidFill>
                  <a:srgbClr val="FF0000"/>
                </a:solidFill>
                <a:latin typeface="Verdana" pitchFamily="34" charset="0"/>
                <a:cs typeface="Arial" charset="0"/>
              </a:rPr>
              <a:t>Instruction Cycle:</a:t>
            </a:r>
            <a:endParaRPr lang="en-US" sz="2400" dirty="0">
              <a:solidFill>
                <a:srgbClr val="FF0000"/>
              </a:solidFill>
              <a:latin typeface="Calibri" pitchFamily="34" charset="0"/>
              <a:cs typeface="Arial" charset="0"/>
            </a:endParaRPr>
          </a:p>
          <a:p>
            <a:pPr eaLnBrk="0" hangingPunct="0"/>
            <a:r>
              <a:rPr lang="en-US" sz="2400" b="1" dirty="0">
                <a:solidFill>
                  <a:srgbClr val="993366"/>
                </a:solidFill>
                <a:latin typeface="Verdana" pitchFamily="34" charset="0"/>
                <a:cs typeface="Arial" charset="0"/>
              </a:rPr>
              <a:t>       The time required to execute an instruction .</a:t>
            </a:r>
            <a:endParaRPr lang="en-US" sz="2400" dirty="0">
              <a:latin typeface="Calibri" pitchFamily="34" charset="0"/>
              <a:cs typeface="Arial" charset="0"/>
            </a:endParaRPr>
          </a:p>
          <a:p>
            <a:pPr eaLnBrk="0" hangingPunct="0"/>
            <a:r>
              <a:rPr lang="en-US" sz="2400" b="1" dirty="0">
                <a:solidFill>
                  <a:srgbClr val="993366"/>
                </a:solidFill>
                <a:latin typeface="Verdana" pitchFamily="34" charset="0"/>
                <a:cs typeface="Arial" charset="0"/>
              </a:rPr>
              <a:t/>
            </a:r>
            <a:br>
              <a:rPr lang="en-US" sz="2400" b="1" dirty="0">
                <a:solidFill>
                  <a:srgbClr val="993366"/>
                </a:solidFill>
                <a:latin typeface="Verdana" pitchFamily="34" charset="0"/>
                <a:cs typeface="Arial" charset="0"/>
              </a:rPr>
            </a:br>
            <a:r>
              <a:rPr lang="en-US" sz="2400" b="1" dirty="0">
                <a:solidFill>
                  <a:srgbClr val="FF0000"/>
                </a:solidFill>
                <a:latin typeface="Verdana" pitchFamily="34" charset="0"/>
                <a:cs typeface="Arial" charset="0"/>
              </a:rPr>
              <a:t>Machine Cycle:</a:t>
            </a:r>
            <a:endParaRPr lang="en-US" sz="2400" b="1" dirty="0">
              <a:solidFill>
                <a:srgbClr val="FF0000"/>
              </a:solidFill>
              <a:latin typeface="Calibri" pitchFamily="34" charset="0"/>
              <a:cs typeface="Arial" charset="0"/>
            </a:endParaRPr>
          </a:p>
          <a:p>
            <a:pPr eaLnBrk="0" hangingPunct="0"/>
            <a:r>
              <a:rPr lang="en-US" sz="2400" b="1" dirty="0">
                <a:solidFill>
                  <a:srgbClr val="993366"/>
                </a:solidFill>
                <a:latin typeface="Verdana" pitchFamily="34" charset="0"/>
                <a:cs typeface="Arial" charset="0"/>
              </a:rPr>
              <a:t>       The time required to access the memory or input/output devices .</a:t>
            </a:r>
            <a:endParaRPr lang="en-US" sz="2400" dirty="0">
              <a:latin typeface="Calibri" pitchFamily="34" charset="0"/>
              <a:cs typeface="Arial" charset="0"/>
            </a:endParaRPr>
          </a:p>
          <a:p>
            <a:pPr eaLnBrk="0" hangingPunct="0"/>
            <a:r>
              <a:rPr lang="en-US" sz="2400" b="1" dirty="0">
                <a:solidFill>
                  <a:srgbClr val="993366"/>
                </a:solidFill>
                <a:latin typeface="Verdana" pitchFamily="34" charset="0"/>
                <a:cs typeface="Arial" charset="0"/>
              </a:rPr>
              <a:t/>
            </a:r>
            <a:br>
              <a:rPr lang="en-US" sz="2400" b="1" dirty="0">
                <a:solidFill>
                  <a:srgbClr val="993366"/>
                </a:solidFill>
                <a:latin typeface="Verdana" pitchFamily="34" charset="0"/>
                <a:cs typeface="Arial" charset="0"/>
              </a:rPr>
            </a:br>
            <a:r>
              <a:rPr lang="en-US" sz="2400" b="1" dirty="0">
                <a:solidFill>
                  <a:srgbClr val="FF0000"/>
                </a:solidFill>
                <a:latin typeface="Verdana" pitchFamily="34" charset="0"/>
                <a:cs typeface="Arial" charset="0"/>
              </a:rPr>
              <a:t>T-State:</a:t>
            </a:r>
            <a:endParaRPr lang="en-US" sz="2400" dirty="0">
              <a:solidFill>
                <a:srgbClr val="FF0000"/>
              </a:solidFill>
              <a:latin typeface="Calibri" pitchFamily="34" charset="0"/>
              <a:cs typeface="Arial" charset="0"/>
            </a:endParaRPr>
          </a:p>
          <a:p>
            <a:pPr eaLnBrk="0" hangingPunct="0">
              <a:buFontTx/>
              <a:buChar char="•"/>
            </a:pPr>
            <a:r>
              <a:rPr lang="en-US" sz="2400" b="1" dirty="0">
                <a:solidFill>
                  <a:srgbClr val="993366"/>
                </a:solidFill>
                <a:latin typeface="Verdana" pitchFamily="34" charset="0"/>
                <a:cs typeface="Arial" charset="0"/>
              </a:rPr>
              <a:t>The machine cycle and instruction cycle takes multiple clock periods.</a:t>
            </a:r>
            <a:r>
              <a:rPr lang="en-US" sz="2400" dirty="0">
                <a:latin typeface="Calibri" pitchFamily="34" charset="0"/>
                <a:cs typeface="Arial" charset="0"/>
              </a:rPr>
              <a:t> </a:t>
            </a:r>
          </a:p>
          <a:p>
            <a:pPr eaLnBrk="0" hangingPunct="0">
              <a:buFontTx/>
              <a:buChar char="•"/>
            </a:pPr>
            <a:r>
              <a:rPr lang="en-US" sz="2400" b="1" dirty="0">
                <a:solidFill>
                  <a:srgbClr val="993366"/>
                </a:solidFill>
                <a:latin typeface="Verdana" pitchFamily="34" charset="0"/>
                <a:cs typeface="Arial" charset="0"/>
              </a:rPr>
              <a:t>A portion of an operation carried out in one system clock period is called as T-state.</a:t>
            </a:r>
            <a:r>
              <a:rPr lang="en-US" sz="2400" dirty="0">
                <a:latin typeface="Calibri" pitchFamily="34" charset="0"/>
                <a:cs typeface="Arial" charset="0"/>
              </a:rPr>
              <a:t> </a:t>
            </a:r>
          </a:p>
          <a:p>
            <a:pPr eaLnBrk="0" hangingPunct="0"/>
            <a:endParaRPr lang="en-US" sz="3200" dirty="0">
              <a:latin typeface="Calibri" pitchFamily="34" charset="0"/>
            </a:endParaRPr>
          </a:p>
        </p:txBody>
      </p:sp>
      <p:sp>
        <p:nvSpPr>
          <p:cNvPr id="3" name="Footer Placeholder 2"/>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Timing-Diagram-Pic1-pic37"/>
          <p:cNvPicPr>
            <a:picLocks noChangeAspect="1" noChangeArrowheads="1"/>
          </p:cNvPicPr>
          <p:nvPr/>
        </p:nvPicPr>
        <p:blipFill>
          <a:blip r:embed="rId2" cstate="print"/>
          <a:srcRect/>
          <a:stretch>
            <a:fillRect/>
          </a:stretch>
        </p:blipFill>
        <p:spPr bwMode="auto">
          <a:xfrm>
            <a:off x="0" y="1524000"/>
            <a:ext cx="9144000" cy="376237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6000" smtClean="0">
                <a:solidFill>
                  <a:srgbClr val="FF0000"/>
                </a:solidFill>
              </a:rPr>
              <a:t>Timing diagrams</a:t>
            </a:r>
            <a:endParaRPr lang="en-IN" sz="6000" smtClean="0">
              <a:solidFill>
                <a:srgbClr val="FF0000"/>
              </a:solidFill>
            </a:endParaRP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latin typeface="Times New Roman" pitchFamily="18" charset="0"/>
                <a:cs typeface="Times New Roman" pitchFamily="18" charset="0"/>
              </a:rPr>
              <a:t>The 8085 microprocessor has 7 basic machine cycle. They are</a:t>
            </a:r>
          </a:p>
          <a:p>
            <a:pPr marL="0" indent="0" eaLnBrk="1" fontAlgn="auto" hangingPunct="1">
              <a:spcAft>
                <a:spcPts val="0"/>
              </a:spcAft>
              <a:buFont typeface="Arial" pitchFamily="34" charset="0"/>
              <a:buNone/>
              <a:defRPr/>
            </a:pPr>
            <a:r>
              <a:rPr lang="en-US" dirty="0">
                <a:latin typeface="Times New Roman" pitchFamily="18" charset="0"/>
                <a:cs typeface="Times New Roman" pitchFamily="18" charset="0"/>
              </a:rPr>
              <a:t>1. Op-code Fetch cycle(4T or 6T).</a:t>
            </a:r>
          </a:p>
          <a:p>
            <a:pPr marL="0" indent="0" eaLnBrk="1" fontAlgn="auto" hangingPunct="1">
              <a:spcAft>
                <a:spcPts val="0"/>
              </a:spcAft>
              <a:buFont typeface="Arial" pitchFamily="34" charset="0"/>
              <a:buNone/>
              <a:defRPr/>
            </a:pPr>
            <a:r>
              <a:rPr lang="en-US" dirty="0">
                <a:latin typeface="Times New Roman" pitchFamily="18" charset="0"/>
                <a:cs typeface="Times New Roman" pitchFamily="18" charset="0"/>
              </a:rPr>
              <a:t>2. Memory read cycle (3T)</a:t>
            </a:r>
          </a:p>
          <a:p>
            <a:pPr marL="0" indent="0" eaLnBrk="1" fontAlgn="auto" hangingPunct="1">
              <a:spcAft>
                <a:spcPts val="0"/>
              </a:spcAft>
              <a:buFont typeface="Arial" pitchFamily="34" charset="0"/>
              <a:buNone/>
              <a:defRPr/>
            </a:pPr>
            <a:r>
              <a:rPr lang="en-US" dirty="0">
                <a:latin typeface="Times New Roman" pitchFamily="18" charset="0"/>
                <a:cs typeface="Times New Roman" pitchFamily="18" charset="0"/>
              </a:rPr>
              <a:t>3. Memory write cycle(3T)</a:t>
            </a:r>
          </a:p>
          <a:p>
            <a:pPr marL="0" indent="0" eaLnBrk="1" fontAlgn="auto" hangingPunct="1">
              <a:spcAft>
                <a:spcPts val="0"/>
              </a:spcAft>
              <a:buFont typeface="Arial" pitchFamily="34" charset="0"/>
              <a:buNone/>
              <a:defRPr/>
            </a:pPr>
            <a:r>
              <a:rPr lang="en-US" dirty="0">
                <a:latin typeface="Times New Roman" pitchFamily="18" charset="0"/>
                <a:cs typeface="Times New Roman" pitchFamily="18" charset="0"/>
              </a:rPr>
              <a:t>4. I/O read cycle(3T)</a:t>
            </a:r>
          </a:p>
          <a:p>
            <a:pPr marL="0" indent="0" eaLnBrk="1" fontAlgn="auto" hangingPunct="1">
              <a:spcAft>
                <a:spcPts val="0"/>
              </a:spcAft>
              <a:buFont typeface="Arial" pitchFamily="34" charset="0"/>
              <a:buNone/>
              <a:defRPr/>
            </a:pPr>
            <a:r>
              <a:rPr lang="en-US" dirty="0">
                <a:latin typeface="Times New Roman" pitchFamily="18" charset="0"/>
                <a:cs typeface="Times New Roman" pitchFamily="18" charset="0"/>
              </a:rPr>
              <a:t>5. I/O write cycle(3T)</a:t>
            </a:r>
          </a:p>
          <a:p>
            <a:pPr marL="0" indent="0" eaLnBrk="1" fontAlgn="auto" hangingPunct="1">
              <a:spcAft>
                <a:spcPts val="0"/>
              </a:spcAft>
              <a:buFont typeface="Arial" pitchFamily="34" charset="0"/>
              <a:buNone/>
              <a:defRPr/>
            </a:pPr>
            <a:r>
              <a:rPr lang="en-US" dirty="0">
                <a:latin typeface="Times New Roman" pitchFamily="18" charset="0"/>
                <a:cs typeface="Times New Roman" pitchFamily="18" charset="0"/>
              </a:rPr>
              <a:t>6. Interrupt Acknowledge cycle(6T or 12T)</a:t>
            </a:r>
          </a:p>
          <a:p>
            <a:pPr marL="0" indent="0" eaLnBrk="1" fontAlgn="auto" hangingPunct="1">
              <a:spcAft>
                <a:spcPts val="0"/>
              </a:spcAft>
              <a:buFont typeface="Arial" pitchFamily="34" charset="0"/>
              <a:buNone/>
              <a:defRPr/>
            </a:pPr>
            <a:r>
              <a:rPr lang="en-US" dirty="0">
                <a:latin typeface="Times New Roman" pitchFamily="18" charset="0"/>
                <a:cs typeface="Times New Roman" pitchFamily="18" charset="0"/>
              </a:rPr>
              <a:t>7. Bus idle </a:t>
            </a:r>
            <a:r>
              <a:rPr lang="en-US" dirty="0" smtClean="0">
                <a:latin typeface="Times New Roman" pitchFamily="18" charset="0"/>
                <a:cs typeface="Times New Roman" pitchFamily="18" charset="0"/>
              </a:rPr>
              <a:t>cycle</a:t>
            </a:r>
            <a:endParaRPr lang="en-US" dirty="0">
              <a:latin typeface="Times New Roman" pitchFamily="18" charset="0"/>
              <a:cs typeface="Times New Roman" pitchFamily="18" charset="0"/>
            </a:endParaRPr>
          </a:p>
          <a:p>
            <a:pPr eaLnBrk="1" fontAlgn="auto" hangingPunct="1">
              <a:spcAft>
                <a:spcPts val="0"/>
              </a:spcAft>
              <a:buFont typeface="Arial" pitchFamily="34" charset="0"/>
              <a:buChar char="•"/>
              <a:defRPr/>
            </a:pPr>
            <a:endParaRPr lang="en-IN" dirty="0"/>
          </a:p>
        </p:txBody>
      </p:sp>
      <p:sp>
        <p:nvSpPr>
          <p:cNvPr id="4" name="Footer Placeholder 3"/>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p:cNvPicPr>
            <a:picLocks noChangeAspect="1" noChangeArrowheads="1"/>
          </p:cNvPicPr>
          <p:nvPr/>
        </p:nvPicPr>
        <p:blipFill>
          <a:blip r:embed="rId2" cstate="print"/>
          <a:srcRect/>
          <a:stretch>
            <a:fillRect/>
          </a:stretch>
        </p:blipFill>
        <p:spPr bwMode="auto">
          <a:xfrm>
            <a:off x="152400" y="457200"/>
            <a:ext cx="8382000" cy="54864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0"/>
            <a:ext cx="8610600" cy="838200"/>
          </a:xfrm>
        </p:spPr>
        <p:txBody>
          <a:bodyPr>
            <a:normAutofit fontScale="90000"/>
          </a:bodyPr>
          <a:lstStyle/>
          <a:p>
            <a:pPr eaLnBrk="1" hangingPunct="1"/>
            <a:r>
              <a:rPr lang="en-US" sz="5000" b="1" smtClean="0">
                <a:solidFill>
                  <a:srgbClr val="FF0000"/>
                </a:solidFill>
              </a:rPr>
              <a:t>1.Opcode fetch cycle(4T or 6T)</a:t>
            </a:r>
            <a:endParaRPr lang="en-IN" sz="5000" b="1" smtClean="0">
              <a:solidFill>
                <a:srgbClr val="FF0000"/>
              </a:solidFill>
            </a:endParaRPr>
          </a:p>
        </p:txBody>
      </p:sp>
      <p:pic>
        <p:nvPicPr>
          <p:cNvPr id="7171" name="Picture 5" descr="http://8085projects.info/images/Timing-Diagram-Pic2-pic38.png"/>
          <p:cNvPicPr>
            <a:picLocks noChangeAspect="1" noChangeArrowheads="1"/>
          </p:cNvPicPr>
          <p:nvPr/>
        </p:nvPicPr>
        <p:blipFill>
          <a:blip r:embed="rId2" cstate="print"/>
          <a:srcRect/>
          <a:stretch>
            <a:fillRect/>
          </a:stretch>
        </p:blipFill>
        <p:spPr bwMode="auto">
          <a:xfrm>
            <a:off x="0" y="914400"/>
            <a:ext cx="9144000" cy="5943600"/>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6600" smtClean="0">
                <a:solidFill>
                  <a:srgbClr val="FF0000"/>
                </a:solidFill>
              </a:rPr>
              <a:t>OPCODE FETCH</a:t>
            </a:r>
          </a:p>
        </p:txBody>
      </p:sp>
      <p:sp>
        <p:nvSpPr>
          <p:cNvPr id="8195" name="Content Placeholder 2"/>
          <p:cNvSpPr>
            <a:spLocks noGrp="1"/>
          </p:cNvSpPr>
          <p:nvPr>
            <p:ph idx="1"/>
          </p:nvPr>
        </p:nvSpPr>
        <p:spPr>
          <a:xfrm>
            <a:off x="304800" y="1295400"/>
            <a:ext cx="8610600" cy="4830763"/>
          </a:xfrm>
        </p:spPr>
        <p:txBody>
          <a:bodyPr/>
          <a:lstStyle/>
          <a:p>
            <a:pPr eaLnBrk="1" hangingPunct="1"/>
            <a:r>
              <a:rPr lang="en-US" sz="2400" smtClean="0"/>
              <a:t>The Opcode fetch cycle, fetches the instructions from memory and delivers it to the instruction register of the microprocessor</a:t>
            </a:r>
          </a:p>
          <a:p>
            <a:pPr eaLnBrk="1" hangingPunct="1"/>
            <a:r>
              <a:rPr lang="en-US" sz="2400" smtClean="0"/>
              <a:t>Opcode fetch  machine cycle consists of </a:t>
            </a:r>
            <a:r>
              <a:rPr lang="en-US" sz="2400" b="1" smtClean="0">
                <a:solidFill>
                  <a:srgbClr val="FF0000"/>
                </a:solidFill>
              </a:rPr>
              <a:t>4 T-states</a:t>
            </a:r>
            <a:r>
              <a:rPr lang="en-US" sz="2400" smtClean="0"/>
              <a:t>.</a:t>
            </a:r>
          </a:p>
          <a:p>
            <a:pPr eaLnBrk="1" hangingPunct="1">
              <a:buFont typeface="Arial" charset="0"/>
              <a:buNone/>
            </a:pPr>
            <a:r>
              <a:rPr lang="en-US" b="1" smtClean="0">
                <a:solidFill>
                  <a:srgbClr val="C00000"/>
                </a:solidFill>
              </a:rPr>
              <a:t>T1 State:</a:t>
            </a:r>
          </a:p>
          <a:p>
            <a:pPr eaLnBrk="1" hangingPunct="1">
              <a:buFont typeface="Arial" charset="0"/>
              <a:buNone/>
            </a:pPr>
            <a:r>
              <a:rPr lang="en-US" sz="2400" smtClean="0"/>
              <a:t>          During the T1 state, the contents of the program counter are placed on the 16 bit address bus. The </a:t>
            </a:r>
            <a:r>
              <a:rPr lang="en-US" sz="2400" smtClean="0">
                <a:solidFill>
                  <a:srgbClr val="FF0000"/>
                </a:solidFill>
              </a:rPr>
              <a:t>higher order 8 bits</a:t>
            </a:r>
            <a:r>
              <a:rPr lang="en-US" sz="2400" smtClean="0"/>
              <a:t> are transferred to address bus (</a:t>
            </a:r>
            <a:r>
              <a:rPr lang="en-US" sz="2400" smtClean="0">
                <a:solidFill>
                  <a:srgbClr val="FF0000"/>
                </a:solidFill>
              </a:rPr>
              <a:t>A8-A15</a:t>
            </a:r>
            <a:r>
              <a:rPr lang="en-US" sz="2400" smtClean="0"/>
              <a:t>) and </a:t>
            </a:r>
            <a:r>
              <a:rPr lang="en-US" sz="2400" smtClean="0">
                <a:solidFill>
                  <a:srgbClr val="FF0000"/>
                </a:solidFill>
              </a:rPr>
              <a:t>lower order 8 bits</a:t>
            </a:r>
            <a:r>
              <a:rPr lang="en-US" sz="2400" smtClean="0"/>
              <a:t> are transferred to multiplexed A/D (</a:t>
            </a:r>
            <a:r>
              <a:rPr lang="en-US" sz="2400" smtClean="0">
                <a:solidFill>
                  <a:srgbClr val="FF0000"/>
                </a:solidFill>
              </a:rPr>
              <a:t>AD0-AD7</a:t>
            </a:r>
            <a:r>
              <a:rPr lang="en-US" sz="2400" smtClean="0"/>
              <a:t>) bus.</a:t>
            </a:r>
          </a:p>
          <a:p>
            <a:pPr eaLnBrk="1" hangingPunct="1">
              <a:buFont typeface="Arial" charset="0"/>
              <a:buNone/>
            </a:pPr>
            <a:r>
              <a:rPr lang="en-US" sz="2800" smtClean="0"/>
              <a:t>     </a:t>
            </a:r>
            <a:r>
              <a:rPr lang="en-US" sz="2800" b="1" smtClean="0"/>
              <a:t>ALE (address latch enable) </a:t>
            </a:r>
            <a:r>
              <a:rPr lang="en-US" sz="2800" smtClean="0"/>
              <a:t>signal goes </a:t>
            </a:r>
            <a:r>
              <a:rPr lang="en-US" sz="2800" b="1" smtClean="0">
                <a:solidFill>
                  <a:srgbClr val="FF0000"/>
                </a:solidFill>
              </a:rPr>
              <a:t>high</a:t>
            </a:r>
            <a:r>
              <a:rPr lang="en-US" sz="2800" smtClean="0"/>
              <a:t>. As soon as ALE goes high, the memory latches the AD0-AD7 bus. At the middle of the T state the </a:t>
            </a:r>
            <a:r>
              <a:rPr lang="en-US" sz="2800" b="1" smtClean="0">
                <a:solidFill>
                  <a:srgbClr val="FF0000"/>
                </a:solidFill>
              </a:rPr>
              <a:t>ALE </a:t>
            </a:r>
            <a:r>
              <a:rPr lang="en-US" sz="2800" b="1" smtClean="0"/>
              <a:t>goes</a:t>
            </a:r>
            <a:r>
              <a:rPr lang="en-US" sz="2800" b="1" smtClean="0">
                <a:solidFill>
                  <a:srgbClr val="FF0000"/>
                </a:solidFill>
              </a:rPr>
              <a:t> low</a:t>
            </a:r>
            <a:endParaRPr lang="en-US" sz="2400" b="1" smtClean="0">
              <a:solidFill>
                <a:srgbClr val="FF0000"/>
              </a:solidFill>
            </a:endParaRPr>
          </a:p>
          <a:p>
            <a:pPr eaLnBrk="1" hangingPunct="1">
              <a:buFont typeface="Arial" charset="0"/>
              <a:buNone/>
            </a:pPr>
            <a:endParaRPr lang="en-US" sz="2400" smtClean="0">
              <a:solidFill>
                <a:srgbClr val="FF0000"/>
              </a:solidFill>
            </a:endParaRPr>
          </a:p>
        </p:txBody>
      </p:sp>
      <p:sp>
        <p:nvSpPr>
          <p:cNvPr id="4" name="Footer Placeholder 3"/>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304800"/>
            <a:ext cx="8229600" cy="5821363"/>
          </a:xfrm>
        </p:spPr>
        <p:txBody>
          <a:bodyPr>
            <a:normAutofit lnSpcReduction="10000"/>
          </a:bodyPr>
          <a:lstStyle/>
          <a:p>
            <a:pPr eaLnBrk="1" hangingPunct="1">
              <a:buFont typeface="Arial" charset="0"/>
              <a:buNone/>
            </a:pPr>
            <a:r>
              <a:rPr lang="en-US" b="1" smtClean="0">
                <a:solidFill>
                  <a:srgbClr val="C00000"/>
                </a:solidFill>
              </a:rPr>
              <a:t>T2 State:</a:t>
            </a:r>
          </a:p>
          <a:p>
            <a:pPr eaLnBrk="1" hangingPunct="1">
              <a:buFont typeface="Arial" charset="0"/>
              <a:buNone/>
            </a:pPr>
            <a:r>
              <a:rPr lang="en-US" sz="2400" smtClean="0"/>
              <a:t>     During the beginning of this state, the </a:t>
            </a:r>
            <a:r>
              <a:rPr lang="en-US" sz="2800" b="1" smtClean="0">
                <a:solidFill>
                  <a:srgbClr val="FF0000"/>
                </a:solidFill>
              </a:rPr>
              <a:t>RD’ signal goes low </a:t>
            </a:r>
            <a:r>
              <a:rPr lang="en-US" sz="2400" smtClean="0"/>
              <a:t>to enable memory. It is during this state, the selected memory location is placed on D0-D7 of the Address/Data multiplexed bus.</a:t>
            </a:r>
          </a:p>
          <a:p>
            <a:pPr eaLnBrk="1" hangingPunct="1">
              <a:buFont typeface="Arial" charset="0"/>
              <a:buNone/>
            </a:pPr>
            <a:r>
              <a:rPr lang="en-US" sz="2800" b="1" smtClean="0">
                <a:solidFill>
                  <a:srgbClr val="C00000"/>
                </a:solidFill>
              </a:rPr>
              <a:t>T3 State:</a:t>
            </a:r>
          </a:p>
          <a:p>
            <a:pPr eaLnBrk="1" hangingPunct="1">
              <a:buFont typeface="Arial" charset="0"/>
              <a:buNone/>
            </a:pPr>
            <a:r>
              <a:rPr lang="en-US" sz="2400" smtClean="0"/>
              <a:t>In the previous state the Opcode is placed in D0-D7 of the A/D bus. In this state of the cycle, the Opcode of the A/D bus is transferred to the instruction register of the microprocessor. Now the </a:t>
            </a:r>
            <a:r>
              <a:rPr lang="en-US" sz="2400" b="1" smtClean="0"/>
              <a:t>RD’ goes high</a:t>
            </a:r>
            <a:r>
              <a:rPr lang="en-US" sz="2400" smtClean="0"/>
              <a:t> after this action and thus disables the memory from A/D bus.</a:t>
            </a:r>
          </a:p>
          <a:p>
            <a:pPr eaLnBrk="1" hangingPunct="1">
              <a:buFont typeface="Arial" charset="0"/>
              <a:buNone/>
            </a:pPr>
            <a:r>
              <a:rPr lang="en-US" sz="2800" b="1" smtClean="0">
                <a:solidFill>
                  <a:srgbClr val="C00000"/>
                </a:solidFill>
              </a:rPr>
              <a:t>T4 State:</a:t>
            </a:r>
            <a:endParaRPr lang="en-US" sz="2400" b="1" smtClean="0">
              <a:solidFill>
                <a:srgbClr val="C00000"/>
              </a:solidFill>
            </a:endParaRPr>
          </a:p>
          <a:p>
            <a:pPr eaLnBrk="1" hangingPunct="1">
              <a:buFont typeface="Arial" charset="0"/>
              <a:buNone/>
            </a:pPr>
            <a:r>
              <a:rPr lang="en-US" sz="2400" smtClean="0"/>
              <a:t>     In this state the Opcode which was fetched from the memory is decoded.</a:t>
            </a:r>
            <a:endParaRPr lang="en-US" sz="2400" smtClean="0">
              <a:solidFill>
                <a:srgbClr val="C00000"/>
              </a:solidFill>
            </a:endParaRPr>
          </a:p>
        </p:txBody>
      </p:sp>
      <p:sp>
        <p:nvSpPr>
          <p:cNvPr id="3" name="Footer Placeholder 2"/>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457200"/>
            <a:ext cx="8229600" cy="715963"/>
          </a:xfrm>
        </p:spPr>
        <p:txBody>
          <a:bodyPr>
            <a:normAutofit fontScale="90000"/>
          </a:bodyPr>
          <a:lstStyle/>
          <a:p>
            <a:pPr eaLnBrk="1" hangingPunct="1"/>
            <a:r>
              <a:rPr lang="en-US" sz="4800" b="1" smtClean="0">
                <a:solidFill>
                  <a:srgbClr val="FF0000"/>
                </a:solidFill>
                <a:latin typeface="Times New Roman" pitchFamily="18" charset="0"/>
                <a:cs typeface="Times New Roman" pitchFamily="18" charset="0"/>
              </a:rPr>
              <a:t>2. Memory read cycle (3T)</a:t>
            </a:r>
            <a:br>
              <a:rPr lang="en-US" sz="4800" b="1" smtClean="0">
                <a:solidFill>
                  <a:srgbClr val="FF0000"/>
                </a:solidFill>
                <a:latin typeface="Times New Roman" pitchFamily="18" charset="0"/>
                <a:cs typeface="Times New Roman" pitchFamily="18" charset="0"/>
              </a:rPr>
            </a:br>
            <a:endParaRPr lang="en-US" sz="4800" b="1" smtClean="0">
              <a:solidFill>
                <a:srgbClr val="FF0000"/>
              </a:solidFill>
            </a:endParaRPr>
          </a:p>
        </p:txBody>
      </p:sp>
      <p:pic>
        <p:nvPicPr>
          <p:cNvPr id="10243" name="Picture 5" descr="http://8085projects.info/images/Timing-Diagram-Pic3-pic39.png"/>
          <p:cNvPicPr>
            <a:picLocks noChangeAspect="1" noChangeArrowheads="1"/>
          </p:cNvPicPr>
          <p:nvPr/>
        </p:nvPicPr>
        <p:blipFill>
          <a:blip r:embed="rId2" cstate="print"/>
          <a:srcRect/>
          <a:stretch>
            <a:fillRect/>
          </a:stretch>
        </p:blipFill>
        <p:spPr bwMode="auto">
          <a:xfrm>
            <a:off x="152400" y="838200"/>
            <a:ext cx="86106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0"/>
            <a:ext cx="8458200" cy="5181600"/>
          </a:xfrm>
        </p:spPr>
        <p:txBody>
          <a:bodyPr>
            <a:normAutofit fontScale="92500" lnSpcReduction="20000"/>
          </a:bodyPr>
          <a:lstStyle/>
          <a:p>
            <a:pPr eaLnBrk="1" hangingPunct="1"/>
            <a:r>
              <a:rPr lang="en-US" sz="2400" smtClean="0"/>
              <a:t>These machine cycles have 3 T-states.</a:t>
            </a:r>
          </a:p>
          <a:p>
            <a:pPr eaLnBrk="1" hangingPunct="1">
              <a:buFont typeface="Arial" charset="0"/>
              <a:buNone/>
            </a:pPr>
            <a:r>
              <a:rPr lang="en-US" sz="2400" b="1" smtClean="0"/>
              <a:t>	</a:t>
            </a:r>
            <a:r>
              <a:rPr lang="en-US" sz="2800" b="1" smtClean="0">
                <a:solidFill>
                  <a:srgbClr val="FF0000"/>
                </a:solidFill>
              </a:rPr>
              <a:t>T1 state:</a:t>
            </a:r>
            <a:endParaRPr lang="en-US" sz="2400" b="1" smtClean="0">
              <a:solidFill>
                <a:srgbClr val="FF0000"/>
              </a:solidFill>
            </a:endParaRPr>
          </a:p>
          <a:p>
            <a:pPr eaLnBrk="1" hangingPunct="1"/>
            <a:r>
              <a:rPr lang="en-US" sz="2400" smtClean="0"/>
              <a:t>The higher order address bus </a:t>
            </a:r>
            <a:r>
              <a:rPr lang="en-US" sz="2400" b="1" smtClean="0">
                <a:solidFill>
                  <a:srgbClr val="FF0000"/>
                </a:solidFill>
              </a:rPr>
              <a:t>(A8-A15) </a:t>
            </a:r>
            <a:r>
              <a:rPr lang="en-US" sz="2400" smtClean="0"/>
              <a:t>and lower order address and data multiplexed </a:t>
            </a:r>
            <a:r>
              <a:rPr lang="en-US" sz="2400" smtClean="0">
                <a:solidFill>
                  <a:srgbClr val="FF0000"/>
                </a:solidFill>
              </a:rPr>
              <a:t>(AD0-AD7)</a:t>
            </a:r>
            <a:r>
              <a:rPr lang="en-US" sz="2400" smtClean="0"/>
              <a:t> bus. </a:t>
            </a:r>
            <a:r>
              <a:rPr lang="en-US" sz="2400" b="1" smtClean="0"/>
              <a:t>ALE goes </a:t>
            </a:r>
            <a:r>
              <a:rPr lang="en-US" sz="2400" b="1" smtClean="0">
                <a:solidFill>
                  <a:srgbClr val="FF0000"/>
                </a:solidFill>
              </a:rPr>
              <a:t>high</a:t>
            </a:r>
            <a:r>
              <a:rPr lang="en-US" sz="2400" smtClean="0"/>
              <a:t> so that the memory latches the (AD0-AD7) so that complete 16-bit address are available.</a:t>
            </a:r>
          </a:p>
          <a:p>
            <a:pPr eaLnBrk="1" hangingPunct="1">
              <a:buFont typeface="Arial" charset="0"/>
              <a:buNone/>
            </a:pPr>
            <a:r>
              <a:rPr lang="en-US" sz="2400" smtClean="0"/>
              <a:t>	The mp identifies the memory read machine cycle from the status signals </a:t>
            </a:r>
            <a:r>
              <a:rPr lang="en-US" sz="2400" b="1" smtClean="0">
                <a:solidFill>
                  <a:srgbClr val="FF0000"/>
                </a:solidFill>
              </a:rPr>
              <a:t>IO/M’=0, S1=1, S0=0</a:t>
            </a:r>
            <a:r>
              <a:rPr lang="en-US" sz="2400" smtClean="0"/>
              <a:t>. This condition indicates the memory read cycle.</a:t>
            </a:r>
          </a:p>
          <a:p>
            <a:pPr eaLnBrk="1" hangingPunct="1">
              <a:buFont typeface="Arial" charset="0"/>
              <a:buNone/>
            </a:pPr>
            <a:r>
              <a:rPr lang="en-US" sz="2400" b="1" smtClean="0"/>
              <a:t>	</a:t>
            </a:r>
            <a:r>
              <a:rPr lang="en-US" sz="2400" b="1" smtClean="0">
                <a:solidFill>
                  <a:srgbClr val="FF0000"/>
                </a:solidFill>
              </a:rPr>
              <a:t>T2 state:</a:t>
            </a:r>
          </a:p>
          <a:p>
            <a:pPr eaLnBrk="1" hangingPunct="1"/>
            <a:r>
              <a:rPr lang="en-US" sz="2400" smtClean="0"/>
              <a:t>Selected memory location is placed on the (D0-D7) of the A/D multiplexed bus. RD’ goes </a:t>
            </a:r>
            <a:r>
              <a:rPr lang="en-US" sz="2400" b="1" smtClean="0">
                <a:solidFill>
                  <a:srgbClr val="FF0000"/>
                </a:solidFill>
              </a:rPr>
              <a:t>LOW</a:t>
            </a:r>
          </a:p>
          <a:p>
            <a:pPr eaLnBrk="1" hangingPunct="1">
              <a:buFont typeface="Arial" charset="0"/>
              <a:buNone/>
            </a:pPr>
            <a:r>
              <a:rPr lang="en-US" sz="2400" smtClean="0"/>
              <a:t>	</a:t>
            </a:r>
            <a:r>
              <a:rPr lang="en-US" sz="2400" b="1" smtClean="0">
                <a:solidFill>
                  <a:srgbClr val="FF0000"/>
                </a:solidFill>
              </a:rPr>
              <a:t>T3 State:</a:t>
            </a:r>
          </a:p>
          <a:p>
            <a:pPr eaLnBrk="1" hangingPunct="1"/>
            <a:r>
              <a:rPr lang="en-US" sz="2400" smtClean="0"/>
              <a:t>The data which was loaded on the previous state is transferred to the microprocessor. In the middle of the T3 state RD’ goes high and disables the memory read operation. The data which was obtained from the memory is then decoded.</a:t>
            </a:r>
          </a:p>
          <a:p>
            <a:pPr eaLnBrk="1" hangingPunct="1"/>
            <a:endParaRPr lang="en-US" sz="24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792162"/>
          </a:xfrm>
        </p:spPr>
        <p:txBody>
          <a:bodyPr/>
          <a:lstStyle/>
          <a:p>
            <a:pPr eaLnBrk="1" hangingPunct="1"/>
            <a:r>
              <a:rPr lang="en-US" b="1" smtClean="0">
                <a:solidFill>
                  <a:srgbClr val="FF0000"/>
                </a:solidFill>
                <a:latin typeface="Times New Roman" pitchFamily="18" charset="0"/>
                <a:cs typeface="Times New Roman" pitchFamily="18" charset="0"/>
              </a:rPr>
              <a:t>3. Memory write cycle (3T)</a:t>
            </a:r>
            <a:endParaRPr lang="en-GB" smtClean="0"/>
          </a:p>
        </p:txBody>
      </p:sp>
      <p:pic>
        <p:nvPicPr>
          <p:cNvPr id="12291" name="Picture 2" descr="http://8085projects.info/images/Timing-Diagram-Pic4-pic40.png"/>
          <p:cNvPicPr>
            <a:picLocks noChangeAspect="1" noChangeArrowheads="1"/>
          </p:cNvPicPr>
          <p:nvPr/>
        </p:nvPicPr>
        <p:blipFill>
          <a:blip r:embed="rId2" cstate="print"/>
          <a:srcRect/>
          <a:stretch>
            <a:fillRect/>
          </a:stretch>
        </p:blipFill>
        <p:spPr bwMode="auto">
          <a:xfrm>
            <a:off x="0" y="1143000"/>
            <a:ext cx="9144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err="1">
                <a:solidFill>
                  <a:srgbClr val="000000"/>
                </a:solidFill>
                <a:latin typeface="Arial"/>
                <a:ea typeface="Arial"/>
                <a:cs typeface="Arial"/>
                <a:sym typeface="Arial"/>
              </a:rPr>
              <a:t>Input/Output</a:t>
            </a:r>
            <a:r>
              <a:rPr lang="en-US" dirty="0">
                <a:solidFill>
                  <a:srgbClr val="000000"/>
                </a:solidFill>
                <a:latin typeface="Arial"/>
                <a:ea typeface="Arial"/>
                <a:cs typeface="Arial"/>
                <a:sym typeface="Arial"/>
              </a:rPr>
              <a:t> (I/O)</a:t>
            </a:r>
          </a:p>
        </p:txBody>
      </p:sp>
      <p:sp>
        <p:nvSpPr>
          <p:cNvPr id="49" name="Shape 49"/>
          <p:cNvSpPr txBox="1"/>
          <p:nvPr/>
        </p:nvSpPr>
        <p:spPr>
          <a:xfrm>
            <a:off x="549270" y="1646235"/>
            <a:ext cx="8114017" cy="4502453"/>
          </a:xfrm>
          <a:prstGeom prst="rect">
            <a:avLst/>
          </a:prstGeom>
          <a:noFill/>
          <a:ln>
            <a:noFill/>
          </a:ln>
        </p:spPr>
        <p:txBody>
          <a:bodyPr lIns="34290" tIns="34290" rIns="34290" bIns="34290" anchor="t" anchorCtr="0">
            <a:noAutofit/>
          </a:bodyPr>
          <a:lstStyle/>
          <a:p>
            <a:pPr marL="342900" indent="-248919">
              <a:lnSpc>
                <a:spcPct val="119921"/>
              </a:lnSpc>
              <a:buClr>
                <a:srgbClr val="000000"/>
              </a:buClr>
              <a:buSzPct val="98765"/>
              <a:buFont typeface="Arial"/>
              <a:buChar char="●"/>
            </a:pPr>
            <a:r>
              <a:rPr lang="en-US" sz="3200" dirty="0">
                <a:solidFill>
                  <a:srgbClr val="000000"/>
                </a:solidFill>
                <a:latin typeface="Arial"/>
                <a:ea typeface="Arial"/>
                <a:cs typeface="Arial"/>
                <a:sym typeface="Arial"/>
              </a:rPr>
              <a:t>Input Devices</a:t>
            </a:r>
          </a:p>
          <a:p>
            <a:pPr marL="685800" lvl="1" indent="-223520">
              <a:lnSpc>
                <a:spcPct val="120089"/>
              </a:lnSpc>
              <a:spcBef>
                <a:spcPts val="507"/>
              </a:spcBef>
              <a:buClr>
                <a:srgbClr val="000000"/>
              </a:buClr>
              <a:buSzPct val="100358"/>
              <a:buFont typeface="Courier New"/>
              <a:buChar char="o"/>
            </a:pPr>
            <a:r>
              <a:rPr lang="en-US" sz="2800" dirty="0">
                <a:solidFill>
                  <a:srgbClr val="000000"/>
                </a:solidFill>
                <a:latin typeface="Arial"/>
                <a:ea typeface="Arial"/>
                <a:cs typeface="Arial"/>
                <a:sym typeface="Arial"/>
              </a:rPr>
              <a:t>Switches , Keypads (Hex, Decimal, ASCII)and analog to digital converter.</a:t>
            </a:r>
          </a:p>
          <a:p>
            <a:pPr marL="685800" lvl="1" indent="-223520">
              <a:lnSpc>
                <a:spcPct val="120089"/>
              </a:lnSpc>
              <a:spcBef>
                <a:spcPts val="507"/>
              </a:spcBef>
              <a:buClr>
                <a:srgbClr val="000000"/>
              </a:buClr>
              <a:buSzPct val="100358"/>
              <a:buFont typeface="Courier New"/>
              <a:buChar char="o"/>
            </a:pPr>
            <a:r>
              <a:rPr lang="en-US" sz="2800" dirty="0">
                <a:solidFill>
                  <a:srgbClr val="000000"/>
                </a:solidFill>
                <a:latin typeface="Arial"/>
                <a:ea typeface="Arial"/>
                <a:cs typeface="Arial"/>
                <a:sym typeface="Arial"/>
              </a:rPr>
              <a:t>Provide binary information to the MPU.</a:t>
            </a:r>
          </a:p>
          <a:p>
            <a:pPr marL="342900" indent="-248919">
              <a:lnSpc>
                <a:spcPct val="119921"/>
              </a:lnSpc>
              <a:spcBef>
                <a:spcPts val="572"/>
              </a:spcBef>
              <a:buClr>
                <a:srgbClr val="000000"/>
              </a:buClr>
              <a:buSzPct val="98765"/>
              <a:buFont typeface="Arial"/>
              <a:buChar char="●"/>
            </a:pPr>
            <a:r>
              <a:rPr lang="en-US" sz="3200" dirty="0">
                <a:solidFill>
                  <a:srgbClr val="000000"/>
                </a:solidFill>
                <a:latin typeface="Arial"/>
                <a:ea typeface="Arial"/>
                <a:cs typeface="Arial"/>
                <a:sym typeface="Arial"/>
              </a:rPr>
              <a:t>Output devices</a:t>
            </a:r>
          </a:p>
          <a:p>
            <a:pPr marL="685800" lvl="1" indent="-223520">
              <a:lnSpc>
                <a:spcPct val="120089"/>
              </a:lnSpc>
              <a:spcBef>
                <a:spcPts val="507"/>
              </a:spcBef>
              <a:buClr>
                <a:srgbClr val="000000"/>
              </a:buClr>
              <a:buSzPct val="100358"/>
              <a:buFont typeface="Courier New"/>
              <a:buChar char="o"/>
            </a:pPr>
            <a:r>
              <a:rPr lang="en-US" sz="2800" dirty="0">
                <a:solidFill>
                  <a:srgbClr val="000000"/>
                </a:solidFill>
                <a:latin typeface="Arial"/>
                <a:ea typeface="Arial"/>
                <a:cs typeface="Arial"/>
                <a:sym typeface="Arial"/>
              </a:rPr>
              <a:t>LEDs(</a:t>
            </a:r>
            <a:r>
              <a:rPr lang="en-US" sz="2800" dirty="0" err="1">
                <a:solidFill>
                  <a:srgbClr val="000000"/>
                </a:solidFill>
                <a:latin typeface="Arial"/>
                <a:ea typeface="Arial"/>
                <a:cs typeface="Arial"/>
                <a:sym typeface="Arial"/>
              </a:rPr>
              <a:t>e.g</a:t>
            </a:r>
            <a:r>
              <a:rPr lang="en-US" sz="2800" dirty="0">
                <a:solidFill>
                  <a:srgbClr val="000000"/>
                </a:solidFill>
                <a:latin typeface="Arial"/>
                <a:ea typeface="Arial"/>
                <a:cs typeface="Arial"/>
                <a:sym typeface="Arial"/>
              </a:rPr>
              <a:t> alphanumeric, 7 segment etc), LCDs, CRTs, printer, X-Y plotter, magnetic tape.</a:t>
            </a:r>
          </a:p>
          <a:p>
            <a:pPr marL="685800" lvl="1" indent="-223520">
              <a:lnSpc>
                <a:spcPct val="120089"/>
              </a:lnSpc>
              <a:spcBef>
                <a:spcPts val="507"/>
              </a:spcBef>
              <a:buClr>
                <a:srgbClr val="000000"/>
              </a:buClr>
              <a:buSzPct val="100358"/>
              <a:buFont typeface="Courier New"/>
              <a:buChar char="o"/>
            </a:pPr>
            <a:r>
              <a:rPr lang="en-US" sz="2800" dirty="0">
                <a:solidFill>
                  <a:srgbClr val="000000"/>
                </a:solidFill>
                <a:latin typeface="Arial"/>
                <a:ea typeface="Arial"/>
                <a:cs typeface="Arial"/>
                <a:sym typeface="Arial"/>
              </a:rPr>
              <a:t>Receive binary information from the MPU.</a:t>
            </a:r>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0"/>
            <a:ext cx="8458200" cy="6553200"/>
          </a:xfrm>
        </p:spPr>
        <p:txBody>
          <a:bodyPr/>
          <a:lstStyle/>
          <a:p>
            <a:pPr eaLnBrk="1" hangingPunct="1"/>
            <a:r>
              <a:rPr lang="en-US" sz="2400" smtClean="0"/>
              <a:t>These machine cycles have 3 T-states.</a:t>
            </a:r>
          </a:p>
          <a:p>
            <a:pPr eaLnBrk="1" hangingPunct="1">
              <a:buFont typeface="Arial" charset="0"/>
              <a:buNone/>
            </a:pPr>
            <a:r>
              <a:rPr lang="en-US" sz="2400" b="1" smtClean="0"/>
              <a:t>	</a:t>
            </a:r>
            <a:r>
              <a:rPr lang="en-US" sz="2800" b="1" smtClean="0">
                <a:solidFill>
                  <a:srgbClr val="FF0000"/>
                </a:solidFill>
              </a:rPr>
              <a:t>T1 state:</a:t>
            </a:r>
            <a:endParaRPr lang="en-US" sz="2400" b="1" smtClean="0">
              <a:solidFill>
                <a:srgbClr val="FF0000"/>
              </a:solidFill>
            </a:endParaRPr>
          </a:p>
          <a:p>
            <a:pPr eaLnBrk="1" hangingPunct="1"/>
            <a:r>
              <a:rPr lang="en-US" sz="2400" smtClean="0"/>
              <a:t>The higher order address bus </a:t>
            </a:r>
            <a:r>
              <a:rPr lang="en-US" sz="2400" b="1" smtClean="0">
                <a:solidFill>
                  <a:srgbClr val="FF0000"/>
                </a:solidFill>
              </a:rPr>
              <a:t>(A8-A15) </a:t>
            </a:r>
            <a:r>
              <a:rPr lang="en-US" sz="2400" smtClean="0"/>
              <a:t>and lower order address and data multiplexed </a:t>
            </a:r>
            <a:r>
              <a:rPr lang="en-US" sz="2400" smtClean="0">
                <a:solidFill>
                  <a:srgbClr val="FF0000"/>
                </a:solidFill>
              </a:rPr>
              <a:t>(AD0-AD7)</a:t>
            </a:r>
            <a:r>
              <a:rPr lang="en-US" sz="2400" smtClean="0"/>
              <a:t> bus. </a:t>
            </a:r>
            <a:r>
              <a:rPr lang="en-US" sz="2400" b="1" smtClean="0"/>
              <a:t>ALE goes </a:t>
            </a:r>
            <a:r>
              <a:rPr lang="en-US" sz="2400" b="1" smtClean="0">
                <a:solidFill>
                  <a:srgbClr val="FF0000"/>
                </a:solidFill>
              </a:rPr>
              <a:t>high</a:t>
            </a:r>
            <a:r>
              <a:rPr lang="en-US" sz="2400" smtClean="0"/>
              <a:t> so that the memory latches the (AD0-AD7) so that complete 16-bit address are available.</a:t>
            </a:r>
          </a:p>
          <a:p>
            <a:pPr eaLnBrk="1" hangingPunct="1">
              <a:buFont typeface="Arial" charset="0"/>
              <a:buNone/>
            </a:pPr>
            <a:r>
              <a:rPr lang="en-US" sz="2400" smtClean="0"/>
              <a:t>	The mp identifies the memory read machine cycle from the status signals </a:t>
            </a:r>
            <a:r>
              <a:rPr lang="en-US" sz="2400" b="1" smtClean="0">
                <a:solidFill>
                  <a:srgbClr val="FF0000"/>
                </a:solidFill>
              </a:rPr>
              <a:t>IO/M’=0, S1=0, S0=1</a:t>
            </a:r>
            <a:r>
              <a:rPr lang="en-US" sz="2400" smtClean="0"/>
              <a:t>. This condition indicates the memory read cycle.</a:t>
            </a:r>
          </a:p>
          <a:p>
            <a:pPr eaLnBrk="1" hangingPunct="1">
              <a:buFont typeface="Arial" charset="0"/>
              <a:buNone/>
            </a:pPr>
            <a:r>
              <a:rPr lang="en-US" sz="2400" b="1" smtClean="0"/>
              <a:t>	</a:t>
            </a:r>
            <a:r>
              <a:rPr lang="en-US" sz="2400" b="1" smtClean="0">
                <a:solidFill>
                  <a:srgbClr val="FF0000"/>
                </a:solidFill>
              </a:rPr>
              <a:t>T2 state:</a:t>
            </a:r>
          </a:p>
          <a:p>
            <a:pPr eaLnBrk="1" hangingPunct="1"/>
            <a:r>
              <a:rPr lang="en-US" sz="2400" smtClean="0"/>
              <a:t>Selected memory location is placed on the (D0-D7) of the A/D multiplexed bus. WR’ goes </a:t>
            </a:r>
            <a:r>
              <a:rPr lang="en-US" sz="2400" b="1" smtClean="0">
                <a:solidFill>
                  <a:srgbClr val="FF0000"/>
                </a:solidFill>
              </a:rPr>
              <a:t>LOW</a:t>
            </a:r>
          </a:p>
          <a:p>
            <a:pPr eaLnBrk="1" hangingPunct="1">
              <a:buFont typeface="Arial" charset="0"/>
              <a:buNone/>
            </a:pPr>
            <a:r>
              <a:rPr lang="en-US" sz="2400" smtClean="0"/>
              <a:t>	</a:t>
            </a:r>
            <a:r>
              <a:rPr lang="en-US" sz="2400" b="1" smtClean="0">
                <a:solidFill>
                  <a:srgbClr val="FF0000"/>
                </a:solidFill>
              </a:rPr>
              <a:t>T3 State:</a:t>
            </a:r>
          </a:p>
          <a:p>
            <a:pPr eaLnBrk="1" hangingPunct="1"/>
            <a:r>
              <a:rPr lang="en-US" sz="2400" smtClean="0"/>
              <a:t>In the middle of the T3 state WR’ goes </a:t>
            </a:r>
            <a:r>
              <a:rPr lang="en-US" sz="2400" smtClean="0">
                <a:solidFill>
                  <a:srgbClr val="FF0000"/>
                </a:solidFill>
              </a:rPr>
              <a:t>high</a:t>
            </a:r>
            <a:r>
              <a:rPr lang="en-US" sz="2400" smtClean="0"/>
              <a:t> and </a:t>
            </a:r>
            <a:r>
              <a:rPr lang="en-US" sz="2400" smtClean="0">
                <a:solidFill>
                  <a:srgbClr val="FF0000"/>
                </a:solidFill>
              </a:rPr>
              <a:t>disables the memory write operation</a:t>
            </a:r>
            <a:r>
              <a:rPr lang="en-US" sz="2400" smtClean="0"/>
              <a:t>. The data which was obtained from the memory is then decoded.</a:t>
            </a:r>
          </a:p>
          <a:p>
            <a:pPr eaLnBrk="1" hangingPunct="1"/>
            <a:endParaRPr lang="en-US" sz="24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1143000"/>
          </a:xfrm>
        </p:spPr>
        <p:txBody>
          <a:bodyPr/>
          <a:lstStyle/>
          <a:p>
            <a:pPr eaLnBrk="1" hangingPunct="1"/>
            <a:r>
              <a:rPr lang="en-US" b="1" smtClean="0">
                <a:solidFill>
                  <a:srgbClr val="FF0000"/>
                </a:solidFill>
                <a:latin typeface="Times New Roman" pitchFamily="18" charset="0"/>
                <a:cs typeface="Times New Roman" pitchFamily="18" charset="0"/>
              </a:rPr>
              <a:t>4.I/O read cycle(3T)</a:t>
            </a:r>
            <a:endParaRPr lang="en-GB" b="1" smtClean="0">
              <a:solidFill>
                <a:srgbClr val="FF0000"/>
              </a:solidFill>
            </a:endParaRPr>
          </a:p>
        </p:txBody>
      </p:sp>
      <p:pic>
        <p:nvPicPr>
          <p:cNvPr id="14339" name="Picture 4" descr="http://8085projects.info/images/Timing-Diagram-Pic5-pic41.png"/>
          <p:cNvPicPr>
            <a:picLocks noChangeAspect="1" noChangeArrowheads="1"/>
          </p:cNvPicPr>
          <p:nvPr/>
        </p:nvPicPr>
        <p:blipFill>
          <a:blip r:embed="rId2" cstate="print"/>
          <a:srcRect/>
          <a:stretch>
            <a:fillRect/>
          </a:stretch>
        </p:blipFill>
        <p:spPr bwMode="auto">
          <a:xfrm>
            <a:off x="228600" y="1295400"/>
            <a:ext cx="89154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1143000"/>
          </a:xfrm>
        </p:spPr>
        <p:txBody>
          <a:bodyPr/>
          <a:lstStyle/>
          <a:p>
            <a:pPr eaLnBrk="1" hangingPunct="1"/>
            <a:r>
              <a:rPr lang="en-US" b="1" smtClean="0">
                <a:solidFill>
                  <a:srgbClr val="FF0000"/>
                </a:solidFill>
                <a:latin typeface="Times New Roman" pitchFamily="18" charset="0"/>
                <a:cs typeface="Times New Roman" pitchFamily="18" charset="0"/>
              </a:rPr>
              <a:t>5.I/O write cycle(3T)</a:t>
            </a:r>
            <a:endParaRPr lang="en-GB" b="1" smtClean="0">
              <a:solidFill>
                <a:srgbClr val="FF0000"/>
              </a:solidFill>
            </a:endParaRPr>
          </a:p>
        </p:txBody>
      </p:sp>
      <p:pic>
        <p:nvPicPr>
          <p:cNvPr id="15363" name="Picture 2" descr="http://www.8085projects.info/images/Timing-Diagram-Pic6-pic42.png"/>
          <p:cNvPicPr>
            <a:picLocks noChangeAspect="1" noChangeArrowheads="1"/>
          </p:cNvPicPr>
          <p:nvPr/>
        </p:nvPicPr>
        <p:blipFill>
          <a:blip r:embed="rId2" cstate="print"/>
          <a:srcRect/>
          <a:stretch>
            <a:fillRect/>
          </a:stretch>
        </p:blipFill>
        <p:spPr bwMode="auto">
          <a:xfrm>
            <a:off x="0" y="1066800"/>
            <a:ext cx="83820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8085projects.info/images/Timing%20Diagram%20-Pic7a.PNG"/>
          <p:cNvPicPr>
            <a:picLocks noChangeAspect="1" noChangeArrowheads="1"/>
          </p:cNvPicPr>
          <p:nvPr/>
        </p:nvPicPr>
        <p:blipFill>
          <a:blip r:embed="rId2" cstate="print"/>
          <a:srcRect/>
          <a:stretch>
            <a:fillRect/>
          </a:stretch>
        </p:blipFill>
        <p:spPr bwMode="auto">
          <a:xfrm>
            <a:off x="990600" y="2085975"/>
            <a:ext cx="7010400" cy="4467225"/>
          </a:xfrm>
          <a:prstGeom prst="rect">
            <a:avLst/>
          </a:prstGeom>
          <a:noFill/>
          <a:ln w="9525">
            <a:noFill/>
            <a:miter lim="800000"/>
            <a:headEnd/>
            <a:tailEnd/>
          </a:ln>
        </p:spPr>
      </p:pic>
      <p:sp>
        <p:nvSpPr>
          <p:cNvPr id="16387" name="Title 4"/>
          <p:cNvSpPr>
            <a:spLocks noGrp="1"/>
          </p:cNvSpPr>
          <p:nvPr>
            <p:ph type="title"/>
          </p:nvPr>
        </p:nvSpPr>
        <p:spPr/>
        <p:txBody>
          <a:bodyPr>
            <a:normAutofit fontScale="90000"/>
          </a:bodyPr>
          <a:lstStyle/>
          <a:p>
            <a:r>
              <a:rPr lang="en-GB" sz="5400" smtClean="0"/>
              <a:t>STA instruction</a:t>
            </a:r>
            <a:r>
              <a:rPr lang="en-GB" smtClean="0"/>
              <a:t/>
            </a:r>
            <a:br>
              <a:rPr lang="en-GB" smtClean="0"/>
            </a:br>
            <a:r>
              <a:rPr lang="en-GB" smtClean="0"/>
              <a:t>ex: </a:t>
            </a:r>
            <a:r>
              <a:rPr lang="en-GB" b="1" smtClean="0">
                <a:solidFill>
                  <a:srgbClr val="FF0000"/>
                </a:solidFill>
              </a:rPr>
              <a:t>STA 526A</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5440362"/>
          </a:xfrm>
        </p:spPr>
        <p:txBody>
          <a:bodyPr/>
          <a:lstStyle/>
          <a:p>
            <a:r>
              <a:rPr lang="en-GB" smtClean="0"/>
              <a:t>It require 4 m/c cycles</a:t>
            </a:r>
            <a:br>
              <a:rPr lang="en-GB" smtClean="0"/>
            </a:br>
            <a:r>
              <a:rPr lang="en-GB" smtClean="0"/>
              <a:t>13 T states</a:t>
            </a:r>
            <a:br>
              <a:rPr lang="en-GB" smtClean="0"/>
            </a:br>
            <a:r>
              <a:rPr lang="en-GB" smtClean="0"/>
              <a:t>1.opcode fetch(4T)</a:t>
            </a:r>
            <a:br>
              <a:rPr lang="en-GB" smtClean="0"/>
            </a:br>
            <a:r>
              <a:rPr lang="en-GB" smtClean="0"/>
              <a:t>2.memory read(3T)</a:t>
            </a:r>
            <a:br>
              <a:rPr lang="en-GB" smtClean="0"/>
            </a:br>
            <a:r>
              <a:rPr lang="en-GB" smtClean="0"/>
              <a:t> 3.memory read(3T) </a:t>
            </a:r>
            <a:br>
              <a:rPr lang="en-GB" smtClean="0"/>
            </a:br>
            <a:r>
              <a:rPr lang="en-GB" smtClean="0"/>
              <a:t>4.Memory write(3T)</a:t>
            </a:r>
          </a:p>
        </p:txBody>
      </p:sp>
      <p:sp>
        <p:nvSpPr>
          <p:cNvPr id="3" name="Footer Placeholder 2"/>
          <p:cNvSpPr>
            <a:spLocks noGrp="1"/>
          </p:cNvSpPr>
          <p:nvPr>
            <p:ph type="ftr" sz="quarter" idx="11"/>
          </p:nvPr>
        </p:nvSpPr>
        <p:spPr/>
        <p:txBody>
          <a:bodyPr/>
          <a:lstStyle/>
          <a:p>
            <a:pPr>
              <a:defRPr/>
            </a:pPr>
            <a:r>
              <a:rPr lang="en-US"/>
              <a:t>collected by C.Gokul AP/EEE,VCET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8085projects.info/images/Timing-Diagram-Pic7-pic43.png"/>
          <p:cNvPicPr>
            <a:picLocks noChangeAspect="1" noChangeArrowheads="1"/>
          </p:cNvPicPr>
          <p:nvPr/>
        </p:nvPicPr>
        <p:blipFill>
          <a:blip r:embed="rId2" cstate="print"/>
          <a:srcRect/>
          <a:stretch>
            <a:fillRect/>
          </a:stretch>
        </p:blipFill>
        <p:spPr bwMode="auto">
          <a:xfrm>
            <a:off x="152400" y="381000"/>
            <a:ext cx="88392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b="1" smtClean="0">
                <a:solidFill>
                  <a:srgbClr val="FF0000"/>
                </a:solidFill>
              </a:rPr>
              <a:t>Timing diagram for IN C0</a:t>
            </a:r>
            <a:r>
              <a:rPr lang="en-GB" sz="2400" b="1" smtClean="0">
                <a:solidFill>
                  <a:srgbClr val="FF0000"/>
                </a:solidFill>
              </a:rPr>
              <a:t>H</a:t>
            </a:r>
            <a:endParaRPr lang="en-GB" smtClean="0">
              <a:solidFill>
                <a:srgbClr val="FF0000"/>
              </a:solidFill>
            </a:endParaRPr>
          </a:p>
        </p:txBody>
      </p:sp>
      <p:sp>
        <p:nvSpPr>
          <p:cNvPr id="19459" name="Content Placeholder 2"/>
          <p:cNvSpPr>
            <a:spLocks noGrp="1"/>
          </p:cNvSpPr>
          <p:nvPr>
            <p:ph idx="1"/>
          </p:nvPr>
        </p:nvSpPr>
        <p:spPr/>
        <p:txBody>
          <a:bodyPr/>
          <a:lstStyle/>
          <a:p>
            <a:r>
              <a:rPr lang="en-GB" b="1" smtClean="0"/>
              <a:t>Fetching the Opcode DB</a:t>
            </a:r>
            <a:r>
              <a:rPr lang="en-GB" sz="2400" b="1" smtClean="0"/>
              <a:t>H</a:t>
            </a:r>
            <a:r>
              <a:rPr lang="en-GB" b="1" smtClean="0"/>
              <a:t> from the memory 4125H.</a:t>
            </a:r>
            <a:endParaRPr lang="en-GB" smtClean="0"/>
          </a:p>
          <a:p>
            <a:r>
              <a:rPr lang="en-GB" b="1" smtClean="0"/>
              <a:t>Read the port address C0</a:t>
            </a:r>
            <a:r>
              <a:rPr lang="en-GB" sz="2400" b="1" smtClean="0"/>
              <a:t>H</a:t>
            </a:r>
            <a:r>
              <a:rPr lang="en-GB" b="1" smtClean="0"/>
              <a:t> from 4126</a:t>
            </a:r>
            <a:r>
              <a:rPr lang="en-GB" sz="2400" b="1" smtClean="0"/>
              <a:t>H</a:t>
            </a:r>
            <a:r>
              <a:rPr lang="en-GB" b="1" smtClean="0"/>
              <a:t>.</a:t>
            </a:r>
            <a:endParaRPr lang="en-GB" smtClean="0"/>
          </a:p>
          <a:p>
            <a:r>
              <a:rPr lang="en-GB" b="1" smtClean="0"/>
              <a:t>Read the content of port C0</a:t>
            </a:r>
            <a:r>
              <a:rPr lang="en-GB" sz="2800" b="1" smtClean="0"/>
              <a:t>H</a:t>
            </a:r>
            <a:r>
              <a:rPr lang="en-GB" b="1" smtClean="0"/>
              <a:t> and send it to the accumulator.</a:t>
            </a:r>
            <a:endParaRPr lang="en-GB" smtClean="0"/>
          </a:p>
          <a:p>
            <a:r>
              <a:rPr lang="en-GB" b="1" smtClean="0"/>
              <a:t>Let the content of port is 5E</a:t>
            </a:r>
            <a:r>
              <a:rPr lang="en-GB" sz="2400" b="1" smtClean="0"/>
              <a:t>H</a:t>
            </a:r>
            <a:r>
              <a:rPr lang="en-GB" b="1" smtClean="0"/>
              <a:t>.</a:t>
            </a:r>
            <a:endParaRPr lang="en-GB" smtClean="0"/>
          </a:p>
          <a:p>
            <a:pPr>
              <a:buFont typeface="Arial" charset="0"/>
              <a:buNone/>
            </a:pPr>
            <a:endParaRPr lang="en-GB"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5440362"/>
          </a:xfrm>
        </p:spPr>
        <p:txBody>
          <a:bodyPr/>
          <a:lstStyle/>
          <a:p>
            <a:r>
              <a:rPr lang="en-GB" smtClean="0"/>
              <a:t>It require 3 m/c cycles</a:t>
            </a:r>
            <a:br>
              <a:rPr lang="en-GB" smtClean="0"/>
            </a:br>
            <a:r>
              <a:rPr lang="en-GB" smtClean="0"/>
              <a:t>10 T states</a:t>
            </a:r>
            <a:br>
              <a:rPr lang="en-GB" smtClean="0"/>
            </a:br>
            <a:r>
              <a:rPr lang="en-GB" smtClean="0"/>
              <a:t/>
            </a:r>
            <a:br>
              <a:rPr lang="en-GB" smtClean="0"/>
            </a:br>
            <a:r>
              <a:rPr lang="en-GB" smtClean="0"/>
              <a:t>opcode fetch(4T)</a:t>
            </a:r>
            <a:br>
              <a:rPr lang="en-GB" smtClean="0"/>
            </a:br>
            <a:r>
              <a:rPr lang="en-GB" smtClean="0"/>
              <a:t>memory read(3T)</a:t>
            </a:r>
            <a:br>
              <a:rPr lang="en-GB" smtClean="0"/>
            </a:br>
            <a:r>
              <a:rPr lang="en-GB" smtClean="0"/>
              <a:t>I/O read(3T)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8085projects.info/images/Timing%20Diagram%20-Pic7b.PNG"/>
          <p:cNvPicPr>
            <a:picLocks noChangeAspect="1" noChangeArrowheads="1"/>
          </p:cNvPicPr>
          <p:nvPr/>
        </p:nvPicPr>
        <p:blipFill>
          <a:blip r:embed="rId2" cstate="print"/>
          <a:srcRect/>
          <a:stretch>
            <a:fillRect/>
          </a:stretch>
        </p:blipFill>
        <p:spPr bwMode="auto">
          <a:xfrm>
            <a:off x="1447800" y="1219200"/>
            <a:ext cx="54864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thumb1443218">
            <a:hlinkClick r:id="rId2"/>
          </p:cNvPr>
          <p:cNvPicPr>
            <a:picLocks noChangeAspect="1" noChangeArrowheads="1"/>
          </p:cNvPicPr>
          <p:nvPr/>
        </p:nvPicPr>
        <p:blipFill>
          <a:blip r:embed="rId3" cstate="print"/>
          <a:srcRect/>
          <a:stretch>
            <a:fillRect/>
          </a:stretch>
        </p:blipFill>
        <p:spPr bwMode="auto">
          <a:xfrm>
            <a:off x="381000" y="28575"/>
            <a:ext cx="8610600" cy="6829425"/>
          </a:xfrm>
          <a:prstGeom prst="rect">
            <a:avLst/>
          </a:prstGeom>
          <a:noFill/>
          <a:ln w="9525">
            <a:noFill/>
            <a:miter lim="800000"/>
            <a:headEnd/>
            <a:tailEnd/>
          </a:ln>
        </p:spPr>
      </p:pic>
      <p:sp>
        <p:nvSpPr>
          <p:cNvPr id="14339" name="Text Box 6"/>
          <p:cNvSpPr txBox="1">
            <a:spLocks noChangeArrowheads="1"/>
          </p:cNvSpPr>
          <p:nvPr/>
        </p:nvSpPr>
        <p:spPr bwMode="auto">
          <a:xfrm>
            <a:off x="136525" y="87313"/>
            <a:ext cx="1058863" cy="396875"/>
          </a:xfrm>
          <a:prstGeom prst="rect">
            <a:avLst/>
          </a:prstGeom>
          <a:noFill/>
          <a:ln w="9525">
            <a:noFill/>
            <a:miter lim="800000"/>
            <a:headEnd/>
            <a:tailEnd/>
          </a:ln>
        </p:spPr>
        <p:txBody>
          <a:bodyPr wrap="none">
            <a:spAutoFit/>
          </a:bodyPr>
          <a:lstStyle/>
          <a:p>
            <a:r>
              <a:rPr lang="en-US" sz="2000" b="1">
                <a:solidFill>
                  <a:srgbClr val="FF3300"/>
                </a:solidFill>
              </a:rPr>
              <a:t>IN Byte</a:t>
            </a:r>
          </a:p>
        </p:txBody>
      </p:sp>
      <p:sp>
        <p:nvSpPr>
          <p:cNvPr id="14340" name="Date Placeholder 3"/>
          <p:cNvSpPr>
            <a:spLocks noGrp="1"/>
          </p:cNvSpPr>
          <p:nvPr>
            <p:ph type="dt" sz="quarter" idx="10"/>
          </p:nvPr>
        </p:nvSpPr>
        <p:spPr>
          <a:noFill/>
        </p:spPr>
        <p:txBody>
          <a:bodyPr/>
          <a:lstStyle/>
          <a:p>
            <a:endParaRPr lang="en-US" smtClean="0"/>
          </a:p>
        </p:txBody>
      </p:sp>
      <p:sp>
        <p:nvSpPr>
          <p:cNvPr id="14341" name="Footer Placeholder 4"/>
          <p:cNvSpPr>
            <a:spLocks noGrp="1"/>
          </p:cNvSpPr>
          <p:nvPr>
            <p:ph type="ftr" sz="quarter" idx="11"/>
          </p:nvPr>
        </p:nvSpPr>
        <p:spPr>
          <a:noFill/>
        </p:spPr>
        <p:txBody>
          <a:bodyPr/>
          <a:lstStyle/>
          <a:p>
            <a:r>
              <a:rPr lang="en-US"/>
              <a:t>Tressa Michael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endParaRPr lang="en-US" dirty="0">
              <a:solidFill>
                <a:srgbClr val="000000"/>
              </a:solidFill>
              <a:latin typeface="Arial"/>
              <a:ea typeface="Arial"/>
              <a:cs typeface="Arial"/>
              <a:sym typeface="Arial"/>
            </a:endParaRPr>
          </a:p>
        </p:txBody>
      </p:sp>
      <p:pic>
        <p:nvPicPr>
          <p:cNvPr id="57" name="Shape 57"/>
          <p:cNvPicPr preferRelativeResize="0"/>
          <p:nvPr/>
        </p:nvPicPr>
        <p:blipFill>
          <a:blip r:embed="rId3" cstate="print">
            <a:alphaModFix/>
          </a:blip>
          <a:stretch>
            <a:fillRect/>
          </a:stretch>
        </p:blipFill>
        <p:spPr>
          <a:xfrm>
            <a:off x="1295393" y="1600200"/>
            <a:ext cx="6400800" cy="3609968"/>
          </a:xfrm>
          <a:prstGeom prst="rect">
            <a:avLst/>
          </a:prstGeom>
          <a:noFill/>
          <a:ln>
            <a:noFill/>
          </a:ln>
        </p:spPr>
      </p:pic>
      <p:sp>
        <p:nvSpPr>
          <p:cNvPr id="58" name="Shape 58"/>
          <p:cNvSpPr txBox="1"/>
          <p:nvPr/>
        </p:nvSpPr>
        <p:spPr>
          <a:xfrm>
            <a:off x="2682855" y="5608620"/>
            <a:ext cx="3753157" cy="346387"/>
          </a:xfrm>
          <a:prstGeom prst="rect">
            <a:avLst/>
          </a:prstGeom>
          <a:noFill/>
          <a:ln>
            <a:noFill/>
          </a:ln>
        </p:spPr>
        <p:txBody>
          <a:bodyPr lIns="34290" tIns="34290" rIns="34290" bIns="34290" anchor="t" anchorCtr="0">
            <a:noAutofit/>
          </a:bodyPr>
          <a:lstStyle/>
          <a:p>
            <a:pPr>
              <a:lnSpc>
                <a:spcPct val="120138"/>
              </a:lnSpc>
            </a:pPr>
            <a:r>
              <a:rPr lang="en-US" b="1" dirty="0">
                <a:solidFill>
                  <a:srgbClr val="000000"/>
                </a:solidFill>
                <a:latin typeface="Arial"/>
                <a:ea typeface="Arial"/>
                <a:cs typeface="Arial"/>
                <a:sym typeface="Arial"/>
              </a:rPr>
              <a:t>Traditional Block diagram of Computer</a:t>
            </a:r>
          </a:p>
        </p:txBody>
      </p:sp>
    </p:spTree>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533400"/>
            <a:ext cx="8229600" cy="5638800"/>
          </a:xfrm>
        </p:spPr>
        <p:txBody>
          <a:bodyPr>
            <a:normAutofit fontScale="90000"/>
          </a:bodyPr>
          <a:lstStyle/>
          <a:p>
            <a:r>
              <a:rPr lang="en-GB" sz="6000" b="1" smtClean="0">
                <a:solidFill>
                  <a:srgbClr val="FF0000"/>
                </a:solidFill>
              </a:rPr>
              <a:t>OUT </a:t>
            </a:r>
            <a:br>
              <a:rPr lang="en-GB" sz="6000" b="1" smtClean="0">
                <a:solidFill>
                  <a:srgbClr val="FF0000"/>
                </a:solidFill>
              </a:rPr>
            </a:br>
            <a:r>
              <a:rPr lang="en-GB" sz="6000" b="1" smtClean="0">
                <a:solidFill>
                  <a:srgbClr val="FF0000"/>
                </a:solidFill>
              </a:rPr>
              <a:t>instruction</a:t>
            </a:r>
            <a:br>
              <a:rPr lang="en-GB" sz="6000" b="1" smtClean="0">
                <a:solidFill>
                  <a:srgbClr val="FF0000"/>
                </a:solidFill>
              </a:rPr>
            </a:br>
            <a:r>
              <a:rPr lang="en-GB" sz="6000" b="1" smtClean="0">
                <a:solidFill>
                  <a:srgbClr val="C00000"/>
                </a:solidFill>
              </a:rPr>
              <a:t>Machines Cycles(10T):</a:t>
            </a:r>
            <a:r>
              <a:rPr lang="en-GB" sz="6000" b="1" smtClean="0">
                <a:solidFill>
                  <a:srgbClr val="FF0000"/>
                </a:solidFill>
              </a:rPr>
              <a:t/>
            </a:r>
            <a:br>
              <a:rPr lang="en-GB" sz="6000" b="1" smtClean="0">
                <a:solidFill>
                  <a:srgbClr val="FF0000"/>
                </a:solidFill>
              </a:rPr>
            </a:br>
            <a:r>
              <a:rPr lang="en-GB" b="1" smtClean="0">
                <a:solidFill>
                  <a:srgbClr val="FF0000"/>
                </a:solidFill>
              </a:rPr>
              <a:t>1.instruction fetch(4T)</a:t>
            </a:r>
            <a:br>
              <a:rPr lang="en-GB" b="1" smtClean="0">
                <a:solidFill>
                  <a:srgbClr val="FF0000"/>
                </a:solidFill>
              </a:rPr>
            </a:br>
            <a:r>
              <a:rPr lang="en-GB" b="1" smtClean="0">
                <a:solidFill>
                  <a:srgbClr val="FF0000"/>
                </a:solidFill>
              </a:rPr>
              <a:t>2.memory  read (3T) </a:t>
            </a:r>
            <a:br>
              <a:rPr lang="en-GB" b="1" smtClean="0">
                <a:solidFill>
                  <a:srgbClr val="FF0000"/>
                </a:solidFill>
              </a:rPr>
            </a:br>
            <a:r>
              <a:rPr lang="en-GB" b="1" smtClean="0">
                <a:solidFill>
                  <a:srgbClr val="FF0000"/>
                </a:solidFill>
              </a:rPr>
              <a:t>3.IO write (3T) </a:t>
            </a:r>
            <a:br>
              <a:rPr lang="en-GB" b="1" smtClean="0">
                <a:solidFill>
                  <a:srgbClr val="FF0000"/>
                </a:solidFill>
              </a:rPr>
            </a:br>
            <a:endParaRPr lang="en-GB" sz="6000" b="1" smtClean="0">
              <a:solidFill>
                <a:srgbClr val="FF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p:cNvPicPr>
            <a:picLocks noChangeAspect="1" noChangeArrowheads="1"/>
          </p:cNvPicPr>
          <p:nvPr/>
        </p:nvPicPr>
        <p:blipFill>
          <a:blip r:embed="rId2" cstate="print"/>
          <a:srcRect/>
          <a:stretch>
            <a:fillRect/>
          </a:stretch>
        </p:blipFill>
        <p:spPr bwMode="auto">
          <a:xfrm>
            <a:off x="228600" y="0"/>
            <a:ext cx="8915400"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p:cNvSpPr>
            <a:spLocks noGrp="1"/>
          </p:cNvSpPr>
          <p:nvPr>
            <p:ph type="title"/>
          </p:nvPr>
        </p:nvSpPr>
        <p:spPr>
          <a:xfrm>
            <a:off x="457200" y="228600"/>
            <a:ext cx="8229600" cy="990600"/>
          </a:xfrm>
        </p:spPr>
        <p:txBody>
          <a:bodyPr>
            <a:normAutofit fontScale="90000"/>
          </a:bodyPr>
          <a:lstStyle/>
          <a:p>
            <a:r>
              <a:rPr lang="en-GB" b="1" smtClean="0">
                <a:solidFill>
                  <a:srgbClr val="FF0000"/>
                </a:solidFill>
              </a:rPr>
              <a:t/>
            </a:r>
            <a:br>
              <a:rPr lang="en-GB" b="1" smtClean="0">
                <a:solidFill>
                  <a:srgbClr val="FF0000"/>
                </a:solidFill>
              </a:rPr>
            </a:br>
            <a:r>
              <a:rPr lang="en-GB" b="1" smtClean="0">
                <a:solidFill>
                  <a:srgbClr val="FF0000"/>
                </a:solidFill>
              </a:rPr>
              <a:t>Timing diagram for </a:t>
            </a:r>
            <a:r>
              <a:rPr lang="en-GB" b="1" smtClean="0">
                <a:solidFill>
                  <a:srgbClr val="C00000"/>
                </a:solidFill>
              </a:rPr>
              <a:t>MVI B, 43</a:t>
            </a:r>
            <a:r>
              <a:rPr lang="en-GB" sz="2000" b="1" smtClean="0">
                <a:solidFill>
                  <a:srgbClr val="C00000"/>
                </a:solidFill>
              </a:rPr>
              <a:t>h</a:t>
            </a:r>
            <a:r>
              <a:rPr lang="en-GB" smtClean="0">
                <a:solidFill>
                  <a:srgbClr val="FF0000"/>
                </a:solidFill>
              </a:rPr>
              <a:t/>
            </a:r>
            <a:br>
              <a:rPr lang="en-GB" smtClean="0">
                <a:solidFill>
                  <a:srgbClr val="FF0000"/>
                </a:solidFill>
              </a:rPr>
            </a:br>
            <a:endParaRPr lang="en-GB" smtClean="0">
              <a:solidFill>
                <a:srgbClr val="FF0000"/>
              </a:solidFill>
            </a:endParaRPr>
          </a:p>
        </p:txBody>
      </p:sp>
      <p:sp>
        <p:nvSpPr>
          <p:cNvPr id="25603" name="Content Placeholder 3"/>
          <p:cNvSpPr>
            <a:spLocks noGrp="1"/>
          </p:cNvSpPr>
          <p:nvPr>
            <p:ph idx="1"/>
          </p:nvPr>
        </p:nvSpPr>
        <p:spPr>
          <a:xfrm>
            <a:off x="457200" y="1143000"/>
            <a:ext cx="8229600" cy="2133600"/>
          </a:xfrm>
        </p:spPr>
        <p:txBody>
          <a:bodyPr>
            <a:normAutofit lnSpcReduction="10000"/>
          </a:bodyPr>
          <a:lstStyle/>
          <a:p>
            <a:r>
              <a:rPr lang="en-GB" b="1" smtClean="0"/>
              <a:t>Fetching the Opcode 06H from the memory 2000</a:t>
            </a:r>
            <a:r>
              <a:rPr lang="en-GB" sz="2000" b="1" smtClean="0"/>
              <a:t>H</a:t>
            </a:r>
            <a:r>
              <a:rPr lang="en-GB" b="1" smtClean="0"/>
              <a:t>. (OF machine cycle)</a:t>
            </a:r>
            <a:endParaRPr lang="en-GB" smtClean="0"/>
          </a:p>
          <a:p>
            <a:r>
              <a:rPr lang="en-GB" b="1" smtClean="0"/>
              <a:t>Read (move) the data 43H from memory 2001</a:t>
            </a:r>
            <a:r>
              <a:rPr lang="en-GB" sz="2000" b="1" smtClean="0"/>
              <a:t>H</a:t>
            </a:r>
            <a:r>
              <a:rPr lang="en-GB" b="1" smtClean="0"/>
              <a:t>. (memory read)</a:t>
            </a:r>
            <a:endParaRPr lang="en-GB" smtClean="0"/>
          </a:p>
          <a:p>
            <a:endParaRPr lang="en-GB" smtClean="0"/>
          </a:p>
        </p:txBody>
      </p:sp>
      <p:sp>
        <p:nvSpPr>
          <p:cNvPr id="2" name="Footer Placeholder 1"/>
          <p:cNvSpPr>
            <a:spLocks noGrp="1"/>
          </p:cNvSpPr>
          <p:nvPr>
            <p:ph type="ftr" sz="quarter" idx="11"/>
          </p:nvPr>
        </p:nvSpPr>
        <p:spPr/>
        <p:txBody>
          <a:bodyPr/>
          <a:lstStyle/>
          <a:p>
            <a:pPr>
              <a:defRPr/>
            </a:pPr>
            <a:r>
              <a:rPr lang="en-US"/>
              <a:t>collected by C.Gokul AP/EEE,VCET</a:t>
            </a:r>
          </a:p>
        </p:txBody>
      </p:sp>
      <p:pic>
        <p:nvPicPr>
          <p:cNvPr id="25605" name="Picture 2" descr="http://8085projects.info/images/Timing%20Diagram%20-Pic7d.PNG"/>
          <p:cNvPicPr>
            <a:picLocks noChangeAspect="1" noChangeArrowheads="1"/>
          </p:cNvPicPr>
          <p:nvPr/>
        </p:nvPicPr>
        <p:blipFill>
          <a:blip r:embed="rId2" cstate="print"/>
          <a:srcRect/>
          <a:stretch>
            <a:fillRect/>
          </a:stretch>
        </p:blipFill>
        <p:spPr bwMode="auto">
          <a:xfrm>
            <a:off x="1447800" y="3581400"/>
            <a:ext cx="63246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2" descr="http://8085projects.info/images/Timing-Diagram-Pic11-pic46.png"/>
          <p:cNvPicPr>
            <a:picLocks noChangeAspect="1" noChangeArrowheads="1"/>
          </p:cNvPicPr>
          <p:nvPr/>
        </p:nvPicPr>
        <p:blipFill>
          <a:blip r:embed="rId2" cstate="print"/>
          <a:srcRect/>
          <a:stretch>
            <a:fillRect/>
          </a:stretch>
        </p:blipFill>
        <p:spPr bwMode="auto">
          <a:xfrm>
            <a:off x="152400" y="304800"/>
            <a:ext cx="8610600"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2"/>
          <p:cNvPicPr>
            <a:picLocks noChangeAspect="1" noChangeArrowheads="1"/>
          </p:cNvPicPr>
          <p:nvPr/>
        </p:nvPicPr>
        <p:blipFill>
          <a:blip r:embed="rId2" cstate="print"/>
          <a:srcRect/>
          <a:stretch>
            <a:fillRect/>
          </a:stretch>
        </p:blipFill>
        <p:spPr bwMode="auto">
          <a:xfrm>
            <a:off x="304800" y="304800"/>
            <a:ext cx="7772399" cy="59436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thumb1443219">
            <a:hlinkClick r:id="rId2"/>
          </p:cNvPr>
          <p:cNvPicPr>
            <a:picLocks noChangeAspect="1" noChangeArrowheads="1"/>
          </p:cNvPicPr>
          <p:nvPr/>
        </p:nvPicPr>
        <p:blipFill>
          <a:blip r:embed="rId3" cstate="print"/>
          <a:srcRect/>
          <a:stretch>
            <a:fillRect/>
          </a:stretch>
        </p:blipFill>
        <p:spPr bwMode="auto">
          <a:xfrm>
            <a:off x="304800" y="0"/>
            <a:ext cx="8382000" cy="6958013"/>
          </a:xfrm>
          <a:prstGeom prst="rect">
            <a:avLst/>
          </a:prstGeom>
          <a:noFill/>
          <a:ln w="9525">
            <a:noFill/>
            <a:miter lim="800000"/>
            <a:headEnd/>
            <a:tailEnd/>
          </a:ln>
        </p:spPr>
      </p:pic>
      <p:sp>
        <p:nvSpPr>
          <p:cNvPr id="27651" name="Text Box 6"/>
          <p:cNvSpPr txBox="1">
            <a:spLocks noChangeArrowheads="1"/>
          </p:cNvSpPr>
          <p:nvPr/>
        </p:nvSpPr>
        <p:spPr bwMode="auto">
          <a:xfrm>
            <a:off x="365125" y="11113"/>
            <a:ext cx="903288" cy="396875"/>
          </a:xfrm>
          <a:prstGeom prst="rect">
            <a:avLst/>
          </a:prstGeom>
          <a:noFill/>
          <a:ln w="9525">
            <a:noFill/>
            <a:miter lim="800000"/>
            <a:headEnd/>
            <a:tailEnd/>
          </a:ln>
        </p:spPr>
        <p:txBody>
          <a:bodyPr wrap="none">
            <a:spAutoFit/>
          </a:bodyPr>
          <a:lstStyle/>
          <a:p>
            <a:r>
              <a:rPr lang="en-US" sz="2000" b="1" u="sng">
                <a:solidFill>
                  <a:srgbClr val="FF3300"/>
                </a:solidFill>
              </a:rPr>
              <a:t>INR 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7696200" cy="2308324"/>
          </a:xfrm>
          <a:prstGeom prst="rect">
            <a:avLst/>
          </a:prstGeom>
        </p:spPr>
        <p:txBody>
          <a:bodyPr wrap="square">
            <a:spAutoFit/>
          </a:bodyPr>
          <a:lstStyle/>
          <a:p>
            <a:r>
              <a:rPr lang="en-US" b="1" dirty="0" smtClean="0"/>
              <a:t>Timing diagram for INR M</a:t>
            </a:r>
            <a:endParaRPr lang="en-US" dirty="0" smtClean="0"/>
          </a:p>
          <a:p>
            <a:r>
              <a:rPr lang="en-US" b="1" dirty="0" smtClean="0"/>
              <a:t/>
            </a:r>
            <a:br>
              <a:rPr lang="en-US" b="1" dirty="0" smtClean="0"/>
            </a:br>
            <a:endParaRPr lang="en-US" dirty="0" smtClean="0"/>
          </a:p>
          <a:p>
            <a:r>
              <a:rPr lang="en-US" b="1" dirty="0" smtClean="0"/>
              <a:t>Fetching the </a:t>
            </a:r>
            <a:r>
              <a:rPr lang="en-US" b="1" dirty="0" err="1" smtClean="0"/>
              <a:t>Opcode</a:t>
            </a:r>
            <a:r>
              <a:rPr lang="en-US" b="1" dirty="0" smtClean="0"/>
              <a:t> 34H from the memory.</a:t>
            </a:r>
            <a:endParaRPr lang="en-US" dirty="0" smtClean="0"/>
          </a:p>
          <a:p>
            <a:r>
              <a:rPr lang="en-US" b="1" dirty="0" smtClean="0"/>
              <a:t>Let the memory address (M) be 4250H. (MR cycle -To read Memory address and data)</a:t>
            </a:r>
            <a:endParaRPr lang="en-US" dirty="0" smtClean="0"/>
          </a:p>
          <a:p>
            <a:r>
              <a:rPr lang="en-US" b="1" dirty="0" smtClean="0"/>
              <a:t>Let the content of that memory is 12H.</a:t>
            </a:r>
            <a:endParaRPr lang="en-US" dirty="0" smtClean="0"/>
          </a:p>
          <a:p>
            <a:r>
              <a:rPr lang="en-US" b="1" dirty="0" smtClean="0"/>
              <a:t>Increment the memory content from 12H to 13H. (MW machine cycle)</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p:cNvPicPr>
            <a:picLocks noChangeAspect="1" noChangeArrowheads="1"/>
          </p:cNvPicPr>
          <p:nvPr/>
        </p:nvPicPr>
        <p:blipFill>
          <a:blip r:embed="rId2" cstate="print"/>
          <a:srcRect/>
          <a:stretch>
            <a:fillRect/>
          </a:stretch>
        </p:blipFill>
        <p:spPr bwMode="auto">
          <a:xfrm>
            <a:off x="609600" y="0"/>
            <a:ext cx="7848600" cy="6778625"/>
          </a:xfrm>
          <a:prstGeom prst="rect">
            <a:avLst/>
          </a:prstGeom>
          <a:noFill/>
          <a:ln w="9525">
            <a:noFill/>
            <a:miter lim="800000"/>
            <a:headEnd/>
            <a:tailEnd/>
          </a:ln>
        </p:spPr>
      </p:pic>
      <p:sp>
        <p:nvSpPr>
          <p:cNvPr id="28675" name="Text Box 7"/>
          <p:cNvSpPr txBox="1">
            <a:spLocks noChangeArrowheads="1"/>
          </p:cNvSpPr>
          <p:nvPr/>
        </p:nvSpPr>
        <p:spPr bwMode="auto">
          <a:xfrm>
            <a:off x="685800" y="228600"/>
            <a:ext cx="1539875" cy="376238"/>
          </a:xfrm>
          <a:prstGeom prst="rect">
            <a:avLst/>
          </a:prstGeom>
          <a:noFill/>
          <a:ln w="9525">
            <a:solidFill>
              <a:schemeClr val="bg1"/>
            </a:solidFill>
            <a:miter lim="800000"/>
            <a:headEnd/>
            <a:tailEnd/>
          </a:ln>
        </p:spPr>
        <p:txBody>
          <a:bodyPr>
            <a:spAutoFit/>
          </a:bodyPr>
          <a:lstStyle/>
          <a:p>
            <a:r>
              <a:rPr lang="en-US" b="1" u="sng">
                <a:solidFill>
                  <a:srgbClr val="FF3300"/>
                </a:solidFill>
              </a:rPr>
              <a:t>ADD M</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idx="4294967295"/>
          </p:nvPr>
        </p:nvSpPr>
        <p:spPr>
          <a:xfrm>
            <a:off x="549270" y="427028"/>
            <a:ext cx="8114017" cy="464513"/>
          </a:xfrm>
          <a:prstGeom prst="rect">
            <a:avLst/>
          </a:prstGeom>
          <a:noFill/>
          <a:ln>
            <a:noFill/>
          </a:ln>
        </p:spPr>
        <p:txBody>
          <a:bodyPr lIns="34290" tIns="34290" rIns="34290" bIns="34290" anchor="ctr" anchorCtr="0">
            <a:noAutofit/>
          </a:bodyPr>
          <a:lstStyle/>
          <a:p>
            <a:pPr>
              <a:lnSpc>
                <a:spcPct val="119921"/>
              </a:lnSpc>
              <a:spcBef>
                <a:spcPts val="0"/>
              </a:spcBef>
            </a:pPr>
            <a:r>
              <a:rPr lang="en-US" sz="3200" dirty="0">
                <a:solidFill>
                  <a:srgbClr val="000000"/>
                </a:solidFill>
                <a:latin typeface="Arial"/>
                <a:ea typeface="Arial"/>
                <a:cs typeface="Arial"/>
                <a:sym typeface="Arial"/>
              </a:rPr>
              <a:t>Tri-State Devices</a:t>
            </a:r>
          </a:p>
        </p:txBody>
      </p:sp>
      <p:sp>
        <p:nvSpPr>
          <p:cNvPr id="33" name="Shape 33"/>
          <p:cNvSpPr txBox="1"/>
          <p:nvPr/>
        </p:nvSpPr>
        <p:spPr>
          <a:xfrm>
            <a:off x="251461" y="891540"/>
            <a:ext cx="8037809" cy="5081894"/>
          </a:xfrm>
          <a:prstGeom prst="rect">
            <a:avLst/>
          </a:prstGeom>
          <a:noFill/>
          <a:ln>
            <a:noFill/>
          </a:ln>
        </p:spPr>
        <p:txBody>
          <a:bodyPr lIns="34290" tIns="34290" rIns="34290" bIns="34290" anchor="t" anchorCtr="0">
            <a:noAutofit/>
          </a:bodyPr>
          <a:lstStyle/>
          <a:p>
            <a:pPr marL="342900" indent="-160020">
              <a:lnSpc>
                <a:spcPct val="120138"/>
              </a:lnSpc>
              <a:buClr>
                <a:srgbClr val="000000"/>
              </a:buClr>
              <a:buSzPct val="100000"/>
              <a:buFont typeface="Arial"/>
              <a:buChar char="●"/>
            </a:pPr>
            <a:r>
              <a:rPr lang="en-US" dirty="0">
                <a:solidFill>
                  <a:srgbClr val="000000"/>
                </a:solidFill>
                <a:latin typeface="Arial"/>
                <a:ea typeface="Arial"/>
                <a:cs typeface="Arial"/>
                <a:sym typeface="Arial"/>
              </a:rPr>
              <a:t>Interfacing Device necessary to interconnect the components of bus-oriented system.</a:t>
            </a:r>
          </a:p>
          <a:p>
            <a:pPr>
              <a:lnSpc>
                <a:spcPct val="120454"/>
              </a:lnSpc>
              <a:spcBef>
                <a:spcPts val="197"/>
              </a:spcBef>
            </a:pPr>
            <a:endParaRPr sz="1100">
              <a:solidFill>
                <a:srgbClr val="000000"/>
              </a:solidFill>
              <a:latin typeface="Arial"/>
              <a:ea typeface="Arial"/>
              <a:cs typeface="Arial"/>
              <a:sym typeface="Arial"/>
            </a:endParaRPr>
          </a:p>
          <a:p>
            <a:pPr marL="342900" indent="-160020">
              <a:lnSpc>
                <a:spcPct val="120138"/>
              </a:lnSpc>
              <a:spcBef>
                <a:spcPts val="329"/>
              </a:spcBef>
              <a:buClr>
                <a:srgbClr val="000000"/>
              </a:buClr>
              <a:buSzPct val="100000"/>
              <a:buFont typeface="Arial"/>
              <a:buChar char="●"/>
            </a:pPr>
            <a:r>
              <a:rPr lang="en-US" dirty="0">
                <a:solidFill>
                  <a:srgbClr val="000000"/>
                </a:solidFill>
                <a:latin typeface="Arial"/>
                <a:ea typeface="Arial"/>
                <a:cs typeface="Arial"/>
                <a:sym typeface="Arial"/>
              </a:rPr>
              <a:t>Devices essential for proper functioning of bus-oriented system.</a:t>
            </a:r>
          </a:p>
          <a:p>
            <a:pPr>
              <a:lnSpc>
                <a:spcPct val="120454"/>
              </a:lnSpc>
              <a:spcBef>
                <a:spcPts val="197"/>
              </a:spcBef>
            </a:pPr>
            <a:endParaRPr sz="1100">
              <a:solidFill>
                <a:srgbClr val="000000"/>
              </a:solidFill>
              <a:latin typeface="Arial"/>
              <a:ea typeface="Arial"/>
              <a:cs typeface="Arial"/>
              <a:sym typeface="Arial"/>
            </a:endParaRPr>
          </a:p>
          <a:p>
            <a:pPr marL="342900" indent="-160020">
              <a:lnSpc>
                <a:spcPct val="120138"/>
              </a:lnSpc>
              <a:spcBef>
                <a:spcPts val="329"/>
              </a:spcBef>
              <a:buClr>
                <a:srgbClr val="000000"/>
              </a:buClr>
              <a:buSzPct val="100000"/>
              <a:buFont typeface="Arial"/>
              <a:buChar char="●"/>
            </a:pPr>
            <a:r>
              <a:rPr lang="en-US" dirty="0">
                <a:solidFill>
                  <a:srgbClr val="000000"/>
                </a:solidFill>
                <a:latin typeface="Arial"/>
                <a:ea typeface="Arial"/>
                <a:cs typeface="Arial"/>
                <a:sym typeface="Arial"/>
              </a:rPr>
              <a:t>have 3 states : logic 1, logic 0, and high impedance.</a:t>
            </a:r>
          </a:p>
          <a:p>
            <a:pPr>
              <a:lnSpc>
                <a:spcPct val="120454"/>
              </a:lnSpc>
              <a:spcBef>
                <a:spcPts val="197"/>
              </a:spcBef>
            </a:pPr>
            <a:endParaRPr sz="1100">
              <a:solidFill>
                <a:srgbClr val="000000"/>
              </a:solidFill>
              <a:latin typeface="Arial"/>
              <a:ea typeface="Arial"/>
              <a:cs typeface="Arial"/>
              <a:sym typeface="Arial"/>
            </a:endParaRPr>
          </a:p>
          <a:p>
            <a:pPr marL="342900" indent="-160020">
              <a:lnSpc>
                <a:spcPct val="120138"/>
              </a:lnSpc>
              <a:spcBef>
                <a:spcPts val="329"/>
              </a:spcBef>
              <a:buClr>
                <a:srgbClr val="000000"/>
              </a:buClr>
              <a:buSzPct val="100000"/>
              <a:buFont typeface="Arial"/>
              <a:buChar char="●"/>
            </a:pPr>
            <a:r>
              <a:rPr lang="en-US" dirty="0">
                <a:solidFill>
                  <a:srgbClr val="000000"/>
                </a:solidFill>
                <a:latin typeface="Arial"/>
                <a:ea typeface="Arial"/>
                <a:cs typeface="Arial"/>
                <a:sym typeface="Arial"/>
              </a:rPr>
              <a:t>Trademark of National Semiconductor.</a:t>
            </a:r>
          </a:p>
          <a:p>
            <a:pPr>
              <a:lnSpc>
                <a:spcPct val="120454"/>
              </a:lnSpc>
              <a:spcBef>
                <a:spcPts val="197"/>
              </a:spcBef>
            </a:pPr>
            <a:endParaRPr sz="1100">
              <a:solidFill>
                <a:srgbClr val="000000"/>
              </a:solidFill>
              <a:latin typeface="Arial"/>
              <a:ea typeface="Arial"/>
              <a:cs typeface="Arial"/>
              <a:sym typeface="Arial"/>
            </a:endParaRPr>
          </a:p>
          <a:p>
            <a:pPr marL="342900" indent="-160020">
              <a:lnSpc>
                <a:spcPct val="120138"/>
              </a:lnSpc>
              <a:spcBef>
                <a:spcPts val="329"/>
              </a:spcBef>
              <a:buClr>
                <a:srgbClr val="000000"/>
              </a:buClr>
              <a:buSzPct val="100000"/>
              <a:buFont typeface="Arial"/>
              <a:buChar char="●"/>
            </a:pPr>
            <a:r>
              <a:rPr lang="en-US" dirty="0">
                <a:solidFill>
                  <a:srgbClr val="000000"/>
                </a:solidFill>
                <a:latin typeface="Arial"/>
                <a:ea typeface="Arial"/>
                <a:cs typeface="Arial"/>
                <a:sym typeface="Arial"/>
              </a:rPr>
              <a:t>It is a useful device that allows us to control when current passes through the device, and when it doesn't.</a:t>
            </a:r>
          </a:p>
          <a:p>
            <a:pPr>
              <a:lnSpc>
                <a:spcPct val="120454"/>
              </a:lnSpc>
              <a:spcBef>
                <a:spcPts val="197"/>
              </a:spcBef>
            </a:pPr>
            <a:endParaRPr sz="1100">
              <a:solidFill>
                <a:srgbClr val="000000"/>
              </a:solidFill>
              <a:latin typeface="Arial"/>
              <a:ea typeface="Arial"/>
              <a:cs typeface="Arial"/>
              <a:sym typeface="Arial"/>
            </a:endParaRPr>
          </a:p>
          <a:p>
            <a:pPr marL="342900" indent="-160020">
              <a:lnSpc>
                <a:spcPct val="120138"/>
              </a:lnSpc>
              <a:spcBef>
                <a:spcPts val="329"/>
              </a:spcBef>
              <a:buClr>
                <a:srgbClr val="000000"/>
              </a:buClr>
              <a:buSzPct val="100000"/>
              <a:buFont typeface="Arial"/>
              <a:buChar char="●"/>
            </a:pPr>
            <a:r>
              <a:rPr lang="en-US" dirty="0">
                <a:solidFill>
                  <a:srgbClr val="000000"/>
                </a:solidFill>
                <a:latin typeface="Arial"/>
                <a:ea typeface="Arial"/>
                <a:cs typeface="Arial"/>
                <a:sym typeface="Arial"/>
              </a:rPr>
              <a:t>Third line is called Enable is activated, tri-state device function same as ordinary logic device.</a:t>
            </a:r>
          </a:p>
          <a:p>
            <a:pPr>
              <a:lnSpc>
                <a:spcPct val="120454"/>
              </a:lnSpc>
              <a:spcBef>
                <a:spcPts val="197"/>
              </a:spcBef>
            </a:pPr>
            <a:endParaRPr sz="1100">
              <a:solidFill>
                <a:srgbClr val="000000"/>
              </a:solidFill>
              <a:latin typeface="Arial"/>
              <a:ea typeface="Arial"/>
              <a:cs typeface="Arial"/>
              <a:sym typeface="Arial"/>
            </a:endParaRPr>
          </a:p>
          <a:p>
            <a:pPr>
              <a:lnSpc>
                <a:spcPct val="119886"/>
              </a:lnSpc>
              <a:spcBef>
                <a:spcPts val="394"/>
              </a:spcBef>
            </a:pPr>
            <a:endParaRPr sz="2200">
              <a:solidFill>
                <a:srgbClr val="000000"/>
              </a:solidFill>
              <a:latin typeface="Arial"/>
              <a:ea typeface="Arial"/>
              <a:cs typeface="Arial"/>
              <a:sym typeface="Arial"/>
            </a:endParaRPr>
          </a:p>
        </p:txBody>
      </p:sp>
      <p:pic>
        <p:nvPicPr>
          <p:cNvPr id="34" name="Shape 34"/>
          <p:cNvPicPr preferRelativeResize="0"/>
          <p:nvPr/>
        </p:nvPicPr>
        <p:blipFill>
          <a:blip r:embed="rId3" cstate="print">
            <a:alphaModFix/>
          </a:blip>
          <a:stretch>
            <a:fillRect/>
          </a:stretch>
        </p:blipFill>
        <p:spPr>
          <a:xfrm>
            <a:off x="1523993" y="4972050"/>
            <a:ext cx="2533635" cy="1762110"/>
          </a:xfrm>
          <a:prstGeom prst="rect">
            <a:avLst/>
          </a:prstGeom>
          <a:noFill/>
          <a:ln>
            <a:noFill/>
          </a:ln>
        </p:spPr>
      </p:pic>
      <p:pic>
        <p:nvPicPr>
          <p:cNvPr id="35" name="Shape 35"/>
          <p:cNvPicPr preferRelativeResize="0"/>
          <p:nvPr/>
        </p:nvPicPr>
        <p:blipFill>
          <a:blip r:embed="rId4" cstate="print">
            <a:alphaModFix/>
          </a:blip>
          <a:stretch>
            <a:fillRect/>
          </a:stretch>
        </p:blipFill>
        <p:spPr>
          <a:xfrm>
            <a:off x="4419586" y="5006340"/>
            <a:ext cx="2790809" cy="18859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idx="4294967295"/>
          </p:nvPr>
        </p:nvSpPr>
        <p:spPr>
          <a:xfrm>
            <a:off x="549270" y="427027"/>
            <a:ext cx="8114017" cy="1119487"/>
          </a:xfrm>
          <a:prstGeom prst="rect">
            <a:avLst/>
          </a:prstGeom>
          <a:noFill/>
          <a:ln>
            <a:noFill/>
          </a:ln>
        </p:spPr>
        <p:txBody>
          <a:bodyPr lIns="34290" tIns="34290" rIns="34290" bIns="34290" anchor="ctr" anchorCtr="0">
            <a:noAutofit/>
          </a:bodyPr>
          <a:lstStyle/>
          <a:p>
            <a:pPr>
              <a:lnSpc>
                <a:spcPct val="119921"/>
              </a:lnSpc>
              <a:spcBef>
                <a:spcPts val="0"/>
              </a:spcBef>
            </a:pPr>
            <a:r>
              <a:rPr lang="en-US" sz="3200" dirty="0">
                <a:solidFill>
                  <a:srgbClr val="000000"/>
                </a:solidFill>
                <a:latin typeface="Arial"/>
                <a:ea typeface="Arial"/>
                <a:cs typeface="Arial"/>
                <a:sym typeface="Arial"/>
              </a:rPr>
              <a:t>Tri-State Devices</a:t>
            </a:r>
          </a:p>
        </p:txBody>
      </p:sp>
      <p:pic>
        <p:nvPicPr>
          <p:cNvPr id="41" name="Shape 41"/>
          <p:cNvPicPr preferRelativeResize="0"/>
          <p:nvPr/>
        </p:nvPicPr>
        <p:blipFill>
          <a:blip r:embed="rId3" cstate="print">
            <a:alphaModFix/>
          </a:blip>
          <a:stretch>
            <a:fillRect/>
          </a:stretch>
        </p:blipFill>
        <p:spPr>
          <a:xfrm>
            <a:off x="1143000" y="2514601"/>
            <a:ext cx="6400800" cy="2562209"/>
          </a:xfrm>
          <a:prstGeom prst="rect">
            <a:avLst/>
          </a:prstGeom>
          <a:noFill/>
          <a:ln>
            <a:noFill/>
          </a:ln>
        </p:spPr>
      </p:pic>
      <p:sp>
        <p:nvSpPr>
          <p:cNvPr id="42" name="Shape 42"/>
          <p:cNvSpPr txBox="1"/>
          <p:nvPr/>
        </p:nvSpPr>
        <p:spPr>
          <a:xfrm>
            <a:off x="1158862" y="1341427"/>
            <a:ext cx="6513817" cy="1454467"/>
          </a:xfrm>
          <a:prstGeom prst="rect">
            <a:avLst/>
          </a:prstGeom>
          <a:noFill/>
          <a:ln>
            <a:noFill/>
          </a:ln>
        </p:spPr>
        <p:txBody>
          <a:bodyPr lIns="34290" tIns="34290" rIns="34290" bIns="34290" anchor="t" anchorCtr="0">
            <a:noAutofit/>
          </a:bodyPr>
          <a:lstStyle/>
          <a:p>
            <a:pPr>
              <a:lnSpc>
                <a:spcPct val="120138"/>
              </a:lnSpc>
            </a:pPr>
            <a:r>
              <a:rPr lang="en-US" b="1" dirty="0">
                <a:solidFill>
                  <a:srgbClr val="000000"/>
                </a:solidFill>
                <a:latin typeface="Arial"/>
                <a:ea typeface="Arial"/>
                <a:cs typeface="Arial"/>
                <a:sym typeface="Arial"/>
              </a:rPr>
              <a:t>When enable E is high the gate is enabled and the output Q can be 1 or 0 (if A is 0, Q is 1, otherwise Q is 0). However, when E is low the gate is disabled and the output Q enters into a high impedance state.</a:t>
            </a:r>
          </a:p>
          <a:p>
            <a:pPr>
              <a:lnSpc>
                <a:spcPct val="120138"/>
              </a:lnSpc>
            </a:pPr>
            <a:endParaRPr>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Microprocessor as CPU</a:t>
            </a:r>
          </a:p>
        </p:txBody>
      </p:sp>
      <p:sp>
        <p:nvSpPr>
          <p:cNvPr id="65" name="Shape 65"/>
          <p:cNvSpPr txBox="1"/>
          <p:nvPr/>
        </p:nvSpPr>
        <p:spPr>
          <a:xfrm>
            <a:off x="1006470" y="4618035"/>
            <a:ext cx="3161025" cy="622598"/>
          </a:xfrm>
          <a:prstGeom prst="rect">
            <a:avLst/>
          </a:prstGeom>
          <a:noFill/>
          <a:ln>
            <a:noFill/>
          </a:ln>
        </p:spPr>
        <p:txBody>
          <a:bodyPr lIns="34290" tIns="34290" rIns="34290" bIns="34290" anchor="t" anchorCtr="0">
            <a:noAutofit/>
          </a:bodyPr>
          <a:lstStyle/>
          <a:p>
            <a:pPr>
              <a:lnSpc>
                <a:spcPct val="120138"/>
              </a:lnSpc>
            </a:pPr>
            <a:r>
              <a:rPr lang="en-US" b="1" dirty="0">
                <a:solidFill>
                  <a:srgbClr val="000000"/>
                </a:solidFill>
                <a:latin typeface="Arial"/>
                <a:ea typeface="Arial"/>
                <a:cs typeface="Arial"/>
                <a:sym typeface="Arial"/>
              </a:rPr>
              <a:t>Block Diagram of a Computer with Microprocessor as CPU</a:t>
            </a:r>
          </a:p>
        </p:txBody>
      </p:sp>
      <p:pic>
        <p:nvPicPr>
          <p:cNvPr id="66" name="Shape 66"/>
          <p:cNvPicPr preferRelativeResize="0"/>
          <p:nvPr/>
        </p:nvPicPr>
        <p:blipFill>
          <a:blip r:embed="rId3" cstate="print">
            <a:alphaModFix/>
          </a:blip>
          <a:stretch>
            <a:fillRect/>
          </a:stretch>
        </p:blipFill>
        <p:spPr>
          <a:xfrm>
            <a:off x="5029201" y="1676385"/>
            <a:ext cx="3562334" cy="2143125"/>
          </a:xfrm>
          <a:prstGeom prst="rect">
            <a:avLst/>
          </a:prstGeom>
          <a:noFill/>
          <a:ln>
            <a:noFill/>
          </a:ln>
        </p:spPr>
      </p:pic>
      <p:sp>
        <p:nvSpPr>
          <p:cNvPr id="67" name="Shape 67"/>
          <p:cNvSpPr txBox="1"/>
          <p:nvPr/>
        </p:nvSpPr>
        <p:spPr>
          <a:xfrm>
            <a:off x="5197456" y="4160835"/>
            <a:ext cx="3389624" cy="1238558"/>
          </a:xfrm>
          <a:prstGeom prst="rect">
            <a:avLst/>
          </a:prstGeom>
          <a:noFill/>
          <a:ln>
            <a:noFill/>
          </a:ln>
        </p:spPr>
        <p:txBody>
          <a:bodyPr lIns="34290" tIns="34290" rIns="34290" bIns="34290" anchor="t" anchorCtr="0">
            <a:noAutofit/>
          </a:bodyPr>
          <a:lstStyle/>
          <a:p>
            <a:pPr>
              <a:lnSpc>
                <a:spcPct val="120089"/>
              </a:lnSpc>
            </a:pPr>
            <a:r>
              <a:rPr lang="en-US" sz="2800" dirty="0">
                <a:solidFill>
                  <a:srgbClr val="000000"/>
                </a:solidFill>
                <a:latin typeface="Arial"/>
                <a:ea typeface="Arial"/>
                <a:cs typeface="Arial"/>
                <a:sym typeface="Arial"/>
              </a:rPr>
              <a:t>MPU (CPU):</a:t>
            </a:r>
          </a:p>
          <a:p>
            <a:pPr marL="342900" indent="-198120">
              <a:lnSpc>
                <a:spcPct val="119791"/>
              </a:lnSpc>
              <a:buClr>
                <a:srgbClr val="000000"/>
              </a:buClr>
              <a:buSzPct val="98765"/>
              <a:buFont typeface="Arial"/>
              <a:buChar char="●"/>
            </a:pPr>
            <a:r>
              <a:rPr lang="en-US" sz="2400" dirty="0">
                <a:solidFill>
                  <a:srgbClr val="000000"/>
                </a:solidFill>
                <a:latin typeface="Arial"/>
                <a:ea typeface="Arial"/>
                <a:cs typeface="Arial"/>
                <a:sym typeface="Arial"/>
              </a:rPr>
              <a:t>Read instructions </a:t>
            </a:r>
          </a:p>
          <a:p>
            <a:pPr marL="342900" indent="-198120">
              <a:lnSpc>
                <a:spcPct val="119791"/>
              </a:lnSpc>
              <a:buClr>
                <a:srgbClr val="000000"/>
              </a:buClr>
              <a:buSzPct val="98765"/>
              <a:buFont typeface="Arial"/>
              <a:buChar char="●"/>
            </a:pPr>
            <a:r>
              <a:rPr lang="en-US" sz="2400" dirty="0">
                <a:solidFill>
                  <a:srgbClr val="000000"/>
                </a:solidFill>
                <a:latin typeface="Arial"/>
                <a:ea typeface="Arial"/>
                <a:cs typeface="Arial"/>
                <a:sym typeface="Arial"/>
              </a:rPr>
              <a:t>Process binary data</a:t>
            </a:r>
          </a:p>
        </p:txBody>
      </p:sp>
      <p:pic>
        <p:nvPicPr>
          <p:cNvPr id="68" name="Shape 68"/>
          <p:cNvPicPr preferRelativeResize="0"/>
          <p:nvPr/>
        </p:nvPicPr>
        <p:blipFill>
          <a:blip r:embed="rId4" cstate="print">
            <a:alphaModFix/>
          </a:blip>
          <a:stretch>
            <a:fillRect/>
          </a:stretch>
        </p:blipFill>
        <p:spPr>
          <a:xfrm>
            <a:off x="838193" y="1523993"/>
            <a:ext cx="3629025" cy="25717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62000" y="1905000"/>
            <a:ext cx="7543799" cy="33528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3200" smtClean="0">
                <a:solidFill>
                  <a:srgbClr val="000099"/>
                </a:solidFill>
              </a:rPr>
              <a:t>Instruction size</a:t>
            </a:r>
          </a:p>
        </p:txBody>
      </p:sp>
      <p:sp>
        <p:nvSpPr>
          <p:cNvPr id="24579" name="Rectangle 3"/>
          <p:cNvSpPr>
            <a:spLocks noGrp="1" noChangeArrowheads="1"/>
          </p:cNvSpPr>
          <p:nvPr>
            <p:ph idx="1"/>
          </p:nvPr>
        </p:nvSpPr>
        <p:spPr>
          <a:xfrm>
            <a:off x="1143000" y="1905000"/>
            <a:ext cx="7772400" cy="4114800"/>
          </a:xfrm>
        </p:spPr>
        <p:txBody>
          <a:bodyPr/>
          <a:lstStyle/>
          <a:p>
            <a:pPr>
              <a:lnSpc>
                <a:spcPct val="90000"/>
              </a:lnSpc>
            </a:pPr>
            <a:r>
              <a:rPr lang="en-US" altLang="en-US" sz="2400" smtClean="0">
                <a:solidFill>
                  <a:srgbClr val="FF3300"/>
                </a:solidFill>
              </a:rPr>
              <a:t>An instruction is assembled in the memory of a microcomputer system in binary form. The size of an instruction signifies how much memory space is required to load an instruction in the memory. 8085 instructions are of following sizes:</a:t>
            </a:r>
          </a:p>
          <a:p>
            <a:pPr lvl="1">
              <a:lnSpc>
                <a:spcPct val="90000"/>
              </a:lnSpc>
            </a:pPr>
            <a:r>
              <a:rPr lang="en-US" altLang="en-US" sz="2000" smtClean="0">
                <a:solidFill>
                  <a:srgbClr val="000099"/>
                </a:solidFill>
              </a:rPr>
              <a:t>One-byte Instructions</a:t>
            </a:r>
          </a:p>
          <a:p>
            <a:pPr lvl="1">
              <a:lnSpc>
                <a:spcPct val="90000"/>
              </a:lnSpc>
              <a:buFont typeface="Wingdings" pitchFamily="2" charset="2"/>
              <a:buNone/>
            </a:pPr>
            <a:r>
              <a:rPr lang="en-US" altLang="en-US" sz="2000" smtClean="0"/>
              <a:t>		</a:t>
            </a:r>
            <a:r>
              <a:rPr lang="en-US" altLang="en-US" sz="2000" smtClean="0">
                <a:solidFill>
                  <a:srgbClr val="008000"/>
                </a:solidFill>
              </a:rPr>
              <a:t>e.g. MOV, ADD, ANA, SUB, ORA etc.</a:t>
            </a:r>
          </a:p>
          <a:p>
            <a:pPr lvl="1">
              <a:lnSpc>
                <a:spcPct val="90000"/>
              </a:lnSpc>
            </a:pPr>
            <a:r>
              <a:rPr lang="en-US" altLang="en-US" sz="2000" smtClean="0">
                <a:solidFill>
                  <a:srgbClr val="000099"/>
                </a:solidFill>
              </a:rPr>
              <a:t>Two-byte instructions</a:t>
            </a:r>
          </a:p>
          <a:p>
            <a:pPr>
              <a:lnSpc>
                <a:spcPct val="90000"/>
              </a:lnSpc>
              <a:buFont typeface="Wingdings" pitchFamily="2" charset="2"/>
              <a:buNone/>
            </a:pPr>
            <a:r>
              <a:rPr lang="en-US" altLang="en-US" sz="2400" smtClean="0"/>
              <a:t>	    	</a:t>
            </a:r>
            <a:r>
              <a:rPr lang="en-US" altLang="en-US" sz="2400" smtClean="0">
                <a:solidFill>
                  <a:srgbClr val="008000"/>
                </a:solidFill>
              </a:rPr>
              <a:t>e.g. MVI, ADI, ANI, ORI, XRI etc.</a:t>
            </a:r>
          </a:p>
          <a:p>
            <a:pPr lvl="1">
              <a:lnSpc>
                <a:spcPct val="90000"/>
              </a:lnSpc>
            </a:pPr>
            <a:r>
              <a:rPr lang="en-US" altLang="en-US" sz="2000" smtClean="0">
                <a:solidFill>
                  <a:srgbClr val="000099"/>
                </a:solidFill>
              </a:rPr>
              <a:t>Three-byte instructions</a:t>
            </a:r>
          </a:p>
          <a:p>
            <a:pPr>
              <a:lnSpc>
                <a:spcPct val="90000"/>
              </a:lnSpc>
              <a:buFont typeface="Wingdings" pitchFamily="2" charset="2"/>
              <a:buNone/>
            </a:pPr>
            <a:r>
              <a:rPr lang="en-US" altLang="en-US" sz="2400" smtClean="0"/>
              <a:t>	    	</a:t>
            </a:r>
            <a:r>
              <a:rPr lang="en-US" altLang="en-US" sz="2400" smtClean="0">
                <a:solidFill>
                  <a:srgbClr val="008000"/>
                </a:solidFill>
              </a:rPr>
              <a:t>e.g. LXI, LDA, STA, LHLD, SHLD etc.</a:t>
            </a:r>
            <a:r>
              <a:rPr lang="en-US" altLang="en-US" sz="2400" smtClean="0"/>
              <a:t> </a:t>
            </a:r>
          </a:p>
        </p:txBody>
      </p:sp>
    </p:spTree>
  </p:cSld>
  <p:clrMapOvr>
    <a:masterClrMapping/>
  </p:clrMapOvr>
  <p:transition advClick="0" advTm="1000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Applications of Microprocessor</a:t>
            </a:r>
          </a:p>
        </p:txBody>
      </p:sp>
      <p:sp>
        <p:nvSpPr>
          <p:cNvPr id="86" name="Shape 86"/>
          <p:cNvSpPr txBox="1"/>
          <p:nvPr/>
        </p:nvSpPr>
        <p:spPr>
          <a:xfrm>
            <a:off x="625455" y="1417635"/>
            <a:ext cx="8114017" cy="4502453"/>
          </a:xfrm>
          <a:prstGeom prst="rect">
            <a:avLst/>
          </a:prstGeom>
          <a:noFill/>
          <a:ln>
            <a:noFill/>
          </a:ln>
        </p:spPr>
        <p:txBody>
          <a:bodyPr lIns="34290" tIns="34290" rIns="34290" bIns="34290" anchor="t" anchorCtr="0">
            <a:noAutofit/>
          </a:bodyPr>
          <a:lstStyle/>
          <a:p>
            <a:r>
              <a:rPr lang="en-US" dirty="0">
                <a:solidFill>
                  <a:srgbClr val="000000"/>
                </a:solidFill>
                <a:latin typeface="Arial"/>
                <a:ea typeface="Arial"/>
                <a:cs typeface="Arial"/>
                <a:sym typeface="Arial"/>
              </a:rPr>
              <a:t>Microprocessor is a multi-use device which finds applications in almost all the</a:t>
            </a:r>
          </a:p>
          <a:p>
            <a:pPr>
              <a:spcBef>
                <a:spcPts val="329"/>
              </a:spcBef>
            </a:pPr>
            <a:r>
              <a:rPr lang="en-US" dirty="0">
                <a:solidFill>
                  <a:srgbClr val="000000"/>
                </a:solidFill>
                <a:latin typeface="Arial"/>
                <a:ea typeface="Arial"/>
                <a:cs typeface="Arial"/>
                <a:sym typeface="Arial"/>
              </a:rPr>
              <a:t>fields. Here is some sample applications given in variety of fields.</a:t>
            </a:r>
          </a:p>
          <a:p>
            <a:pPr>
              <a:spcBef>
                <a:spcPts val="329"/>
              </a:spcBef>
            </a:pPr>
            <a:endParaRPr b="1">
              <a:solidFill>
                <a:srgbClr val="000000"/>
              </a:solidFill>
              <a:latin typeface="Arial"/>
              <a:ea typeface="Arial"/>
              <a:cs typeface="Arial"/>
              <a:sym typeface="Arial"/>
            </a:endParaRPr>
          </a:p>
          <a:p>
            <a:pPr>
              <a:spcBef>
                <a:spcPts val="329"/>
              </a:spcBef>
            </a:pPr>
            <a:r>
              <a:rPr lang="en-US" b="1" dirty="0">
                <a:solidFill>
                  <a:srgbClr val="000000"/>
                </a:solidFill>
                <a:latin typeface="Arial"/>
                <a:ea typeface="Arial"/>
                <a:cs typeface="Arial"/>
                <a:sym typeface="Arial"/>
              </a:rPr>
              <a:t>Electronics:</a:t>
            </a:r>
          </a:p>
          <a:p>
            <a:pPr marL="342900" indent="-160020">
              <a:spcBef>
                <a:spcPts val="329"/>
              </a:spcBef>
              <a:buClr>
                <a:srgbClr val="000000"/>
              </a:buClr>
              <a:buSzPct val="100000"/>
              <a:buFont typeface="Arial"/>
              <a:buChar char="●"/>
            </a:pPr>
            <a:r>
              <a:rPr lang="en-US" dirty="0">
                <a:solidFill>
                  <a:srgbClr val="000000"/>
                </a:solidFill>
                <a:latin typeface="Arial"/>
                <a:ea typeface="Arial"/>
                <a:cs typeface="Arial"/>
                <a:sym typeface="Arial"/>
              </a:rPr>
              <a:t>Digital clocks &amp; Watches </a:t>
            </a:r>
          </a:p>
          <a:p>
            <a:pPr marL="342900" indent="-160020">
              <a:spcBef>
                <a:spcPts val="329"/>
              </a:spcBef>
              <a:buClr>
                <a:srgbClr val="000000"/>
              </a:buClr>
              <a:buSzPct val="100000"/>
              <a:buFont typeface="Arial"/>
              <a:buChar char="●"/>
            </a:pPr>
            <a:r>
              <a:rPr lang="en-US" dirty="0">
                <a:solidFill>
                  <a:srgbClr val="000000"/>
                </a:solidFill>
                <a:latin typeface="Arial"/>
                <a:ea typeface="Arial"/>
                <a:cs typeface="Arial"/>
                <a:sym typeface="Arial"/>
              </a:rPr>
              <a:t>Mobile phones </a:t>
            </a:r>
          </a:p>
          <a:p>
            <a:pPr marL="342900" indent="-160020">
              <a:spcBef>
                <a:spcPts val="329"/>
              </a:spcBef>
              <a:buClr>
                <a:srgbClr val="000000"/>
              </a:buClr>
              <a:buSzPct val="100000"/>
              <a:buFont typeface="Arial"/>
              <a:buChar char="●"/>
            </a:pPr>
            <a:r>
              <a:rPr lang="en-US" dirty="0">
                <a:solidFill>
                  <a:srgbClr val="000000"/>
                </a:solidFill>
                <a:latin typeface="Arial"/>
                <a:ea typeface="Arial"/>
                <a:cs typeface="Arial"/>
                <a:sym typeface="Arial"/>
              </a:rPr>
              <a:t>Measuring Meters </a:t>
            </a:r>
          </a:p>
          <a:p>
            <a:pPr>
              <a:spcBef>
                <a:spcPts val="329"/>
              </a:spcBef>
            </a:pPr>
            <a:r>
              <a:rPr lang="en-US" b="1" dirty="0">
                <a:solidFill>
                  <a:srgbClr val="000000"/>
                </a:solidFill>
                <a:latin typeface="Arial"/>
                <a:ea typeface="Arial"/>
                <a:cs typeface="Arial"/>
                <a:sym typeface="Arial"/>
              </a:rPr>
              <a:t>Mechanical:</a:t>
            </a:r>
          </a:p>
          <a:p>
            <a:pPr marL="342900" indent="-160020">
              <a:spcBef>
                <a:spcPts val="329"/>
              </a:spcBef>
              <a:buClr>
                <a:srgbClr val="000000"/>
              </a:buClr>
              <a:buSzPct val="100000"/>
              <a:buFont typeface="Arial"/>
              <a:buChar char="●"/>
            </a:pPr>
            <a:r>
              <a:rPr lang="en-US" dirty="0">
                <a:solidFill>
                  <a:srgbClr val="000000"/>
                </a:solidFill>
                <a:latin typeface="Arial"/>
                <a:ea typeface="Arial"/>
                <a:cs typeface="Arial"/>
                <a:sym typeface="Arial"/>
              </a:rPr>
              <a:t>Automobiles </a:t>
            </a:r>
          </a:p>
          <a:p>
            <a:pPr marL="342900" indent="-160020">
              <a:spcBef>
                <a:spcPts val="329"/>
              </a:spcBef>
              <a:buClr>
                <a:srgbClr val="000000"/>
              </a:buClr>
              <a:buSzPct val="100000"/>
              <a:buFont typeface="Arial"/>
              <a:buChar char="●"/>
            </a:pPr>
            <a:r>
              <a:rPr lang="en-US" dirty="0">
                <a:solidFill>
                  <a:srgbClr val="000000"/>
                </a:solidFill>
                <a:latin typeface="Arial"/>
                <a:ea typeface="Arial"/>
                <a:cs typeface="Arial"/>
                <a:sym typeface="Arial"/>
              </a:rPr>
              <a:t>Lathes </a:t>
            </a:r>
          </a:p>
          <a:p>
            <a:pPr marL="342900" indent="-160020">
              <a:spcBef>
                <a:spcPts val="329"/>
              </a:spcBef>
              <a:buClr>
                <a:srgbClr val="000000"/>
              </a:buClr>
              <a:buSzPct val="100000"/>
              <a:buFont typeface="Arial"/>
              <a:buChar char="●"/>
            </a:pPr>
            <a:r>
              <a:rPr lang="en-US" dirty="0">
                <a:solidFill>
                  <a:srgbClr val="000000"/>
                </a:solidFill>
                <a:latin typeface="Arial"/>
                <a:ea typeface="Arial"/>
                <a:cs typeface="Arial"/>
                <a:sym typeface="Arial"/>
              </a:rPr>
              <a:t>All remote machines </a:t>
            </a:r>
          </a:p>
          <a:p>
            <a:pPr>
              <a:spcBef>
                <a:spcPts val="329"/>
              </a:spcBef>
            </a:pPr>
            <a:r>
              <a:rPr lang="en-US" b="1" dirty="0">
                <a:solidFill>
                  <a:srgbClr val="000000"/>
                </a:solidFill>
                <a:latin typeface="Arial"/>
                <a:ea typeface="Arial"/>
                <a:cs typeface="Arial"/>
                <a:sym typeface="Arial"/>
              </a:rPr>
              <a:t>Electrical:</a:t>
            </a:r>
          </a:p>
          <a:p>
            <a:pPr marL="342900" indent="-160020">
              <a:spcBef>
                <a:spcPts val="329"/>
              </a:spcBef>
              <a:buClr>
                <a:srgbClr val="000000"/>
              </a:buClr>
              <a:buSzPct val="100000"/>
              <a:buFont typeface="Arial"/>
              <a:buChar char="●"/>
            </a:pPr>
            <a:r>
              <a:rPr lang="en-US" dirty="0">
                <a:solidFill>
                  <a:srgbClr val="000000"/>
                </a:solidFill>
                <a:latin typeface="Arial"/>
                <a:ea typeface="Arial"/>
                <a:cs typeface="Arial"/>
                <a:sym typeface="Arial"/>
              </a:rPr>
              <a:t>Motors </a:t>
            </a:r>
          </a:p>
          <a:p>
            <a:pPr marL="342900" indent="-160020">
              <a:spcBef>
                <a:spcPts val="329"/>
              </a:spcBef>
              <a:buClr>
                <a:srgbClr val="000000"/>
              </a:buClr>
              <a:buSzPct val="100000"/>
              <a:buFont typeface="Arial"/>
              <a:buChar char="●"/>
            </a:pPr>
            <a:r>
              <a:rPr lang="en-US" dirty="0">
                <a:solidFill>
                  <a:srgbClr val="000000"/>
                </a:solidFill>
                <a:latin typeface="Arial"/>
                <a:ea typeface="Arial"/>
                <a:cs typeface="Arial"/>
                <a:sym typeface="Arial"/>
              </a:rPr>
              <a:t>Lighting controls </a:t>
            </a:r>
          </a:p>
          <a:p>
            <a:pPr marL="342900" indent="-160020">
              <a:spcBef>
                <a:spcPts val="329"/>
              </a:spcBef>
              <a:buClr>
                <a:srgbClr val="000000"/>
              </a:buClr>
              <a:buSzPct val="100000"/>
              <a:buFont typeface="Arial"/>
              <a:buChar char="●"/>
            </a:pPr>
            <a:r>
              <a:rPr lang="en-US" dirty="0">
                <a:solidFill>
                  <a:srgbClr val="000000"/>
                </a:solidFill>
                <a:latin typeface="Arial"/>
                <a:ea typeface="Arial"/>
                <a:cs typeface="Arial"/>
                <a:sym typeface="Arial"/>
              </a:rPr>
              <a:t>Power stations </a:t>
            </a:r>
          </a:p>
          <a:p>
            <a:pPr>
              <a:spcBef>
                <a:spcPts val="272"/>
              </a:spcBef>
            </a:pPr>
            <a:endParaRPr sz="150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dirty="0">
                <a:solidFill>
                  <a:srgbClr val="000000"/>
                </a:solidFill>
                <a:latin typeface="Arial"/>
                <a:ea typeface="Arial"/>
                <a:cs typeface="Arial"/>
                <a:sym typeface="Arial"/>
              </a:rPr>
              <a:t>Applications of Microprocessor</a:t>
            </a:r>
          </a:p>
        </p:txBody>
      </p:sp>
      <p:sp>
        <p:nvSpPr>
          <p:cNvPr id="92" name="Shape 92"/>
          <p:cNvSpPr txBox="1"/>
          <p:nvPr/>
        </p:nvSpPr>
        <p:spPr>
          <a:xfrm>
            <a:off x="625455" y="1417635"/>
            <a:ext cx="8114017" cy="4502453"/>
          </a:xfrm>
          <a:prstGeom prst="rect">
            <a:avLst/>
          </a:prstGeom>
          <a:noFill/>
          <a:ln>
            <a:noFill/>
          </a:ln>
        </p:spPr>
        <p:txBody>
          <a:bodyPr lIns="34290" tIns="34290" rIns="34290" bIns="34290" anchor="t" anchorCtr="0">
            <a:noAutofit/>
          </a:bodyPr>
          <a:lstStyle/>
          <a:p>
            <a:endParaRPr sz="2000">
              <a:solidFill>
                <a:srgbClr val="000000"/>
              </a:solidFill>
              <a:latin typeface="Arial"/>
              <a:ea typeface="Arial"/>
              <a:cs typeface="Arial"/>
              <a:sym typeface="Arial"/>
            </a:endParaRPr>
          </a:p>
          <a:p>
            <a:pPr>
              <a:spcBef>
                <a:spcPts val="356"/>
              </a:spcBef>
            </a:pPr>
            <a:r>
              <a:rPr lang="en-US" sz="2000" b="1" dirty="0">
                <a:solidFill>
                  <a:srgbClr val="000000"/>
                </a:solidFill>
                <a:latin typeface="Arial"/>
                <a:ea typeface="Arial"/>
                <a:cs typeface="Arial"/>
                <a:sym typeface="Arial"/>
              </a:rPr>
              <a:t>Medical:</a:t>
            </a:r>
          </a:p>
          <a:p>
            <a:pPr marL="342900" indent="-172720">
              <a:spcBef>
                <a:spcPts val="356"/>
              </a:spcBef>
              <a:buClr>
                <a:srgbClr val="000000"/>
              </a:buClr>
              <a:buSzPct val="101010"/>
              <a:buFont typeface="Arial"/>
              <a:buChar char="●"/>
            </a:pPr>
            <a:r>
              <a:rPr lang="en-US" sz="2000" dirty="0">
                <a:solidFill>
                  <a:srgbClr val="000000"/>
                </a:solidFill>
                <a:latin typeface="Arial"/>
                <a:ea typeface="Arial"/>
                <a:cs typeface="Arial"/>
                <a:sym typeface="Arial"/>
              </a:rPr>
              <a:t>Patient monitoring </a:t>
            </a:r>
          </a:p>
          <a:p>
            <a:pPr marL="342900" indent="-172720">
              <a:spcBef>
                <a:spcPts val="356"/>
              </a:spcBef>
              <a:buClr>
                <a:srgbClr val="000000"/>
              </a:buClr>
              <a:buSzPct val="101010"/>
              <a:buFont typeface="Arial"/>
              <a:buChar char="●"/>
            </a:pPr>
            <a:r>
              <a:rPr lang="en-US" sz="2000" dirty="0">
                <a:solidFill>
                  <a:srgbClr val="000000"/>
                </a:solidFill>
                <a:latin typeface="Arial"/>
                <a:ea typeface="Arial"/>
                <a:cs typeface="Arial"/>
                <a:sym typeface="Arial"/>
              </a:rPr>
              <a:t>Most of the Medical equipments </a:t>
            </a:r>
          </a:p>
          <a:p>
            <a:pPr marL="342900" indent="-172720">
              <a:spcBef>
                <a:spcPts val="356"/>
              </a:spcBef>
              <a:buClr>
                <a:srgbClr val="000000"/>
              </a:buClr>
              <a:buSzPct val="101010"/>
              <a:buFont typeface="Arial"/>
              <a:buChar char="●"/>
            </a:pPr>
            <a:r>
              <a:rPr lang="en-US" sz="2000" dirty="0">
                <a:solidFill>
                  <a:srgbClr val="000000"/>
                </a:solidFill>
                <a:latin typeface="Arial"/>
                <a:ea typeface="Arial"/>
                <a:cs typeface="Arial"/>
                <a:sym typeface="Arial"/>
              </a:rPr>
              <a:t>Data loggers </a:t>
            </a:r>
          </a:p>
          <a:p>
            <a:pPr>
              <a:spcBef>
                <a:spcPts val="356"/>
              </a:spcBef>
            </a:pPr>
            <a:r>
              <a:rPr lang="en-US" sz="2000" b="1" dirty="0">
                <a:solidFill>
                  <a:srgbClr val="000000"/>
                </a:solidFill>
                <a:latin typeface="Arial"/>
                <a:ea typeface="Arial"/>
                <a:cs typeface="Arial"/>
                <a:sym typeface="Arial"/>
              </a:rPr>
              <a:t>Computer:</a:t>
            </a:r>
          </a:p>
          <a:p>
            <a:pPr marL="342900" indent="-172720">
              <a:spcBef>
                <a:spcPts val="356"/>
              </a:spcBef>
              <a:buClr>
                <a:srgbClr val="000000"/>
              </a:buClr>
              <a:buSzPct val="101010"/>
              <a:buFont typeface="Arial"/>
              <a:buChar char="●"/>
            </a:pPr>
            <a:r>
              <a:rPr lang="en-US" sz="2000" dirty="0">
                <a:solidFill>
                  <a:srgbClr val="000000"/>
                </a:solidFill>
                <a:latin typeface="Arial"/>
                <a:ea typeface="Arial"/>
                <a:cs typeface="Arial"/>
                <a:sym typeface="Arial"/>
              </a:rPr>
              <a:t>All computer accessories </a:t>
            </a:r>
          </a:p>
          <a:p>
            <a:pPr marL="342900" indent="-172720">
              <a:spcBef>
                <a:spcPts val="356"/>
              </a:spcBef>
              <a:buClr>
                <a:srgbClr val="000000"/>
              </a:buClr>
              <a:buSzPct val="101010"/>
              <a:buFont typeface="Arial"/>
              <a:buChar char="●"/>
            </a:pPr>
            <a:r>
              <a:rPr lang="en-US" sz="2000" dirty="0">
                <a:solidFill>
                  <a:srgbClr val="000000"/>
                </a:solidFill>
                <a:latin typeface="Arial"/>
                <a:ea typeface="Arial"/>
                <a:cs typeface="Arial"/>
                <a:sym typeface="Arial"/>
              </a:rPr>
              <a:t>Laptops &amp; Modems </a:t>
            </a:r>
          </a:p>
          <a:p>
            <a:pPr marL="342900" indent="-172720">
              <a:spcBef>
                <a:spcPts val="356"/>
              </a:spcBef>
              <a:buClr>
                <a:srgbClr val="000000"/>
              </a:buClr>
              <a:buSzPct val="101010"/>
              <a:buFont typeface="Arial"/>
              <a:buChar char="●"/>
            </a:pPr>
            <a:r>
              <a:rPr lang="en-US" sz="2000" dirty="0">
                <a:solidFill>
                  <a:srgbClr val="000000"/>
                </a:solidFill>
                <a:latin typeface="Arial"/>
                <a:ea typeface="Arial"/>
                <a:cs typeface="Arial"/>
                <a:sym typeface="Arial"/>
              </a:rPr>
              <a:t>Scanners &amp; Printers </a:t>
            </a:r>
          </a:p>
          <a:p>
            <a:pPr>
              <a:spcBef>
                <a:spcPts val="356"/>
              </a:spcBef>
            </a:pPr>
            <a:r>
              <a:rPr lang="en-US" sz="2000" b="1" dirty="0">
                <a:solidFill>
                  <a:srgbClr val="000000"/>
                </a:solidFill>
                <a:latin typeface="Arial"/>
                <a:ea typeface="Arial"/>
                <a:cs typeface="Arial"/>
                <a:sym typeface="Arial"/>
              </a:rPr>
              <a:t>Domestic:</a:t>
            </a:r>
          </a:p>
          <a:p>
            <a:pPr marL="342900" indent="-172720">
              <a:spcBef>
                <a:spcPts val="356"/>
              </a:spcBef>
              <a:buClr>
                <a:srgbClr val="000000"/>
              </a:buClr>
              <a:buSzPct val="101010"/>
              <a:buFont typeface="Arial"/>
              <a:buChar char="●"/>
            </a:pPr>
            <a:r>
              <a:rPr lang="en-US" sz="2000" dirty="0">
                <a:solidFill>
                  <a:srgbClr val="000000"/>
                </a:solidFill>
                <a:latin typeface="Arial"/>
                <a:ea typeface="Arial"/>
                <a:cs typeface="Arial"/>
                <a:sym typeface="Arial"/>
              </a:rPr>
              <a:t>Microwave Ovens </a:t>
            </a:r>
          </a:p>
          <a:p>
            <a:pPr marL="342900" indent="-172720">
              <a:spcBef>
                <a:spcPts val="356"/>
              </a:spcBef>
              <a:buClr>
                <a:srgbClr val="000000"/>
              </a:buClr>
              <a:buSzPct val="101010"/>
              <a:buFont typeface="Arial"/>
              <a:buChar char="●"/>
            </a:pPr>
            <a:r>
              <a:rPr lang="en-US" sz="2000" dirty="0">
                <a:solidFill>
                  <a:srgbClr val="000000"/>
                </a:solidFill>
                <a:latin typeface="Arial"/>
                <a:ea typeface="Arial"/>
                <a:cs typeface="Arial"/>
                <a:sym typeface="Arial"/>
              </a:rPr>
              <a:t>Television/CD/DVD players </a:t>
            </a:r>
          </a:p>
          <a:p>
            <a:pPr marL="342900" indent="-172720">
              <a:spcBef>
                <a:spcPts val="356"/>
              </a:spcBef>
              <a:buClr>
                <a:srgbClr val="000000"/>
              </a:buClr>
              <a:buSzPct val="101010"/>
              <a:buFont typeface="Arial"/>
              <a:buChar char="●"/>
            </a:pPr>
            <a:r>
              <a:rPr lang="en-US" sz="2000" dirty="0">
                <a:solidFill>
                  <a:srgbClr val="000000"/>
                </a:solidFill>
                <a:latin typeface="Arial"/>
                <a:ea typeface="Arial"/>
                <a:cs typeface="Arial"/>
                <a:sym typeface="Arial"/>
              </a:rPr>
              <a:t>Washing Machines </a:t>
            </a:r>
          </a:p>
          <a:p>
            <a:pPr>
              <a:spcBef>
                <a:spcPts val="329"/>
              </a:spcBef>
            </a:pPr>
            <a:endParaRPr>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idx="4294967295"/>
          </p:nvPr>
        </p:nvSpPr>
        <p:spPr>
          <a:xfrm>
            <a:off x="549270" y="320670"/>
            <a:ext cx="8114017" cy="1119487"/>
          </a:xfrm>
          <a:prstGeom prst="rect">
            <a:avLst/>
          </a:prstGeom>
          <a:noFill/>
          <a:ln>
            <a:noFill/>
          </a:ln>
        </p:spPr>
        <p:txBody>
          <a:bodyPr lIns="34290" tIns="34290" rIns="34290" bIns="34290" anchor="ctr" anchorCtr="0">
            <a:noAutofit/>
          </a:bodyPr>
          <a:lstStyle/>
          <a:p>
            <a:pPr>
              <a:lnSpc>
                <a:spcPct val="119886"/>
              </a:lnSpc>
              <a:spcBef>
                <a:spcPts val="0"/>
              </a:spcBef>
            </a:pPr>
            <a:r>
              <a:rPr lang="en-US" sz="3200" b="1" dirty="0">
                <a:solidFill>
                  <a:srgbClr val="000000"/>
                </a:solidFill>
                <a:latin typeface="Arial"/>
                <a:ea typeface="Arial"/>
                <a:cs typeface="Arial"/>
                <a:sym typeface="Arial"/>
              </a:rPr>
              <a:t>Semiconductor Technology</a:t>
            </a:r>
          </a:p>
        </p:txBody>
      </p:sp>
      <p:sp>
        <p:nvSpPr>
          <p:cNvPr id="80" name="Shape 80"/>
          <p:cNvSpPr txBox="1"/>
          <p:nvPr/>
        </p:nvSpPr>
        <p:spPr>
          <a:xfrm>
            <a:off x="625455" y="1234440"/>
            <a:ext cx="8114017" cy="4685648"/>
          </a:xfrm>
          <a:prstGeom prst="rect">
            <a:avLst/>
          </a:prstGeom>
          <a:noFill/>
          <a:ln>
            <a:noFill/>
          </a:ln>
        </p:spPr>
        <p:txBody>
          <a:bodyPr lIns="34290" tIns="34290" rIns="34290" bIns="34290" anchor="t" anchorCtr="0">
            <a:noAutofit/>
          </a:bodyPr>
          <a:lstStyle/>
          <a:p>
            <a:pPr marL="342900" indent="-185420">
              <a:buClr>
                <a:srgbClr val="000000"/>
              </a:buClr>
              <a:buSzPct val="101851"/>
              <a:buFont typeface="Arial"/>
              <a:buChar char="●"/>
            </a:pPr>
            <a:r>
              <a:rPr lang="en-US" sz="2200" dirty="0">
                <a:solidFill>
                  <a:srgbClr val="000000"/>
                </a:solidFill>
                <a:latin typeface="Arial"/>
                <a:ea typeface="Arial"/>
                <a:cs typeface="Arial"/>
                <a:sym typeface="Arial"/>
              </a:rPr>
              <a:t>End of 1950s; entire circuit consist of several transistors, diodes, and resistors on single chip.</a:t>
            </a:r>
          </a:p>
          <a:p>
            <a:pPr marL="342900" indent="-185420">
              <a:spcBef>
                <a:spcPts val="394"/>
              </a:spcBef>
              <a:buClr>
                <a:srgbClr val="000000"/>
              </a:buClr>
              <a:buSzPct val="101851"/>
              <a:buFont typeface="Arial"/>
              <a:buChar char="●"/>
            </a:pPr>
            <a:r>
              <a:rPr lang="en-US" sz="2200" dirty="0">
                <a:solidFill>
                  <a:srgbClr val="000000"/>
                </a:solidFill>
                <a:latin typeface="Arial"/>
                <a:ea typeface="Arial"/>
                <a:cs typeface="Arial"/>
                <a:sym typeface="Arial"/>
              </a:rPr>
              <a:t>1960’s , logic gates known as 7400 series.</a:t>
            </a:r>
          </a:p>
          <a:p>
            <a:pPr marL="342900" indent="-185420">
              <a:spcBef>
                <a:spcPts val="394"/>
              </a:spcBef>
              <a:buClr>
                <a:srgbClr val="000000"/>
              </a:buClr>
              <a:buSzPct val="101851"/>
              <a:buFont typeface="Arial"/>
              <a:buChar char="●"/>
            </a:pPr>
            <a:r>
              <a:rPr lang="en-US" sz="2200" dirty="0">
                <a:solidFill>
                  <a:srgbClr val="000000"/>
                </a:solidFill>
                <a:latin typeface="Arial"/>
                <a:ea typeface="Arial"/>
                <a:cs typeface="Arial"/>
                <a:sym typeface="Arial"/>
              </a:rPr>
              <a:t>4-bit Microprocessor Intel 4004 the first MP. 4K nibbles address space.</a:t>
            </a:r>
          </a:p>
          <a:p>
            <a:pPr marL="342900" indent="-185420">
              <a:spcBef>
                <a:spcPts val="394"/>
              </a:spcBef>
              <a:buClr>
                <a:srgbClr val="000000"/>
              </a:buClr>
              <a:buSzPct val="101851"/>
              <a:buFont typeface="Arial"/>
              <a:buChar char="●"/>
            </a:pPr>
            <a:r>
              <a:rPr lang="en-US" sz="2200" dirty="0">
                <a:solidFill>
                  <a:srgbClr val="000000"/>
                </a:solidFill>
                <a:latin typeface="Arial"/>
                <a:ea typeface="Arial"/>
                <a:cs typeface="Arial"/>
                <a:sym typeface="Arial"/>
              </a:rPr>
              <a:t>Intel 8008- can manipulate a whole byte.</a:t>
            </a:r>
          </a:p>
          <a:p>
            <a:pPr marL="342900" indent="-185420">
              <a:spcBef>
                <a:spcPts val="394"/>
              </a:spcBef>
              <a:buClr>
                <a:srgbClr val="000000"/>
              </a:buClr>
              <a:buSzPct val="101851"/>
              <a:buFont typeface="Arial"/>
              <a:buChar char="●"/>
            </a:pPr>
            <a:r>
              <a:rPr lang="en-US" sz="2200" dirty="0">
                <a:solidFill>
                  <a:srgbClr val="000000"/>
                </a:solidFill>
                <a:latin typeface="Arial"/>
                <a:ea typeface="Arial"/>
                <a:cs typeface="Arial"/>
                <a:sym typeface="Arial"/>
              </a:rPr>
              <a:t>16Kbytes address space</a:t>
            </a:r>
          </a:p>
          <a:p>
            <a:pPr marL="342900" indent="-185420">
              <a:spcBef>
                <a:spcPts val="394"/>
              </a:spcBef>
              <a:buClr>
                <a:srgbClr val="000000"/>
              </a:buClr>
              <a:buSzPct val="101851"/>
              <a:buFont typeface="Arial"/>
              <a:buChar char="●"/>
            </a:pPr>
            <a:r>
              <a:rPr lang="en-US" sz="2200" dirty="0">
                <a:solidFill>
                  <a:srgbClr val="000000"/>
                </a:solidFill>
                <a:latin typeface="Arial"/>
                <a:ea typeface="Arial"/>
                <a:cs typeface="Arial"/>
                <a:sym typeface="Arial"/>
              </a:rPr>
              <a:t>50,000 operations/second.</a:t>
            </a:r>
          </a:p>
          <a:p>
            <a:pPr marL="342900" indent="-185420">
              <a:spcBef>
                <a:spcPts val="394"/>
              </a:spcBef>
              <a:buClr>
                <a:srgbClr val="000000"/>
              </a:buClr>
              <a:buSzPct val="101851"/>
              <a:buFont typeface="Arial"/>
              <a:buChar char="●"/>
            </a:pPr>
            <a:r>
              <a:rPr lang="en-US" sz="2200" dirty="0">
                <a:solidFill>
                  <a:srgbClr val="000000"/>
                </a:solidFill>
                <a:latin typeface="Arial"/>
                <a:ea typeface="Arial"/>
                <a:cs typeface="Arial"/>
                <a:sym typeface="Arial"/>
              </a:rPr>
              <a:t>Intel 8080’s used for microcomputers </a:t>
            </a:r>
          </a:p>
          <a:p>
            <a:pPr marL="342900" indent="-185420">
              <a:spcBef>
                <a:spcPts val="394"/>
              </a:spcBef>
              <a:buClr>
                <a:srgbClr val="000000"/>
              </a:buClr>
              <a:buSzPct val="101851"/>
              <a:buFont typeface="Arial"/>
              <a:buChar char="●"/>
            </a:pPr>
            <a:r>
              <a:rPr lang="en-US" sz="2200" dirty="0">
                <a:solidFill>
                  <a:srgbClr val="000000"/>
                </a:solidFill>
                <a:latin typeface="Arial"/>
                <a:ea typeface="Arial"/>
                <a:cs typeface="Arial"/>
                <a:sym typeface="Arial"/>
              </a:rPr>
              <a:t>Later versions are Motorola 6800, the </a:t>
            </a:r>
            <a:r>
              <a:rPr lang="en-US" sz="2200" dirty="0" err="1">
                <a:solidFill>
                  <a:srgbClr val="000000"/>
                </a:solidFill>
                <a:latin typeface="Arial"/>
                <a:ea typeface="Arial"/>
                <a:cs typeface="Arial"/>
                <a:sym typeface="Arial"/>
              </a:rPr>
              <a:t>Zilog</a:t>
            </a:r>
            <a:r>
              <a:rPr lang="en-US" sz="2200" dirty="0">
                <a:solidFill>
                  <a:srgbClr val="000000"/>
                </a:solidFill>
                <a:latin typeface="Arial"/>
                <a:ea typeface="Arial"/>
                <a:cs typeface="Arial"/>
                <a:sym typeface="Arial"/>
              </a:rPr>
              <a:t> Z80 and the Intel 8085 etc</a:t>
            </a:r>
          </a:p>
          <a:p>
            <a:pPr marL="342900" indent="-185420">
              <a:spcBef>
                <a:spcPts val="394"/>
              </a:spcBef>
              <a:buClr>
                <a:srgbClr val="000000"/>
              </a:buClr>
              <a:buSzPct val="101851"/>
              <a:buFont typeface="Arial"/>
              <a:buChar char="●"/>
            </a:pPr>
            <a:r>
              <a:rPr lang="en-US" sz="2200" dirty="0">
                <a:solidFill>
                  <a:srgbClr val="000000"/>
                </a:solidFill>
                <a:latin typeface="Arial"/>
                <a:ea typeface="Arial"/>
                <a:cs typeface="Arial"/>
                <a:sym typeface="Arial"/>
              </a:rPr>
              <a:t>Motorola 6800 was designed from different Instruction set and architecture from 8080.</a:t>
            </a:r>
          </a:p>
          <a:p>
            <a:pPr marL="342900" indent="-185420">
              <a:spcBef>
                <a:spcPts val="394"/>
              </a:spcBef>
              <a:buClr>
                <a:srgbClr val="000000"/>
              </a:buClr>
              <a:buSzPct val="101851"/>
              <a:buFont typeface="Arial"/>
              <a:buChar char="●"/>
            </a:pPr>
            <a:r>
              <a:rPr lang="en-US" sz="2200" dirty="0" err="1">
                <a:solidFill>
                  <a:srgbClr val="000000"/>
                </a:solidFill>
                <a:latin typeface="Arial"/>
                <a:ea typeface="Arial"/>
                <a:cs typeface="Arial"/>
                <a:sym typeface="Arial"/>
              </a:rPr>
              <a:t>Zilog</a:t>
            </a:r>
            <a:r>
              <a:rPr lang="en-US" sz="2200" dirty="0">
                <a:solidFill>
                  <a:srgbClr val="000000"/>
                </a:solidFill>
                <a:latin typeface="Arial"/>
                <a:ea typeface="Arial"/>
                <a:cs typeface="Arial"/>
                <a:sym typeface="Arial"/>
              </a:rPr>
              <a:t> Z80 and the Intel 8085 has upward software compatibility</a:t>
            </a:r>
          </a:p>
          <a:p>
            <a:pPr>
              <a:spcBef>
                <a:spcPts val="394"/>
              </a:spcBef>
            </a:pPr>
            <a:endParaRPr sz="220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0"/>
            <a:ext cx="9144000" cy="700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4705412</TotalTime>
  <Words>2252</Words>
  <Application>Microsoft Office PowerPoint</Application>
  <PresentationFormat>On-screen Show (4:3)</PresentationFormat>
  <Paragraphs>305</Paragraphs>
  <Slides>73</Slides>
  <Notes>26</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Microprocessor UNIT-1</vt:lpstr>
      <vt:lpstr>MicroProcessor </vt:lpstr>
      <vt:lpstr>Classification of Microprocessor Applications </vt:lpstr>
      <vt:lpstr>Memory</vt:lpstr>
      <vt:lpstr>Input/Output (I/O)</vt:lpstr>
      <vt:lpstr>Slide 6</vt:lpstr>
      <vt:lpstr>Microprocessor as CPU</vt:lpstr>
      <vt:lpstr>Semiconductor Technology</vt:lpstr>
      <vt:lpstr>Slide 9</vt:lpstr>
      <vt:lpstr>Microprocessor-Based Systems</vt:lpstr>
      <vt:lpstr>8085 Microprocessor</vt:lpstr>
      <vt:lpstr>Slide 12</vt:lpstr>
      <vt:lpstr>Microprocessor Initiated Operations</vt:lpstr>
      <vt:lpstr>8085 Bus Architecture</vt:lpstr>
      <vt:lpstr>Microprocessor Architecture</vt:lpstr>
      <vt:lpstr>Microprocessor Architecture</vt:lpstr>
      <vt:lpstr>Microprocessor Architecture</vt:lpstr>
      <vt:lpstr>Internal Data Operation</vt:lpstr>
      <vt:lpstr>Registers</vt:lpstr>
      <vt:lpstr>Registers</vt:lpstr>
      <vt:lpstr>Registers</vt:lpstr>
      <vt:lpstr>Registers</vt:lpstr>
      <vt:lpstr>Arithmetic and Logic Unit (ALU):</vt:lpstr>
      <vt:lpstr>Externally Initiated Operation</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Timing diagrams</vt:lpstr>
      <vt:lpstr>Slide 43</vt:lpstr>
      <vt:lpstr>1.Opcode fetch cycle(4T or 6T)</vt:lpstr>
      <vt:lpstr>OPCODE FETCH</vt:lpstr>
      <vt:lpstr>Slide 46</vt:lpstr>
      <vt:lpstr>2. Memory read cycle (3T) </vt:lpstr>
      <vt:lpstr>Slide 48</vt:lpstr>
      <vt:lpstr>3. Memory write cycle (3T)</vt:lpstr>
      <vt:lpstr>Slide 50</vt:lpstr>
      <vt:lpstr>4.I/O read cycle(3T)</vt:lpstr>
      <vt:lpstr>5.I/O write cycle(3T)</vt:lpstr>
      <vt:lpstr>STA instruction ex: STA 526A</vt:lpstr>
      <vt:lpstr>It require 4 m/c cycles 13 T states 1.opcode fetch(4T) 2.memory read(3T)  3.memory read(3T)  4.Memory write(3T)</vt:lpstr>
      <vt:lpstr>Slide 55</vt:lpstr>
      <vt:lpstr>Timing diagram for IN C0H</vt:lpstr>
      <vt:lpstr>It require 3 m/c cycles 10 T states  opcode fetch(4T) memory read(3T) I/O read(3T)</vt:lpstr>
      <vt:lpstr>Slide 58</vt:lpstr>
      <vt:lpstr>Slide 59</vt:lpstr>
      <vt:lpstr>OUT  instruction Machines Cycles(10T): 1.instruction fetch(4T) 2.memory  read (3T)  3.IO write (3T)  </vt:lpstr>
      <vt:lpstr>Slide 61</vt:lpstr>
      <vt:lpstr> Timing diagram for MVI B, 43h </vt:lpstr>
      <vt:lpstr>Slide 63</vt:lpstr>
      <vt:lpstr>Slide 64</vt:lpstr>
      <vt:lpstr>Slide 65</vt:lpstr>
      <vt:lpstr>Slide 66</vt:lpstr>
      <vt:lpstr>Slide 67</vt:lpstr>
      <vt:lpstr>Tri-State Devices</vt:lpstr>
      <vt:lpstr>Tri-State Devices</vt:lpstr>
      <vt:lpstr>Slide 70</vt:lpstr>
      <vt:lpstr>Instruction size</vt:lpstr>
      <vt:lpstr>Applications of Microprocessor</vt:lpstr>
      <vt:lpstr>Applications of Microprocessor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kishor</dc:creator>
  <cp:lastModifiedBy>sharda</cp:lastModifiedBy>
  <cp:revision>23</cp:revision>
  <dcterms:created xsi:type="dcterms:W3CDTF">2017-01-23T19:31:23Z</dcterms:created>
  <dcterms:modified xsi:type="dcterms:W3CDTF">2018-01-08T14:59:38Z</dcterms:modified>
</cp:coreProperties>
</file>