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421" r:id="rId2"/>
    <p:sldId id="422" r:id="rId3"/>
    <p:sldId id="423" r:id="rId4"/>
    <p:sldId id="426" r:id="rId5"/>
    <p:sldId id="424" r:id="rId6"/>
    <p:sldId id="425" r:id="rId7"/>
    <p:sldId id="257" r:id="rId8"/>
    <p:sldId id="258" r:id="rId9"/>
    <p:sldId id="259" r:id="rId10"/>
    <p:sldId id="260" r:id="rId11"/>
    <p:sldId id="375" r:id="rId12"/>
    <p:sldId id="262" r:id="rId13"/>
    <p:sldId id="376" r:id="rId14"/>
    <p:sldId id="264" r:id="rId15"/>
    <p:sldId id="377" r:id="rId16"/>
    <p:sldId id="266" r:id="rId17"/>
    <p:sldId id="378" r:id="rId18"/>
    <p:sldId id="268" r:id="rId19"/>
    <p:sldId id="379" r:id="rId20"/>
    <p:sldId id="270" r:id="rId21"/>
    <p:sldId id="380" r:id="rId22"/>
    <p:sldId id="272" r:id="rId23"/>
    <p:sldId id="381" r:id="rId24"/>
    <p:sldId id="274" r:id="rId25"/>
    <p:sldId id="382" r:id="rId26"/>
    <p:sldId id="276" r:id="rId27"/>
    <p:sldId id="383" r:id="rId28"/>
    <p:sldId id="278" r:id="rId29"/>
    <p:sldId id="384" r:id="rId30"/>
    <p:sldId id="280" r:id="rId31"/>
    <p:sldId id="281" r:id="rId32"/>
    <p:sldId id="282" r:id="rId33"/>
    <p:sldId id="385" r:id="rId34"/>
    <p:sldId id="284" r:id="rId35"/>
    <p:sldId id="285" r:id="rId36"/>
    <p:sldId id="286" r:id="rId37"/>
    <p:sldId id="287" r:id="rId38"/>
    <p:sldId id="288" r:id="rId39"/>
    <p:sldId id="289" r:id="rId40"/>
    <p:sldId id="386" r:id="rId41"/>
    <p:sldId id="291" r:id="rId42"/>
    <p:sldId id="387" r:id="rId43"/>
    <p:sldId id="293" r:id="rId44"/>
    <p:sldId id="294" r:id="rId45"/>
    <p:sldId id="295" r:id="rId46"/>
    <p:sldId id="388" r:id="rId47"/>
    <p:sldId id="297" r:id="rId48"/>
    <p:sldId id="389" r:id="rId49"/>
    <p:sldId id="299" r:id="rId50"/>
    <p:sldId id="390" r:id="rId51"/>
    <p:sldId id="301" r:id="rId52"/>
    <p:sldId id="391" r:id="rId53"/>
    <p:sldId id="303" r:id="rId54"/>
    <p:sldId id="392" r:id="rId55"/>
    <p:sldId id="305" r:id="rId56"/>
    <p:sldId id="306" r:id="rId57"/>
    <p:sldId id="411" r:id="rId58"/>
    <p:sldId id="308" r:id="rId59"/>
    <p:sldId id="412" r:id="rId60"/>
    <p:sldId id="310" r:id="rId61"/>
    <p:sldId id="413" r:id="rId62"/>
    <p:sldId id="312" r:id="rId63"/>
    <p:sldId id="414" r:id="rId64"/>
    <p:sldId id="314" r:id="rId65"/>
    <p:sldId id="315" r:id="rId66"/>
    <p:sldId id="409" r:id="rId67"/>
    <p:sldId id="317" r:id="rId68"/>
    <p:sldId id="410" r:id="rId69"/>
    <p:sldId id="319" r:id="rId70"/>
    <p:sldId id="408" r:id="rId71"/>
    <p:sldId id="321" r:id="rId72"/>
    <p:sldId id="407" r:id="rId73"/>
    <p:sldId id="323" r:id="rId74"/>
    <p:sldId id="324" r:id="rId75"/>
    <p:sldId id="325" r:id="rId76"/>
    <p:sldId id="405" r:id="rId77"/>
    <p:sldId id="327" r:id="rId78"/>
    <p:sldId id="406" r:id="rId79"/>
    <p:sldId id="329" r:id="rId80"/>
    <p:sldId id="403" r:id="rId81"/>
    <p:sldId id="404" r:id="rId82"/>
    <p:sldId id="332" r:id="rId83"/>
    <p:sldId id="402" r:id="rId84"/>
    <p:sldId id="334" r:id="rId85"/>
    <p:sldId id="401" r:id="rId86"/>
    <p:sldId id="400" r:id="rId87"/>
    <p:sldId id="337" r:id="rId88"/>
    <p:sldId id="399" r:id="rId89"/>
    <p:sldId id="339" r:id="rId90"/>
    <p:sldId id="340" r:id="rId91"/>
    <p:sldId id="398" r:id="rId92"/>
    <p:sldId id="342" r:id="rId93"/>
    <p:sldId id="397" r:id="rId94"/>
    <p:sldId id="344" r:id="rId95"/>
    <p:sldId id="345" r:id="rId96"/>
    <p:sldId id="396" r:id="rId97"/>
    <p:sldId id="347" r:id="rId98"/>
    <p:sldId id="395" r:id="rId99"/>
    <p:sldId id="349" r:id="rId100"/>
    <p:sldId id="394" r:id="rId101"/>
    <p:sldId id="351" r:id="rId102"/>
    <p:sldId id="393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09D0-F249-44D3-A8D0-B8DEEB4C9A70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1B87E-0464-4539-9FC9-EFFCEEF06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82283" tIns="82283" rIns="82283" bIns="82283" anchor="t" anchorCtr="0">
            <a:noAutofit/>
          </a:bodyPr>
          <a:lstStyle/>
          <a:p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1"/>
            <a:ext cx="4572225" cy="3428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82283" tIns="82283" rIns="82283" bIns="82283" anchor="t" anchorCtr="0">
            <a:noAutofit/>
          </a:bodyPr>
          <a:lstStyle/>
          <a:p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ED09-73F0-46CD-97AA-C694B5AE37EE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FAC0-C034-4018-9903-992C6176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idx="4294967295"/>
          </p:nvPr>
        </p:nvSpPr>
        <p:spPr>
          <a:xfrm>
            <a:off x="549270" y="427028"/>
            <a:ext cx="8114017" cy="464513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ctr" anchorCtr="0">
            <a:noAutofit/>
          </a:bodyPr>
          <a:lstStyle/>
          <a:p>
            <a:pPr>
              <a:lnSpc>
                <a:spcPct val="119921"/>
              </a:lnSpc>
              <a:spcBef>
                <a:spcPts val="0"/>
              </a:spcBef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Tri-State Devices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251461" y="891540"/>
            <a:ext cx="8037809" cy="5081894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 marL="342900" indent="-160020">
              <a:lnSpc>
                <a:spcPct val="120138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Interfacing Device necessary to interconnect the components of bus-oriented system.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0020">
              <a:lnSpc>
                <a:spcPct val="120138"/>
              </a:lnSpc>
              <a:spcBef>
                <a:spcPts val="329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 essential for proper functioning of bus-oriented system.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0020">
              <a:lnSpc>
                <a:spcPct val="120138"/>
              </a:lnSpc>
              <a:spcBef>
                <a:spcPts val="329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3 states : logic 1, logic 0, and high impedance.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0020">
              <a:lnSpc>
                <a:spcPct val="120138"/>
              </a:lnSpc>
              <a:spcBef>
                <a:spcPts val="329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Trademark of National Semiconductor.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0020">
              <a:lnSpc>
                <a:spcPct val="120138"/>
              </a:lnSpc>
              <a:spcBef>
                <a:spcPts val="329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useful device that allows us to control when current passes through the device, and when it doesn't.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60020">
              <a:lnSpc>
                <a:spcPct val="120138"/>
              </a:lnSpc>
              <a:spcBef>
                <a:spcPts val="329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line is called Enable is activated, tri-state device function same as ordinary logic device.</a:t>
            </a:r>
          </a:p>
          <a:p>
            <a:pPr>
              <a:lnSpc>
                <a:spcPct val="120454"/>
              </a:lnSpc>
              <a:spcBef>
                <a:spcPts val="197"/>
              </a:spcBef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9886"/>
              </a:lnSpc>
              <a:spcBef>
                <a:spcPts val="394"/>
              </a:spcBef>
            </a:pP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3" y="4972050"/>
            <a:ext cx="2533635" cy="176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586" y="5006340"/>
            <a:ext cx="2790809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428750"/>
          <a:ext cx="7686700" cy="20117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35494"/>
                <a:gridCol w="4151206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Opcode</a:t>
                      </a:r>
                      <a:endParaRPr lang="en-US" sz="2400" b="1" i="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Operand</a:t>
                      </a:r>
                      <a:endParaRPr lang="en-US" sz="2400" b="1" i="0" dirty="0"/>
                    </a:p>
                  </a:txBody>
                  <a:tcPr marT="45743" marB="45743"/>
                </a:tc>
              </a:tr>
              <a:tr h="914852">
                <a:tc>
                  <a:txBody>
                    <a:bodyPr/>
                    <a:lstStyle/>
                    <a:p>
                      <a:r>
                        <a:rPr lang="en-US" sz="5400" b="1" dirty="0" smtClean="0"/>
                        <a:t>MOV</a:t>
                      </a:r>
                      <a:endParaRPr lang="en-US" sz="24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Rd, Rs</a:t>
                      </a:r>
                    </a:p>
                    <a:p>
                      <a:r>
                        <a:rPr lang="en-US" sz="3200" b="1" dirty="0" smtClean="0"/>
                        <a:t>M, Rs</a:t>
                      </a:r>
                    </a:p>
                    <a:p>
                      <a:r>
                        <a:rPr lang="en-US" sz="3200" b="1" dirty="0" smtClean="0"/>
                        <a:t>Rd, M</a:t>
                      </a:r>
                      <a:endParaRPr lang="en-US" sz="3200" b="1" dirty="0"/>
                    </a:p>
                  </a:txBody>
                  <a:tcPr marT="45743" marB="45743"/>
                </a:tc>
              </a:tr>
            </a:tbl>
          </a:graphicData>
        </a:graphic>
      </p:graphicFrame>
      <p:sp>
        <p:nvSpPr>
          <p:cNvPr id="16397" name="Content Placeholder 2"/>
          <p:cNvSpPr txBox="1">
            <a:spLocks/>
          </p:cNvSpPr>
          <p:nvPr/>
        </p:nvSpPr>
        <p:spPr bwMode="auto">
          <a:xfrm>
            <a:off x="457200" y="3603625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Gill Sans MT" pitchFamily="34" charset="0"/>
              </a:rPr>
              <a:t>This instruction copies the contents of the source register into the destination register. (contents of the source register are not altered)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Gill Sans MT" pitchFamily="34" charset="0"/>
              </a:rPr>
              <a:t>If one of the operands is a memory location, its location is specified by the contents of the HL registers.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 b="1">
                <a:latin typeface="Gill Sans MT" pitchFamily="34" charset="0"/>
              </a:rPr>
              <a:t>Example:</a:t>
            </a:r>
            <a:r>
              <a:rPr lang="en-US" sz="2600">
                <a:latin typeface="Gill Sans MT" pitchFamily="34" charset="0"/>
              </a:rPr>
              <a:t> MOV B, C or MOV B, 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MOV-</a:t>
            </a:r>
            <a:r>
              <a:rPr lang="en-GB" sz="2800" dirty="0" smtClean="0">
                <a:solidFill>
                  <a:srgbClr val="FF0000"/>
                </a:solidFill>
              </a:rPr>
              <a:t>Copy from source to destination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500" y="642938"/>
          <a:ext cx="8362980" cy="1816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363"/>
                <a:gridCol w="1902553"/>
                <a:gridCol w="4840064"/>
              </a:tblGrid>
              <a:tr h="6662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1499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accumulator right through carry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Each binary bit of the accumulator is rotated right by </a:t>
            </a:r>
            <a:r>
              <a:rPr lang="en-US" dirty="0" smtClean="0"/>
              <a:t>one position </a:t>
            </a:r>
            <a:r>
              <a:rPr lang="en-US" dirty="0"/>
              <a:t>through the Carry </a:t>
            </a:r>
            <a:r>
              <a:rPr lang="en-US" dirty="0" smtClean="0"/>
              <a:t>flag.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Bit </a:t>
            </a:r>
            <a:r>
              <a:rPr lang="en-US" dirty="0"/>
              <a:t>D0 is placed in the </a:t>
            </a:r>
            <a:r>
              <a:rPr lang="en-US" dirty="0" smtClean="0"/>
              <a:t>Carry flag</a:t>
            </a:r>
            <a:r>
              <a:rPr lang="en-US" dirty="0"/>
              <a:t>, and the Carry flag is placed in the most </a:t>
            </a:r>
            <a:r>
              <a:rPr lang="en-US" dirty="0" smtClean="0"/>
              <a:t>significant position D7.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is modified according to bit </a:t>
            </a:r>
            <a:r>
              <a:rPr lang="en-US" dirty="0" smtClean="0"/>
              <a:t>D0.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P, </a:t>
            </a:r>
            <a:r>
              <a:rPr lang="en-US" dirty="0" smtClean="0"/>
              <a:t>AC are </a:t>
            </a:r>
            <a:r>
              <a:rPr lang="en-US" dirty="0"/>
              <a:t>not affected.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RAR.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Complement</a:t>
            </a:r>
          </a:p>
        </p:txBody>
      </p:sp>
      <p:sp>
        <p:nvSpPr>
          <p:cNvPr id="1116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The contents of accumulator can be complemented.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Each 0 is replaced by 1 and each 1 is replaced by 0.</a:t>
            </a:r>
          </a:p>
        </p:txBody>
      </p:sp>
      <p:sp>
        <p:nvSpPr>
          <p:cNvPr id="111620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500" y="642938"/>
          <a:ext cx="8362980" cy="1816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363"/>
                <a:gridCol w="1902553"/>
                <a:gridCol w="4840064"/>
              </a:tblGrid>
              <a:tr h="6662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</a:tr>
              <a:tr h="11499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CMA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Complement accumulator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12656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the accumulator are complemented.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No flags are affected.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CMA.      A=A’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4375" y="5715000"/>
          <a:ext cx="1785950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"/>
                <a:gridCol w="892975"/>
              </a:tblGrid>
              <a:tr h="107157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Times" pitchFamily="18" charset="0"/>
                        </a:rPr>
                        <a:t>00</a:t>
                      </a:r>
                      <a:endParaRPr lang="en-US" sz="4000" dirty="0">
                        <a:solidFill>
                          <a:schemeClr val="tx1"/>
                        </a:solidFill>
                        <a:latin typeface="Times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29313" y="5572125"/>
          <a:ext cx="1785950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"/>
                <a:gridCol w="892975"/>
              </a:tblGrid>
              <a:tr h="107157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Times" pitchFamily="18" charset="0"/>
                        </a:rPr>
                        <a:t>FF</a:t>
                      </a:r>
                      <a:endParaRPr lang="en-US" sz="4000" dirty="0">
                        <a:solidFill>
                          <a:schemeClr val="tx1"/>
                        </a:solidFill>
                        <a:latin typeface="Times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2673" name="Rectangle 8"/>
          <p:cNvSpPr>
            <a:spLocks noChangeArrowheads="1"/>
          </p:cNvSpPr>
          <p:nvPr/>
        </p:nvSpPr>
        <p:spPr bwMode="auto">
          <a:xfrm>
            <a:off x="928688" y="5130800"/>
            <a:ext cx="2084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BEFORE EXECUTION</a:t>
            </a:r>
          </a:p>
        </p:txBody>
      </p:sp>
      <p:sp>
        <p:nvSpPr>
          <p:cNvPr id="112674" name="Rectangle 8"/>
          <p:cNvSpPr>
            <a:spLocks noChangeArrowheads="1"/>
          </p:cNvSpPr>
          <p:nvPr/>
        </p:nvSpPr>
        <p:spPr bwMode="auto">
          <a:xfrm>
            <a:off x="5702300" y="5072063"/>
            <a:ext cx="1941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AFTER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1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3031"/>
                <a:gridCol w="1706080"/>
                <a:gridCol w="4340240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CMC</a:t>
                      </a:r>
                      <a:endParaRPr lang="en-US" sz="1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Complement carry</a:t>
                      </a:r>
                      <a:endParaRPr lang="en-US" sz="1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13680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Carry flag is complemented.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No other flags are affected.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CMC    =&gt;    c=c’</a:t>
            </a:r>
          </a:p>
        </p:txBody>
      </p:sp>
      <p:sp>
        <p:nvSpPr>
          <p:cNvPr id="113681" name="Rectangle 8"/>
          <p:cNvSpPr>
            <a:spLocks noChangeArrowheads="1"/>
          </p:cNvSpPr>
          <p:nvPr/>
        </p:nvSpPr>
        <p:spPr bwMode="auto">
          <a:xfrm>
            <a:off x="928688" y="5130800"/>
            <a:ext cx="2084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BEFORE EXECUTION</a:t>
            </a:r>
          </a:p>
        </p:txBody>
      </p:sp>
      <p:sp>
        <p:nvSpPr>
          <p:cNvPr id="113682" name="Rectangle 8"/>
          <p:cNvSpPr>
            <a:spLocks noChangeArrowheads="1"/>
          </p:cNvSpPr>
          <p:nvPr/>
        </p:nvSpPr>
        <p:spPr bwMode="auto">
          <a:xfrm>
            <a:off x="6059488" y="5000625"/>
            <a:ext cx="1941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AFTER EXECUTION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75" y="5715000"/>
          <a:ext cx="1785950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"/>
                <a:gridCol w="892975"/>
              </a:tblGrid>
              <a:tr h="107157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Times" pitchFamily="18" charset="0"/>
                        </a:rPr>
                        <a:t>00</a:t>
                      </a:r>
                      <a:endParaRPr lang="en-US" sz="4000" dirty="0">
                        <a:solidFill>
                          <a:schemeClr val="tx1"/>
                        </a:solidFill>
                        <a:latin typeface="Times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15063" y="5643563"/>
          <a:ext cx="1785950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"/>
                <a:gridCol w="892975"/>
              </a:tblGrid>
              <a:tr h="107157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Times" pitchFamily="18" charset="0"/>
                        </a:rPr>
                        <a:t>FF</a:t>
                      </a:r>
                      <a:endParaRPr lang="en-US" sz="4000" dirty="0">
                        <a:solidFill>
                          <a:schemeClr val="tx1"/>
                        </a:solidFill>
                        <a:latin typeface="Times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7188" y="642938"/>
          <a:ext cx="8577294" cy="1816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1887"/>
                <a:gridCol w="1951309"/>
                <a:gridCol w="4964098"/>
              </a:tblGrid>
              <a:tr h="6662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1499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STC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carry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14704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Carry flag is set to 1.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No other flags are affected.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STC         CF=1</a:t>
            </a:r>
          </a:p>
        </p:txBody>
      </p:sp>
      <p:sp>
        <p:nvSpPr>
          <p:cNvPr id="114705" name="TextBox 6"/>
          <p:cNvSpPr txBox="1">
            <a:spLocks noChangeArrowheads="1"/>
          </p:cNvSpPr>
          <p:nvPr/>
        </p:nvSpPr>
        <p:spPr bwMode="auto">
          <a:xfrm>
            <a:off x="642938" y="6143625"/>
            <a:ext cx="7000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Times" pitchFamily="18" charset="0"/>
              </a:rPr>
              <a:t>S-set (1)          C-clear 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FFFF00"/>
                </a:solidFill>
              </a:rPr>
              <a:t>4.Branching Instructions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The branch group instructions allows the microprocessor to change the sequence of program either unconditionally or under certain test conditions. The group includes,</a:t>
            </a:r>
          </a:p>
          <a:p>
            <a:r>
              <a:rPr lang="en-US" b="1" dirty="0" smtClean="0"/>
              <a:t>(1) Jump instructions,</a:t>
            </a:r>
          </a:p>
          <a:p>
            <a:r>
              <a:rPr lang="en-US" b="1" dirty="0" smtClean="0"/>
              <a:t>(2) Call and Return instructions,</a:t>
            </a:r>
          </a:p>
          <a:p>
            <a:r>
              <a:rPr lang="en-US" b="1" dirty="0" smtClean="0"/>
              <a:t>(3) Restart instructions,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450"/>
                            </p:stCondLst>
                            <p:childTnLst>
                              <p:par>
                                <p:cTn id="20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950"/>
                            </p:stCondLst>
                            <p:childTnLst>
                              <p:par>
                                <p:cTn id="28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00063" y="714375"/>
          <a:ext cx="8434417" cy="17446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204"/>
                <a:gridCol w="1918805"/>
                <a:gridCol w="4881408"/>
              </a:tblGrid>
              <a:tr h="6400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10467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JMP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16-bit address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unconditionally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16752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program sequence is transferred to the memory location specified by the 16-bit address given in the operand.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JMP </a:t>
            </a:r>
            <a:r>
              <a:rPr lang="en-US" sz="2600">
                <a:latin typeface="Times" pitchFamily="18" charset="0"/>
              </a:rPr>
              <a:t>2034</a:t>
            </a:r>
            <a:r>
              <a:rPr lang="en-US" sz="2600"/>
              <a:t> </a:t>
            </a:r>
            <a:r>
              <a:rPr lang="en-US" sz="1400"/>
              <a:t>H</a:t>
            </a:r>
            <a:r>
              <a:rPr lang="en-US" sz="2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14375" y="785813"/>
          <a:ext cx="8220103" cy="16732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680"/>
                <a:gridCol w="1870049"/>
                <a:gridCol w="4757374"/>
              </a:tblGrid>
              <a:tr h="6138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</a:tr>
              <a:tr h="10594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Jx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16-bit address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conditionally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17776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program sequence is transferred to the memory location specified by the 16-bit address given in the operand based on the specified flag of the PSW.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JZ 2034 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Jump Conditionally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8" cy="317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6069"/>
                <a:gridCol w="2624736"/>
                <a:gridCol w="2568543"/>
              </a:tblGrid>
              <a:tr h="365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Status Flags</a:t>
                      </a:r>
                      <a:endParaRPr lang="en-US" sz="1800" i="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JC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Jump if Carry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JNC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Jump if No Carry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CY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JZ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Jump if Zero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JNZ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Jump if No Zero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JPE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Jump if Parity Even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JPO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Jump if Parity Odd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</a:tbl>
          </a:graphicData>
        </a:graphic>
      </p:graphicFrame>
      <p:sp>
        <p:nvSpPr>
          <p:cNvPr id="118821" name="TextBox 5"/>
          <p:cNvSpPr txBox="1">
            <a:spLocks noChangeArrowheads="1"/>
          </p:cNvSpPr>
          <p:nvPr/>
        </p:nvSpPr>
        <p:spPr bwMode="auto">
          <a:xfrm>
            <a:off x="357188" y="5857875"/>
            <a:ext cx="8572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A-Above , B-Below , C-Carry , Z-Zero , P-Parity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85750" y="285750"/>
          <a:ext cx="8643998" cy="23574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4811"/>
                <a:gridCol w="1966484"/>
                <a:gridCol w="5002703"/>
              </a:tblGrid>
              <a:tr h="11787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17872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CALL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16-bit address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unconditionally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68628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024188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>
            <a:normAutofit fontScale="92500" lnSpcReduction="10000"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 smtClean="0"/>
              <a:t>The program sequence is transferred to the memory location specified by the 16-bit address given in the operand.</a:t>
            </a:r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 smtClean="0"/>
              <a:t>Before the transfer, the address of the next instruction after CALL (the contents of the program counter) is pushed onto the stack.</a:t>
            </a:r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b="1" dirty="0" smtClean="0"/>
              <a:t>Example:</a:t>
            </a:r>
            <a:r>
              <a:rPr lang="en-US" sz="2600" dirty="0" smtClean="0"/>
              <a:t> CALL</a:t>
            </a:r>
            <a:r>
              <a:rPr lang="en-US" sz="2600" dirty="0" smtClean="0">
                <a:latin typeface="Times" pitchFamily="18" charset="0"/>
              </a:rPr>
              <a:t> 2034</a:t>
            </a:r>
            <a:r>
              <a:rPr lang="en-US" sz="2600" dirty="0" smtClean="0"/>
              <a:t> </a:t>
            </a:r>
            <a:r>
              <a:rPr lang="en-US" sz="1000" dirty="0" smtClean="0"/>
              <a:t>H</a:t>
            </a:r>
            <a:r>
              <a:rPr lang="en-US" sz="2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Call Conditionally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8" cy="41052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6069"/>
                <a:gridCol w="2624736"/>
                <a:gridCol w="2568543"/>
              </a:tblGrid>
              <a:tr h="365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Status Flags</a:t>
                      </a:r>
                      <a:endParaRPr lang="en-US" sz="1800" i="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CC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Carry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CNC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No Carry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CY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CP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Positive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CM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Minus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CZ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Zero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CNZ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No Zero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CPE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Parity Even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CPO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Parity Odd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57250" y="642938"/>
          <a:ext cx="8077227" cy="1816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4997"/>
                <a:gridCol w="1837545"/>
                <a:gridCol w="4674685"/>
              </a:tblGrid>
              <a:tr h="6662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1499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RET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unconditionally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21872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program sequence is transferred from the subroutine to the calling program.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two bytes from the top of the stack are copied into the program counter, and program execution begins at the new address.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RET.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Return Conditionally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8" cy="41052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6069"/>
                <a:gridCol w="2624736"/>
                <a:gridCol w="2568543"/>
              </a:tblGrid>
              <a:tr h="365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Status Flags</a:t>
                      </a:r>
                      <a:endParaRPr lang="en-US" sz="1800" i="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RC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Return if Carry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RNC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Return if No Carry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CY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RP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Return if Positive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RM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Return if Minus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RZ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Return if Zero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RNZ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Return if No Zero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RPE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Return if Parity Even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1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RPO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Return if Parity Odd</a:t>
                      </a:r>
                    </a:p>
                  </a:txBody>
                  <a:tcPr marL="83325" marR="83325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0</a:t>
                      </a:r>
                      <a:endParaRPr lang="en-US" sz="1800" dirty="0"/>
                    </a:p>
                  </a:txBody>
                  <a:tcPr marL="83325" marR="83325" marT="45735" marB="4573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00063" y="357188"/>
          <a:ext cx="8434417" cy="21018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204"/>
                <a:gridCol w="1918805"/>
                <a:gridCol w="4881408"/>
              </a:tblGrid>
              <a:tr h="771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3308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RST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0 – 7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Restart (Software Interrupts)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23920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RST instruction jumps the control to one of eight memory locations depending upon the number.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These are used as software instructions in a program to transfer program execution to one of the eight locations.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</a:t>
            </a:r>
            <a:r>
              <a:rPr lang="en-US" sz="2600">
                <a:latin typeface="Times" pitchFamily="18" charset="0"/>
              </a:rPr>
              <a:t>RST 1    or    RST 2  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625" y="642938"/>
          <a:ext cx="8258204" cy="583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2"/>
                <a:gridCol w="4129102"/>
              </a:tblGrid>
              <a:tr h="64823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Instruction Code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Vector Address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4823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RST 0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0*8=0000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4823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RST 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1*8=0008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4823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RST 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2*8=0010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4823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RST 3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3*8=0018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4823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RST 4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4*8=0020</a:t>
                      </a:r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4823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RST 5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5*8=0028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4823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RST 6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6*8=0030</a:t>
                      </a:r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4823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RST 7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7*8=0038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5. Control Instructions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instructions control the operation of microprocessor.</a:t>
            </a:r>
          </a:p>
        </p:txBody>
      </p:sp>
      <p:sp>
        <p:nvSpPr>
          <p:cNvPr id="125956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7188" y="857250"/>
          <a:ext cx="8577294" cy="1601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1887"/>
                <a:gridCol w="1951309"/>
                <a:gridCol w="4964098"/>
              </a:tblGrid>
              <a:tr h="5875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01420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NOP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operation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26992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No operation is performed.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instruction is fetched and decoded but no operation is executed.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NOP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42938" y="785813"/>
          <a:ext cx="8291541" cy="16732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21"/>
                <a:gridCol w="1886301"/>
                <a:gridCol w="4798719"/>
              </a:tblGrid>
              <a:tr h="6138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05944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HLT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Halt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28016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CPU finishes executing the current instruction and halts any further execution.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An interrupt or reset is necessary to exit from the halt state.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HLT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435100"/>
          <a:ext cx="8329642" cy="1463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31215"/>
                <a:gridCol w="4498427"/>
              </a:tblGrid>
              <a:tr h="4531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Opcode</a:t>
                      </a:r>
                      <a:endParaRPr lang="en-US" sz="2800" i="0" dirty="0">
                        <a:solidFill>
                          <a:srgbClr val="FF0000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Operand</a:t>
                      </a:r>
                      <a:endParaRPr lang="en-US" sz="2800" i="0" dirty="0">
                        <a:solidFill>
                          <a:srgbClr val="FF0000"/>
                        </a:solidFill>
                      </a:endParaRPr>
                    </a:p>
                  </a:txBody>
                  <a:tcPr marT="45734" marB="45734"/>
                </a:tc>
              </a:tr>
              <a:tr h="82635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MVI</a:t>
                      </a:r>
                      <a:endParaRPr 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Rd,</a:t>
                      </a:r>
                      <a:r>
                        <a:rPr lang="en-US" sz="2800" baseline="0" dirty="0" smtClean="0"/>
                        <a:t> Data</a:t>
                      </a:r>
                    </a:p>
                    <a:p>
                      <a:r>
                        <a:rPr lang="en-US" sz="2800" baseline="0" dirty="0" smtClean="0"/>
                        <a:t>M, Data</a:t>
                      </a:r>
                      <a:endParaRPr lang="en-US" sz="2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1844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8-bit data is stored in the destination register or memory.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If the operand is a memory location, its location is specified by the contents of the H-L registers.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MVI B, 60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or      MVI M, 40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MVI-Move immediate 8-bit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42938" y="1000125"/>
          <a:ext cx="8291541" cy="14589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21"/>
                <a:gridCol w="1886301"/>
                <a:gridCol w="4798719"/>
              </a:tblGrid>
              <a:tr h="535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</a:tr>
              <a:tr h="92374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 interrupt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29040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interrupt enable flip-flop is reset and all the interrupts except the TRAP are disabled.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No flags are affected.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42938" y="928688"/>
          <a:ext cx="8291541" cy="15303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21"/>
                <a:gridCol w="1886301"/>
                <a:gridCol w="4798719"/>
              </a:tblGrid>
              <a:tr h="5613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96897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EI</a:t>
                      </a:r>
                      <a:endParaRPr lang="en-US" sz="32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interrupt</a:t>
                      </a:r>
                      <a:endParaRPr lang="en-US" sz="32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69652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>
            <a:normAutofit lnSpcReduction="10000"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/>
              <a:t>The interrupt enable flip-flop is set and all interrupts </a:t>
            </a:r>
            <a:r>
              <a:rPr lang="en-US" sz="2600" dirty="0" smtClean="0"/>
              <a:t>are enabled.</a:t>
            </a:r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 smtClean="0"/>
              <a:t>No </a:t>
            </a:r>
            <a:r>
              <a:rPr lang="en-US" sz="2600" dirty="0"/>
              <a:t>flags are affected</a:t>
            </a:r>
            <a:r>
              <a:rPr lang="en-US" sz="2600" dirty="0" smtClean="0"/>
              <a:t>.</a:t>
            </a:r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/>
              <a:t>This instruction </a:t>
            </a:r>
            <a:r>
              <a:rPr lang="en-US" sz="2600" dirty="0" smtClean="0"/>
              <a:t>is necessary </a:t>
            </a:r>
            <a:r>
              <a:rPr lang="en-US" sz="2600" dirty="0"/>
              <a:t>to </a:t>
            </a:r>
            <a:r>
              <a:rPr lang="en-US" sz="2600" dirty="0" smtClean="0"/>
              <a:t>re-enable </a:t>
            </a:r>
            <a:r>
              <a:rPr lang="en-US" sz="2600" dirty="0"/>
              <a:t>the interrupts (except TRAP).</a:t>
            </a:r>
            <a:endParaRPr lang="en-US" sz="2600" dirty="0" smtClean="0"/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b="1" dirty="0" smtClean="0"/>
              <a:t>Example:</a:t>
            </a:r>
            <a:r>
              <a:rPr lang="en-US" sz="2600" dirty="0" smtClean="0"/>
              <a:t> </a:t>
            </a:r>
            <a:r>
              <a:rPr lang="en-US" sz="2600" dirty="0"/>
              <a:t>E</a:t>
            </a:r>
            <a:r>
              <a:rPr lang="en-US" sz="2600" dirty="0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500" y="642938"/>
          <a:ext cx="8362980" cy="1816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363"/>
                <a:gridCol w="1902553"/>
                <a:gridCol w="4840064"/>
              </a:tblGrid>
              <a:tr h="6662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1499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RIM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Interrupt Mask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31088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This is a multipurpose instruction used to read the status of interrupts 7.5, 6.5, 5.5 and read serial data input bit.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instruction loads eight bits in the accumulator with the following interpretations.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RIM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RIM Instruction</a:t>
            </a:r>
          </a:p>
        </p:txBody>
      </p:sp>
      <p:pic>
        <p:nvPicPr>
          <p:cNvPr id="13209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313" y="1428750"/>
            <a:ext cx="8720137" cy="4857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500" y="500063"/>
          <a:ext cx="8362980" cy="19589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363"/>
                <a:gridCol w="1902553"/>
                <a:gridCol w="4840064"/>
              </a:tblGrid>
              <a:tr h="718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2403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SIM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Interrupt Mask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33136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This is a multipurpose instruction and used to implement the 8085 interrupts 7.5, 6.5, 5.5, and serial data output.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instruction interprets the accumulator contents as follows.</a:t>
            </a:r>
          </a:p>
          <a:p>
            <a:pPr marL="273050" indent="-273050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SIM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274638"/>
            <a:ext cx="8362950" cy="725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LDA-Load accumulator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885825" y="1181100"/>
          <a:ext cx="7758141" cy="1396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8354"/>
                <a:gridCol w="4189787"/>
              </a:tblGrid>
              <a:tr h="6953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T="45700" marB="45700"/>
                </a:tc>
              </a:tr>
              <a:tr h="69532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LDA</a:t>
                      </a:r>
                      <a:endParaRPr lang="en-US" sz="2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16-bit address</a:t>
                      </a:r>
                      <a:endParaRPr lang="en-US" sz="2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0494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a memory location, specified by a 16-bit address in the operand, are copied to the accumulator.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the source are not altered.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LDA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785813"/>
          <a:ext cx="8401080" cy="13775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8013"/>
                <a:gridCol w="5463067"/>
              </a:tblGrid>
              <a:tr h="4979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T="45734" marB="45734"/>
                </a:tc>
              </a:tr>
              <a:tr h="859399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LDAX</a:t>
                      </a:r>
                      <a:endParaRPr 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B/D Register Pair</a:t>
                      </a:r>
                      <a:endParaRPr lang="en-US" sz="2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The contents of the designated register pair point to a </a:t>
            </a:r>
            <a:r>
              <a:rPr lang="en-US" dirty="0" smtClean="0"/>
              <a:t>memory location.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This </a:t>
            </a:r>
            <a:r>
              <a:rPr lang="en-US" dirty="0"/>
              <a:t>instruction copies the contents of that </a:t>
            </a:r>
            <a:r>
              <a:rPr lang="en-US" dirty="0" smtClean="0"/>
              <a:t>memory location </a:t>
            </a:r>
            <a:r>
              <a:rPr lang="en-US" dirty="0"/>
              <a:t>into the </a:t>
            </a:r>
            <a:r>
              <a:rPr lang="en-US" dirty="0" smtClean="0"/>
              <a:t>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</a:t>
            </a:r>
            <a:r>
              <a:rPr lang="en-US" dirty="0"/>
              <a:t>contents of either </a:t>
            </a:r>
            <a:r>
              <a:rPr lang="en-US" dirty="0" smtClean="0"/>
              <a:t>the register </a:t>
            </a:r>
            <a:r>
              <a:rPr lang="en-US" dirty="0"/>
              <a:t>pair or the memory location are not altered.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sz="3800" dirty="0"/>
              <a:t>LDAX </a:t>
            </a:r>
            <a:r>
              <a:rPr lang="en-US" sz="3800" dirty="0" smtClean="0"/>
              <a:t>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LDAX-Load accumulator indirect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7188" y="1143000"/>
          <a:ext cx="8501092" cy="15480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7443"/>
                <a:gridCol w="5263649"/>
              </a:tblGrid>
              <a:tr h="53132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Opcode</a:t>
                      </a:r>
                      <a:endParaRPr lang="en-US" sz="32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Operand</a:t>
                      </a:r>
                      <a:endParaRPr lang="en-US" sz="3200" i="0" dirty="0"/>
                    </a:p>
                  </a:txBody>
                  <a:tcPr marT="45734" marB="45734"/>
                </a:tc>
              </a:tr>
              <a:tr h="968859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      LXI</a:t>
                      </a:r>
                      <a:endParaRPr lang="en-US" sz="32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Reg.</a:t>
                      </a:r>
                      <a:r>
                        <a:rPr lang="en-US" sz="3200" baseline="0" dirty="0" smtClean="0"/>
                        <a:t> pair, 16-bit data</a:t>
                      </a:r>
                      <a:endParaRPr lang="en-US" sz="32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24589" name="Content Placeholder 2"/>
          <p:cNvSpPr txBox="1">
            <a:spLocks/>
          </p:cNvSpPr>
          <p:nvPr/>
        </p:nvSpPr>
        <p:spPr bwMode="auto">
          <a:xfrm>
            <a:off x="457200" y="4032250"/>
            <a:ext cx="8186738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This instruction loads 16-bit data in the register pair.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 LXI H, 2030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274638"/>
            <a:ext cx="8362950" cy="725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LXI-Load register pair immediate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 idx="4294967295"/>
          </p:nvPr>
        </p:nvSpPr>
        <p:spPr>
          <a:xfrm>
            <a:off x="549270" y="427027"/>
            <a:ext cx="8114017" cy="111948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ctr" anchorCtr="0">
            <a:noAutofit/>
          </a:bodyPr>
          <a:lstStyle/>
          <a:p>
            <a:pPr>
              <a:lnSpc>
                <a:spcPct val="119921"/>
              </a:lnSpc>
              <a:spcBef>
                <a:spcPts val="0"/>
              </a:spcBef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Tri-State Devices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514601"/>
            <a:ext cx="6400800" cy="256220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1158862" y="1341427"/>
            <a:ext cx="6513817" cy="1454467"/>
          </a:xfrm>
          <a:prstGeom prst="rect">
            <a:avLst/>
          </a:prstGeom>
          <a:noFill/>
          <a:ln>
            <a:noFill/>
          </a:ln>
        </p:spPr>
        <p:txBody>
          <a:bodyPr lIns="34290" tIns="34290" rIns="34290" bIns="34290" anchor="t" anchorCtr="0">
            <a:noAutofit/>
          </a:bodyPr>
          <a:lstStyle/>
          <a:p>
            <a:pPr>
              <a:lnSpc>
                <a:spcPct val="120138"/>
              </a:lnSpc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enable E is high the gate is enabled and the output Q can be 1 or 0 (if A is 0, Q is 1, otherwise Q is 0). However, when E is low the gate is disabled and the output Q enters into a high impedance state.</a:t>
            </a:r>
          </a:p>
          <a:p>
            <a:pPr>
              <a:lnSpc>
                <a:spcPct val="120138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115328" cy="13323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32642"/>
                <a:gridCol w="4382686"/>
              </a:tblGrid>
              <a:tr h="471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T="45734" marB="45734"/>
                </a:tc>
              </a:tr>
              <a:tr h="81416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LHLD</a:t>
                      </a:r>
                      <a:endParaRPr 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16-bit address</a:t>
                      </a:r>
                      <a:endParaRPr lang="en-US" sz="2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26637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This instruction copies the contents of memory location pointed out by 16-bit address into register L.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It copies the contents of next memory location into register H.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LHLD 2030 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274638"/>
            <a:ext cx="8362950" cy="725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LHLD-Load H and L registers direct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071563"/>
          <a:ext cx="7329510" cy="16154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8029"/>
                <a:gridCol w="4521481"/>
              </a:tblGrid>
              <a:tr h="67865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Opcode</a:t>
                      </a:r>
                      <a:endParaRPr lang="en-US" sz="40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Operand</a:t>
                      </a:r>
                      <a:endParaRPr lang="en-US" sz="4000" i="0" dirty="0"/>
                    </a:p>
                  </a:txBody>
                  <a:tcPr marT="45734" marB="45734"/>
                </a:tc>
              </a:tr>
              <a:tr h="892961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STA</a:t>
                      </a:r>
                      <a:endParaRPr lang="en-US" sz="40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4000" baseline="0" dirty="0" smtClean="0"/>
                        <a:t>16-bit address</a:t>
                      </a:r>
                      <a:endParaRPr lang="en-US" sz="40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2868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accumulator are copied into the memory location specified by the operand.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</a:t>
            </a:r>
            <a:r>
              <a:rPr lang="en-US" sz="4000"/>
              <a:t>STA 2000</a:t>
            </a:r>
            <a:r>
              <a:rPr lang="en-US" sz="1400"/>
              <a:t>H</a:t>
            </a:r>
            <a:endParaRPr lang="en-US" sz="2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274638"/>
            <a:ext cx="8362950" cy="725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STA-Store accumulator direct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714375"/>
          <a:ext cx="7329510" cy="1928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4306"/>
                <a:gridCol w="4215204"/>
              </a:tblGrid>
              <a:tr h="88054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Opcode</a:t>
                      </a:r>
                      <a:endParaRPr lang="en-US" sz="36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Operand</a:t>
                      </a:r>
                      <a:endParaRPr lang="en-US" sz="3600" i="0" dirty="0"/>
                    </a:p>
                  </a:txBody>
                  <a:tcPr marT="45734" marB="45734"/>
                </a:tc>
              </a:tr>
              <a:tr h="104826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STAX</a:t>
                      </a:r>
                      <a:endParaRPr lang="en-US" sz="3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3600" baseline="0" dirty="0" smtClean="0"/>
                        <a:t>Reg. pair</a:t>
                      </a:r>
                      <a:endParaRPr lang="en-US" sz="36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3073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accumulator are copied into the memory location specified by the contents of the register pair.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STAX 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STAX-Store accumulator indirect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857250"/>
          <a:ext cx="7043758" cy="1440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9773"/>
                <a:gridCol w="3803985"/>
              </a:tblGrid>
              <a:tr h="5060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Opcode</a:t>
                      </a:r>
                      <a:endParaRPr lang="en-US" sz="2800" b="1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Operand</a:t>
                      </a:r>
                      <a:endParaRPr lang="en-US" sz="2800" b="1" i="0" dirty="0"/>
                    </a:p>
                  </a:txBody>
                  <a:tcPr marT="45734" marB="45734"/>
                </a:tc>
              </a:tr>
              <a:tr h="922733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SHLD</a:t>
                      </a:r>
                      <a:endParaRPr lang="en-US" sz="2800" b="1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="1" baseline="0" dirty="0" smtClean="0"/>
                        <a:t>16-bit address</a:t>
                      </a:r>
                      <a:endParaRPr lang="en-US" sz="2800" b="1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32781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register L are stored into memory location specified by the 16-bit address.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register H are stored into the next memory location.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</a:t>
            </a:r>
            <a:r>
              <a:rPr lang="en-US" sz="3200">
                <a:latin typeface="Times" pitchFamily="18" charset="0"/>
              </a:rPr>
              <a:t>SHLD 2550</a:t>
            </a:r>
            <a:r>
              <a:rPr lang="en-US" sz="1600">
                <a:latin typeface="Times" pitchFamily="18" charset="0"/>
              </a:rPr>
              <a:t>H</a:t>
            </a:r>
            <a:endParaRPr lang="en-US" sz="2600">
              <a:latin typeface="Times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SHLD-Store H and L registers direct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285875"/>
          <a:ext cx="7686700" cy="1428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35494"/>
                <a:gridCol w="4151206"/>
              </a:tblGrid>
              <a:tr h="71437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Opcode</a:t>
                      </a:r>
                      <a:endParaRPr lang="en-US" sz="40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Operand</a:t>
                      </a:r>
                      <a:endParaRPr lang="en-US" sz="4000" i="0" dirty="0"/>
                    </a:p>
                  </a:txBody>
                  <a:tcPr marT="45734" marB="45734"/>
                </a:tc>
              </a:tr>
              <a:tr h="71437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XCHG</a:t>
                      </a:r>
                      <a:endParaRPr lang="en-US" sz="40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4000" baseline="0" dirty="0" smtClean="0"/>
                        <a:t>      None</a:t>
                      </a:r>
                      <a:endParaRPr lang="en-US" sz="40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34829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register H are exchanged with the contents of register D.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register L are exchanged with the contents of register E.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</a:t>
            </a:r>
            <a:r>
              <a:rPr lang="en-US" sz="3600"/>
              <a:t>XCHG</a:t>
            </a:r>
            <a:endParaRPr lang="en-US" sz="2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XCHG-Exchange H and L with D and 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5437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500" y="1447800"/>
          <a:ext cx="5715012" cy="15525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616"/>
                <a:gridCol w="3086396"/>
              </a:tblGrid>
              <a:tr h="6944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8581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SPHL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36877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This instruction loads the contents of H-L pair into SP.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</a:t>
            </a:r>
            <a:r>
              <a:rPr lang="en-US" sz="3600"/>
              <a:t>SPHL</a:t>
            </a:r>
            <a:endParaRPr lang="en-US" sz="2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203200"/>
            <a:ext cx="8362950" cy="10112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SPHL-Copy H and L registers to the stack pointer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071688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25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00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457325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                             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910" name="TextBox 7"/>
          <p:cNvSpPr txBox="1">
            <a:spLocks noChangeArrowheads="1"/>
          </p:cNvSpPr>
          <p:nvPr/>
        </p:nvSpPr>
        <p:spPr bwMode="auto">
          <a:xfrm>
            <a:off x="2971800" y="457200"/>
            <a:ext cx="579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BEFORE EXECUTION</a:t>
            </a:r>
          </a:p>
        </p:txBody>
      </p:sp>
      <p:sp>
        <p:nvSpPr>
          <p:cNvPr id="37911" name="TextBox 12"/>
          <p:cNvSpPr txBox="1">
            <a:spLocks noChangeArrowheads="1"/>
          </p:cNvSpPr>
          <p:nvPr/>
        </p:nvSpPr>
        <p:spPr bwMode="auto">
          <a:xfrm>
            <a:off x="2971800" y="4643438"/>
            <a:ext cx="5791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AFTER EXECUTION</a:t>
            </a:r>
          </a:p>
        </p:txBody>
      </p:sp>
      <p:sp>
        <p:nvSpPr>
          <p:cNvPr id="37912" name="TextBox 15"/>
          <p:cNvSpPr txBox="1">
            <a:spLocks noChangeArrowheads="1"/>
          </p:cNvSpPr>
          <p:nvPr/>
        </p:nvSpPr>
        <p:spPr bwMode="auto">
          <a:xfrm>
            <a:off x="3733800" y="3271838"/>
            <a:ext cx="2667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0" b="1">
                <a:solidFill>
                  <a:srgbClr val="FF0000"/>
                </a:solidFill>
                <a:latin typeface="Calibri" pitchFamily="34" charset="0"/>
              </a:rPr>
              <a:t>SPHL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90688" y="5135563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                       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2500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90688" y="5715000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25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00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465263"/>
          <a:ext cx="3757610" cy="11584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7346"/>
                <a:gridCol w="2000264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XTHL</a:t>
                      </a:r>
                      <a:endParaRPr 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  <a:endParaRPr lang="en-US" sz="2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3892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L register are exchanged with the location pointed out by the contents of the SP.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H register are exchanged with the next location (SP + 1).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</a:t>
            </a:r>
            <a:r>
              <a:rPr lang="en-US" sz="3200"/>
              <a:t>XTHL</a:t>
            </a:r>
            <a:endParaRPr lang="en-US" sz="2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346075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XTHL-Exchange H and L with top of stack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1463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/>
                <a:gridCol w="1872208"/>
                <a:gridCol w="4762872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PCHL</a:t>
                      </a:r>
                      <a:endParaRPr lang="en-US" sz="32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  <a:endParaRPr lang="en-US" sz="2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Load program counter with H-L contents</a:t>
                      </a:r>
                      <a:endParaRPr lang="en-US" sz="2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40976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registers H and L are copied into the program counter (PC).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H are placed as the high-order byte and the contents of L as the low-order byte.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PCHL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7115196" cy="14287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0089"/>
                <a:gridCol w="4095107"/>
              </a:tblGrid>
              <a:tr h="6785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Opcode</a:t>
                      </a:r>
                      <a:endParaRPr lang="en-US" sz="32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Operand</a:t>
                      </a:r>
                      <a:endParaRPr lang="en-US" sz="3200" i="0" dirty="0"/>
                    </a:p>
                  </a:txBody>
                  <a:tcPr marT="45734" marB="45734"/>
                </a:tc>
              </a:tr>
              <a:tr h="75018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PUSH</a:t>
                      </a:r>
                      <a:endParaRPr lang="en-US" sz="32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Reg. pair</a:t>
                      </a:r>
                      <a:endParaRPr lang="en-US" sz="32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register pair are copied onto stack.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SP is decremented and the contents of high-order registers</a:t>
            </a:r>
            <a:r>
              <a:rPr lang="en-US" dirty="0" smtClean="0"/>
              <a:t> (B, D, H, A) are copied into stack.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SP is again decremented and the contents of low-order registers (C, E, L, Flags) are copied into stack.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PUSH 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PUSH-Push register pair onto stack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939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PUSH H</a:t>
            </a:r>
            <a:endParaRPr lang="en-GB" dirty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395413"/>
            <a:ext cx="585787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214438"/>
          <a:ext cx="7400948" cy="14137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4898"/>
                <a:gridCol w="4016050"/>
              </a:tblGrid>
              <a:tr h="64463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Opcode</a:t>
                      </a:r>
                      <a:endParaRPr lang="en-US" sz="40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Operand</a:t>
                      </a:r>
                      <a:endParaRPr lang="en-US" sz="4000" i="0" dirty="0"/>
                    </a:p>
                  </a:txBody>
                  <a:tcPr marT="45734" marB="45734"/>
                </a:tc>
              </a:tr>
              <a:tr h="712676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POP</a:t>
                      </a:r>
                      <a:endParaRPr lang="en-US" sz="40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4000" baseline="0" dirty="0" smtClean="0"/>
                        <a:t>Reg. pair</a:t>
                      </a:r>
                      <a:endParaRPr lang="en-US" sz="40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</a:t>
            </a:r>
            <a:r>
              <a:rPr lang="en-US" b="1" dirty="0" smtClean="0"/>
              <a:t>top of stack</a:t>
            </a:r>
            <a:r>
              <a:rPr lang="en-US" dirty="0" smtClean="0"/>
              <a:t> are </a:t>
            </a:r>
            <a:r>
              <a:rPr lang="en-US" b="1" dirty="0" smtClean="0"/>
              <a:t>copied into register pair</a:t>
            </a:r>
            <a:r>
              <a:rPr lang="en-US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location pointed out by SP are copied to the low-order register (C, E, L, Flags).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SP is incremented and the contents of location are copied</a:t>
            </a:r>
            <a:r>
              <a:rPr lang="en-US" dirty="0" smtClean="0"/>
              <a:t> to the high-order register (B, D, H, A).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POP 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POP-</a:t>
            </a:r>
            <a:r>
              <a:rPr lang="en-US" sz="4400" dirty="0" smtClean="0"/>
              <a:t> Pop stack to register pair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423988"/>
            <a:ext cx="5214938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939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POP 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500188"/>
          <a:ext cx="8186766" cy="16699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65499"/>
                <a:gridCol w="4421267"/>
              </a:tblGrid>
              <a:tr h="53132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Opcode</a:t>
                      </a:r>
                      <a:endParaRPr lang="en-US" sz="40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Operand</a:t>
                      </a:r>
                      <a:endParaRPr lang="en-US" sz="4000" i="0" dirty="0"/>
                    </a:p>
                  </a:txBody>
                  <a:tcPr marT="45734" marB="45734"/>
                </a:tc>
              </a:tr>
              <a:tr h="968859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IN</a:t>
                      </a:r>
                      <a:endParaRPr lang="en-US" sz="40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4000" baseline="0" dirty="0" smtClean="0"/>
                        <a:t>8-bit port address</a:t>
                      </a:r>
                      <a:endParaRPr lang="en-US" sz="40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4609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I/O port are copied into accumulator.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</a:t>
            </a:r>
            <a:r>
              <a:rPr lang="en-US" sz="4000"/>
              <a:t>IN 8C</a:t>
            </a:r>
            <a:r>
              <a:rPr lang="en-US" sz="2600"/>
              <a:t> </a:t>
            </a:r>
            <a:r>
              <a:rPr lang="en-US" sz="1600"/>
              <a:t>H</a:t>
            </a:r>
            <a:endParaRPr lang="en-US" sz="2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60388"/>
            <a:ext cx="8362950" cy="725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IN-</a:t>
            </a:r>
            <a:r>
              <a:rPr lang="en-US" sz="4400" dirty="0" smtClean="0"/>
              <a:t> Copy data to accumulator from a port with 8-bit address</a:t>
            </a:r>
            <a:br>
              <a:rPr lang="en-US" sz="4400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000099"/>
                </a:solidFill>
              </a:rPr>
              <a:t>Instruction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3300"/>
                </a:solidFill>
              </a:rPr>
              <a:t>An instruction is assembled in the memory of a microcomputer system in binary form. The size of an instruction signifies how much memory space is required to load an instruction in the memory. 8085 instructions are of following sizes: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99"/>
                </a:solidFill>
              </a:rPr>
              <a:t>One-byte Instructions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en-US" altLang="en-US" sz="2000" smtClean="0">
                <a:solidFill>
                  <a:srgbClr val="008000"/>
                </a:solidFill>
              </a:rPr>
              <a:t>e.g. MOV, ADD, ANA, SUB, ORA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99"/>
                </a:solidFill>
              </a:rPr>
              <a:t>Two-byte instructions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    	</a:t>
            </a:r>
            <a:r>
              <a:rPr lang="en-US" altLang="en-US" sz="2400" smtClean="0">
                <a:solidFill>
                  <a:srgbClr val="008000"/>
                </a:solidFill>
              </a:rPr>
              <a:t>e.g. MVI, ADI, ANI, ORI, XRI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99"/>
                </a:solidFill>
              </a:rPr>
              <a:t>Three-byte instructions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    	</a:t>
            </a:r>
            <a:r>
              <a:rPr lang="en-US" altLang="en-US" sz="2400" smtClean="0">
                <a:solidFill>
                  <a:srgbClr val="008000"/>
                </a:solidFill>
              </a:rPr>
              <a:t>e.g. LXI, LDA, STA, LHLD, SHLD etc.</a:t>
            </a: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465263"/>
          <a:ext cx="8043890" cy="1463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99784"/>
                <a:gridCol w="4344106"/>
              </a:tblGrid>
              <a:tr h="41698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Opcode</a:t>
                      </a:r>
                      <a:endParaRPr lang="en-US" sz="40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Operand</a:t>
                      </a:r>
                      <a:endParaRPr lang="en-US" sz="4000" i="0" dirty="0"/>
                    </a:p>
                  </a:txBody>
                  <a:tcPr marT="45734" marB="45734"/>
                </a:tc>
              </a:tr>
              <a:tr h="76036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OUT</a:t>
                      </a:r>
                      <a:endParaRPr lang="en-US" sz="40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4000" baseline="0" dirty="0" smtClean="0"/>
                        <a:t>8-bit port address</a:t>
                      </a:r>
                      <a:endParaRPr lang="en-US" sz="40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48141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accumulator are copied into the I/O port.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</a:t>
            </a:r>
            <a:r>
              <a:rPr lang="en-US" sz="4400">
                <a:latin typeface="Times" pitchFamily="18" charset="0"/>
              </a:rPr>
              <a:t>OUT 78</a:t>
            </a:r>
            <a:r>
              <a:rPr lang="en-US" sz="2000">
                <a:latin typeface="Times" pitchFamily="18" charset="0"/>
              </a:rPr>
              <a:t>H</a:t>
            </a:r>
            <a:endParaRPr lang="en-US" sz="2600">
              <a:latin typeface="Times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631825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OUT-</a:t>
            </a:r>
            <a:r>
              <a:rPr lang="en-US" sz="4400" dirty="0" smtClean="0"/>
              <a:t> Copy data from accumulator to a port with 8-bit address</a:t>
            </a:r>
            <a:br>
              <a:rPr lang="en-US" sz="4400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tx2">
                    <a:satMod val="130000"/>
                  </a:schemeClr>
                </a:solidFill>
              </a:rPr>
              <a:t>2.Arithmetic Instructions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These instructions perform the operations like: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Addition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Subtract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Increment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Decrement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Addition</a:t>
            </a:r>
          </a:p>
        </p:txBody>
      </p:sp>
      <p:sp>
        <p:nvSpPr>
          <p:cNvPr id="348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Bef>
                <a:spcPct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Any 8-bit number, or the contents of register, or the contents of memory location can be added to the contents of accumulator.</a:t>
            </a:r>
          </a:p>
          <a:p>
            <a:pPr marL="365760" indent="-283464" eaLnBrk="1" fontAlgn="auto" hangingPunct="1">
              <a:spcBef>
                <a:spcPct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The result (sum) is stored in the accumulator.</a:t>
            </a:r>
          </a:p>
          <a:p>
            <a:pPr marL="365760" indent="-283464" eaLnBrk="1" fontAlgn="auto" hangingPunct="1">
              <a:spcBef>
                <a:spcPct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No two other 8-bit registers can be added directly.</a:t>
            </a:r>
          </a:p>
          <a:p>
            <a:pPr marL="365760" indent="-283464" eaLnBrk="1" fontAlgn="auto" hangingPunct="1">
              <a:spcBef>
                <a:spcPct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b="1" dirty="0" smtClean="0"/>
              <a:t>Example:</a:t>
            </a:r>
            <a:r>
              <a:rPr lang="en-US" dirty="0" smtClean="0"/>
              <a:t> The contents of register B cannot  be added directly to the contents of register 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42938" y="1285875"/>
          <a:ext cx="8291541" cy="1463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21"/>
                <a:gridCol w="1886301"/>
                <a:gridCol w="4798719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</a:t>
                      </a:r>
                      <a:endParaRPr lang="en-US" sz="32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</a:t>
                      </a:r>
                    </a:p>
                    <a:p>
                      <a:r>
                        <a:rPr lang="en-US" sz="2800" baseline="0" dirty="0" smtClean="0"/>
                        <a:t>M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Add register or memory to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register or memory are added to the contents of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If the operand is memory location, its address is specified by H-L 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ADD B or ADD M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ADD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42938" y="1214438"/>
          <a:ext cx="8291541" cy="1463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21"/>
                <a:gridCol w="1886301"/>
                <a:gridCol w="4798719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ADC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</a:t>
                      </a:r>
                    </a:p>
                    <a:p>
                      <a:r>
                        <a:rPr lang="en-US" sz="2800" baseline="0" dirty="0" smtClean="0"/>
                        <a:t>M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Add register or memory to accumulator with carry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register or memory and Carry Flag (CY) are added to the contents of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If the operand is memory location, its address is specified by H-L 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All flags are modified to reflect the result of the addition.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ADC B or ADC M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ADC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42938" y="1447800"/>
          <a:ext cx="8291541" cy="11584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21"/>
                <a:gridCol w="1886301"/>
                <a:gridCol w="4798719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ADI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8-bit data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Add immediate to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56336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8-bit data is added to the contents of accumulator.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result is stored in accumulator.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All flags are modified to reflect the result of the addition.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ADI 45 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ADI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Addressing Modes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FF3300"/>
                </a:solidFill>
                <a:latin typeface="Arial" charset="0"/>
                <a:cs typeface="Arial" charset="0"/>
              </a:rPr>
              <a:t>8085 instructions can be classified in following addressing modes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Register Addressing mode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8000"/>
                </a:solidFill>
                <a:latin typeface="Arial" charset="0"/>
                <a:cs typeface="Arial" charset="0"/>
              </a:rPr>
              <a:t>Instructions which have their operands in registers only e.g. MOV, ADD, SUB, ANA, ORA, XRA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Immediate Addressing mode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8000"/>
                </a:solidFill>
                <a:latin typeface="Arial" charset="0"/>
                <a:cs typeface="Arial" charset="0"/>
              </a:rPr>
              <a:t>Instructions in which operand immediately follows the  op-code e.g. MVI, LXI, ADI, SUI, ANI, ORI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Direct Addressing mode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8000"/>
                </a:solidFill>
                <a:latin typeface="Arial" charset="0"/>
                <a:cs typeface="Arial" charset="0"/>
              </a:rPr>
              <a:t>Instructions have their operands in memory and the     16-bit memory address is specified in the instruction e.g. LDA, STA, LHLD, SHLD etc.</a:t>
            </a: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57250" y="1447800"/>
          <a:ext cx="7499351" cy="1402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3031"/>
                <a:gridCol w="1706080"/>
                <a:gridCol w="4340240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ACI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8-bit data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Add immediate to accumulator with carry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58384" name="Content Placeholder 2"/>
          <p:cNvSpPr txBox="1">
            <a:spLocks/>
          </p:cNvSpPr>
          <p:nvPr/>
        </p:nvSpPr>
        <p:spPr bwMode="auto">
          <a:xfrm>
            <a:off x="457200" y="2928938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Gill Sans MT" pitchFamily="34" charset="0"/>
              </a:rPr>
              <a:t>The 8-bit data and the Carry Flag (CY) are added to the contents of accumulator.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Gill Sans MT" pitchFamily="34" charset="0"/>
              </a:rPr>
              <a:t>The result is stored in accumulator.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Gill Sans MT" pitchFamily="34" charset="0"/>
              </a:rPr>
              <a:t>All flags are modified to reflect the result of the addition.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800" b="1">
                <a:latin typeface="Gill Sans MT" pitchFamily="34" charset="0"/>
              </a:rPr>
              <a:t>Example:</a:t>
            </a:r>
            <a:r>
              <a:rPr lang="en-US" sz="2800">
                <a:latin typeface="Gill Sans MT" pitchFamily="34" charset="0"/>
              </a:rPr>
              <a:t> ACI 45 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ACI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00063" y="714375"/>
          <a:ext cx="8434417" cy="11584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204"/>
                <a:gridCol w="1918805"/>
                <a:gridCol w="4881408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DAD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Reg. pair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Add register pair to H-L pair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60432" name="Content Placeholder 2"/>
          <p:cNvSpPr txBox="1">
            <a:spLocks/>
          </p:cNvSpPr>
          <p:nvPr/>
        </p:nvSpPr>
        <p:spPr bwMode="auto">
          <a:xfrm>
            <a:off x="457200" y="2357438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Gill Sans MT" pitchFamily="34" charset="0"/>
              </a:rPr>
              <a:t>The 16-bit contents of the register pair are added to the contents of H-L pair.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Gill Sans MT" pitchFamily="34" charset="0"/>
              </a:rPr>
              <a:t>The result is stored in H-L pair.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Gill Sans MT" pitchFamily="34" charset="0"/>
              </a:rPr>
              <a:t>If the result is larger than 16 bits, then CY is set.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Gill Sans MT" pitchFamily="34" charset="0"/>
              </a:rPr>
              <a:t>No other flags are changed.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800" b="1">
                <a:latin typeface="Gill Sans MT" pitchFamily="34" charset="0"/>
              </a:rPr>
              <a:t>Example:</a:t>
            </a:r>
            <a:r>
              <a:rPr lang="en-US" sz="2800">
                <a:latin typeface="Gill Sans MT" pitchFamily="34" charset="0"/>
              </a:rPr>
              <a:t> DAD B    or      DAD 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DAD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Any 8-bit number, or the contents of register, or the contents of memory location can be subtracted from the contents of accumulator.</a:t>
            </a:r>
          </a:p>
          <a:p>
            <a:pPr marL="365760" indent="-283464" eaLnBrk="1" fontAlgn="auto" hangingPunct="1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The result is stored in the accumulator.</a:t>
            </a:r>
          </a:p>
          <a:p>
            <a:pPr marL="365760" indent="-283464" eaLnBrk="1" fontAlgn="auto" hangingPunct="1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Subtraction is performed in 2’s complement form.</a:t>
            </a:r>
          </a:p>
          <a:p>
            <a:pPr marL="365760" indent="-283464" eaLnBrk="1" fontAlgn="auto" hangingPunct="1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If the result is negative, it is stored in 2’s complement form.</a:t>
            </a:r>
          </a:p>
          <a:p>
            <a:pPr marL="365760" indent="-283464" eaLnBrk="1" fontAlgn="auto" hangingPunct="1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No two other 8-bit registers can be subtracted directly.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14375" y="1214438"/>
          <a:ext cx="8220103" cy="1463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680"/>
                <a:gridCol w="1870049"/>
                <a:gridCol w="4757374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</a:t>
                      </a:r>
                    </a:p>
                    <a:p>
                      <a:r>
                        <a:rPr lang="en-US" sz="2800" baseline="0" dirty="0" smtClean="0"/>
                        <a:t>M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Subtract register or memory from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63504" name="Content Placeholder 2"/>
          <p:cNvSpPr txBox="1">
            <a:spLocks/>
          </p:cNvSpPr>
          <p:nvPr/>
        </p:nvSpPr>
        <p:spPr bwMode="auto">
          <a:xfrm>
            <a:off x="457200" y="2928938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latin typeface="Gill Sans MT" pitchFamily="34" charset="0"/>
              </a:rPr>
              <a:t>The contents of the register or memory location are subtracted from the contents of the accumulator.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latin typeface="Gill Sans MT" pitchFamily="34" charset="0"/>
              </a:rPr>
              <a:t>The result is stored in accumulator.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latin typeface="Gill Sans MT" pitchFamily="34" charset="0"/>
              </a:rPr>
              <a:t>If the operand is memory location, its address is specified by H-L pair.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latin typeface="Gill Sans MT" pitchFamily="34" charset="0"/>
              </a:rPr>
              <a:t>All flags are modified to reflect the result of subtraction.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400" b="1">
                <a:latin typeface="Gill Sans MT" pitchFamily="34" charset="0"/>
              </a:rPr>
              <a:t>Example:</a:t>
            </a:r>
            <a:r>
              <a:rPr lang="en-US" sz="2400">
                <a:latin typeface="Gill Sans MT" pitchFamily="34" charset="0"/>
              </a:rPr>
              <a:t> SUB B or SUB M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SUB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7188" y="1006475"/>
          <a:ext cx="7499351" cy="1280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3031"/>
                <a:gridCol w="1706080"/>
                <a:gridCol w="4340240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SBB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R</a:t>
                      </a:r>
                    </a:p>
                    <a:p>
                      <a:r>
                        <a:rPr lang="en-US" sz="2400" baseline="0" dirty="0" smtClean="0"/>
                        <a:t>M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baseline="0" dirty="0" smtClean="0"/>
                        <a:t>Subtract register or memory from accumulator with borrow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the register or memory location</a:t>
            </a:r>
            <a:r>
              <a:rPr lang="en-US" dirty="0"/>
              <a:t> and Borrow Flag (i.e. CY)</a:t>
            </a:r>
            <a:r>
              <a:rPr lang="en-US" dirty="0" smtClean="0"/>
              <a:t> are subtracted from the contents of the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If the operand is memory location, its address is specified by H-L </a:t>
            </a:r>
            <a:r>
              <a:rPr lang="en-US" dirty="0" smtClean="0"/>
              <a:t>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All flags are modified to reflect the result </a:t>
            </a:r>
            <a:r>
              <a:rPr lang="en-US" dirty="0" smtClean="0"/>
              <a:t>of subtraction.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SBB B or SBB 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SBB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hlink"/>
                </a:solidFill>
              </a:rPr>
              <a:t>Addressing Modes                    Contd..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altLang="en-US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Register Indirect Addressing mode</a:t>
            </a:r>
          </a:p>
          <a:p>
            <a:pPr lvl="2" eaLnBrk="1" hangingPunct="1"/>
            <a:r>
              <a:rPr lang="en-US" altLang="en-US" sz="2000" smtClean="0">
                <a:solidFill>
                  <a:srgbClr val="008000"/>
                </a:solidFill>
                <a:latin typeface="Arial" charset="0"/>
                <a:cs typeface="Arial" charset="0"/>
              </a:rPr>
              <a:t>Instructions have their operand in memory and the 16-bit memory address is specified in a register pair e.g. LDAX, STAX, PUSH, POP etc.</a:t>
            </a:r>
          </a:p>
          <a:p>
            <a:pPr lvl="1" eaLnBrk="1" hangingPunct="1"/>
            <a:r>
              <a:rPr lang="en-US" altLang="en-US" sz="2400" smtClean="0">
                <a:solidFill>
                  <a:srgbClr val="000099"/>
                </a:solidFill>
                <a:latin typeface="Arial" charset="0"/>
                <a:cs typeface="Arial" charset="0"/>
              </a:rPr>
              <a:t>Implicit Addressing mode</a:t>
            </a:r>
          </a:p>
          <a:p>
            <a:pPr lvl="2" eaLnBrk="1" hangingPunct="1"/>
            <a:r>
              <a:rPr lang="en-US" altLang="en-US" sz="2000" smtClean="0">
                <a:solidFill>
                  <a:srgbClr val="008000"/>
                </a:solidFill>
                <a:latin typeface="Arial" charset="0"/>
                <a:cs typeface="Arial" charset="0"/>
              </a:rPr>
              <a:t>These instruction have their operand implied in the op-code itself e.g. CMA, CMC, STC etc</a:t>
            </a:r>
            <a:r>
              <a:rPr lang="en-US" altLang="en-US" sz="2000" smtClean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endParaRPr lang="en-US" altLang="en-US" sz="2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85813" y="1143000"/>
          <a:ext cx="8072494" cy="1685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4080"/>
                <a:gridCol w="1836468"/>
                <a:gridCol w="4671946"/>
              </a:tblGrid>
              <a:tr h="74056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7405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SUI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8-bit data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Subtract immediate from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67600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Gill Sans MT" pitchFamily="34" charset="0"/>
              </a:rPr>
              <a:t>The 8-bit data is subtracted from the contents of the accumulator.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Gill Sans MT" pitchFamily="34" charset="0"/>
              </a:rPr>
              <a:t>The result is stored in accumulator.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Gill Sans MT" pitchFamily="34" charset="0"/>
              </a:rPr>
              <a:t>All flags are modified to reflect the result of subtraction.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 b="1">
                <a:latin typeface="Gill Sans MT" pitchFamily="34" charset="0"/>
              </a:rPr>
              <a:t>Example:</a:t>
            </a:r>
            <a:r>
              <a:rPr lang="en-US" sz="2600">
                <a:latin typeface="Gill Sans MT" pitchFamily="34" charset="0"/>
              </a:rPr>
              <a:t> SUI 05</a:t>
            </a:r>
            <a:r>
              <a:rPr lang="en-US" sz="1400">
                <a:latin typeface="Gill Sans MT" pitchFamily="34" charset="0"/>
              </a:rPr>
              <a:t>H</a:t>
            </a:r>
            <a:endParaRPr lang="en-US" sz="2600">
              <a:latin typeface="Gill Sans MT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SUI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42938" y="1000125"/>
          <a:ext cx="8291541" cy="1463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21"/>
                <a:gridCol w="1886301"/>
                <a:gridCol w="4798719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SBI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8-bit data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Subtract immediate from accumulator with borrow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69648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Gill Sans MT" pitchFamily="34" charset="0"/>
              </a:rPr>
              <a:t>The 8-bit data and the Borrow Flag (i.e. CY) is subtracted from the contents of the accumulator.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Gill Sans MT" pitchFamily="34" charset="0"/>
              </a:rPr>
              <a:t>The result is stored in accumulator.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Gill Sans MT" pitchFamily="34" charset="0"/>
              </a:rPr>
              <a:t>All flags are modified to reflect the result of subtraction.</a:t>
            </a:r>
          </a:p>
          <a:p>
            <a:pPr marL="273050" indent="-273050">
              <a:spcAft>
                <a:spcPts val="24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sz="2600" b="1">
                <a:latin typeface="Gill Sans MT" pitchFamily="34" charset="0"/>
              </a:rPr>
              <a:t>Example:</a:t>
            </a:r>
            <a:r>
              <a:rPr lang="en-US" sz="2600">
                <a:latin typeface="Gill Sans MT" pitchFamily="34" charset="0"/>
              </a:rPr>
              <a:t> SBI 45 H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SBI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Increment / Decrement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The 8-bit contents of a register or a memory location can be incremented or decremented by 1.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The 16-bit contents of a register pair can be incremented or decremented by 1.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Increment or decrement can be performed on any register or a memory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00063" y="1000125"/>
          <a:ext cx="8434417" cy="16459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397"/>
                <a:gridCol w="1886301"/>
                <a:gridCol w="4798719"/>
              </a:tblGrid>
              <a:tr h="5351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Opcode</a:t>
                      </a:r>
                      <a:endParaRPr lang="en-US" sz="32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Operand</a:t>
                      </a:r>
                      <a:endParaRPr lang="en-US" sz="32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i="0" dirty="0"/>
                    </a:p>
                  </a:txBody>
                  <a:tcPr marL="83325" marR="83325" marT="45734" marB="45734"/>
                </a:tc>
              </a:tr>
              <a:tr h="92374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INR</a:t>
                      </a:r>
                      <a:endParaRPr lang="en-US" sz="32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R</a:t>
                      </a:r>
                    </a:p>
                    <a:p>
                      <a:r>
                        <a:rPr lang="en-US" sz="3200" baseline="0" dirty="0" smtClean="0"/>
                        <a:t>M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3200" u="none" strike="noStrike" kern="1200" baseline="0" dirty="0" smtClean="0"/>
                        <a:t>Increment register or memory by 1</a:t>
                      </a:r>
                      <a:endParaRPr lang="en-US" sz="32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register or memory location are incremented by 1.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the same place.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If the operand is a memory location, its address is specified by the contents of H-L 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INR B or INR M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INR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143000" y="1447800"/>
          <a:ext cx="7791474" cy="11584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9631"/>
                <a:gridCol w="1772537"/>
                <a:gridCol w="4509306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INX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Increment register pair by 1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74768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register pair are incremented by 1.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result is stored in the same place.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INX H     or    INX B    or    INX 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INX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14375" y="1447800"/>
          <a:ext cx="8220103" cy="14882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680"/>
                <a:gridCol w="1870049"/>
                <a:gridCol w="4757374"/>
              </a:tblGrid>
              <a:tr h="543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93780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DCR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</a:t>
                      </a:r>
                    </a:p>
                    <a:p>
                      <a:r>
                        <a:rPr lang="en-US" sz="2800" baseline="0" dirty="0" smtClean="0"/>
                        <a:t>M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Decrement register or memory by 1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register or memory location are decremented by 1.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the same place.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If the operand is a memory location, its address is specified by the contents of H-L </a:t>
            </a:r>
            <a:r>
              <a:rPr lang="en-US" dirty="0" smtClean="0"/>
              <a:t>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DCR B    or      DCR M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DCR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Instruction Set of 8085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An instruction is a binary pattern designed inside a microprocessor to perform a </a:t>
            </a:r>
            <a:r>
              <a:rPr lang="en-US" b="1" dirty="0" smtClean="0"/>
              <a:t>specific function.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 entire group of instructions that a microprocessor supports is called </a:t>
            </a:r>
            <a:r>
              <a:rPr lang="en-US" b="1" i="1" dirty="0" smtClean="0"/>
              <a:t>Instruction Set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8085 has </a:t>
            </a:r>
            <a:r>
              <a:rPr lang="en-US" b="1" dirty="0" smtClean="0"/>
              <a:t>246</a:t>
            </a:r>
            <a:r>
              <a:rPr lang="en-US" dirty="0" smtClean="0"/>
              <a:t> instructions.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Each instruction is represented by an 8-bit binary value.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These 8-bits of binary value is called </a:t>
            </a:r>
            <a:r>
              <a:rPr lang="en-US" b="1" i="1" dirty="0" smtClean="0"/>
              <a:t>Op-Code</a:t>
            </a:r>
            <a:r>
              <a:rPr lang="en-US" dirty="0" smtClean="0"/>
              <a:t> or </a:t>
            </a:r>
            <a:r>
              <a:rPr lang="en-US" b="1" i="1" dirty="0" smtClean="0"/>
              <a:t>Instruction Byte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500" y="1447800"/>
          <a:ext cx="8362980" cy="1766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363"/>
                <a:gridCol w="1902553"/>
                <a:gridCol w="4840064"/>
              </a:tblGrid>
              <a:tr h="8834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88344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DCX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Decrement register pair by 1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78864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register pair are decremented by 1.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result is stored in the same place.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DCX H   or DCX B     or    DCX D 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62950" cy="725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DCX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3.Logical Instructions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83464" eaLnBrk="1" fontAlgn="auto" hangingPunct="1">
              <a:spcBef>
                <a:spcPts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dirty="0" smtClean="0"/>
              <a:t>These instructions perform logical operations on data stored in registers, memory and status flags.</a:t>
            </a:r>
          </a:p>
          <a:p>
            <a:pPr marL="365760" indent="-283464" eaLnBrk="1" fontAlgn="auto" hangingPunct="1">
              <a:spcBef>
                <a:spcPts val="0"/>
              </a:spcBef>
              <a:spcAft>
                <a:spcPts val="120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Bef>
                <a:spcPts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dirty="0" smtClean="0"/>
              <a:t>The logical operations are: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1200"/>
              </a:spcAft>
              <a:buFont typeface="Verdana"/>
              <a:buChar char="◦"/>
              <a:defRPr/>
            </a:pPr>
            <a:r>
              <a:rPr lang="en-US" dirty="0" smtClean="0"/>
              <a:t>AND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1200"/>
              </a:spcAft>
              <a:buFont typeface="Verdana"/>
              <a:buChar char="◦"/>
              <a:defRPr/>
            </a:pPr>
            <a:r>
              <a:rPr lang="en-US" dirty="0" smtClean="0"/>
              <a:t>OR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1200"/>
              </a:spcAft>
              <a:buFont typeface="Verdana"/>
              <a:buChar char="◦"/>
              <a:defRPr/>
            </a:pPr>
            <a:r>
              <a:rPr lang="en-US" dirty="0" smtClean="0"/>
              <a:t>XOR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1200"/>
              </a:spcAft>
              <a:buFont typeface="Verdana"/>
              <a:buChar char="◦"/>
              <a:defRPr/>
            </a:pPr>
            <a:r>
              <a:rPr lang="en-US" dirty="0" smtClean="0"/>
              <a:t>Rotate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1200"/>
              </a:spcAft>
              <a:buFont typeface="Verdana"/>
              <a:buChar char="◦"/>
              <a:defRPr/>
            </a:pPr>
            <a:r>
              <a:rPr lang="en-US" dirty="0" smtClean="0"/>
              <a:t>Compare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1200"/>
              </a:spcAft>
              <a:buFont typeface="Verdana"/>
              <a:buChar char="◦"/>
              <a:defRPr/>
            </a:pPr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80900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AND, OR, XOR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Any 8-bit data, or the contents of register, or memory location can logically have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2400"/>
              </a:spcAft>
              <a:buFont typeface="Verdana"/>
              <a:buChar char="◦"/>
              <a:defRPr/>
            </a:pPr>
            <a:r>
              <a:rPr lang="en-US" dirty="0" smtClean="0"/>
              <a:t>AND operation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2400"/>
              </a:spcAft>
              <a:buFont typeface="Verdana"/>
              <a:buChar char="◦"/>
              <a:defRPr/>
            </a:pPr>
            <a:r>
              <a:rPr lang="en-US" dirty="0" smtClean="0"/>
              <a:t>OR operation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2400"/>
              </a:spcAft>
              <a:buFont typeface="Verdana"/>
              <a:buChar char="◦"/>
              <a:defRPr/>
            </a:pPr>
            <a:r>
              <a:rPr lang="en-US" dirty="0" smtClean="0"/>
              <a:t>XOR operation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2400"/>
              </a:spcAft>
              <a:buFont typeface="Wingdings 2" pitchFamily="18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with the contents of accumulator.</a:t>
            </a:r>
          </a:p>
          <a:p>
            <a:pPr marL="365760" indent="-283464" eaLnBrk="1" fontAlgn="auto" hangingPunct="1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The result is stored in accumulator.</a:t>
            </a:r>
            <a:endParaRPr lang="en-US" dirty="0"/>
          </a:p>
        </p:txBody>
      </p:sp>
      <p:sp>
        <p:nvSpPr>
          <p:cNvPr id="81924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28625" y="214313"/>
          <a:ext cx="8215370" cy="2000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1763"/>
                <a:gridCol w="1868972"/>
                <a:gridCol w="4754635"/>
              </a:tblGrid>
              <a:tr h="7337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26649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ANA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</a:t>
                      </a:r>
                    </a:p>
                    <a:p>
                      <a:r>
                        <a:rPr lang="en-US" sz="2800" baseline="0" dirty="0" smtClean="0"/>
                        <a:t>M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 register or memory with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The contents of the accumulator are logically ANDed </a:t>
            </a:r>
            <a:r>
              <a:rPr lang="en-US" dirty="0" smtClean="0"/>
              <a:t>with the </a:t>
            </a:r>
            <a:r>
              <a:rPr lang="en-US" dirty="0"/>
              <a:t>contents of </a:t>
            </a:r>
            <a:r>
              <a:rPr lang="en-US" dirty="0" smtClean="0"/>
              <a:t>register </a:t>
            </a:r>
            <a:r>
              <a:rPr lang="en-US" dirty="0"/>
              <a:t>or </a:t>
            </a:r>
            <a:r>
              <a:rPr lang="en-US" dirty="0" smtClean="0"/>
              <a:t>memory.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result </a:t>
            </a:r>
            <a:r>
              <a:rPr lang="en-US" dirty="0"/>
              <a:t>is placed in the </a:t>
            </a:r>
            <a:r>
              <a:rPr lang="en-US" dirty="0" smtClean="0"/>
              <a:t>accumulator.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If </a:t>
            </a:r>
            <a:r>
              <a:rPr lang="en-US" dirty="0"/>
              <a:t>the operand is </a:t>
            </a:r>
            <a:r>
              <a:rPr lang="en-US" dirty="0" smtClean="0"/>
              <a:t>a memory </a:t>
            </a:r>
            <a:r>
              <a:rPr lang="en-US" dirty="0"/>
              <a:t>location, its address is specified by the contents </a:t>
            </a:r>
            <a:r>
              <a:rPr lang="en-US" dirty="0" smtClean="0"/>
              <a:t>of H-L pair.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 are modified to reflect the result of </a:t>
            </a:r>
            <a:r>
              <a:rPr lang="en-US" dirty="0" smtClean="0"/>
              <a:t>the operation.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is </a:t>
            </a:r>
            <a:r>
              <a:rPr lang="en-US" dirty="0" smtClean="0"/>
              <a:t>reset and AC </a:t>
            </a:r>
            <a:r>
              <a:rPr lang="en-US" dirty="0"/>
              <a:t>is set.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 </a:t>
            </a:r>
            <a:r>
              <a:rPr lang="en-US" dirty="0"/>
              <a:t> ANA B or ANA 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1" cy="1280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3031"/>
                <a:gridCol w="1706080"/>
                <a:gridCol w="4340240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ANI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8-bit data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 immediate with accumulator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The </a:t>
            </a:r>
            <a:r>
              <a:rPr lang="en-US" dirty="0"/>
              <a:t>contents of the accumulator are logically ANDed with </a:t>
            </a:r>
            <a:r>
              <a:rPr lang="en-US" dirty="0" smtClean="0"/>
              <a:t>the 8-bit data.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result is placed in </a:t>
            </a:r>
            <a:r>
              <a:rPr lang="en-US" dirty="0" smtClean="0"/>
              <a:t>the accumulator.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 are modified to reflect the </a:t>
            </a:r>
            <a:r>
              <a:rPr lang="en-US" dirty="0" smtClean="0"/>
              <a:t>result.</a:t>
            </a:r>
            <a:endParaRPr lang="en-US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is </a:t>
            </a:r>
            <a:r>
              <a:rPr lang="en-US" dirty="0" smtClean="0"/>
              <a:t>reset, AC </a:t>
            </a:r>
            <a:r>
              <a:rPr lang="en-US" dirty="0"/>
              <a:t>is set.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b="1" dirty="0"/>
              <a:t>Example: </a:t>
            </a:r>
            <a:r>
              <a:rPr lang="en-US" dirty="0"/>
              <a:t> ANI 86H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7188" y="428625"/>
          <a:ext cx="8358246" cy="16430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446"/>
                <a:gridCol w="1901476"/>
                <a:gridCol w="4837324"/>
              </a:tblGrid>
              <a:tr h="586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i="0" dirty="0"/>
                    </a:p>
                  </a:txBody>
                  <a:tcPr marL="83325" marR="83325" marT="45734" marB="45734"/>
                </a:tc>
              </a:tr>
              <a:tr h="10562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ORA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R</a:t>
                      </a:r>
                    </a:p>
                    <a:p>
                      <a:r>
                        <a:rPr lang="en-US" sz="2400" baseline="0" dirty="0" smtClean="0"/>
                        <a:t>M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 register or memory with accumulator</a:t>
                      </a:r>
                      <a:endParaRPr lang="en-US" sz="24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87056" name="Content Placeholder 2"/>
          <p:cNvSpPr txBox="1">
            <a:spLocks/>
          </p:cNvSpPr>
          <p:nvPr/>
        </p:nvSpPr>
        <p:spPr bwMode="auto">
          <a:xfrm>
            <a:off x="457200" y="2643188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120000"/>
              </a:lnSpc>
              <a:spcAft>
                <a:spcPts val="18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>
                <a:latin typeface="Gill Sans MT" pitchFamily="34" charset="0"/>
              </a:rPr>
              <a:t>The contents of the accumulator are logically ORed with the contents of the register or memory.</a:t>
            </a:r>
          </a:p>
          <a:p>
            <a:pPr marL="273050" indent="-273050">
              <a:lnSpc>
                <a:spcPct val="120000"/>
              </a:lnSpc>
              <a:spcAft>
                <a:spcPts val="18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>
                <a:latin typeface="Gill Sans MT" pitchFamily="34" charset="0"/>
              </a:rPr>
              <a:t>The result is placed in the accumulator.</a:t>
            </a:r>
          </a:p>
          <a:p>
            <a:pPr marL="273050" indent="-273050">
              <a:lnSpc>
                <a:spcPct val="120000"/>
              </a:lnSpc>
              <a:spcAft>
                <a:spcPts val="18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>
                <a:latin typeface="Gill Sans MT" pitchFamily="34" charset="0"/>
              </a:rPr>
              <a:t>If the operand is a memory location, its address is specified by the contents of H-L pair.</a:t>
            </a:r>
          </a:p>
          <a:p>
            <a:pPr marL="273050" indent="-273050">
              <a:lnSpc>
                <a:spcPct val="120000"/>
              </a:lnSpc>
              <a:spcAft>
                <a:spcPts val="18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>
                <a:latin typeface="Gill Sans MT" pitchFamily="34" charset="0"/>
              </a:rPr>
              <a:t>S, Z, P are modified to reflect the result.</a:t>
            </a:r>
          </a:p>
          <a:p>
            <a:pPr marL="273050" indent="-273050">
              <a:lnSpc>
                <a:spcPct val="120000"/>
              </a:lnSpc>
              <a:spcAft>
                <a:spcPts val="18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>
                <a:latin typeface="Gill Sans MT" pitchFamily="34" charset="0"/>
              </a:rPr>
              <a:t>CY and AC are reset.</a:t>
            </a:r>
          </a:p>
          <a:p>
            <a:pPr marL="273050" indent="-273050">
              <a:lnSpc>
                <a:spcPct val="120000"/>
              </a:lnSpc>
              <a:spcAft>
                <a:spcPts val="1800"/>
              </a:spcAft>
              <a:buClr>
                <a:srgbClr val="C32D2E"/>
              </a:buClr>
              <a:buSzPct val="95000"/>
              <a:buFont typeface="Wingdings 2" pitchFamily="18" charset="2"/>
              <a:buChar char=""/>
            </a:pPr>
            <a:r>
              <a:rPr lang="en-US" b="1">
                <a:latin typeface="Gill Sans MT" pitchFamily="34" charset="0"/>
              </a:rPr>
              <a:t>Example:</a:t>
            </a:r>
            <a:r>
              <a:rPr lang="en-US">
                <a:latin typeface="Gill Sans MT" pitchFamily="34" charset="0"/>
              </a:rPr>
              <a:t>  ORA B or ORA 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Classification of Instruction 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endParaRPr lang="en-US" smtClean="0"/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Data Transfer Instruction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Arithmetic Instructions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Logical Instructions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Branching Instructions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Control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500" y="428625"/>
          <a:ext cx="8215370" cy="18378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1763"/>
                <a:gridCol w="1868972"/>
                <a:gridCol w="4754635"/>
              </a:tblGrid>
              <a:tr h="8929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ORI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8-bit data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 immediate with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contents of the accumulator are logically ORed with </a:t>
            </a:r>
            <a:r>
              <a:rPr lang="en-US" dirty="0" smtClean="0"/>
              <a:t>the 8-bit data.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result is placed in </a:t>
            </a:r>
            <a:r>
              <a:rPr lang="en-US" dirty="0" smtClean="0"/>
              <a:t>the accumulator.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 are modified to reflect the </a:t>
            </a:r>
            <a:r>
              <a:rPr lang="en-US" dirty="0" smtClean="0"/>
              <a:t>result.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and AC are reset.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 ORI 86H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500" y="500063"/>
          <a:ext cx="8362980" cy="19589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363"/>
                <a:gridCol w="1902553"/>
                <a:gridCol w="4840064"/>
              </a:tblGrid>
              <a:tr h="7186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2403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XRA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</a:t>
                      </a:r>
                    </a:p>
                    <a:p>
                      <a:r>
                        <a:rPr lang="en-US" sz="2800" baseline="0" dirty="0" smtClean="0"/>
                        <a:t>M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XOR </a:t>
                      </a:r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 or memory with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The contents of the accumulator are </a:t>
            </a:r>
            <a:r>
              <a:rPr lang="en-US" dirty="0" smtClean="0"/>
              <a:t>XORed with the </a:t>
            </a:r>
            <a:r>
              <a:rPr lang="en-US" dirty="0"/>
              <a:t>contents of the </a:t>
            </a:r>
            <a:r>
              <a:rPr lang="en-US" dirty="0" smtClean="0"/>
              <a:t>register </a:t>
            </a:r>
            <a:r>
              <a:rPr lang="en-US" dirty="0"/>
              <a:t>or </a:t>
            </a:r>
            <a:r>
              <a:rPr lang="en-US" dirty="0" smtClean="0"/>
              <a:t>memory.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 result </a:t>
            </a:r>
            <a:r>
              <a:rPr lang="en-US" dirty="0"/>
              <a:t>is placed in the </a:t>
            </a:r>
            <a:r>
              <a:rPr lang="en-US" dirty="0" smtClean="0"/>
              <a:t>accumulator.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If </a:t>
            </a:r>
            <a:r>
              <a:rPr lang="en-US" dirty="0"/>
              <a:t>the operand is </a:t>
            </a:r>
            <a:r>
              <a:rPr lang="en-US" dirty="0" smtClean="0"/>
              <a:t>a memory </a:t>
            </a:r>
            <a:r>
              <a:rPr lang="en-US" dirty="0"/>
              <a:t>location, its address is specified by the contents </a:t>
            </a:r>
            <a:r>
              <a:rPr lang="en-US" dirty="0" smtClean="0"/>
              <a:t>of H-L pair.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 are modified to reflect the result of </a:t>
            </a:r>
            <a:r>
              <a:rPr lang="en-US" dirty="0" smtClean="0"/>
              <a:t>the operation.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and AC are reset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XRA B or XRA 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00063" y="642938"/>
          <a:ext cx="8429684" cy="20717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3287"/>
                <a:gridCol w="1917728"/>
                <a:gridCol w="4878669"/>
              </a:tblGrid>
              <a:tr h="10358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0358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XRI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8-bit data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 immediate with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5248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12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the accumulator are XORed with the 8-bit data.</a:t>
            </a:r>
          </a:p>
          <a:p>
            <a:pPr marL="273050" indent="-273050">
              <a:spcAft>
                <a:spcPts val="12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result is placed in the accumulator.</a:t>
            </a:r>
          </a:p>
          <a:p>
            <a:pPr marL="273050" indent="-273050">
              <a:spcAft>
                <a:spcPts val="12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S, Z, P are modified to reflect the result.</a:t>
            </a:r>
          </a:p>
          <a:p>
            <a:pPr marL="273050" indent="-273050">
              <a:spcAft>
                <a:spcPts val="12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CY and AC are reset.</a:t>
            </a:r>
          </a:p>
          <a:p>
            <a:pPr marL="273050" indent="-273050">
              <a:spcAft>
                <a:spcPts val="12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/>
              <a:t>Example:</a:t>
            </a:r>
            <a:r>
              <a:rPr lang="en-US" sz="2600"/>
              <a:t> XRI 86</a:t>
            </a:r>
            <a:r>
              <a:rPr lang="en-US" sz="1400"/>
              <a:t>H</a:t>
            </a:r>
            <a:r>
              <a:rPr lang="en-US" sz="2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Compare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Any 8-bit data, or the contents of register, or memory location can be compares for: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2400"/>
              </a:spcAft>
              <a:buFont typeface="Verdana"/>
              <a:buChar char="◦"/>
              <a:defRPr/>
            </a:pPr>
            <a:r>
              <a:rPr lang="en-US" dirty="0" smtClean="0"/>
              <a:t>Equality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2400"/>
              </a:spcAft>
              <a:buFont typeface="Verdana"/>
              <a:buChar char="◦"/>
              <a:defRPr/>
            </a:pPr>
            <a:r>
              <a:rPr lang="en-US" dirty="0" smtClean="0"/>
              <a:t>Greater Than</a:t>
            </a:r>
          </a:p>
          <a:p>
            <a:pPr marL="640080" lvl="1" indent="-237744" eaLnBrk="1" fontAlgn="auto" hangingPunct="1">
              <a:spcBef>
                <a:spcPts val="0"/>
              </a:spcBef>
              <a:spcAft>
                <a:spcPts val="2400"/>
              </a:spcAft>
              <a:buFont typeface="Verdana"/>
              <a:buChar char="◦"/>
              <a:defRPr/>
            </a:pPr>
            <a:r>
              <a:rPr lang="en-US" dirty="0" smtClean="0"/>
              <a:t>Less Than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2400"/>
              </a:spcAft>
              <a:buFont typeface="Wingdings 2" pitchFamily="18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with the contents of accumulator.</a:t>
            </a:r>
          </a:p>
          <a:p>
            <a:pPr marL="365760" indent="-283464" eaLnBrk="1" fontAlgn="auto" hangingPunct="1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 smtClean="0"/>
              <a:t>The result is reflected in status flags.</a:t>
            </a:r>
            <a:endParaRPr lang="en-US" dirty="0"/>
          </a:p>
        </p:txBody>
      </p:sp>
      <p:sp>
        <p:nvSpPr>
          <p:cNvPr id="97284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1.Data Transfer Instructions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These instructions move data between registers, or between memory and registers.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These instructions copy data from source to destination(without changing the original data).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85750" y="571500"/>
          <a:ext cx="7713665" cy="1463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4555"/>
                <a:gridCol w="1754836"/>
                <a:gridCol w="4464274"/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CMP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</a:t>
                      </a:r>
                    </a:p>
                    <a:p>
                      <a:r>
                        <a:rPr lang="en-US" sz="2800" baseline="0" dirty="0" smtClean="0"/>
                        <a:t>M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Compare register or memory with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8320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contents of the operand (register or memory) are compared with the contents of the accumulator.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Both contents are preserved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85750" y="179388"/>
          <a:ext cx="8143931" cy="16786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7921"/>
                <a:gridCol w="1852720"/>
                <a:gridCol w="4713290"/>
              </a:tblGrid>
              <a:tr h="7337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90930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CPI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8-bit data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baseline="0" dirty="0" smtClean="0"/>
                        <a:t>Compare immediate with accumulator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100368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8-bit data is compared with the contents of accumulator.</a:t>
            </a:r>
          </a:p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/>
              <a:t>The values being compared remain unchanged.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Rotate</a:t>
            </a:r>
          </a:p>
        </p:txBody>
      </p:sp>
      <p:sp>
        <p:nvSpPr>
          <p:cNvPr id="1024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Each bit in the accumulator can be shifted either left or right to the next position.</a:t>
            </a:r>
          </a:p>
        </p:txBody>
      </p:sp>
      <p:sp>
        <p:nvSpPr>
          <p:cNvPr id="102404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Aft>
                <a:spcPts val="24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28625" y="785813"/>
          <a:ext cx="8505855" cy="16732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8045"/>
                <a:gridCol w="1935057"/>
                <a:gridCol w="4922753"/>
              </a:tblGrid>
              <a:tr h="6138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05944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RLC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accumulator left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Each binary bit of the accumulator is rotated left by </a:t>
            </a:r>
            <a:r>
              <a:rPr lang="en-US" dirty="0" smtClean="0"/>
              <a:t>one position.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Bit </a:t>
            </a:r>
            <a:r>
              <a:rPr lang="en-US" dirty="0"/>
              <a:t>D7 is placed in the position of D0 as well as </a:t>
            </a:r>
            <a:r>
              <a:rPr lang="en-US" dirty="0" smtClean="0"/>
              <a:t>in the </a:t>
            </a:r>
            <a:r>
              <a:rPr lang="en-US" dirty="0"/>
              <a:t>Carry </a:t>
            </a:r>
            <a:r>
              <a:rPr lang="en-US" dirty="0" smtClean="0"/>
              <a:t>flag.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is modified according to bit </a:t>
            </a:r>
            <a:r>
              <a:rPr lang="en-US" dirty="0" smtClean="0"/>
              <a:t>D7.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</a:t>
            </a:r>
            <a:r>
              <a:rPr lang="en-US" dirty="0" smtClean="0"/>
              <a:t>P, AC </a:t>
            </a:r>
            <a:r>
              <a:rPr lang="en-US" dirty="0"/>
              <a:t>are not affected.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RLC.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85813" y="571500"/>
          <a:ext cx="8148665" cy="18875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8838"/>
                <a:gridCol w="1853797"/>
                <a:gridCol w="4716030"/>
              </a:tblGrid>
              <a:tr h="6924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1951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RRC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accumulator right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Each binary bit of the accumulator is rotated right by </a:t>
            </a:r>
            <a:r>
              <a:rPr lang="en-US" dirty="0" smtClean="0"/>
              <a:t>one position.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Bit </a:t>
            </a:r>
            <a:r>
              <a:rPr lang="en-US" dirty="0"/>
              <a:t>D0 is placed in the position of D7 as well as </a:t>
            </a:r>
            <a:r>
              <a:rPr lang="en-US" dirty="0" smtClean="0"/>
              <a:t>in the </a:t>
            </a:r>
            <a:r>
              <a:rPr lang="en-US" dirty="0"/>
              <a:t>Carry </a:t>
            </a:r>
            <a:r>
              <a:rPr lang="en-US" dirty="0" smtClean="0"/>
              <a:t>flag.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is modified according to bit </a:t>
            </a:r>
            <a:r>
              <a:rPr lang="en-US" dirty="0" smtClean="0"/>
              <a:t>D0.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</a:t>
            </a:r>
            <a:r>
              <a:rPr lang="en-US" dirty="0" smtClean="0"/>
              <a:t>P, AC </a:t>
            </a:r>
            <a:r>
              <a:rPr lang="en-US" dirty="0"/>
              <a:t>are not affected.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RRC.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42938" y="642938"/>
          <a:ext cx="8291541" cy="1816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21"/>
                <a:gridCol w="1886301"/>
                <a:gridCol w="4798719"/>
              </a:tblGrid>
              <a:tr h="6662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Opcode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Operand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i="0" dirty="0"/>
                    </a:p>
                  </a:txBody>
                  <a:tcPr marL="83325" marR="83325" marT="45734" marB="45734"/>
                </a:tc>
              </a:tr>
              <a:tr h="11499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RAL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None</a:t>
                      </a:r>
                    </a:p>
                  </a:txBody>
                  <a:tcPr marL="83325" marR="83325"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accumulator left through carry</a:t>
                      </a:r>
                      <a:endParaRPr lang="en-US" sz="2800" dirty="0"/>
                    </a:p>
                  </a:txBody>
                  <a:tcPr marL="83325" marR="83325" marT="45734" marB="45734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Each binary bit of the accumulator is rotated left by </a:t>
            </a:r>
            <a:r>
              <a:rPr lang="en-US" dirty="0" smtClean="0"/>
              <a:t>one position </a:t>
            </a:r>
            <a:r>
              <a:rPr lang="en-US" dirty="0"/>
              <a:t>through the Carry </a:t>
            </a:r>
            <a:r>
              <a:rPr lang="en-US" dirty="0" smtClean="0"/>
              <a:t>flag.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Bit </a:t>
            </a:r>
            <a:r>
              <a:rPr lang="en-US" dirty="0"/>
              <a:t>D7 is placed in the </a:t>
            </a:r>
            <a:r>
              <a:rPr lang="en-US" dirty="0" smtClean="0"/>
              <a:t>Carry flag</a:t>
            </a:r>
            <a:r>
              <a:rPr lang="en-US" dirty="0"/>
              <a:t>, and the Carry flag is placed in the least </a:t>
            </a:r>
            <a:r>
              <a:rPr lang="en-US" dirty="0" smtClean="0"/>
              <a:t>significant position D0.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is modified according to bit </a:t>
            </a:r>
            <a:r>
              <a:rPr lang="en-US" dirty="0" smtClean="0"/>
              <a:t>D7.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P, </a:t>
            </a:r>
            <a:r>
              <a:rPr lang="en-US" dirty="0" smtClean="0"/>
              <a:t>AC are </a:t>
            </a:r>
            <a:r>
              <a:rPr lang="en-US" dirty="0"/>
              <a:t>not affected.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RAL.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3938</Words>
  <Application>Microsoft Office PowerPoint</Application>
  <PresentationFormat>On-screen Show (4:3)</PresentationFormat>
  <Paragraphs>783</Paragraphs>
  <Slides>124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Office Theme</vt:lpstr>
      <vt:lpstr>Tri-State Devices</vt:lpstr>
      <vt:lpstr>Tri-State Devices</vt:lpstr>
      <vt:lpstr>Slide 3</vt:lpstr>
      <vt:lpstr>Instruction size</vt:lpstr>
      <vt:lpstr>Addressing Modes</vt:lpstr>
      <vt:lpstr>Addressing Modes                    Contd..</vt:lpstr>
      <vt:lpstr>Instruction Set of 8085</vt:lpstr>
      <vt:lpstr>Classification of Instruction Set</vt:lpstr>
      <vt:lpstr>1.Data Transfer Instructions</vt:lpstr>
      <vt:lpstr>MOV-Copy from source to destination</vt:lpstr>
      <vt:lpstr>Slide 11</vt:lpstr>
      <vt:lpstr>MVI-Move immediate 8-bit</vt:lpstr>
      <vt:lpstr>Slide 13</vt:lpstr>
      <vt:lpstr>LDA-Load accumulator</vt:lpstr>
      <vt:lpstr>Slide 15</vt:lpstr>
      <vt:lpstr>LDAX-Load accumulator indirect</vt:lpstr>
      <vt:lpstr>Slide 17</vt:lpstr>
      <vt:lpstr>LXI-Load register pair immediate</vt:lpstr>
      <vt:lpstr>Slide 19</vt:lpstr>
      <vt:lpstr>LHLD-Load H and L registers direct</vt:lpstr>
      <vt:lpstr>Slide 21</vt:lpstr>
      <vt:lpstr>STA-Store accumulator direct</vt:lpstr>
      <vt:lpstr>Slide 23</vt:lpstr>
      <vt:lpstr>STAX-Store accumulator indirect</vt:lpstr>
      <vt:lpstr>Slide 25</vt:lpstr>
      <vt:lpstr>SHLD-Store H and L registers direct</vt:lpstr>
      <vt:lpstr>Slide 27</vt:lpstr>
      <vt:lpstr>XCHG-Exchange H and L with D and E</vt:lpstr>
      <vt:lpstr>Slide 29</vt:lpstr>
      <vt:lpstr>SPHL-Copy H and L registers to the stack pointer</vt:lpstr>
      <vt:lpstr>Slide 31</vt:lpstr>
      <vt:lpstr>XTHL-Exchange H and L with top of stack</vt:lpstr>
      <vt:lpstr>Slide 33</vt:lpstr>
      <vt:lpstr>Slide 34</vt:lpstr>
      <vt:lpstr>PUSH-Push register pair onto stack</vt:lpstr>
      <vt:lpstr>PUSH H</vt:lpstr>
      <vt:lpstr>POP- Pop stack to register pair</vt:lpstr>
      <vt:lpstr>POP H</vt:lpstr>
      <vt:lpstr>IN- Copy data to accumulator from a port with 8-bit address </vt:lpstr>
      <vt:lpstr>Slide 40</vt:lpstr>
      <vt:lpstr>OUT- Copy data from accumulator to a port with 8-bit address </vt:lpstr>
      <vt:lpstr>Slide 42</vt:lpstr>
      <vt:lpstr>2.Arithmetic Instructions</vt:lpstr>
      <vt:lpstr>Addition</vt:lpstr>
      <vt:lpstr>ADD</vt:lpstr>
      <vt:lpstr>Slide 46</vt:lpstr>
      <vt:lpstr>ADC</vt:lpstr>
      <vt:lpstr>Slide 48</vt:lpstr>
      <vt:lpstr>ADI</vt:lpstr>
      <vt:lpstr>Slide 50</vt:lpstr>
      <vt:lpstr>ACI</vt:lpstr>
      <vt:lpstr>Slide 52</vt:lpstr>
      <vt:lpstr>DAD</vt:lpstr>
      <vt:lpstr>Slide 54</vt:lpstr>
      <vt:lpstr>Subtraction</vt:lpstr>
      <vt:lpstr>SUB</vt:lpstr>
      <vt:lpstr>Slide 57</vt:lpstr>
      <vt:lpstr>SBB</vt:lpstr>
      <vt:lpstr>Slide 59</vt:lpstr>
      <vt:lpstr>SUI</vt:lpstr>
      <vt:lpstr>Slide 61</vt:lpstr>
      <vt:lpstr>SBI</vt:lpstr>
      <vt:lpstr>Slide 63</vt:lpstr>
      <vt:lpstr>Increment / Decrement</vt:lpstr>
      <vt:lpstr>INR</vt:lpstr>
      <vt:lpstr>Slide 66</vt:lpstr>
      <vt:lpstr>INX</vt:lpstr>
      <vt:lpstr>Slide 68</vt:lpstr>
      <vt:lpstr>DCR</vt:lpstr>
      <vt:lpstr>Slide 70</vt:lpstr>
      <vt:lpstr>DCX</vt:lpstr>
      <vt:lpstr>Slide 72</vt:lpstr>
      <vt:lpstr>3.Logical Instructions</vt:lpstr>
      <vt:lpstr>AND, OR, XOR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Compare</vt:lpstr>
      <vt:lpstr>Slide 90</vt:lpstr>
      <vt:lpstr>Slide 91</vt:lpstr>
      <vt:lpstr>Slide 92</vt:lpstr>
      <vt:lpstr>Slide 93</vt:lpstr>
      <vt:lpstr>Rotate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Complement</vt:lpstr>
      <vt:lpstr>Slide 104</vt:lpstr>
      <vt:lpstr>Slide 105</vt:lpstr>
      <vt:lpstr>Slide 106</vt:lpstr>
      <vt:lpstr>4.Branching Instructions</vt:lpstr>
      <vt:lpstr>Slide 108</vt:lpstr>
      <vt:lpstr>Slide 109</vt:lpstr>
      <vt:lpstr>Jump Conditionally</vt:lpstr>
      <vt:lpstr>Slide 111</vt:lpstr>
      <vt:lpstr>Call Conditionally</vt:lpstr>
      <vt:lpstr>Slide 113</vt:lpstr>
      <vt:lpstr>Return Conditionally</vt:lpstr>
      <vt:lpstr>Slide 115</vt:lpstr>
      <vt:lpstr>Slide 116</vt:lpstr>
      <vt:lpstr>5. Control Instructions</vt:lpstr>
      <vt:lpstr>Slide 118</vt:lpstr>
      <vt:lpstr>Slide 119</vt:lpstr>
      <vt:lpstr>Slide 120</vt:lpstr>
      <vt:lpstr>Slide 121</vt:lpstr>
      <vt:lpstr>Slide 122</vt:lpstr>
      <vt:lpstr>RIM Instruction</vt:lpstr>
      <vt:lpstr>Slide 124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kishor</dc:creator>
  <cp:lastModifiedBy>kishor</cp:lastModifiedBy>
  <cp:revision>16</cp:revision>
  <dcterms:created xsi:type="dcterms:W3CDTF">2015-01-09T18:57:56Z</dcterms:created>
  <dcterms:modified xsi:type="dcterms:W3CDTF">2017-01-30T07:32:43Z</dcterms:modified>
</cp:coreProperties>
</file>