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61" r:id="rId14"/>
    <p:sldId id="262" r:id="rId15"/>
    <p:sldId id="263" r:id="rId16"/>
    <p:sldId id="265" r:id="rId17"/>
    <p:sldId id="264" r:id="rId18"/>
    <p:sldId id="266" r:id="rId19"/>
    <p:sldId id="267" r:id="rId20"/>
    <p:sldId id="268" r:id="rId21"/>
    <p:sldId id="269" r:id="rId22"/>
    <p:sldId id="256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6" r:id="rId36"/>
    <p:sldId id="282" r:id="rId37"/>
    <p:sldId id="283" r:id="rId38"/>
    <p:sldId id="284" r:id="rId39"/>
    <p:sldId id="28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141A9-DDF7-49F9-878B-3598E43547CC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3BB99-EA9B-4625-A60C-356B67159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4277-9A1B-40BB-93E7-B14305B8B5E7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0DC3-188E-4986-A41C-29E6ECB5A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4277-9A1B-40BB-93E7-B14305B8B5E7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0DC3-188E-4986-A41C-29E6ECB5A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4277-9A1B-40BB-93E7-B14305B8B5E7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0DC3-188E-4986-A41C-29E6ECB5A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4277-9A1B-40BB-93E7-B14305B8B5E7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0DC3-188E-4986-A41C-29E6ECB5A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4277-9A1B-40BB-93E7-B14305B8B5E7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0DC3-188E-4986-A41C-29E6ECB5A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4277-9A1B-40BB-93E7-B14305B8B5E7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0DC3-188E-4986-A41C-29E6ECB5A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4277-9A1B-40BB-93E7-B14305B8B5E7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0DC3-188E-4986-A41C-29E6ECB5A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4277-9A1B-40BB-93E7-B14305B8B5E7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0DC3-188E-4986-A41C-29E6ECB5A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4277-9A1B-40BB-93E7-B14305B8B5E7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0DC3-188E-4986-A41C-29E6ECB5A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4277-9A1B-40BB-93E7-B14305B8B5E7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0DC3-188E-4986-A41C-29E6ECB5A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4277-9A1B-40BB-93E7-B14305B8B5E7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0DC3-188E-4986-A41C-29E6ECB5A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B4277-9A1B-40BB-93E7-B14305B8B5E7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0DC3-188E-4986-A41C-29E6ECB5A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984250"/>
            <a:ext cx="7793037" cy="692150"/>
          </a:xfrm>
        </p:spPr>
        <p:txBody>
          <a:bodyPr/>
          <a:lstStyle/>
          <a:p>
            <a:pPr eaLnBrk="1" hangingPunct="1"/>
            <a:r>
              <a:rPr lang="en-US" sz="3200" smtClean="0"/>
              <a:t>Memory Classification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1322388" y="1828800"/>
          <a:ext cx="6421437" cy="4759325"/>
        </p:xfrm>
        <a:graphic>
          <a:graphicData uri="http://schemas.openxmlformats.org/presentationml/2006/ole">
            <p:oleObj spid="_x0000_s1026" name="Bitmap Image" r:id="rId3" imgW="5923810" imgH="4390476" progId="PBrush">
              <p:embed/>
            </p:oleObj>
          </a:graphicData>
        </a:graphic>
      </p:graphicFrame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GB" sz="4000" smtClean="0"/>
              <a:t>FLASH </a:t>
            </a:r>
            <a:endParaRPr lang="en-US" sz="36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These memories are basically EEPROMs except that erasure occurs at the block level in order to speed up the write process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Non-volatile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This makes FLASH work like a fast, solid state hard drive 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Positive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non-volatile</a:t>
            </a:r>
            <a:endParaRPr lang="en-GB" sz="2000" smtClean="0"/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higher densities than both SRAM and DRAM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Negative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process of storing data is at a block level (and slower)</a:t>
            </a:r>
            <a:endParaRPr lang="en-GB" sz="2000" smtClean="0"/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data cell must be erased before writing data to it 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GB" sz="3600" smtClean="0"/>
              <a:t>DRAM Operation </a:t>
            </a:r>
            <a:endParaRPr lang="en-US" sz="36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91600" cy="5486400"/>
          </a:xfrm>
        </p:spPr>
        <p:txBody>
          <a:bodyPr/>
          <a:lstStyle/>
          <a:p>
            <a:pPr eaLnBrk="1" hangingPunct="1"/>
            <a:r>
              <a:rPr lang="en-GB" sz="2800" smtClean="0"/>
              <a:t>Address line active when bit read or written</a:t>
            </a:r>
            <a:endParaRPr lang="en-US" sz="2800" smtClean="0"/>
          </a:p>
          <a:p>
            <a:pPr eaLnBrk="1" hangingPunct="1"/>
            <a:r>
              <a:rPr lang="en-GB" sz="2800" smtClean="0"/>
              <a:t>Logic ‘1’ closes transistor switch (i.e., current flows)</a:t>
            </a:r>
            <a:endParaRPr lang="en-US" sz="2800" smtClean="0"/>
          </a:p>
          <a:p>
            <a:pPr eaLnBrk="1" hangingPunct="1"/>
            <a:r>
              <a:rPr lang="en-GB" sz="2800" smtClean="0"/>
              <a:t>Write</a:t>
            </a:r>
            <a:endParaRPr lang="en-US" sz="2800" smtClean="0"/>
          </a:p>
          <a:p>
            <a:pPr lvl="1" eaLnBrk="1" hangingPunct="1"/>
            <a:r>
              <a:rPr lang="en-GB" smtClean="0"/>
              <a:t>Voltage to bit line – </a:t>
            </a:r>
            <a:r>
              <a:rPr lang="en-US" smtClean="0"/>
              <a:t>High for 1 low for 0</a:t>
            </a:r>
          </a:p>
          <a:p>
            <a:pPr lvl="1" eaLnBrk="1" hangingPunct="1"/>
            <a:r>
              <a:rPr lang="en-GB" smtClean="0"/>
              <a:t>Signal address line – Controls</a:t>
            </a:r>
            <a:r>
              <a:rPr lang="en-US" smtClean="0"/>
              <a:t> transfer of</a:t>
            </a:r>
            <a:r>
              <a:rPr lang="en-GB" smtClean="0"/>
              <a:t> charge to capacitor</a:t>
            </a:r>
            <a:endParaRPr lang="en-US" smtClean="0"/>
          </a:p>
          <a:p>
            <a:pPr eaLnBrk="1" hangingPunct="1"/>
            <a:r>
              <a:rPr lang="en-GB" sz="2800" smtClean="0"/>
              <a:t>Read</a:t>
            </a:r>
            <a:endParaRPr lang="en-US" sz="2800" smtClean="0"/>
          </a:p>
          <a:p>
            <a:pPr lvl="1" eaLnBrk="1" hangingPunct="1"/>
            <a:r>
              <a:rPr lang="en-GB" smtClean="0"/>
              <a:t>Address line selected – transistor </a:t>
            </a:r>
            <a:r>
              <a:rPr lang="en-US" smtClean="0"/>
              <a:t>turns</a:t>
            </a:r>
            <a:r>
              <a:rPr lang="en-GB" smtClean="0"/>
              <a:t> on</a:t>
            </a:r>
            <a:endParaRPr lang="en-US" smtClean="0"/>
          </a:p>
          <a:p>
            <a:pPr lvl="1" eaLnBrk="1" hangingPunct="1"/>
            <a:r>
              <a:rPr lang="en-GB" smtClean="0"/>
              <a:t>Charge from capacitor fed via bit line to sense amplifier</a:t>
            </a:r>
          </a:p>
          <a:p>
            <a:pPr lvl="1" eaLnBrk="1" hangingPunct="1"/>
            <a:r>
              <a:rPr lang="en-GB" smtClean="0"/>
              <a:t>Compares </a:t>
            </a:r>
            <a:r>
              <a:rPr lang="en-US" smtClean="0"/>
              <a:t>with</a:t>
            </a:r>
            <a:r>
              <a:rPr lang="en-GB" smtClean="0"/>
              <a:t> reference value to determine 0 or 1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GB" sz="3600" smtClean="0"/>
              <a:t>Static RAM (SRAM)</a:t>
            </a:r>
            <a:endParaRPr lang="en-US" sz="32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410200"/>
          </a:xfrm>
        </p:spPr>
        <p:txBody>
          <a:bodyPr/>
          <a:lstStyle/>
          <a:p>
            <a:pPr eaLnBrk="1" hangingPunct="1"/>
            <a:r>
              <a:rPr lang="en-GB" sz="2400" smtClean="0"/>
              <a:t>Essentially uses latches to store charge (transistor circuit)</a:t>
            </a:r>
          </a:p>
          <a:p>
            <a:pPr eaLnBrk="1" hangingPunct="1"/>
            <a:r>
              <a:rPr lang="en-US" sz="2400" smtClean="0"/>
              <a:t>As long as power is present, transistors do not lose charge (no refresh)</a:t>
            </a:r>
          </a:p>
          <a:p>
            <a:pPr eaLnBrk="1" hangingPunct="1"/>
            <a:r>
              <a:rPr lang="en-US" sz="2400" smtClean="0"/>
              <a:t>Very fast (no sense circuitry to drive nor charge depletion)</a:t>
            </a:r>
          </a:p>
          <a:p>
            <a:pPr eaLnBrk="1" hangingPunct="1"/>
            <a:r>
              <a:rPr lang="en-GB" sz="2400" smtClean="0"/>
              <a:t>Can be battery-backed – A small battery is piggy-backed to the RAM chip an allows data to remain even when power is removed (Not possible with DRAM)</a:t>
            </a:r>
          </a:p>
          <a:p>
            <a:pPr eaLnBrk="1" hangingPunct="1"/>
            <a:r>
              <a:rPr lang="en-GB" sz="2400" smtClean="0"/>
              <a:t>More complex construction</a:t>
            </a:r>
          </a:p>
          <a:p>
            <a:pPr eaLnBrk="1" hangingPunct="1"/>
            <a:r>
              <a:rPr lang="en-GB" sz="2400" smtClean="0"/>
              <a:t>Larger per bit</a:t>
            </a:r>
            <a:endParaRPr lang="en-US" sz="2400" smtClean="0"/>
          </a:p>
          <a:p>
            <a:pPr eaLnBrk="1" hangingPunct="1"/>
            <a:r>
              <a:rPr lang="en-GB" sz="2400" smtClean="0"/>
              <a:t>More expensive</a:t>
            </a:r>
            <a:endParaRPr lang="en-US" sz="2400" smtClean="0"/>
          </a:p>
          <a:p>
            <a:pPr eaLnBrk="1" hangingPunct="1"/>
            <a:r>
              <a:rPr lang="en-GB" sz="2400" smtClean="0"/>
              <a:t>Used for Cache RAM because of speed and no need for large volume or high density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0"/>
            <a:ext cx="8610600" cy="64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"/>
            <a:ext cx="8381999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04800"/>
            <a:ext cx="8839200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916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1"/>
            <a:ext cx="8762999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839200" cy="65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 smtClean="0"/>
              <a:t>Semiconductor Memory Types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Random Access Memory (RAM)</a:t>
            </a:r>
          </a:p>
          <a:p>
            <a:pPr eaLnBrk="1" hangingPunct="1"/>
            <a:r>
              <a:rPr lang="en-GB" sz="2800" dirty="0" smtClean="0"/>
              <a:t>Read Only Memory (ROM)</a:t>
            </a:r>
          </a:p>
          <a:p>
            <a:pPr eaLnBrk="1" hangingPunct="1"/>
            <a:r>
              <a:rPr lang="en-GB" sz="2800" dirty="0" smtClean="0"/>
              <a:t>Programmable Read Only Memory (PROM)</a:t>
            </a:r>
          </a:p>
          <a:p>
            <a:pPr eaLnBrk="1" hangingPunct="1"/>
            <a:r>
              <a:rPr lang="en-GB" sz="2800" dirty="0" err="1" smtClean="0"/>
              <a:t>Eraseable</a:t>
            </a:r>
            <a:r>
              <a:rPr lang="en-GB" sz="2800" dirty="0" smtClean="0"/>
              <a:t> Programmable Read Only Memory (EPROM)</a:t>
            </a:r>
          </a:p>
          <a:p>
            <a:pPr eaLnBrk="1" hangingPunct="1"/>
            <a:r>
              <a:rPr lang="en-GB" sz="2800" dirty="0" smtClean="0"/>
              <a:t>Electronically </a:t>
            </a:r>
            <a:r>
              <a:rPr lang="en-GB" sz="2800" dirty="0" err="1" smtClean="0"/>
              <a:t>Eraseable</a:t>
            </a:r>
            <a:r>
              <a:rPr lang="en-GB" sz="2800" dirty="0" smtClean="0"/>
              <a:t> Programmable Read Only Memory (EEPROM)</a:t>
            </a:r>
          </a:p>
          <a:p>
            <a:pPr eaLnBrk="1" hangingPunct="1"/>
            <a:r>
              <a:rPr lang="en-GB" sz="2800" dirty="0" smtClean="0"/>
              <a:t>Flash Memory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GB" sz="4000" smtClean="0"/>
              <a:t>Random Access Memory</a:t>
            </a:r>
            <a:endParaRPr lang="en-GB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GB" sz="2800" dirty="0" smtClean="0"/>
              <a:t>RAM allows reading and writing (electrically) of data at the byte level</a:t>
            </a:r>
            <a:endParaRPr lang="en-US" sz="2400" dirty="0" smtClean="0"/>
          </a:p>
          <a:p>
            <a:pPr eaLnBrk="1" hangingPunct="1"/>
            <a:r>
              <a:rPr lang="en-GB" sz="2800" dirty="0" smtClean="0"/>
              <a:t>Two types</a:t>
            </a:r>
            <a:endParaRPr lang="en-GB" sz="2400" dirty="0" smtClean="0"/>
          </a:p>
          <a:p>
            <a:pPr lvl="1" eaLnBrk="1" hangingPunct="1"/>
            <a:r>
              <a:rPr lang="en-GB" sz="2400" dirty="0" smtClean="0"/>
              <a:t>Static RAM</a:t>
            </a:r>
            <a:endParaRPr lang="en-GB" sz="2000" dirty="0" smtClean="0"/>
          </a:p>
          <a:p>
            <a:pPr lvl="1" eaLnBrk="1" hangingPunct="1"/>
            <a:r>
              <a:rPr lang="en-GB" sz="2400" dirty="0" smtClean="0"/>
              <a:t>Dynamic RAM</a:t>
            </a:r>
            <a:endParaRPr lang="en-US" sz="2000" dirty="0" smtClean="0"/>
          </a:p>
          <a:p>
            <a:pPr eaLnBrk="1" hangingPunct="1"/>
            <a:r>
              <a:rPr lang="en-GB" sz="2800" dirty="0" smtClean="0"/>
              <a:t>Volatile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899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38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839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8991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14400" y="6019800"/>
            <a:ext cx="507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Timing Diagram for STA 8000.</a:t>
            </a:r>
          </a:p>
          <a:p>
            <a:r>
              <a:rPr lang="en-US" dirty="0" smtClean="0"/>
              <a:t>For the timing diagram for LDA all are memory read.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GB" sz="4000" smtClean="0"/>
              <a:t>Read Only Memory (ROM)</a:t>
            </a:r>
            <a:endParaRPr lang="en-US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334000"/>
          </a:xfrm>
        </p:spPr>
        <p:txBody>
          <a:bodyPr/>
          <a:lstStyle/>
          <a:p>
            <a:pPr eaLnBrk="1" hangingPunct="1"/>
            <a:r>
              <a:rPr lang="en-GB" sz="2800" smtClean="0"/>
              <a:t>Sometimes can be erased for reprogramming, but might have odd requirements such as UV light or erasure only at the block level</a:t>
            </a:r>
            <a:endParaRPr lang="en-US" sz="2400" smtClean="0"/>
          </a:p>
          <a:p>
            <a:pPr eaLnBrk="1" hangingPunct="1"/>
            <a:r>
              <a:rPr lang="en-GB" sz="2800" smtClean="0"/>
              <a:t>Sometimes require special device to program, i.e., processor can only read, not write</a:t>
            </a:r>
            <a:endParaRPr lang="en-US" sz="2400" smtClean="0"/>
          </a:p>
          <a:p>
            <a:pPr eaLnBrk="1" hangingPunct="1"/>
            <a:r>
              <a:rPr lang="en-US" sz="2800" smtClean="0"/>
              <a:t>Types</a:t>
            </a:r>
          </a:p>
          <a:p>
            <a:pPr lvl="1" eaLnBrk="1" hangingPunct="1"/>
            <a:r>
              <a:rPr lang="en-US" sz="2400" smtClean="0"/>
              <a:t>EPROM</a:t>
            </a:r>
          </a:p>
          <a:p>
            <a:pPr lvl="1" eaLnBrk="1" hangingPunct="1"/>
            <a:r>
              <a:rPr lang="en-US" sz="2400" smtClean="0"/>
              <a:t>EEPROM</a:t>
            </a:r>
          </a:p>
          <a:p>
            <a:pPr lvl="1" eaLnBrk="1" hangingPunct="1"/>
            <a:r>
              <a:rPr lang="en-US" sz="2400" smtClean="0"/>
              <a:t>Custom Masked ROM</a:t>
            </a:r>
          </a:p>
          <a:p>
            <a:pPr lvl="1" eaLnBrk="1" hangingPunct="1"/>
            <a:r>
              <a:rPr lang="en-US" sz="2400" smtClean="0"/>
              <a:t>OTPROM</a:t>
            </a:r>
          </a:p>
          <a:p>
            <a:pPr lvl="1" eaLnBrk="1" hangingPunct="1"/>
            <a:r>
              <a:rPr lang="en-US" sz="2400" smtClean="0"/>
              <a:t>FLASH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ROM Uses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Permanent storage – nonvolatile</a:t>
            </a:r>
          </a:p>
          <a:p>
            <a:pPr eaLnBrk="1" hangingPunct="1"/>
            <a:r>
              <a:rPr lang="en-US" sz="2800" smtClean="0"/>
              <a:t>Microprogramming</a:t>
            </a:r>
          </a:p>
          <a:p>
            <a:pPr eaLnBrk="1" hangingPunct="1"/>
            <a:r>
              <a:rPr lang="en-US" sz="2800" smtClean="0"/>
              <a:t>Library subroutines</a:t>
            </a:r>
          </a:p>
          <a:p>
            <a:pPr eaLnBrk="1" hangingPunct="1"/>
            <a:r>
              <a:rPr lang="en-US" sz="2800" smtClean="0"/>
              <a:t>Systems programs (BIOS)</a:t>
            </a:r>
          </a:p>
          <a:p>
            <a:pPr eaLnBrk="1" hangingPunct="1"/>
            <a:r>
              <a:rPr lang="en-US" sz="2800" smtClean="0"/>
              <a:t>Function tables</a:t>
            </a:r>
          </a:p>
          <a:p>
            <a:pPr eaLnBrk="1" hangingPunct="1"/>
            <a:r>
              <a:rPr lang="en-US" sz="2800" smtClean="0"/>
              <a:t>Embedded system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EPROM </a:t>
            </a:r>
            <a:endParaRPr lang="en-US" sz="40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Written to only with a programmer. </a:t>
            </a:r>
            <a:endParaRPr lang="en-US" sz="2400" smtClean="0"/>
          </a:p>
          <a:p>
            <a:pPr eaLnBrk="1" hangingPunct="1"/>
            <a:r>
              <a:rPr lang="en-GB" sz="2800" smtClean="0"/>
              <a:t>Erased with ultraviolet light </a:t>
            </a:r>
            <a:endParaRPr lang="en-US" sz="2400" smtClean="0"/>
          </a:p>
          <a:p>
            <a:pPr eaLnBrk="1" hangingPunct="1"/>
            <a:r>
              <a:rPr lang="en-GB" sz="2800" smtClean="0"/>
              <a:t>Positive</a:t>
            </a:r>
            <a:endParaRPr lang="en-GB" sz="2400" smtClean="0"/>
          </a:p>
          <a:p>
            <a:pPr lvl="1" eaLnBrk="1" hangingPunct="1"/>
            <a:r>
              <a:rPr lang="en-GB" sz="2400" smtClean="0"/>
              <a:t>non-volatile storage without battery</a:t>
            </a:r>
          </a:p>
          <a:p>
            <a:pPr lvl="1" eaLnBrk="1" hangingPunct="1"/>
            <a:r>
              <a:rPr lang="en-GB" sz="2400" smtClean="0"/>
              <a:t>can write to it, but only with aid of programmer </a:t>
            </a:r>
            <a:endParaRPr lang="en-US" sz="2400" smtClean="0"/>
          </a:p>
          <a:p>
            <a:pPr eaLnBrk="1" hangingPunct="1"/>
            <a:r>
              <a:rPr lang="en-GB" sz="2800" smtClean="0"/>
              <a:t>Negative</a:t>
            </a:r>
            <a:endParaRPr lang="en-GB" sz="2400" smtClean="0"/>
          </a:p>
          <a:p>
            <a:pPr lvl="1" eaLnBrk="1" hangingPunct="1"/>
            <a:r>
              <a:rPr lang="en-GB" sz="2400" smtClean="0"/>
              <a:t>programmer requirements</a:t>
            </a:r>
          </a:p>
          <a:p>
            <a:pPr lvl="1" eaLnBrk="1" hangingPunct="1"/>
            <a:r>
              <a:rPr lang="en-GB" sz="2400" smtClean="0"/>
              <a:t>Expensive</a:t>
            </a:r>
          </a:p>
          <a:p>
            <a:pPr lvl="1" eaLnBrk="1" hangingPunct="1"/>
            <a:r>
              <a:rPr lang="en-GB" sz="2400" smtClean="0"/>
              <a:t>locations must be erased before writing 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GB" sz="4000" smtClean="0"/>
              <a:t>EEPROM</a:t>
            </a:r>
            <a:endParaRPr lang="en-US" sz="36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257800"/>
          </a:xfrm>
        </p:spPr>
        <p:txBody>
          <a:bodyPr/>
          <a:lstStyle/>
          <a:p>
            <a:pPr eaLnBrk="1" hangingPunct="1"/>
            <a:r>
              <a:rPr lang="en-GB" sz="2800" smtClean="0"/>
              <a:t>Written to with either programmer or the processor (electrically)</a:t>
            </a:r>
            <a:endParaRPr lang="en-US" sz="2400" smtClean="0"/>
          </a:p>
          <a:p>
            <a:pPr eaLnBrk="1" hangingPunct="1"/>
            <a:r>
              <a:rPr lang="en-GB" sz="2800" smtClean="0"/>
              <a:t>Erased with either a programmer or the processor (byte-by-byte electrically)</a:t>
            </a:r>
            <a:endParaRPr lang="en-US" sz="2400" smtClean="0"/>
          </a:p>
          <a:p>
            <a:pPr eaLnBrk="1" hangingPunct="1"/>
            <a:r>
              <a:rPr lang="en-GB" sz="2800" smtClean="0"/>
              <a:t>Positive</a:t>
            </a:r>
            <a:endParaRPr lang="en-GB" sz="2400" smtClean="0"/>
          </a:p>
          <a:p>
            <a:pPr lvl="1" eaLnBrk="1" hangingPunct="1"/>
            <a:r>
              <a:rPr lang="en-GB" sz="2400" smtClean="0"/>
              <a:t>non-volatile memory without batteries</a:t>
            </a:r>
          </a:p>
          <a:p>
            <a:pPr lvl="1" eaLnBrk="1" hangingPunct="1"/>
            <a:r>
              <a:rPr lang="en-GB" sz="2400" smtClean="0"/>
              <a:t>programmable a single-location at a time</a:t>
            </a:r>
            <a:endParaRPr lang="en-US" sz="2000" smtClean="0"/>
          </a:p>
          <a:p>
            <a:pPr eaLnBrk="1" hangingPunct="1"/>
            <a:r>
              <a:rPr lang="en-GB" sz="2800" smtClean="0"/>
              <a:t>Negative</a:t>
            </a:r>
            <a:endParaRPr lang="en-GB" sz="2400" smtClean="0"/>
          </a:p>
          <a:p>
            <a:pPr lvl="1" eaLnBrk="1" hangingPunct="1"/>
            <a:r>
              <a:rPr lang="en-GB" sz="2400" smtClean="0"/>
              <a:t>Expensive</a:t>
            </a:r>
            <a:endParaRPr lang="en-GB" sz="2000" smtClean="0"/>
          </a:p>
          <a:p>
            <a:pPr lvl="1" eaLnBrk="1" hangingPunct="1"/>
            <a:r>
              <a:rPr lang="en-GB" sz="2400" smtClean="0"/>
              <a:t>only smaller sizes available</a:t>
            </a:r>
            <a:endParaRPr lang="en-GB" sz="2000" smtClean="0"/>
          </a:p>
          <a:p>
            <a:pPr lvl="1" eaLnBrk="1" hangingPunct="1"/>
            <a:r>
              <a:rPr lang="en-GB" sz="2400" smtClean="0"/>
              <a:t>extremely slow write times (10 mS vs. 100 to 200 nS) 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GB" sz="4000" smtClean="0"/>
              <a:t>Custom masked ROM</a:t>
            </a:r>
            <a:endParaRPr lang="en-GB" sz="36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You send the ROM manufacturer your data and they mask it directly to the ROM 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Use only when you are selling large volume of a single product 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Positive</a:t>
            </a:r>
            <a:endParaRPr lang="en-GB" sz="2400" smtClean="0"/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becomes cheaper to use for approximately more than 2000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components come from chip manufacturer already programmed and tested taking out a manufacturing step 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Negative</a:t>
            </a:r>
            <a:endParaRPr lang="en-GB" sz="2400" smtClean="0"/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costs several thousand dollars for custom mask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software changes are costly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cannot be reprogrammed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GB" sz="4000" smtClean="0"/>
              <a:t>OTPROM </a:t>
            </a:r>
            <a:endParaRPr lang="en-US" sz="36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eaLnBrk="1" hangingPunct="1"/>
            <a:r>
              <a:rPr lang="en-GB" sz="2400" smtClean="0"/>
              <a:t>Uses fuses that are burned to disconnect a logic 1 and turn it to a logic 0. </a:t>
            </a:r>
            <a:endParaRPr lang="en-US" sz="2400" smtClean="0"/>
          </a:p>
          <a:p>
            <a:pPr eaLnBrk="1" hangingPunct="1"/>
            <a:r>
              <a:rPr lang="en-GB" sz="2400" smtClean="0"/>
              <a:t>Written to by you using a programmer similar to EPROM </a:t>
            </a:r>
            <a:endParaRPr lang="en-US" sz="2400" smtClean="0"/>
          </a:p>
          <a:p>
            <a:pPr eaLnBrk="1" hangingPunct="1"/>
            <a:r>
              <a:rPr lang="en-GB" sz="2400" smtClean="0"/>
              <a:t>Once it's written to, the data is in there forever. </a:t>
            </a:r>
            <a:endParaRPr lang="en-US" sz="2400" smtClean="0"/>
          </a:p>
          <a:p>
            <a:pPr eaLnBrk="1" hangingPunct="1"/>
            <a:r>
              <a:rPr lang="en-GB" sz="2400" smtClean="0"/>
              <a:t>Positive</a:t>
            </a:r>
          </a:p>
          <a:p>
            <a:pPr lvl="1" eaLnBrk="1" hangingPunct="1"/>
            <a:r>
              <a:rPr lang="en-GB" sz="2400" smtClean="0"/>
              <a:t>cheaper than EPROM due to cheaper packaging</a:t>
            </a:r>
          </a:p>
          <a:p>
            <a:pPr lvl="1" eaLnBrk="1" hangingPunct="1"/>
            <a:r>
              <a:rPr lang="en-GB" sz="2400" smtClean="0"/>
              <a:t>more packaging options than EPROM due to less constraints like erasure window</a:t>
            </a:r>
          </a:p>
          <a:p>
            <a:pPr lvl="1" eaLnBrk="1" hangingPunct="1"/>
            <a:r>
              <a:rPr lang="en-GB" sz="2400" smtClean="0"/>
              <a:t>standard "off-the-shelf" component</a:t>
            </a:r>
          </a:p>
          <a:p>
            <a:pPr lvl="1" eaLnBrk="1" hangingPunct="1"/>
            <a:r>
              <a:rPr lang="en-GB" sz="2400" smtClean="0"/>
              <a:t>cheaper than Custom masked ROM up to about 10,000 devices </a:t>
            </a:r>
            <a:endParaRPr lang="en-US" sz="2400" smtClean="0"/>
          </a:p>
          <a:p>
            <a:pPr eaLnBrk="1" hangingPunct="1"/>
            <a:r>
              <a:rPr lang="en-GB" sz="2400" smtClean="0"/>
              <a:t>Negative – to reprogram, have to throw out the chip - Should only be used for stable design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652</Words>
  <Application>Microsoft Office PowerPoint</Application>
  <PresentationFormat>On-screen Show (4:3)</PresentationFormat>
  <Paragraphs>101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Bitmap Image</vt:lpstr>
      <vt:lpstr>Memory Classification</vt:lpstr>
      <vt:lpstr>Semiconductor Memory Types</vt:lpstr>
      <vt:lpstr>Random Access Memory</vt:lpstr>
      <vt:lpstr>Read Only Memory (ROM)</vt:lpstr>
      <vt:lpstr>ROM Uses</vt:lpstr>
      <vt:lpstr>EPROM </vt:lpstr>
      <vt:lpstr>EEPROM</vt:lpstr>
      <vt:lpstr>Custom masked ROM</vt:lpstr>
      <vt:lpstr>OTPROM </vt:lpstr>
      <vt:lpstr>FLASH </vt:lpstr>
      <vt:lpstr>DRAM Operation </vt:lpstr>
      <vt:lpstr>Static RAM (SRAM)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kishor</dc:creator>
  <cp:lastModifiedBy>sharda</cp:lastModifiedBy>
  <cp:revision>14</cp:revision>
  <dcterms:created xsi:type="dcterms:W3CDTF">2015-03-09T17:05:00Z</dcterms:created>
  <dcterms:modified xsi:type="dcterms:W3CDTF">2017-11-06T04:05:52Z</dcterms:modified>
</cp:coreProperties>
</file>