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5" r:id="rId17"/>
    <p:sldId id="276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3D2B49-4BEA-4A13-87CB-2060A3FBD31B}" type="doc">
      <dgm:prSet loTypeId="urn:microsoft.com/office/officeart/2005/8/layout/vList6" loCatId="list" qsTypeId="urn:microsoft.com/office/officeart/2005/8/quickstyle/3d3" qsCatId="3D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8CF165DB-986C-43DA-8C4B-EC116A980FCE}">
      <dgm:prSet phldrT="[Text]"/>
      <dgm:spPr/>
      <dgm:t>
        <a:bodyPr/>
        <a:lstStyle/>
        <a:p>
          <a:r>
            <a:rPr lang="en-US" dirty="0" smtClean="0"/>
            <a:t>Motivation</a:t>
          </a:r>
          <a:endParaRPr lang="en-US" dirty="0"/>
        </a:p>
      </dgm:t>
    </dgm:pt>
    <dgm:pt modelId="{940F3AE1-D57D-4F08-A0C6-ED1E2F03D80D}" type="parTrans" cxnId="{2A1BB31F-E34B-4275-8BA6-077A36BD081D}">
      <dgm:prSet/>
      <dgm:spPr/>
      <dgm:t>
        <a:bodyPr/>
        <a:lstStyle/>
        <a:p>
          <a:endParaRPr lang="en-US"/>
        </a:p>
      </dgm:t>
    </dgm:pt>
    <dgm:pt modelId="{0A000FF7-478C-4076-B32B-59DE8B41162D}" type="sibTrans" cxnId="{2A1BB31F-E34B-4275-8BA6-077A36BD081D}">
      <dgm:prSet/>
      <dgm:spPr/>
      <dgm:t>
        <a:bodyPr/>
        <a:lstStyle/>
        <a:p>
          <a:endParaRPr lang="en-US"/>
        </a:p>
      </dgm:t>
    </dgm:pt>
    <dgm:pt modelId="{447AA9C4-2F04-4D2C-9178-CA04A3220FCF}">
      <dgm:prSet phldrT="[Text]"/>
      <dgm:spPr/>
      <dgm:t>
        <a:bodyPr/>
        <a:lstStyle/>
        <a:p>
          <a:r>
            <a:rPr lang="en-US" dirty="0" smtClean="0"/>
            <a:t>Inspiring, stimulating or encouraging the sub-ordinates with zeal to work. </a:t>
          </a:r>
          <a:endParaRPr lang="en-US" dirty="0"/>
        </a:p>
      </dgm:t>
    </dgm:pt>
    <dgm:pt modelId="{14E041F4-7B13-42F7-873E-F41EFA2BCBF6}" type="parTrans" cxnId="{16EF15C2-6276-4AD0-8A91-2F4289371146}">
      <dgm:prSet/>
      <dgm:spPr/>
      <dgm:t>
        <a:bodyPr/>
        <a:lstStyle/>
        <a:p>
          <a:endParaRPr lang="en-US"/>
        </a:p>
      </dgm:t>
    </dgm:pt>
    <dgm:pt modelId="{D646C0FC-239C-460F-A401-077C048EB76C}" type="sibTrans" cxnId="{16EF15C2-6276-4AD0-8A91-2F4289371146}">
      <dgm:prSet/>
      <dgm:spPr/>
      <dgm:t>
        <a:bodyPr/>
        <a:lstStyle/>
        <a:p>
          <a:endParaRPr lang="en-US"/>
        </a:p>
      </dgm:t>
    </dgm:pt>
    <dgm:pt modelId="{B9DBCB6D-1D29-4A44-BBCF-8564F9DEC77E}">
      <dgm:prSet phldrT="[Text]"/>
      <dgm:spPr/>
      <dgm:t>
        <a:bodyPr/>
        <a:lstStyle/>
        <a:p>
          <a:r>
            <a:rPr lang="en-US" dirty="0" smtClean="0"/>
            <a:t>Coordination</a:t>
          </a:r>
          <a:endParaRPr lang="en-US" dirty="0"/>
        </a:p>
      </dgm:t>
    </dgm:pt>
    <dgm:pt modelId="{613EC73C-8A55-4CFF-83CF-C06C19CBDCB9}" type="parTrans" cxnId="{AE436C50-5747-4457-ADF4-576EC155FF6E}">
      <dgm:prSet/>
      <dgm:spPr/>
      <dgm:t>
        <a:bodyPr/>
        <a:lstStyle/>
        <a:p>
          <a:endParaRPr lang="en-US"/>
        </a:p>
      </dgm:t>
    </dgm:pt>
    <dgm:pt modelId="{1C4A1F90-E87D-4F9E-859E-B876D331B4F2}" type="sibTrans" cxnId="{AE436C50-5747-4457-ADF4-576EC155FF6E}">
      <dgm:prSet/>
      <dgm:spPr/>
      <dgm:t>
        <a:bodyPr/>
        <a:lstStyle/>
        <a:p>
          <a:endParaRPr lang="en-US"/>
        </a:p>
      </dgm:t>
    </dgm:pt>
    <dgm:pt modelId="{4E4ED575-0F4B-4818-AA14-808760815854}">
      <dgm:prSet phldrT="[Text]"/>
      <dgm:spPr/>
      <dgm:t>
        <a:bodyPr/>
        <a:lstStyle/>
        <a:p>
          <a:r>
            <a:rPr lang="en-US" dirty="0" smtClean="0"/>
            <a:t>Supervising &amp; ensuring that subordinates carryout their assignments as scheduled</a:t>
          </a:r>
          <a:endParaRPr lang="en-US" dirty="0"/>
        </a:p>
      </dgm:t>
    </dgm:pt>
    <dgm:pt modelId="{112809FE-EB4D-4829-86A8-6D0CC936352B}" type="parTrans" cxnId="{9E64C4C7-4206-4591-8F63-441F5B7839CC}">
      <dgm:prSet/>
      <dgm:spPr/>
      <dgm:t>
        <a:bodyPr/>
        <a:lstStyle/>
        <a:p>
          <a:endParaRPr lang="en-US"/>
        </a:p>
      </dgm:t>
    </dgm:pt>
    <dgm:pt modelId="{6D0FFD4C-4CDC-47E0-A2AF-5C09EFC2C603}" type="sibTrans" cxnId="{9E64C4C7-4206-4591-8F63-441F5B7839CC}">
      <dgm:prSet/>
      <dgm:spPr/>
      <dgm:t>
        <a:bodyPr/>
        <a:lstStyle/>
        <a:p>
          <a:endParaRPr lang="en-US"/>
        </a:p>
      </dgm:t>
    </dgm:pt>
    <dgm:pt modelId="{D149CC35-82FB-4803-888F-CE22071BBA3C}">
      <dgm:prSet phldrT="[Text]"/>
      <dgm:spPr/>
      <dgm:t>
        <a:bodyPr/>
        <a:lstStyle/>
        <a:p>
          <a:r>
            <a:rPr lang="en-US" dirty="0" smtClean="0"/>
            <a:t>Communication</a:t>
          </a:r>
          <a:endParaRPr lang="en-US" dirty="0"/>
        </a:p>
      </dgm:t>
    </dgm:pt>
    <dgm:pt modelId="{BA79FCE9-6019-4D15-8751-36963BAD6936}" type="parTrans" cxnId="{9F913C4B-55D7-4215-B953-8780635159F6}">
      <dgm:prSet/>
      <dgm:spPr/>
      <dgm:t>
        <a:bodyPr/>
        <a:lstStyle/>
        <a:p>
          <a:endParaRPr lang="en-US"/>
        </a:p>
      </dgm:t>
    </dgm:pt>
    <dgm:pt modelId="{ED26CDAF-8D78-49D7-8E74-E74E638064F4}" type="sibTrans" cxnId="{9F913C4B-55D7-4215-B953-8780635159F6}">
      <dgm:prSet/>
      <dgm:spPr/>
      <dgm:t>
        <a:bodyPr/>
        <a:lstStyle/>
        <a:p>
          <a:endParaRPr lang="en-US"/>
        </a:p>
      </dgm:t>
    </dgm:pt>
    <dgm:pt modelId="{C4B72EC7-E85D-46AD-8E35-C32BDD802A4F}">
      <dgm:prSet phldrT="[Text]"/>
      <dgm:spPr/>
      <dgm:t>
        <a:bodyPr/>
        <a:lstStyle/>
        <a:p>
          <a:r>
            <a:rPr lang="en-US" dirty="0" smtClean="0"/>
            <a:t>Leadership</a:t>
          </a:r>
          <a:endParaRPr lang="en-US" dirty="0"/>
        </a:p>
      </dgm:t>
    </dgm:pt>
    <dgm:pt modelId="{DC2ACF53-BA69-49E5-A8D4-F65C9BC3F174}" type="parTrans" cxnId="{13135D1F-F7A2-4ADE-BF3A-7191CCB0407E}">
      <dgm:prSet/>
      <dgm:spPr/>
      <dgm:t>
        <a:bodyPr/>
        <a:lstStyle/>
        <a:p>
          <a:endParaRPr lang="en-US"/>
        </a:p>
      </dgm:t>
    </dgm:pt>
    <dgm:pt modelId="{2347E529-3AAF-4A41-9826-714BFB0B17FE}" type="sibTrans" cxnId="{13135D1F-F7A2-4ADE-BF3A-7191CCB0407E}">
      <dgm:prSet/>
      <dgm:spPr/>
      <dgm:t>
        <a:bodyPr/>
        <a:lstStyle/>
        <a:p>
          <a:endParaRPr lang="en-US"/>
        </a:p>
      </dgm:t>
    </dgm:pt>
    <dgm:pt modelId="{1239556A-BCF5-445C-BD89-DF1312997CC0}">
      <dgm:prSet phldrT="[Text]"/>
      <dgm:spPr/>
      <dgm:t>
        <a:bodyPr/>
        <a:lstStyle/>
        <a:p>
          <a:r>
            <a:rPr lang="en-US" dirty="0" smtClean="0"/>
            <a:t>Passing information, experience, opinions, forming a bridge of understanding, to convey what is to be done and explain how to do it</a:t>
          </a:r>
          <a:endParaRPr lang="en-US" dirty="0"/>
        </a:p>
      </dgm:t>
    </dgm:pt>
    <dgm:pt modelId="{BAC3B464-E51D-4161-876F-68A7683F8F95}" type="parTrans" cxnId="{8CDA2A90-184D-4EC5-A57E-D0ABBEE58CC4}">
      <dgm:prSet/>
      <dgm:spPr/>
      <dgm:t>
        <a:bodyPr/>
        <a:lstStyle/>
        <a:p>
          <a:endParaRPr lang="en-US"/>
        </a:p>
      </dgm:t>
    </dgm:pt>
    <dgm:pt modelId="{64E75475-85B4-42AF-8143-91F5EEA5A43D}" type="sibTrans" cxnId="{8CDA2A90-184D-4EC5-A57E-D0ABBEE58CC4}">
      <dgm:prSet/>
      <dgm:spPr/>
      <dgm:t>
        <a:bodyPr/>
        <a:lstStyle/>
        <a:p>
          <a:endParaRPr lang="en-US"/>
        </a:p>
      </dgm:t>
    </dgm:pt>
    <dgm:pt modelId="{82EB5A6A-897B-43D9-B237-5D1D66D698D8}">
      <dgm:prSet phldrT="[Text]"/>
      <dgm:spPr/>
      <dgm:t>
        <a:bodyPr/>
        <a:lstStyle/>
        <a:p>
          <a:r>
            <a:rPr lang="en-US" dirty="0" smtClean="0"/>
            <a:t>Guiding and influencing the work of subordinates in a desired direction.</a:t>
          </a:r>
          <a:endParaRPr lang="en-US" dirty="0"/>
        </a:p>
      </dgm:t>
    </dgm:pt>
    <dgm:pt modelId="{6A98402F-C427-4212-9F04-865E71890444}" type="parTrans" cxnId="{A851D312-8201-426A-8B4C-059675AB4F1C}">
      <dgm:prSet/>
      <dgm:spPr/>
      <dgm:t>
        <a:bodyPr/>
        <a:lstStyle/>
        <a:p>
          <a:endParaRPr lang="en-US"/>
        </a:p>
      </dgm:t>
    </dgm:pt>
    <dgm:pt modelId="{5621772B-CE98-4621-B749-884D43127B1E}" type="sibTrans" cxnId="{A851D312-8201-426A-8B4C-059675AB4F1C}">
      <dgm:prSet/>
      <dgm:spPr/>
      <dgm:t>
        <a:bodyPr/>
        <a:lstStyle/>
        <a:p>
          <a:endParaRPr lang="en-US"/>
        </a:p>
      </dgm:t>
    </dgm:pt>
    <dgm:pt modelId="{22811017-7AB5-4327-AE77-C2E0666499AF}" type="pres">
      <dgm:prSet presAssocID="{883D2B49-4BEA-4A13-87CB-2060A3FBD31B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875CB7A-FF87-4A59-93A7-15E29D22AF5F}" type="pres">
      <dgm:prSet presAssocID="{8CF165DB-986C-43DA-8C4B-EC116A980FCE}" presName="linNode" presStyleCnt="0"/>
      <dgm:spPr/>
      <dgm:t>
        <a:bodyPr/>
        <a:lstStyle/>
        <a:p>
          <a:endParaRPr lang="en-US"/>
        </a:p>
      </dgm:t>
    </dgm:pt>
    <dgm:pt modelId="{7C928850-DF6E-4B27-A2BA-5C79793D345F}" type="pres">
      <dgm:prSet presAssocID="{8CF165DB-986C-43DA-8C4B-EC116A980FCE}" presName="parent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FF7927-657F-4F5F-98EB-CE43E624D288}" type="pres">
      <dgm:prSet presAssocID="{8CF165DB-986C-43DA-8C4B-EC116A980FCE}" presName="childShp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9CC113-3585-4D8D-8AF1-2C00870F58EF}" type="pres">
      <dgm:prSet presAssocID="{0A000FF7-478C-4076-B32B-59DE8B41162D}" presName="spacing" presStyleCnt="0"/>
      <dgm:spPr/>
      <dgm:t>
        <a:bodyPr/>
        <a:lstStyle/>
        <a:p>
          <a:endParaRPr lang="en-US"/>
        </a:p>
      </dgm:t>
    </dgm:pt>
    <dgm:pt modelId="{FF1FAF5A-2950-4AA1-A2B8-86B7F8BDA2B8}" type="pres">
      <dgm:prSet presAssocID="{B9DBCB6D-1D29-4A44-BBCF-8564F9DEC77E}" presName="linNode" presStyleCnt="0"/>
      <dgm:spPr/>
      <dgm:t>
        <a:bodyPr/>
        <a:lstStyle/>
        <a:p>
          <a:endParaRPr lang="en-US"/>
        </a:p>
      </dgm:t>
    </dgm:pt>
    <dgm:pt modelId="{7D1EECB1-BF0F-4D82-A70C-96BE28BD93C0}" type="pres">
      <dgm:prSet presAssocID="{B9DBCB6D-1D29-4A44-BBCF-8564F9DEC77E}" presName="parent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C3B8A9-A3B8-479D-8FB0-FD45FEEB656B}" type="pres">
      <dgm:prSet presAssocID="{B9DBCB6D-1D29-4A44-BBCF-8564F9DEC77E}" presName="childShp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734699-09F8-4C8F-8F37-E21B25481FEA}" type="pres">
      <dgm:prSet presAssocID="{1C4A1F90-E87D-4F9E-859E-B876D331B4F2}" presName="spacing" presStyleCnt="0"/>
      <dgm:spPr/>
      <dgm:t>
        <a:bodyPr/>
        <a:lstStyle/>
        <a:p>
          <a:endParaRPr lang="en-US"/>
        </a:p>
      </dgm:t>
    </dgm:pt>
    <dgm:pt modelId="{108A236B-19ED-41C9-AB27-1B29C423BFF0}" type="pres">
      <dgm:prSet presAssocID="{D149CC35-82FB-4803-888F-CE22071BBA3C}" presName="linNode" presStyleCnt="0"/>
      <dgm:spPr/>
      <dgm:t>
        <a:bodyPr/>
        <a:lstStyle/>
        <a:p>
          <a:endParaRPr lang="en-US"/>
        </a:p>
      </dgm:t>
    </dgm:pt>
    <dgm:pt modelId="{353D4BC4-668A-40DD-A535-9795B72F2444}" type="pres">
      <dgm:prSet presAssocID="{D149CC35-82FB-4803-888F-CE22071BBA3C}" presName="parent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9AAF09-96BF-488C-A170-B33289155083}" type="pres">
      <dgm:prSet presAssocID="{D149CC35-82FB-4803-888F-CE22071BBA3C}" presName="childShp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74D845-2BCA-46A9-ACC5-09216308FC01}" type="pres">
      <dgm:prSet presAssocID="{ED26CDAF-8D78-49D7-8E74-E74E638064F4}" presName="spacing" presStyleCnt="0"/>
      <dgm:spPr/>
      <dgm:t>
        <a:bodyPr/>
        <a:lstStyle/>
        <a:p>
          <a:endParaRPr lang="en-US"/>
        </a:p>
      </dgm:t>
    </dgm:pt>
    <dgm:pt modelId="{D934276A-A62C-400E-A242-C2FF7C8068C3}" type="pres">
      <dgm:prSet presAssocID="{C4B72EC7-E85D-46AD-8E35-C32BDD802A4F}" presName="linNode" presStyleCnt="0"/>
      <dgm:spPr/>
      <dgm:t>
        <a:bodyPr/>
        <a:lstStyle/>
        <a:p>
          <a:endParaRPr lang="en-US"/>
        </a:p>
      </dgm:t>
    </dgm:pt>
    <dgm:pt modelId="{34791DA2-7977-4384-9EA7-6015345D2730}" type="pres">
      <dgm:prSet presAssocID="{C4B72EC7-E85D-46AD-8E35-C32BDD802A4F}" presName="parent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1FCBF-2CD7-42DD-81B7-FE7F0597A715}" type="pres">
      <dgm:prSet presAssocID="{C4B72EC7-E85D-46AD-8E35-C32BDD802A4F}" presName="childShp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51D312-8201-426A-8B4C-059675AB4F1C}" srcId="{C4B72EC7-E85D-46AD-8E35-C32BDD802A4F}" destId="{82EB5A6A-897B-43D9-B237-5D1D66D698D8}" srcOrd="0" destOrd="0" parTransId="{6A98402F-C427-4212-9F04-865E71890444}" sibTransId="{5621772B-CE98-4621-B749-884D43127B1E}"/>
    <dgm:cxn modelId="{C2EDF89D-3E40-481C-8227-13D7EB8E1C78}" type="presOf" srcId="{C4B72EC7-E85D-46AD-8E35-C32BDD802A4F}" destId="{34791DA2-7977-4384-9EA7-6015345D2730}" srcOrd="0" destOrd="0" presId="urn:microsoft.com/office/officeart/2005/8/layout/vList6"/>
    <dgm:cxn modelId="{8CDA2A90-184D-4EC5-A57E-D0ABBEE58CC4}" srcId="{D149CC35-82FB-4803-888F-CE22071BBA3C}" destId="{1239556A-BCF5-445C-BD89-DF1312997CC0}" srcOrd="0" destOrd="0" parTransId="{BAC3B464-E51D-4161-876F-68A7683F8F95}" sibTransId="{64E75475-85B4-42AF-8143-91F5EEA5A43D}"/>
    <dgm:cxn modelId="{9F913C4B-55D7-4215-B953-8780635159F6}" srcId="{883D2B49-4BEA-4A13-87CB-2060A3FBD31B}" destId="{D149CC35-82FB-4803-888F-CE22071BBA3C}" srcOrd="2" destOrd="0" parTransId="{BA79FCE9-6019-4D15-8751-36963BAD6936}" sibTransId="{ED26CDAF-8D78-49D7-8E74-E74E638064F4}"/>
    <dgm:cxn modelId="{13135D1F-F7A2-4ADE-BF3A-7191CCB0407E}" srcId="{883D2B49-4BEA-4A13-87CB-2060A3FBD31B}" destId="{C4B72EC7-E85D-46AD-8E35-C32BDD802A4F}" srcOrd="3" destOrd="0" parTransId="{DC2ACF53-BA69-49E5-A8D4-F65C9BC3F174}" sibTransId="{2347E529-3AAF-4A41-9826-714BFB0B17FE}"/>
    <dgm:cxn modelId="{00B06EFB-870D-4635-928D-C5C2F5BFD028}" type="presOf" srcId="{1239556A-BCF5-445C-BD89-DF1312997CC0}" destId="{B39AAF09-96BF-488C-A170-B33289155083}" srcOrd="0" destOrd="0" presId="urn:microsoft.com/office/officeart/2005/8/layout/vList6"/>
    <dgm:cxn modelId="{9E64C4C7-4206-4591-8F63-441F5B7839CC}" srcId="{B9DBCB6D-1D29-4A44-BBCF-8564F9DEC77E}" destId="{4E4ED575-0F4B-4818-AA14-808760815854}" srcOrd="0" destOrd="0" parTransId="{112809FE-EB4D-4829-86A8-6D0CC936352B}" sibTransId="{6D0FFD4C-4CDC-47E0-A2AF-5C09EFC2C603}"/>
    <dgm:cxn modelId="{28A676F7-C659-4E30-863E-8A98570825F5}" type="presOf" srcId="{883D2B49-4BEA-4A13-87CB-2060A3FBD31B}" destId="{22811017-7AB5-4327-AE77-C2E0666499AF}" srcOrd="0" destOrd="0" presId="urn:microsoft.com/office/officeart/2005/8/layout/vList6"/>
    <dgm:cxn modelId="{16EF15C2-6276-4AD0-8A91-2F4289371146}" srcId="{8CF165DB-986C-43DA-8C4B-EC116A980FCE}" destId="{447AA9C4-2F04-4D2C-9178-CA04A3220FCF}" srcOrd="0" destOrd="0" parTransId="{14E041F4-7B13-42F7-873E-F41EFA2BCBF6}" sibTransId="{D646C0FC-239C-460F-A401-077C048EB76C}"/>
    <dgm:cxn modelId="{0FBDFF3B-1B83-4974-9F90-CDFE888F21AD}" type="presOf" srcId="{D149CC35-82FB-4803-888F-CE22071BBA3C}" destId="{353D4BC4-668A-40DD-A535-9795B72F2444}" srcOrd="0" destOrd="0" presId="urn:microsoft.com/office/officeart/2005/8/layout/vList6"/>
    <dgm:cxn modelId="{272F910A-8923-4DA7-BBA1-DC67C94D0563}" type="presOf" srcId="{8CF165DB-986C-43DA-8C4B-EC116A980FCE}" destId="{7C928850-DF6E-4B27-A2BA-5C79793D345F}" srcOrd="0" destOrd="0" presId="urn:microsoft.com/office/officeart/2005/8/layout/vList6"/>
    <dgm:cxn modelId="{7AF85BF2-371F-4E5E-BB74-2995F3F318D9}" type="presOf" srcId="{B9DBCB6D-1D29-4A44-BBCF-8564F9DEC77E}" destId="{7D1EECB1-BF0F-4D82-A70C-96BE28BD93C0}" srcOrd="0" destOrd="0" presId="urn:microsoft.com/office/officeart/2005/8/layout/vList6"/>
    <dgm:cxn modelId="{AE436C50-5747-4457-ADF4-576EC155FF6E}" srcId="{883D2B49-4BEA-4A13-87CB-2060A3FBD31B}" destId="{B9DBCB6D-1D29-4A44-BBCF-8564F9DEC77E}" srcOrd="1" destOrd="0" parTransId="{613EC73C-8A55-4CFF-83CF-C06C19CBDCB9}" sibTransId="{1C4A1F90-E87D-4F9E-859E-B876D331B4F2}"/>
    <dgm:cxn modelId="{2A1BB31F-E34B-4275-8BA6-077A36BD081D}" srcId="{883D2B49-4BEA-4A13-87CB-2060A3FBD31B}" destId="{8CF165DB-986C-43DA-8C4B-EC116A980FCE}" srcOrd="0" destOrd="0" parTransId="{940F3AE1-D57D-4F08-A0C6-ED1E2F03D80D}" sibTransId="{0A000FF7-478C-4076-B32B-59DE8B41162D}"/>
    <dgm:cxn modelId="{3114E030-F9AD-4E22-8594-E9B619385F6A}" type="presOf" srcId="{4E4ED575-0F4B-4818-AA14-808760815854}" destId="{30C3B8A9-A3B8-479D-8FB0-FD45FEEB656B}" srcOrd="0" destOrd="0" presId="urn:microsoft.com/office/officeart/2005/8/layout/vList6"/>
    <dgm:cxn modelId="{92807185-E8B5-4676-97FB-642B007D9FBD}" type="presOf" srcId="{82EB5A6A-897B-43D9-B237-5D1D66D698D8}" destId="{6611FCBF-2CD7-42DD-81B7-FE7F0597A715}" srcOrd="0" destOrd="0" presId="urn:microsoft.com/office/officeart/2005/8/layout/vList6"/>
    <dgm:cxn modelId="{5D023219-BB19-4738-A95D-FE0DE8927F00}" type="presOf" srcId="{447AA9C4-2F04-4D2C-9178-CA04A3220FCF}" destId="{AFFF7927-657F-4F5F-98EB-CE43E624D288}" srcOrd="0" destOrd="0" presId="urn:microsoft.com/office/officeart/2005/8/layout/vList6"/>
    <dgm:cxn modelId="{0572B902-B09C-4A36-B50B-B8F630441515}" type="presParOf" srcId="{22811017-7AB5-4327-AE77-C2E0666499AF}" destId="{A875CB7A-FF87-4A59-93A7-15E29D22AF5F}" srcOrd="0" destOrd="0" presId="urn:microsoft.com/office/officeart/2005/8/layout/vList6"/>
    <dgm:cxn modelId="{3051FBC1-2C0D-4ABE-BCE7-EB044918D7BA}" type="presParOf" srcId="{A875CB7A-FF87-4A59-93A7-15E29D22AF5F}" destId="{7C928850-DF6E-4B27-A2BA-5C79793D345F}" srcOrd="0" destOrd="0" presId="urn:microsoft.com/office/officeart/2005/8/layout/vList6"/>
    <dgm:cxn modelId="{5CEFDC2E-4611-47E1-8DDF-3AA90462ED5C}" type="presParOf" srcId="{A875CB7A-FF87-4A59-93A7-15E29D22AF5F}" destId="{AFFF7927-657F-4F5F-98EB-CE43E624D288}" srcOrd="1" destOrd="0" presId="urn:microsoft.com/office/officeart/2005/8/layout/vList6"/>
    <dgm:cxn modelId="{22BF7822-2483-4527-8A95-FD7E21E392C3}" type="presParOf" srcId="{22811017-7AB5-4327-AE77-C2E0666499AF}" destId="{A99CC113-3585-4D8D-8AF1-2C00870F58EF}" srcOrd="1" destOrd="0" presId="urn:microsoft.com/office/officeart/2005/8/layout/vList6"/>
    <dgm:cxn modelId="{7D7BD4A1-68C7-4089-9FCD-6473211AE126}" type="presParOf" srcId="{22811017-7AB5-4327-AE77-C2E0666499AF}" destId="{FF1FAF5A-2950-4AA1-A2B8-86B7F8BDA2B8}" srcOrd="2" destOrd="0" presId="urn:microsoft.com/office/officeart/2005/8/layout/vList6"/>
    <dgm:cxn modelId="{8751026F-7852-4596-ACC6-895F4C942AF1}" type="presParOf" srcId="{FF1FAF5A-2950-4AA1-A2B8-86B7F8BDA2B8}" destId="{7D1EECB1-BF0F-4D82-A70C-96BE28BD93C0}" srcOrd="0" destOrd="0" presId="urn:microsoft.com/office/officeart/2005/8/layout/vList6"/>
    <dgm:cxn modelId="{39BAFE1F-91F4-4DB4-A36C-2F83313F0925}" type="presParOf" srcId="{FF1FAF5A-2950-4AA1-A2B8-86B7F8BDA2B8}" destId="{30C3B8A9-A3B8-479D-8FB0-FD45FEEB656B}" srcOrd="1" destOrd="0" presId="urn:microsoft.com/office/officeart/2005/8/layout/vList6"/>
    <dgm:cxn modelId="{ED4FBE65-0430-4D41-BB20-B01F90CA0BAF}" type="presParOf" srcId="{22811017-7AB5-4327-AE77-C2E0666499AF}" destId="{F1734699-09F8-4C8F-8F37-E21B25481FEA}" srcOrd="3" destOrd="0" presId="urn:microsoft.com/office/officeart/2005/8/layout/vList6"/>
    <dgm:cxn modelId="{35C17EF9-AF6D-4FE7-8CA4-8ED3989E11F0}" type="presParOf" srcId="{22811017-7AB5-4327-AE77-C2E0666499AF}" destId="{108A236B-19ED-41C9-AB27-1B29C423BFF0}" srcOrd="4" destOrd="0" presId="urn:microsoft.com/office/officeart/2005/8/layout/vList6"/>
    <dgm:cxn modelId="{755746AF-91BC-40BA-A597-2180EDB1337C}" type="presParOf" srcId="{108A236B-19ED-41C9-AB27-1B29C423BFF0}" destId="{353D4BC4-668A-40DD-A535-9795B72F2444}" srcOrd="0" destOrd="0" presId="urn:microsoft.com/office/officeart/2005/8/layout/vList6"/>
    <dgm:cxn modelId="{8E53DD2F-A41F-4F4B-AB02-62D17E6C78AE}" type="presParOf" srcId="{108A236B-19ED-41C9-AB27-1B29C423BFF0}" destId="{B39AAF09-96BF-488C-A170-B33289155083}" srcOrd="1" destOrd="0" presId="urn:microsoft.com/office/officeart/2005/8/layout/vList6"/>
    <dgm:cxn modelId="{8E959B10-125B-46FE-ADE5-21D27E641E74}" type="presParOf" srcId="{22811017-7AB5-4327-AE77-C2E0666499AF}" destId="{1874D845-2BCA-46A9-ACC5-09216308FC01}" srcOrd="5" destOrd="0" presId="urn:microsoft.com/office/officeart/2005/8/layout/vList6"/>
    <dgm:cxn modelId="{7057C9D2-25F9-42DF-8BBC-5DF420FC9C96}" type="presParOf" srcId="{22811017-7AB5-4327-AE77-C2E0666499AF}" destId="{D934276A-A62C-400E-A242-C2FF7C8068C3}" srcOrd="6" destOrd="0" presId="urn:microsoft.com/office/officeart/2005/8/layout/vList6"/>
    <dgm:cxn modelId="{D6AB0E43-B2FB-465A-9413-FA9D728106E7}" type="presParOf" srcId="{D934276A-A62C-400E-A242-C2FF7C8068C3}" destId="{34791DA2-7977-4384-9EA7-6015345D2730}" srcOrd="0" destOrd="0" presId="urn:microsoft.com/office/officeart/2005/8/layout/vList6"/>
    <dgm:cxn modelId="{11470C59-E7D9-43BC-9675-F50B75AF514B}" type="presParOf" srcId="{D934276A-A62C-400E-A242-C2FF7C8068C3}" destId="{6611FCBF-2CD7-42DD-81B7-FE7F0597A715}" srcOrd="1" destOrd="0" presId="urn:microsoft.com/office/officeart/2005/8/layout/vList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7276D-08AA-4D4C-A47B-19F52B1BDB1C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96B12-B34F-492A-8272-6BFBF82D42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managerial function of directing is like the activities of a teacher in a classroom.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order to teach, a teacher has to guide his students, maintain discipline, inspire them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 lead them to the desired goal. It is a very important function in the management of 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enterprise. It helps the managers in ensuring quality performance of jobs by the employees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 achievement of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organisational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goals. It involves supervision, communication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providing leadership to the subordinates and motivating them to contribute to their best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capability.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Amity Business School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4E6282-7E7B-42FE-9CFD-0AEBC8F1832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Amity Business School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0D6EC7-21F8-4BAD-B30E-6D3A0856B976}" type="slidenum">
              <a:rPr lang="en-US"/>
              <a:pPr/>
              <a:t>23</a:t>
            </a:fld>
            <a:endParaRPr lang="en-US"/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en-US"/>
              <a:t>This chart suggests how Vroom’s expectancy theory might be applied.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C9687D-581A-44E4-8676-860818945339}" type="slidenum">
              <a:rPr lang="en-US"/>
              <a:pPr/>
              <a:t>24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Communication does not always flow from supervisor to subordinate. It can also be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 subordinate to a supervisor. For example, subordinates can pass information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supervisor about the faults/problems at the assembly line. Thus, it is a two way process.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Amity Business School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4E6282-7E7B-42FE-9CFD-0AEBC8F1832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dirty="0" smtClean="0"/>
              <a:t>The path through which information flows is called channel of communication. </a:t>
            </a:r>
          </a:p>
          <a:p>
            <a:r>
              <a:rPr lang="en-US" sz="1200" dirty="0" smtClean="0"/>
              <a:t>In every </a:t>
            </a:r>
            <a:r>
              <a:rPr lang="en-US" sz="1200" dirty="0" err="1" smtClean="0"/>
              <a:t>organisation</a:t>
            </a:r>
            <a:r>
              <a:rPr lang="en-US" sz="1200" dirty="0" smtClean="0"/>
              <a:t>, both formal and informal channels exist</a:t>
            </a:r>
          </a:p>
          <a:p>
            <a:r>
              <a:rPr lang="en-US" sz="1200" dirty="0" smtClean="0"/>
              <a:t>The paths of communication which are based on management established relationships establish are the formal channels.</a:t>
            </a:r>
          </a:p>
          <a:p>
            <a:r>
              <a:rPr lang="en-US" sz="1200" dirty="0" smtClean="0"/>
              <a:t>For example, the General Manager communicates a decision to the production manager who may then issue orders or instructions to the foremen. </a:t>
            </a:r>
          </a:p>
          <a:p>
            <a:r>
              <a:rPr lang="en-US" sz="1200" dirty="0" smtClean="0"/>
              <a:t>It may also be like a worker applying to his supervisor for a loan from the GPF account. He/she forwards it to the Manager Accounts who finally sends it to the General Manager (Finance) for approval.</a:t>
            </a:r>
          </a:p>
          <a:p>
            <a:r>
              <a:rPr lang="en-US" sz="1200" dirty="0" smtClean="0"/>
              <a:t>Communication, which takes place on the basis of informal or social relations among staff is called informal communication. For example, any sharing of information between a production supervisor and an accountant, as they happen to be friends or so. </a:t>
            </a:r>
          </a:p>
          <a:p>
            <a:r>
              <a:rPr lang="en-US" sz="1200" dirty="0" smtClean="0"/>
              <a:t>Mostly informal channels are used due to friendly interaction of members of an </a:t>
            </a:r>
            <a:r>
              <a:rPr lang="en-US" sz="1200" dirty="0" err="1" smtClean="0"/>
              <a:t>organisation</a:t>
            </a:r>
            <a:r>
              <a:rPr lang="en-US" sz="1200" dirty="0" smtClean="0"/>
              <a:t>. In fact, it may be purely personal or related to </a:t>
            </a:r>
            <a:r>
              <a:rPr lang="en-US" sz="1200" dirty="0" err="1" smtClean="0"/>
              <a:t>organisational</a:t>
            </a:r>
            <a:r>
              <a:rPr lang="en-US" sz="1200" dirty="0" smtClean="0"/>
              <a:t> matters.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Amity Business School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4E6282-7E7B-42FE-9CFD-0AEBC8F1832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Managers plan and take decisions. They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organise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to define the work and create suitable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positions in the enterprise. People are employed to perform the jobs, but the actual 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of getting the job done comes under the directing function. Thus, directing is ‘management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action’.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directing is concerned with instructing, guiding, supervising and inspiring people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organisation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to achieve its objectives. It is the process of telling people what to do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seeing that they do it in the best possible manner.</a:t>
            </a:r>
            <a:endParaRPr lang="en-US" dirty="0" smtClean="0"/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Direction is that inert-personnel aspect of management which deals directly with influencing, guiding, supervising, motivating sub-ordinate for the achievement of organizational goals. </a:t>
            </a:r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Amity Business School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4E6282-7E7B-42FE-9CFD-0AEBC8F1832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It is considered life-spark of the enterprise which sets it in motion the action of people because planning, organizing and staffing are the mere preparations for doing the work.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Plans remain mere plans unless they are put into action.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the absence of direction, subordinates will have no idea as to what to do.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They will probably not be inspired to complete the job satisfactorily. </a:t>
            </a:r>
            <a:b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Implementation of plans is, thus, largely the concern of Directing function. </a:t>
            </a:r>
            <a:b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 a function of management, directing is useful in many ways.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Amity Business School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4E6282-7E7B-42FE-9CFD-0AEBC8F1832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E39B99-8618-4AE6-AADA-D8ABFE9BEBC0}" type="slidenum">
              <a:rPr lang="en-US"/>
              <a:pPr/>
              <a:t>8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just"/>
            <a:r>
              <a:rPr lang="en-US" sz="1200" dirty="0" smtClean="0"/>
              <a:t>Motivation refers to they way in which urges, drives, desires, aspirations, strivings or needs direct, control or explain the behavior of human being – </a:t>
            </a:r>
            <a:r>
              <a:rPr lang="en-US" sz="1200" b="1" dirty="0" smtClean="0"/>
              <a:t>McFarland.</a:t>
            </a:r>
          </a:p>
          <a:p>
            <a:pPr algn="just"/>
            <a:endParaRPr lang="en-US" sz="1200" b="1" dirty="0" smtClean="0"/>
          </a:p>
          <a:p>
            <a:pPr algn="just"/>
            <a:r>
              <a:rPr lang="en-US" sz="1200" dirty="0" smtClean="0"/>
              <a:t>Motivation is the process that account for an individual’s intensity, direction and persistence of effort toward attaining a goal- </a:t>
            </a:r>
            <a:r>
              <a:rPr lang="en-US" sz="1200" b="1" dirty="0" smtClean="0"/>
              <a:t>Stephen P. Robbins.</a:t>
            </a:r>
          </a:p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Amity Business School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CB6567-9CB2-411C-AC20-D55082C90CB3}" type="slidenum">
              <a:rPr lang="en-US"/>
              <a:pPr/>
              <a:t>13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7B14FE-DD45-4A82-AE00-CE8E51933C69}" type="slidenum">
              <a:rPr lang="en-US"/>
              <a:pPr/>
              <a:t>17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63AEED-A937-46B6-9737-F6576B5C6556}" type="slidenum">
              <a:rPr lang="en-US"/>
              <a:pPr/>
              <a:t>18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E5BFB6-2F69-4A22-903F-727FD16AA762}" type="slidenum">
              <a:rPr lang="en-US"/>
              <a:pPr/>
              <a:t>22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85EC-6476-44F6-B7A4-0FA279A2EB90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2D81-3823-4E08-B8E2-A08AC4E2D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85EC-6476-44F6-B7A4-0FA279A2EB90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2D81-3823-4E08-B8E2-A08AC4E2D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85EC-6476-44F6-B7A4-0FA279A2EB90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2D81-3823-4E08-B8E2-A08AC4E2D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85EC-6476-44F6-B7A4-0FA279A2EB90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2D81-3823-4E08-B8E2-A08AC4E2D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85EC-6476-44F6-B7A4-0FA279A2EB90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2D81-3823-4E08-B8E2-A08AC4E2D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85EC-6476-44F6-B7A4-0FA279A2EB90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2D81-3823-4E08-B8E2-A08AC4E2D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85EC-6476-44F6-B7A4-0FA279A2EB90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2D81-3823-4E08-B8E2-A08AC4E2D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85EC-6476-44F6-B7A4-0FA279A2EB90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2D81-3823-4E08-B8E2-A08AC4E2D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85EC-6476-44F6-B7A4-0FA279A2EB90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2D81-3823-4E08-B8E2-A08AC4E2D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85EC-6476-44F6-B7A4-0FA279A2EB90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2D81-3823-4E08-B8E2-A08AC4E2D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85EC-6476-44F6-B7A4-0FA279A2EB90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2D81-3823-4E08-B8E2-A08AC4E2D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685EC-6476-44F6-B7A4-0FA279A2EB90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02D81-3823-4E08-B8E2-A08AC4E2D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Directing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7467600" cy="5791200"/>
          </a:xfrm>
        </p:spPr>
        <p:txBody>
          <a:bodyPr>
            <a:noAutofit/>
          </a:bodyPr>
          <a:lstStyle/>
          <a:p>
            <a:pPr algn="just"/>
            <a:endParaRPr lang="en-US" sz="800" u="sng" dirty="0" smtClean="0">
              <a:latin typeface="Arial Rounded MT Bold" pitchFamily="34" charset="0"/>
            </a:endParaRPr>
          </a:p>
          <a:p>
            <a:pPr algn="just"/>
            <a:r>
              <a:rPr lang="en-US" sz="2800" u="sng" dirty="0" smtClean="0">
                <a:latin typeface="Arial Rounded MT Bold" pitchFamily="34" charset="0"/>
              </a:rPr>
              <a:t>Needs</a:t>
            </a:r>
            <a:r>
              <a:rPr lang="en-US" sz="2800" dirty="0" smtClean="0">
                <a:latin typeface="Arial Rounded MT Bold" pitchFamily="34" charset="0"/>
              </a:rPr>
              <a:t> (desires or wants):</a:t>
            </a:r>
          </a:p>
          <a:p>
            <a:pPr algn="just">
              <a:buNone/>
            </a:pPr>
            <a:r>
              <a:rPr lang="en-US" sz="2800" dirty="0" smtClean="0">
                <a:latin typeface="Arial Rounded MT Bold" pitchFamily="34" charset="0"/>
              </a:rPr>
              <a:t>		Example: need for water/ rood.</a:t>
            </a:r>
          </a:p>
          <a:p>
            <a:pPr algn="just">
              <a:buNone/>
            </a:pPr>
            <a:endParaRPr lang="en-US" sz="800" dirty="0" smtClean="0">
              <a:latin typeface="Arial Rounded MT Bold" pitchFamily="34" charset="0"/>
            </a:endParaRPr>
          </a:p>
          <a:p>
            <a:pPr algn="just"/>
            <a:r>
              <a:rPr lang="en-US" sz="2800" u="sng" dirty="0" smtClean="0">
                <a:latin typeface="Arial Rounded MT Bold" pitchFamily="34" charset="0"/>
              </a:rPr>
              <a:t>Drives</a:t>
            </a:r>
            <a:r>
              <a:rPr lang="en-US" sz="2800" dirty="0" smtClean="0">
                <a:latin typeface="Arial Rounded MT Bold" pitchFamily="34" charset="0"/>
              </a:rPr>
              <a:t>: Drives or motives are specific condition that directs an organism towards its goal.</a:t>
            </a:r>
          </a:p>
          <a:p>
            <a:pPr algn="just">
              <a:buNone/>
            </a:pPr>
            <a:endParaRPr lang="en-US" sz="800" dirty="0" smtClean="0">
              <a:latin typeface="Arial Rounded MT Bold" pitchFamily="34" charset="0"/>
            </a:endParaRPr>
          </a:p>
          <a:p>
            <a:pPr algn="just"/>
            <a:r>
              <a:rPr lang="en-US" sz="2800" u="sng" dirty="0" smtClean="0">
                <a:latin typeface="Arial Rounded MT Bold" pitchFamily="34" charset="0"/>
              </a:rPr>
              <a:t>Goal</a:t>
            </a:r>
            <a:r>
              <a:rPr lang="en-US" sz="2800" dirty="0" smtClean="0">
                <a:latin typeface="Arial Rounded MT Bold" pitchFamily="34" charset="0"/>
              </a:rPr>
              <a:t>: Attainment of an appropriate goal.</a:t>
            </a:r>
          </a:p>
          <a:p>
            <a:pPr algn="just"/>
            <a:endParaRPr lang="en-US" sz="800" dirty="0" smtClean="0">
              <a:latin typeface="Arial Rounded MT Bold" pitchFamily="34" charset="0"/>
            </a:endParaRPr>
          </a:p>
          <a:p>
            <a:pPr algn="just"/>
            <a:r>
              <a:rPr lang="en-US" sz="2800" u="sng" dirty="0" smtClean="0">
                <a:latin typeface="Arial Rounded MT Bold" pitchFamily="34" charset="0"/>
              </a:rPr>
              <a:t>Incentives</a:t>
            </a:r>
            <a:r>
              <a:rPr lang="en-US" sz="2800" dirty="0" smtClean="0">
                <a:latin typeface="Arial Rounded MT Bold" pitchFamily="34" charset="0"/>
              </a:rPr>
              <a:t>: Alleviation of need/reduction of the drive &amp; Relief when the goal is reached.</a:t>
            </a:r>
            <a:endParaRPr lang="en-US" sz="4000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4873752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Arial Rounded MT Bold" pitchFamily="34" charset="0"/>
              </a:rPr>
              <a:t/>
            </a:r>
            <a:br>
              <a:rPr lang="en-US" dirty="0" smtClean="0">
                <a:latin typeface="Arial Rounded MT Bold" pitchFamily="34" charset="0"/>
              </a:rPr>
            </a:br>
            <a:r>
              <a:rPr lang="en-US" dirty="0" smtClean="0">
                <a:latin typeface="Arial Rounded MT Bold" pitchFamily="34" charset="0"/>
              </a:rPr>
              <a:t>Needs- satisfaction chain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" y="2743200"/>
            <a:ext cx="1600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Rounded MT Bold" pitchFamily="34" charset="0"/>
              </a:rPr>
              <a:t>NEEDS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57400" y="2743200"/>
            <a:ext cx="1600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Which gives rise to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467600" y="2743200"/>
            <a:ext cx="1524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886200" y="2743200"/>
            <a:ext cx="1600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Rounded MT Bold" pitchFamily="34" charset="0"/>
              </a:rPr>
              <a:t>WANTS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38800" y="2743200"/>
            <a:ext cx="1600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Which cause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467600" y="2743200"/>
            <a:ext cx="1524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Rounded MT Bold" pitchFamily="34" charset="0"/>
              </a:rPr>
              <a:t>TENSION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67600" y="4419600"/>
            <a:ext cx="1524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Rounded MT Bold" pitchFamily="34" charset="0"/>
              </a:rPr>
              <a:t>GOAL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15000" y="4419600"/>
            <a:ext cx="1524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Rounded MT Bold" pitchFamily="34" charset="0"/>
              </a:rPr>
              <a:t>SATISFACTION</a:t>
            </a:r>
            <a:endParaRPr lang="en-US" sz="2000" dirty="0">
              <a:latin typeface="Arial Rounded MT Bold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57400" y="4419600"/>
            <a:ext cx="1524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Rounded MT Bold" pitchFamily="34" charset="0"/>
              </a:rPr>
              <a:t>ACTION (OR) BEHAVIOR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4800" y="4419600"/>
            <a:ext cx="1524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Which give rise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886200" y="4419600"/>
            <a:ext cx="1524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Which result in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800600" y="5715000"/>
            <a:ext cx="1524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Rounded MT Bold" pitchFamily="34" charset="0"/>
              </a:rPr>
              <a:t>FRUSTRATION</a:t>
            </a:r>
            <a:endParaRPr lang="en-US" sz="1400" dirty="0">
              <a:latin typeface="Arial Rounded MT Bold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447800" y="5486400"/>
            <a:ext cx="2514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Rounded MT Bold" pitchFamily="34" charset="0"/>
              </a:rPr>
              <a:t>DEFENCE MECHANISM</a:t>
            </a:r>
          </a:p>
          <a:p>
            <a:pPr marL="342900" indent="-342900" algn="ctr">
              <a:buAutoNum type="arabicPeriod"/>
            </a:pPr>
            <a:r>
              <a:rPr lang="en-US" sz="1400" dirty="0" smtClean="0">
                <a:latin typeface="Arial Rounded MT Bold" pitchFamily="34" charset="0"/>
              </a:rPr>
              <a:t>Aggression</a:t>
            </a:r>
          </a:p>
          <a:p>
            <a:pPr marL="342900" indent="-342900" algn="ctr">
              <a:buFontTx/>
              <a:buAutoNum type="arabicPeriod"/>
            </a:pPr>
            <a:r>
              <a:rPr lang="en-US" sz="1400" dirty="0" smtClean="0">
                <a:latin typeface="Arial Rounded MT Bold" pitchFamily="34" charset="0"/>
              </a:rPr>
              <a:t>Compromise</a:t>
            </a:r>
          </a:p>
          <a:p>
            <a:pPr marL="342900" indent="-342900" algn="ctr">
              <a:buAutoNum type="arabicPeriod"/>
            </a:pPr>
            <a:r>
              <a:rPr lang="en-US" sz="1400" dirty="0" smtClean="0">
                <a:latin typeface="Arial Rounded MT Bold" pitchFamily="34" charset="0"/>
              </a:rPr>
              <a:t>Withdrawal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1828800" y="3048000"/>
            <a:ext cx="152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>
            <a:off x="7239000" y="47244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7315200" y="3048000"/>
            <a:ext cx="152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>
            <a:off x="5486400" y="3048000"/>
            <a:ext cx="152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3733800" y="3048000"/>
            <a:ext cx="152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152400" y="5943600"/>
            <a:ext cx="1219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>
            <a:off x="5410200" y="47244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>
            <a:off x="3581400" y="47244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>
            <a:off x="1905000" y="4724400"/>
            <a:ext cx="152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>
            <a:off x="152400" y="4724400"/>
            <a:ext cx="152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52400" y="4800600"/>
            <a:ext cx="45719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Left Arrow 35"/>
          <p:cNvSpPr/>
          <p:nvPr/>
        </p:nvSpPr>
        <p:spPr>
          <a:xfrm>
            <a:off x="3962400" y="6019800"/>
            <a:ext cx="8382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Down Arrow 36"/>
          <p:cNvSpPr/>
          <p:nvPr/>
        </p:nvSpPr>
        <p:spPr>
          <a:xfrm>
            <a:off x="5486400" y="4876800"/>
            <a:ext cx="762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077200" y="3505200"/>
            <a:ext cx="45719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066800" y="3810000"/>
            <a:ext cx="70104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Down Arrow 39"/>
          <p:cNvSpPr/>
          <p:nvPr/>
        </p:nvSpPr>
        <p:spPr>
          <a:xfrm>
            <a:off x="1066800" y="3810000"/>
            <a:ext cx="76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 </a:t>
            </a:r>
            <a:br>
              <a:rPr lang="en-US" dirty="0" smtClean="0"/>
            </a:br>
            <a:r>
              <a:rPr lang="en-US" dirty="0" smtClean="0"/>
              <a:t>Process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525963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just">
              <a:lnSpc>
                <a:spcPct val="90000"/>
              </a:lnSpc>
            </a:pPr>
            <a:endParaRPr lang="en-US" sz="800" dirty="0" smtClean="0"/>
          </a:p>
          <a:p>
            <a:pPr algn="just">
              <a:lnSpc>
                <a:spcPct val="90000"/>
              </a:lnSpc>
            </a:pPr>
            <a:r>
              <a:rPr lang="en-US" dirty="0" smtClean="0"/>
              <a:t>Motivation </a:t>
            </a:r>
            <a:r>
              <a:rPr lang="en-US" dirty="0"/>
              <a:t>is important to organizations because in conjunction with ability and environment it determines performance.</a:t>
            </a:r>
          </a:p>
          <a:p>
            <a:pPr algn="ctr">
              <a:lnSpc>
                <a:spcPct val="90000"/>
              </a:lnSpc>
              <a:buFontTx/>
              <a:buNone/>
            </a:pPr>
            <a:endParaRPr lang="en-US" dirty="0"/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dirty="0"/>
              <a:t>P=f(M, A, and E).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dirty="0"/>
              <a:t>P-Performance.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dirty="0"/>
              <a:t>A-Ability.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dirty="0"/>
              <a:t>M-Motivation.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dirty="0"/>
              <a:t>E-Environment.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Importance</a:t>
            </a:r>
            <a:br>
              <a:rPr lang="en-US" dirty="0" smtClean="0"/>
            </a:br>
            <a:r>
              <a:rPr lang="en-US" dirty="0" smtClean="0"/>
              <a:t>of Motivation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1905000"/>
            <a:ext cx="7467600" cy="4572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000" i="1" dirty="0" smtClean="0">
                <a:latin typeface="Verdana" pitchFamily="34" charset="0"/>
              </a:rPr>
              <a:t>Clear Expectations &amp; Goals </a:t>
            </a:r>
          </a:p>
          <a:p>
            <a:pPr>
              <a:lnSpc>
                <a:spcPct val="80000"/>
              </a:lnSpc>
            </a:pPr>
            <a:r>
              <a:rPr lang="en-US" sz="2000" i="1" dirty="0" smtClean="0">
                <a:latin typeface="Verdana" pitchFamily="34" charset="0"/>
              </a:rPr>
              <a:t>Materials </a:t>
            </a:r>
            <a:r>
              <a:rPr lang="en-US" sz="2000" i="1" dirty="0">
                <a:latin typeface="Verdana" pitchFamily="34" charset="0"/>
              </a:rPr>
              <a:t>and Resources</a:t>
            </a:r>
          </a:p>
          <a:p>
            <a:pPr>
              <a:lnSpc>
                <a:spcPct val="80000"/>
              </a:lnSpc>
            </a:pPr>
            <a:r>
              <a:rPr lang="en-US" sz="2000" i="1" dirty="0">
                <a:latin typeface="Verdana" pitchFamily="34" charset="0"/>
              </a:rPr>
              <a:t> Accurate/timely feedback</a:t>
            </a:r>
          </a:p>
          <a:p>
            <a:pPr>
              <a:lnSpc>
                <a:spcPct val="80000"/>
              </a:lnSpc>
            </a:pPr>
            <a:r>
              <a:rPr lang="en-US" sz="2000" i="1" dirty="0">
                <a:latin typeface="Verdana" pitchFamily="34" charset="0"/>
              </a:rPr>
              <a:t> Interesting work</a:t>
            </a:r>
          </a:p>
          <a:p>
            <a:pPr>
              <a:lnSpc>
                <a:spcPct val="80000"/>
              </a:lnSpc>
            </a:pPr>
            <a:r>
              <a:rPr lang="en-US" sz="2000" i="1" dirty="0">
                <a:latin typeface="Verdana" pitchFamily="34" charset="0"/>
              </a:rPr>
              <a:t> Challenges</a:t>
            </a:r>
          </a:p>
          <a:p>
            <a:pPr>
              <a:lnSpc>
                <a:spcPct val="80000"/>
              </a:lnSpc>
            </a:pPr>
            <a:r>
              <a:rPr lang="en-US" sz="2000" i="1" dirty="0">
                <a:latin typeface="Verdana" pitchFamily="34" charset="0"/>
              </a:rPr>
              <a:t> Responsibility</a:t>
            </a:r>
          </a:p>
          <a:p>
            <a:pPr>
              <a:lnSpc>
                <a:spcPct val="80000"/>
              </a:lnSpc>
            </a:pPr>
            <a:r>
              <a:rPr lang="en-US" sz="2000" i="1" dirty="0">
                <a:latin typeface="Verdana" pitchFamily="34" charset="0"/>
              </a:rPr>
              <a:t> Recognition</a:t>
            </a:r>
          </a:p>
          <a:p>
            <a:pPr>
              <a:lnSpc>
                <a:spcPct val="80000"/>
              </a:lnSpc>
            </a:pPr>
            <a:r>
              <a:rPr lang="en-US" sz="2000" i="1" dirty="0">
                <a:latin typeface="Verdana" pitchFamily="34" charset="0"/>
              </a:rPr>
              <a:t> Respect</a:t>
            </a:r>
          </a:p>
          <a:p>
            <a:pPr>
              <a:lnSpc>
                <a:spcPct val="80000"/>
              </a:lnSpc>
            </a:pPr>
            <a:r>
              <a:rPr lang="en-US" sz="2000" i="1" dirty="0">
                <a:latin typeface="Verdana" pitchFamily="34" charset="0"/>
              </a:rPr>
              <a:t>Being Informed</a:t>
            </a:r>
          </a:p>
          <a:p>
            <a:pPr>
              <a:lnSpc>
                <a:spcPct val="80000"/>
              </a:lnSpc>
            </a:pPr>
            <a:r>
              <a:rPr lang="en-US" sz="2000" i="1" dirty="0">
                <a:latin typeface="Verdana" pitchFamily="34" charset="0"/>
              </a:rPr>
              <a:t>Being Listened to</a:t>
            </a:r>
          </a:p>
          <a:p>
            <a:pPr>
              <a:lnSpc>
                <a:spcPct val="80000"/>
              </a:lnSpc>
            </a:pPr>
            <a:r>
              <a:rPr lang="en-US" sz="2000" i="1" dirty="0">
                <a:latin typeface="Verdana" pitchFamily="34" charset="0"/>
              </a:rPr>
              <a:t>Being Treated fairly</a:t>
            </a:r>
          </a:p>
          <a:p>
            <a:pPr>
              <a:lnSpc>
                <a:spcPct val="80000"/>
              </a:lnSpc>
            </a:pPr>
            <a:r>
              <a:rPr lang="en-US" sz="2000" i="1" dirty="0">
                <a:latin typeface="Verdana" pitchFamily="34" charset="0"/>
              </a:rPr>
              <a:t>Opportunities for growth/advancement</a:t>
            </a:r>
          </a:p>
          <a:p>
            <a:pPr>
              <a:lnSpc>
                <a:spcPct val="80000"/>
              </a:lnSpc>
            </a:pPr>
            <a:r>
              <a:rPr lang="en-US" sz="2000" i="1" dirty="0">
                <a:latin typeface="Verdana" pitchFamily="34" charset="0"/>
              </a:rPr>
              <a:t>Autonomy</a:t>
            </a:r>
          </a:p>
          <a:p>
            <a:pPr>
              <a:lnSpc>
                <a:spcPct val="80000"/>
              </a:lnSpc>
            </a:pPr>
            <a:r>
              <a:rPr lang="en-US" sz="2000" i="1" dirty="0">
                <a:latin typeface="Verdana" pitchFamily="34" charset="0"/>
              </a:rPr>
              <a:t>Participation in decision-making</a:t>
            </a:r>
          </a:p>
          <a:p>
            <a:pPr>
              <a:lnSpc>
                <a:spcPct val="80000"/>
              </a:lnSpc>
            </a:pPr>
            <a:r>
              <a:rPr lang="en-US" sz="2000" i="1" dirty="0">
                <a:latin typeface="Verdana" pitchFamily="34" charset="0"/>
              </a:rPr>
              <a:t>Being a Member of team</a:t>
            </a:r>
            <a:r>
              <a:rPr lang="en-US" sz="2000" dirty="0"/>
              <a:t> </a:t>
            </a:r>
            <a:r>
              <a:rPr lang="en-US" sz="1800" b="1" dirty="0"/>
              <a:t>	</a:t>
            </a:r>
            <a:endParaRPr lang="en-US" sz="1800" b="1" i="1" dirty="0">
              <a:latin typeface="Verdana" pitchFamily="34" charset="0"/>
            </a:endParaRP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400" b="1" dirty="0"/>
              <a:t>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motivates </a:t>
            </a:r>
            <a:br>
              <a:rPr lang="en-US" dirty="0" smtClean="0"/>
            </a:br>
            <a:r>
              <a:rPr lang="en-US" dirty="0" smtClean="0"/>
              <a:t>Employees?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3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7325" y="2057400"/>
            <a:ext cx="639127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 </a:t>
            </a:r>
            <a:br>
              <a:rPr lang="en-US" dirty="0" smtClean="0"/>
            </a:br>
            <a:r>
              <a:rPr lang="en-US" dirty="0" smtClean="0"/>
              <a:t>&amp; Performance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306" name="Picture 2" descr="330883_la_13_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438400"/>
            <a:ext cx="8458200" cy="358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</a:t>
            </a:r>
            <a:br>
              <a:rPr lang="en-US" dirty="0" smtClean="0"/>
            </a:br>
            <a:r>
              <a:rPr lang="en-US" dirty="0" smtClean="0"/>
              <a:t>with Job Performance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Maslow’s </a:t>
            </a:r>
            <a:br>
              <a:rPr lang="en-US" dirty="0" smtClean="0"/>
            </a:br>
            <a:r>
              <a:rPr lang="en-US" dirty="0" smtClean="0"/>
              <a:t>Hierarchy of Needs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81000" y="1773238"/>
            <a:ext cx="7396163" cy="4398962"/>
            <a:chOff x="861" y="1117"/>
            <a:chExt cx="4037" cy="2088"/>
          </a:xfrm>
        </p:grpSpPr>
        <p:pic>
          <p:nvPicPr>
            <p:cNvPr id="12294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1" y="1117"/>
              <a:ext cx="4037" cy="2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295" name="Text Box 8" descr="BG06"/>
            <p:cNvSpPr txBox="1">
              <a:spLocks noChangeArrowheads="1"/>
            </p:cNvSpPr>
            <p:nvPr/>
          </p:nvSpPr>
          <p:spPr bwMode="gray">
            <a:xfrm>
              <a:off x="2777" y="2942"/>
              <a:ext cx="1056" cy="212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chemeClr val="bg1"/>
                  </a:solidFill>
                  <a:latin typeface="Tahoma" pitchFamily="34" charset="0"/>
                </a:rPr>
                <a:t>Physiological</a:t>
              </a:r>
            </a:p>
          </p:txBody>
        </p:sp>
        <p:sp>
          <p:nvSpPr>
            <p:cNvPr id="12296" name="Text Box 9" descr="BG06"/>
            <p:cNvSpPr txBox="1">
              <a:spLocks noChangeArrowheads="1"/>
            </p:cNvSpPr>
            <p:nvPr/>
          </p:nvSpPr>
          <p:spPr bwMode="gray">
            <a:xfrm>
              <a:off x="2784" y="2400"/>
              <a:ext cx="1056" cy="212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chemeClr val="bg1"/>
                  </a:solidFill>
                  <a:latin typeface="Tahoma" pitchFamily="34" charset="0"/>
                </a:rPr>
                <a:t>Social and Love</a:t>
              </a:r>
            </a:p>
          </p:txBody>
        </p:sp>
        <p:sp>
          <p:nvSpPr>
            <p:cNvPr id="12297" name="Text Box 10" descr="BG06"/>
            <p:cNvSpPr txBox="1">
              <a:spLocks noChangeArrowheads="1"/>
            </p:cNvSpPr>
            <p:nvPr/>
          </p:nvSpPr>
          <p:spPr bwMode="gray">
            <a:xfrm>
              <a:off x="2920" y="2132"/>
              <a:ext cx="720" cy="212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chemeClr val="bg1"/>
                  </a:solidFill>
                  <a:latin typeface="Tahoma" pitchFamily="34" charset="0"/>
                </a:rPr>
                <a:t>Esteem</a:t>
              </a:r>
            </a:p>
          </p:txBody>
        </p:sp>
        <p:sp>
          <p:nvSpPr>
            <p:cNvPr id="12298" name="Text Box 11" descr="BG06"/>
            <p:cNvSpPr txBox="1">
              <a:spLocks noChangeArrowheads="1"/>
            </p:cNvSpPr>
            <p:nvPr/>
          </p:nvSpPr>
          <p:spPr bwMode="gray">
            <a:xfrm>
              <a:off x="3120" y="1660"/>
              <a:ext cx="432" cy="212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1600">
                  <a:solidFill>
                    <a:schemeClr val="bg1"/>
                  </a:solidFill>
                  <a:latin typeface="Tahoma" pitchFamily="34" charset="0"/>
                </a:rPr>
                <a:t>Self-</a:t>
              </a:r>
            </a:p>
          </p:txBody>
        </p:sp>
        <p:sp>
          <p:nvSpPr>
            <p:cNvPr id="12299" name="Text Box 12" descr="BG06"/>
            <p:cNvSpPr txBox="1">
              <a:spLocks noChangeArrowheads="1"/>
            </p:cNvSpPr>
            <p:nvPr/>
          </p:nvSpPr>
          <p:spPr bwMode="gray">
            <a:xfrm>
              <a:off x="2887" y="1872"/>
              <a:ext cx="864" cy="212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1600">
                  <a:solidFill>
                    <a:schemeClr val="bg1"/>
                  </a:solidFill>
                  <a:latin typeface="Tahoma" pitchFamily="34" charset="0"/>
                </a:rPr>
                <a:t>Actualization</a:t>
              </a:r>
            </a:p>
          </p:txBody>
        </p:sp>
        <p:sp>
          <p:nvSpPr>
            <p:cNvPr id="12300" name="Text Box 13" descr="BG06"/>
            <p:cNvSpPr txBox="1">
              <a:spLocks noChangeArrowheads="1"/>
            </p:cNvSpPr>
            <p:nvPr/>
          </p:nvSpPr>
          <p:spPr bwMode="gray">
            <a:xfrm>
              <a:off x="2976" y="2668"/>
              <a:ext cx="720" cy="212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chemeClr val="bg1"/>
                  </a:solidFill>
                  <a:latin typeface="Tahoma" pitchFamily="34" charset="0"/>
                </a:rPr>
                <a:t>Safety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63650" y="1568450"/>
            <a:ext cx="6616700" cy="4559300"/>
            <a:chOff x="796" y="988"/>
            <a:chExt cx="4168" cy="2872"/>
          </a:xfrm>
        </p:grpSpPr>
        <p:sp>
          <p:nvSpPr>
            <p:cNvPr id="23556" name="Rectangle 4"/>
            <p:cNvSpPr>
              <a:spLocks noChangeArrowheads="1"/>
            </p:cNvSpPr>
            <p:nvPr/>
          </p:nvSpPr>
          <p:spPr bwMode="auto">
            <a:xfrm>
              <a:off x="796" y="988"/>
              <a:ext cx="1384" cy="568"/>
            </a:xfrm>
            <a:prstGeom prst="rect">
              <a:avLst/>
            </a:prstGeom>
            <a:solidFill>
              <a:srgbClr val="081D58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en-US" b="1">
                  <a:solidFill>
                    <a:schemeClr val="bg1"/>
                  </a:solidFill>
                </a:rPr>
                <a:t>Self-</a:t>
              </a:r>
            </a:p>
            <a:p>
              <a:pPr algn="ctr" eaLnBrk="0" hangingPunct="0"/>
              <a:r>
                <a:rPr lang="en-US" altLang="en-US" b="1">
                  <a:solidFill>
                    <a:schemeClr val="bg1"/>
                  </a:solidFill>
                </a:rPr>
                <a:t>Actualization</a:t>
              </a:r>
            </a:p>
          </p:txBody>
        </p:sp>
        <p:sp>
          <p:nvSpPr>
            <p:cNvPr id="23557" name="Rectangle 5"/>
            <p:cNvSpPr>
              <a:spLocks noChangeArrowheads="1"/>
            </p:cNvSpPr>
            <p:nvPr/>
          </p:nvSpPr>
          <p:spPr bwMode="auto">
            <a:xfrm>
              <a:off x="2188" y="988"/>
              <a:ext cx="1384" cy="568"/>
            </a:xfrm>
            <a:prstGeom prst="rect">
              <a:avLst/>
            </a:prstGeom>
            <a:solidFill>
              <a:srgbClr val="081D58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en-US" sz="2000" b="1">
                  <a:solidFill>
                    <a:schemeClr val="bg1"/>
                  </a:solidFill>
                </a:rPr>
                <a:t>Realize one’s</a:t>
              </a:r>
            </a:p>
            <a:p>
              <a:pPr algn="ctr" eaLnBrk="0" hangingPunct="0"/>
              <a:r>
                <a:rPr lang="en-US" altLang="en-US" sz="2000" b="1">
                  <a:solidFill>
                    <a:schemeClr val="bg1"/>
                  </a:solidFill>
                </a:rPr>
                <a:t> full potential</a:t>
              </a:r>
            </a:p>
          </p:txBody>
        </p:sp>
        <p:sp>
          <p:nvSpPr>
            <p:cNvPr id="23558" name="Rectangle 6"/>
            <p:cNvSpPr>
              <a:spLocks noChangeArrowheads="1"/>
            </p:cNvSpPr>
            <p:nvPr/>
          </p:nvSpPr>
          <p:spPr bwMode="auto">
            <a:xfrm>
              <a:off x="3580" y="988"/>
              <a:ext cx="1384" cy="568"/>
            </a:xfrm>
            <a:prstGeom prst="rect">
              <a:avLst/>
            </a:prstGeom>
            <a:solidFill>
              <a:srgbClr val="081D58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en-US" sz="2000" b="1">
                  <a:solidFill>
                    <a:schemeClr val="bg1"/>
                  </a:solidFill>
                </a:rPr>
                <a:t>Use abilities </a:t>
              </a:r>
            </a:p>
            <a:p>
              <a:pPr algn="ctr" eaLnBrk="0" hangingPunct="0"/>
              <a:r>
                <a:rPr lang="en-US" altLang="en-US" sz="2000" b="1">
                  <a:solidFill>
                    <a:schemeClr val="bg1"/>
                  </a:solidFill>
                </a:rPr>
                <a:t>to the fullest</a:t>
              </a:r>
            </a:p>
          </p:txBody>
        </p:sp>
        <p:sp>
          <p:nvSpPr>
            <p:cNvPr id="23559" name="Rectangle 7"/>
            <p:cNvSpPr>
              <a:spLocks noChangeArrowheads="1"/>
            </p:cNvSpPr>
            <p:nvPr/>
          </p:nvSpPr>
          <p:spPr bwMode="auto">
            <a:xfrm>
              <a:off x="796" y="1564"/>
              <a:ext cx="1384" cy="568"/>
            </a:xfrm>
            <a:prstGeom prst="rect">
              <a:avLst/>
            </a:prstGeom>
            <a:solidFill>
              <a:srgbClr val="3365FB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en-US" b="1">
                  <a:solidFill>
                    <a:schemeClr val="bg1"/>
                  </a:solidFill>
                </a:rPr>
                <a:t>Esteem</a:t>
              </a:r>
            </a:p>
          </p:txBody>
        </p:sp>
        <p:sp>
          <p:nvSpPr>
            <p:cNvPr id="23560" name="Rectangle 8"/>
            <p:cNvSpPr>
              <a:spLocks noChangeArrowheads="1"/>
            </p:cNvSpPr>
            <p:nvPr/>
          </p:nvSpPr>
          <p:spPr bwMode="auto">
            <a:xfrm>
              <a:off x="2188" y="1564"/>
              <a:ext cx="1384" cy="568"/>
            </a:xfrm>
            <a:prstGeom prst="rect">
              <a:avLst/>
            </a:prstGeom>
            <a:solidFill>
              <a:srgbClr val="3365FB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en-US" sz="2000" b="1">
                  <a:solidFill>
                    <a:schemeClr val="bg1"/>
                  </a:solidFill>
                </a:rPr>
                <a:t>Feel good </a:t>
              </a:r>
            </a:p>
            <a:p>
              <a:pPr algn="ctr" eaLnBrk="0" hangingPunct="0"/>
              <a:r>
                <a:rPr lang="en-US" altLang="en-US" sz="2000" b="1">
                  <a:solidFill>
                    <a:schemeClr val="bg1"/>
                  </a:solidFill>
                </a:rPr>
                <a:t>about oneself</a:t>
              </a:r>
            </a:p>
          </p:txBody>
        </p:sp>
        <p:sp>
          <p:nvSpPr>
            <p:cNvPr id="23561" name="Rectangle 9"/>
            <p:cNvSpPr>
              <a:spLocks noChangeArrowheads="1"/>
            </p:cNvSpPr>
            <p:nvPr/>
          </p:nvSpPr>
          <p:spPr bwMode="auto">
            <a:xfrm>
              <a:off x="3580" y="1564"/>
              <a:ext cx="1384" cy="568"/>
            </a:xfrm>
            <a:prstGeom prst="rect">
              <a:avLst/>
            </a:prstGeom>
            <a:solidFill>
              <a:srgbClr val="3365FB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en-US" sz="2000" b="1" dirty="0">
                  <a:solidFill>
                    <a:schemeClr val="bg1"/>
                  </a:solidFill>
                </a:rPr>
                <a:t>Promotions</a:t>
              </a:r>
            </a:p>
            <a:p>
              <a:pPr algn="ctr" eaLnBrk="0" hangingPunct="0"/>
              <a:r>
                <a:rPr lang="en-US" altLang="en-US" sz="2000" b="1" dirty="0">
                  <a:solidFill>
                    <a:schemeClr val="bg1"/>
                  </a:solidFill>
                </a:rPr>
                <a:t> &amp; recognition</a:t>
              </a:r>
            </a:p>
          </p:txBody>
        </p:sp>
        <p:sp>
          <p:nvSpPr>
            <p:cNvPr id="23562" name="Rectangle 10"/>
            <p:cNvSpPr>
              <a:spLocks noChangeArrowheads="1"/>
            </p:cNvSpPr>
            <p:nvPr/>
          </p:nvSpPr>
          <p:spPr bwMode="auto">
            <a:xfrm>
              <a:off x="796" y="2140"/>
              <a:ext cx="1384" cy="568"/>
            </a:xfrm>
            <a:prstGeom prst="rect">
              <a:avLst/>
            </a:prstGeom>
            <a:solidFill>
              <a:srgbClr val="00279F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en-US" b="1">
                  <a:solidFill>
                    <a:schemeClr val="bg1"/>
                  </a:solidFill>
                </a:rPr>
                <a:t>Belongingness</a:t>
              </a:r>
            </a:p>
          </p:txBody>
        </p:sp>
        <p:sp>
          <p:nvSpPr>
            <p:cNvPr id="23563" name="Rectangle 11"/>
            <p:cNvSpPr>
              <a:spLocks noChangeArrowheads="1"/>
            </p:cNvSpPr>
            <p:nvPr/>
          </p:nvSpPr>
          <p:spPr bwMode="auto">
            <a:xfrm>
              <a:off x="2188" y="2140"/>
              <a:ext cx="1384" cy="568"/>
            </a:xfrm>
            <a:prstGeom prst="rect">
              <a:avLst/>
            </a:prstGeom>
            <a:solidFill>
              <a:srgbClr val="00279F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en-US" sz="2000" b="1">
                  <a:solidFill>
                    <a:schemeClr val="bg1"/>
                  </a:solidFill>
                </a:rPr>
                <a:t>Social </a:t>
              </a:r>
            </a:p>
            <a:p>
              <a:pPr algn="ctr" eaLnBrk="0" hangingPunct="0"/>
              <a:r>
                <a:rPr lang="en-US" altLang="en-US" sz="2000" b="1">
                  <a:solidFill>
                    <a:schemeClr val="bg1"/>
                  </a:solidFill>
                </a:rPr>
                <a:t>interaction, love</a:t>
              </a:r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>
              <a:off x="3580" y="2140"/>
              <a:ext cx="1384" cy="568"/>
            </a:xfrm>
            <a:prstGeom prst="rect">
              <a:avLst/>
            </a:prstGeom>
            <a:solidFill>
              <a:srgbClr val="00279F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en-US" sz="2000" b="1">
                  <a:solidFill>
                    <a:schemeClr val="bg1"/>
                  </a:solidFill>
                </a:rPr>
                <a:t>Interpersonal </a:t>
              </a:r>
            </a:p>
            <a:p>
              <a:pPr algn="ctr" eaLnBrk="0" hangingPunct="0"/>
              <a:r>
                <a:rPr lang="en-US" altLang="en-US" sz="2000" b="1">
                  <a:solidFill>
                    <a:schemeClr val="bg1"/>
                  </a:solidFill>
                </a:rPr>
                <a:t>relations, parties</a:t>
              </a:r>
            </a:p>
          </p:txBody>
        </p:sp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>
              <a:off x="796" y="2716"/>
              <a:ext cx="1384" cy="568"/>
            </a:xfrm>
            <a:prstGeom prst="rect">
              <a:avLst/>
            </a:prstGeom>
            <a:solidFill>
              <a:srgbClr val="3365FB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en-US" b="1">
                  <a:solidFill>
                    <a:schemeClr val="bg1"/>
                  </a:solidFill>
                </a:rPr>
                <a:t>Safety</a:t>
              </a:r>
            </a:p>
          </p:txBody>
        </p:sp>
        <p:sp>
          <p:nvSpPr>
            <p:cNvPr id="23566" name="Rectangle 14"/>
            <p:cNvSpPr>
              <a:spLocks noChangeArrowheads="1"/>
            </p:cNvSpPr>
            <p:nvPr/>
          </p:nvSpPr>
          <p:spPr bwMode="auto">
            <a:xfrm>
              <a:off x="2188" y="2716"/>
              <a:ext cx="1384" cy="568"/>
            </a:xfrm>
            <a:prstGeom prst="rect">
              <a:avLst/>
            </a:prstGeom>
            <a:solidFill>
              <a:srgbClr val="3365FB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en-US" sz="2000" b="1">
                  <a:solidFill>
                    <a:schemeClr val="bg1"/>
                  </a:solidFill>
                </a:rPr>
                <a:t>Security, stability</a:t>
              </a:r>
            </a:p>
          </p:txBody>
        </p:sp>
        <p:sp>
          <p:nvSpPr>
            <p:cNvPr id="23567" name="Rectangle 15"/>
            <p:cNvSpPr>
              <a:spLocks noChangeArrowheads="1"/>
            </p:cNvSpPr>
            <p:nvPr/>
          </p:nvSpPr>
          <p:spPr bwMode="auto">
            <a:xfrm>
              <a:off x="3580" y="2716"/>
              <a:ext cx="1384" cy="568"/>
            </a:xfrm>
            <a:prstGeom prst="rect">
              <a:avLst/>
            </a:prstGeom>
            <a:solidFill>
              <a:srgbClr val="3365FB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en-US" sz="2000" b="1">
                  <a:solidFill>
                    <a:schemeClr val="bg1"/>
                  </a:solidFill>
                </a:rPr>
                <a:t>Job security, </a:t>
              </a:r>
            </a:p>
            <a:p>
              <a:pPr algn="ctr" eaLnBrk="0" hangingPunct="0"/>
              <a:r>
                <a:rPr lang="en-US" altLang="en-US" sz="2000" b="1">
                  <a:solidFill>
                    <a:schemeClr val="bg1"/>
                  </a:solidFill>
                </a:rPr>
                <a:t>health insurance</a:t>
              </a:r>
            </a:p>
          </p:txBody>
        </p:sp>
        <p:sp>
          <p:nvSpPr>
            <p:cNvPr id="23568" name="Rectangle 16"/>
            <p:cNvSpPr>
              <a:spLocks noChangeArrowheads="1"/>
            </p:cNvSpPr>
            <p:nvPr/>
          </p:nvSpPr>
          <p:spPr bwMode="auto">
            <a:xfrm>
              <a:off x="796" y="3292"/>
              <a:ext cx="1384" cy="568"/>
            </a:xfrm>
            <a:prstGeom prst="rect">
              <a:avLst/>
            </a:prstGeom>
            <a:solidFill>
              <a:srgbClr val="081D58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en-US" b="1">
                  <a:solidFill>
                    <a:schemeClr val="bg1"/>
                  </a:solidFill>
                </a:rPr>
                <a:t>Physiological</a:t>
              </a:r>
            </a:p>
          </p:txBody>
        </p:sp>
        <p:sp>
          <p:nvSpPr>
            <p:cNvPr id="23569" name="Rectangle 17"/>
            <p:cNvSpPr>
              <a:spLocks noChangeArrowheads="1"/>
            </p:cNvSpPr>
            <p:nvPr/>
          </p:nvSpPr>
          <p:spPr bwMode="auto">
            <a:xfrm>
              <a:off x="2188" y="3292"/>
              <a:ext cx="1384" cy="568"/>
            </a:xfrm>
            <a:prstGeom prst="rect">
              <a:avLst/>
            </a:prstGeom>
            <a:solidFill>
              <a:srgbClr val="081D58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en-US" sz="2000" b="1">
                  <a:solidFill>
                    <a:schemeClr val="bg1"/>
                  </a:solidFill>
                </a:rPr>
                <a:t>Food, water, </a:t>
              </a:r>
            </a:p>
            <a:p>
              <a:pPr algn="ctr" eaLnBrk="0" hangingPunct="0"/>
              <a:r>
                <a:rPr lang="en-US" altLang="en-US" sz="2000" b="1">
                  <a:solidFill>
                    <a:schemeClr val="bg1"/>
                  </a:solidFill>
                </a:rPr>
                <a:t>shelter</a:t>
              </a:r>
            </a:p>
          </p:txBody>
        </p:sp>
        <p:sp>
          <p:nvSpPr>
            <p:cNvPr id="23570" name="Rectangle 18"/>
            <p:cNvSpPr>
              <a:spLocks noChangeArrowheads="1"/>
            </p:cNvSpPr>
            <p:nvPr/>
          </p:nvSpPr>
          <p:spPr bwMode="auto">
            <a:xfrm>
              <a:off x="3580" y="3292"/>
              <a:ext cx="1384" cy="568"/>
            </a:xfrm>
            <a:prstGeom prst="rect">
              <a:avLst/>
            </a:prstGeom>
            <a:solidFill>
              <a:srgbClr val="081D58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en-US" sz="2000" b="1">
                  <a:solidFill>
                    <a:schemeClr val="bg1"/>
                  </a:solidFill>
                </a:rPr>
                <a:t>Basic pay level </a:t>
              </a:r>
            </a:p>
            <a:p>
              <a:pPr algn="ctr" eaLnBrk="0" hangingPunct="0"/>
              <a:r>
                <a:rPr lang="en-US" altLang="en-US" sz="2000" b="1">
                  <a:solidFill>
                    <a:schemeClr val="bg1"/>
                  </a:solidFill>
                </a:rPr>
                <a:t>to buy items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547813" y="1166813"/>
            <a:ext cx="6022975" cy="454025"/>
            <a:chOff x="1047" y="567"/>
            <a:chExt cx="3794" cy="286"/>
          </a:xfrm>
        </p:grpSpPr>
        <p:sp>
          <p:nvSpPr>
            <p:cNvPr id="23572" name="Rectangle 20"/>
            <p:cNvSpPr>
              <a:spLocks noChangeArrowheads="1"/>
            </p:cNvSpPr>
            <p:nvPr/>
          </p:nvSpPr>
          <p:spPr bwMode="auto">
            <a:xfrm>
              <a:off x="1047" y="567"/>
              <a:ext cx="1025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rgbClr val="081D58"/>
                  </a:solidFill>
                </a:rPr>
                <a:t>Need Level</a:t>
              </a:r>
            </a:p>
          </p:txBody>
        </p:sp>
        <p:sp>
          <p:nvSpPr>
            <p:cNvPr id="23573" name="Rectangle 21"/>
            <p:cNvSpPr>
              <a:spLocks noChangeArrowheads="1"/>
            </p:cNvSpPr>
            <p:nvPr/>
          </p:nvSpPr>
          <p:spPr bwMode="auto">
            <a:xfrm>
              <a:off x="2535" y="567"/>
              <a:ext cx="106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rgbClr val="081D58"/>
                  </a:solidFill>
                </a:rPr>
                <a:t>Description</a:t>
              </a:r>
            </a:p>
          </p:txBody>
        </p:sp>
        <p:sp>
          <p:nvSpPr>
            <p:cNvPr id="23574" name="Rectangle 22"/>
            <p:cNvSpPr>
              <a:spLocks noChangeArrowheads="1"/>
            </p:cNvSpPr>
            <p:nvPr/>
          </p:nvSpPr>
          <p:spPr bwMode="auto">
            <a:xfrm>
              <a:off x="3927" y="567"/>
              <a:ext cx="91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rgbClr val="081D58"/>
                  </a:solidFill>
                </a:rPr>
                <a:t>Examples</a:t>
              </a:r>
            </a:p>
          </p:txBody>
        </p:sp>
      </p:grp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0" y="6308055"/>
            <a:ext cx="91440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 eaLnBrk="0" hangingPunct="0"/>
            <a:r>
              <a:rPr lang="en-US" altLang="en-US" sz="2000" b="1" dirty="0">
                <a:solidFill>
                  <a:srgbClr val="3C0023"/>
                </a:solidFill>
              </a:rPr>
              <a:t>Lower level needs must be satisfied before higher needs are addressed.</a:t>
            </a: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Hierarchy of Needs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7961" dir="13500000" algn="ctr" rotWithShape="0">
              <a:schemeClr val="tx1"/>
            </a:outerShdw>
          </a:effectLst>
        </p:spPr>
        <p:txBody>
          <a:bodyPr lIns="90488" tIns="44450" rIns="90488" bIns="44450">
            <a:normAutofit fontScale="90000"/>
          </a:bodyPr>
          <a:lstStyle/>
          <a:p>
            <a:r>
              <a:rPr lang="en-US" altLang="en-US" dirty="0"/>
              <a:t>Expectancy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Theory</a:t>
            </a:r>
            <a:endParaRPr lang="en-US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50" y="1855788"/>
            <a:ext cx="8342313" cy="4483100"/>
          </a:xfrm>
          <a:noFill/>
          <a:ln/>
        </p:spPr>
        <p:txBody>
          <a:bodyPr lIns="90488" tIns="44450" rIns="90488" bIns="44450"/>
          <a:lstStyle/>
          <a:p>
            <a:pPr marL="252413" indent="-185738">
              <a:lnSpc>
                <a:spcPct val="90000"/>
              </a:lnSpc>
              <a:buFontTx/>
              <a:buNone/>
            </a:pPr>
            <a:r>
              <a:rPr lang="en-US" altLang="en-US"/>
              <a:t> Developed by Victor Vroom and is a very popular theory of work motivation.</a:t>
            </a:r>
          </a:p>
          <a:p>
            <a:pPr marL="252413" indent="-185738">
              <a:lnSpc>
                <a:spcPct val="90000"/>
              </a:lnSpc>
            </a:pPr>
            <a:r>
              <a:rPr lang="en-US" altLang="en-US"/>
              <a:t>Vroom suggests that motivation will be high when workers feel:</a:t>
            </a:r>
          </a:p>
          <a:p>
            <a:pPr marL="647700" lvl="1" indent="-266700">
              <a:lnSpc>
                <a:spcPct val="90000"/>
              </a:lnSpc>
              <a:buSzPct val="75000"/>
            </a:pPr>
            <a:r>
              <a:rPr lang="en-US" altLang="en-US"/>
              <a:t>High levels of effort lead to high performance. </a:t>
            </a:r>
          </a:p>
          <a:p>
            <a:pPr marL="647700" lvl="1" indent="-266700">
              <a:lnSpc>
                <a:spcPct val="90000"/>
              </a:lnSpc>
              <a:buSzPct val="75000"/>
            </a:pPr>
            <a:r>
              <a:rPr lang="en-US" altLang="en-US"/>
              <a:t>High performance will lead to the attainment of desire outcomes.</a:t>
            </a:r>
          </a:p>
          <a:p>
            <a:pPr marL="252413" indent="-185738">
              <a:lnSpc>
                <a:spcPct val="90000"/>
              </a:lnSpc>
            </a:pPr>
            <a:r>
              <a:rPr lang="en-US" altLang="en-US"/>
              <a:t>Consists of three areas: </a:t>
            </a:r>
          </a:p>
          <a:p>
            <a:pPr marL="647700" lvl="1" indent="-266700">
              <a:lnSpc>
                <a:spcPct val="90000"/>
              </a:lnSpc>
              <a:buSzPct val="75000"/>
            </a:pPr>
            <a:r>
              <a:rPr lang="en-US" altLang="en-US" b="1" i="1">
                <a:solidFill>
                  <a:srgbClr val="990033"/>
                </a:solidFill>
              </a:rPr>
              <a:t>Expectancy, Instrumentality, &amp; Valence</a:t>
            </a:r>
            <a:r>
              <a:rPr lang="en-US" altLang="en-US" i="1">
                <a:solidFill>
                  <a:srgbClr val="990033"/>
                </a:solidFill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latin typeface="Arial Rounded MT Bold" pitchFamily="34" charset="0"/>
              </a:rPr>
              <a:t>Expectancy, </a:t>
            </a:r>
            <a:br>
              <a:rPr lang="en-US" altLang="en-US" dirty="0" smtClean="0">
                <a:latin typeface="Arial Rounded MT Bold" pitchFamily="34" charset="0"/>
              </a:rPr>
            </a:br>
            <a:r>
              <a:rPr lang="en-US" altLang="en-US" dirty="0" smtClean="0">
                <a:latin typeface="Arial Rounded MT Bold" pitchFamily="34" charset="0"/>
              </a:rPr>
              <a:t>Instrumentality &amp; Valence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257800"/>
          </a:xfrm>
          <a:noFill/>
        </p:spPr>
        <p:txBody>
          <a:bodyPr lIns="90488" tIns="44450" rIns="90488" bIns="44450">
            <a:normAutofit fontScale="77500" lnSpcReduction="20000"/>
          </a:bodyPr>
          <a:lstStyle/>
          <a:p>
            <a:pPr marL="1115378" lvl="3">
              <a:lnSpc>
                <a:spcPct val="80000"/>
              </a:lnSpc>
              <a:buSzPct val="75000"/>
              <a:buNone/>
            </a:pPr>
            <a:endParaRPr lang="en-US" altLang="en-US" sz="2000" b="1" dirty="0" smtClean="0">
              <a:solidFill>
                <a:srgbClr val="6E0043"/>
              </a:solidFill>
              <a:latin typeface="Arial Rounded MT Bold" pitchFamily="34" charset="0"/>
            </a:endParaRPr>
          </a:p>
          <a:p>
            <a:pPr marL="258128" lvl="1">
              <a:lnSpc>
                <a:spcPct val="80000"/>
              </a:lnSpc>
              <a:buSzPct val="75000"/>
              <a:buNone/>
            </a:pPr>
            <a:r>
              <a:rPr lang="en-US" altLang="en-US" sz="2800" b="1" dirty="0" smtClean="0">
                <a:solidFill>
                  <a:srgbClr val="6E0043"/>
                </a:solidFill>
                <a:latin typeface="Arial Rounded MT Bold" pitchFamily="34" charset="0"/>
              </a:rPr>
              <a:t>Expectancy</a:t>
            </a:r>
            <a:endParaRPr lang="en-US" altLang="en-US" sz="2800" b="1" dirty="0" smtClean="0">
              <a:latin typeface="Arial Rounded MT Bold" pitchFamily="34" charset="0"/>
            </a:endParaRPr>
          </a:p>
          <a:p>
            <a:pPr marL="258128" lvl="1">
              <a:lnSpc>
                <a:spcPct val="80000"/>
              </a:lnSpc>
              <a:buSzPct val="75000"/>
            </a:pPr>
            <a:r>
              <a:rPr lang="en-US" altLang="en-US" sz="2800" dirty="0" smtClean="0">
                <a:latin typeface="Arial Rounded MT Bold" pitchFamily="34" charset="0"/>
              </a:rPr>
              <a:t>the perception that effort (input) will result in a level of performance.</a:t>
            </a:r>
          </a:p>
          <a:p>
            <a:pPr marL="358458" lvl="1">
              <a:buSzPct val="65000"/>
            </a:pPr>
            <a:r>
              <a:rPr lang="en-US" altLang="en-US" sz="2800" dirty="0" smtClean="0">
                <a:latin typeface="Arial Rounded MT Bold" pitchFamily="34" charset="0"/>
              </a:rPr>
              <a:t>You will work hard  if it leads to high performance.</a:t>
            </a:r>
          </a:p>
          <a:p>
            <a:pPr marL="358458" lvl="1">
              <a:buSzPct val="65000"/>
            </a:pPr>
            <a:r>
              <a:rPr lang="en-US" altLang="en-US" sz="2800" dirty="0" smtClean="0">
                <a:latin typeface="Arial Rounded MT Bold" pitchFamily="34" charset="0"/>
              </a:rPr>
              <a:t>You would be less willing to work hard if you knew that the best you would get on a paper was a D regardless of how hard you tried.</a:t>
            </a:r>
          </a:p>
          <a:p>
            <a:pPr marL="454025" lvl="1">
              <a:lnSpc>
                <a:spcPct val="90000"/>
              </a:lnSpc>
              <a:buNone/>
            </a:pPr>
            <a:endParaRPr lang="en-US" altLang="en-US" sz="2800" dirty="0" smtClean="0">
              <a:latin typeface="Arial Rounded MT Bold" pitchFamily="34" charset="0"/>
            </a:endParaRPr>
          </a:p>
          <a:p>
            <a:pPr marL="454025" lvl="1">
              <a:lnSpc>
                <a:spcPct val="90000"/>
              </a:lnSpc>
              <a:buNone/>
            </a:pPr>
            <a:r>
              <a:rPr lang="en-US" altLang="en-US" sz="2800" b="1" dirty="0" smtClean="0">
                <a:solidFill>
                  <a:srgbClr val="6E0043"/>
                </a:solidFill>
                <a:latin typeface="Arial Rounded MT Bold" pitchFamily="34" charset="0"/>
              </a:rPr>
              <a:t>Instrumentality</a:t>
            </a:r>
            <a:r>
              <a:rPr lang="en-US" altLang="en-US" sz="2800" dirty="0" smtClean="0">
                <a:solidFill>
                  <a:srgbClr val="6E0043"/>
                </a:solidFill>
                <a:latin typeface="Arial Rounded MT Bold" pitchFamily="34" charset="0"/>
              </a:rPr>
              <a:t>: </a:t>
            </a:r>
            <a:r>
              <a:rPr lang="en-US" altLang="en-US" sz="2800" dirty="0" smtClean="0">
                <a:latin typeface="Arial Rounded MT Bold" pitchFamily="34" charset="0"/>
              </a:rPr>
              <a:t>Performance leads to outcomes.</a:t>
            </a:r>
          </a:p>
          <a:p>
            <a:pPr marL="454025" lvl="1">
              <a:lnSpc>
                <a:spcPct val="90000"/>
              </a:lnSpc>
            </a:pPr>
            <a:r>
              <a:rPr lang="en-US" altLang="en-US" dirty="0" smtClean="0">
                <a:latin typeface="Arial Rounded MT Bold" pitchFamily="34" charset="0"/>
              </a:rPr>
              <a:t>Workers are only motivated if they think performance leads to an outcome.</a:t>
            </a:r>
          </a:p>
          <a:p>
            <a:pPr marL="454025" lvl="1"/>
            <a:r>
              <a:rPr lang="en-US" altLang="en-US" sz="2800" dirty="0" smtClean="0">
                <a:latin typeface="Arial Rounded MT Bold" pitchFamily="34" charset="0"/>
              </a:rPr>
              <a:t>Managers should link performance to outcomes.</a:t>
            </a:r>
          </a:p>
          <a:p>
            <a:pPr marL="454025" lvl="1"/>
            <a:endParaRPr lang="en-US" altLang="en-US" sz="2800" b="1" dirty="0" smtClean="0">
              <a:solidFill>
                <a:srgbClr val="6E0043"/>
              </a:solidFill>
              <a:latin typeface="Arial Rounded MT Bold" pitchFamily="34" charset="0"/>
            </a:endParaRPr>
          </a:p>
          <a:p>
            <a:pPr marL="454025" lvl="1">
              <a:buNone/>
            </a:pPr>
            <a:r>
              <a:rPr lang="en-US" altLang="en-US" sz="2600" b="1" dirty="0" smtClean="0">
                <a:solidFill>
                  <a:srgbClr val="6E0043"/>
                </a:solidFill>
                <a:latin typeface="Arial Rounded MT Bold" pitchFamily="34" charset="0"/>
              </a:rPr>
              <a:t>Valence</a:t>
            </a:r>
            <a:r>
              <a:rPr lang="en-US" altLang="en-US" sz="2600" dirty="0" smtClean="0">
                <a:solidFill>
                  <a:srgbClr val="6E0043"/>
                </a:solidFill>
                <a:latin typeface="Arial Rounded MT Bold" pitchFamily="34" charset="0"/>
              </a:rPr>
              <a:t>: </a:t>
            </a:r>
          </a:p>
          <a:p>
            <a:pPr marL="454025" lvl="1"/>
            <a:r>
              <a:rPr lang="en-US" altLang="en-US" sz="2600" dirty="0" smtClean="0">
                <a:latin typeface="Arial Rounded MT Bold" pitchFamily="34" charset="0"/>
              </a:rPr>
              <a:t>How desirable each outcome is to a person.</a:t>
            </a:r>
          </a:p>
          <a:p>
            <a:pPr marL="454025" lvl="1"/>
            <a:r>
              <a:rPr lang="en-US" altLang="en-US" dirty="0" smtClean="0">
                <a:latin typeface="Arial Rounded MT Bold" pitchFamily="34" charset="0"/>
              </a:rPr>
              <a:t>Managers should determine the outcomes, the workers want most.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 smtClean="0"/>
              <a:t>Directing</a:t>
            </a:r>
            <a:br>
              <a:rPr lang="en-US" dirty="0" smtClean="0"/>
            </a:br>
            <a:r>
              <a:rPr lang="en-US" sz="3200" dirty="0" smtClean="0"/>
              <a:t>Topics to be covered</a:t>
            </a:r>
            <a:endParaRPr lang="en-US" dirty="0" smtClean="0"/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/>
              <a:t>Concepts within Directing</a:t>
            </a:r>
          </a:p>
          <a:p>
            <a:pPr lvl="1"/>
            <a:r>
              <a:rPr lang="en-US" sz="2400" dirty="0" smtClean="0"/>
              <a:t>Motivation</a:t>
            </a:r>
          </a:p>
          <a:p>
            <a:pPr lvl="1"/>
            <a:r>
              <a:rPr lang="en-US" sz="2400" dirty="0" smtClean="0"/>
              <a:t>Coordination </a:t>
            </a:r>
          </a:p>
          <a:p>
            <a:pPr lvl="1"/>
            <a:r>
              <a:rPr lang="en-US" sz="2400" dirty="0" smtClean="0"/>
              <a:t>Communication</a:t>
            </a:r>
          </a:p>
          <a:p>
            <a:pPr lvl="1"/>
            <a:r>
              <a:rPr lang="en-US" sz="2400" dirty="0" smtClean="0"/>
              <a:t>Leadership</a:t>
            </a:r>
          </a:p>
          <a:p>
            <a:pPr lvl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048000"/>
            <a:ext cx="73914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295400"/>
            <a:ext cx="8029575" cy="158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u="sng" dirty="0" smtClean="0">
                <a:solidFill>
                  <a:schemeClr val="tx1"/>
                </a:solidFill>
                <a:latin typeface="Arial Rounded MT Bold" pitchFamily="34" charset="0"/>
              </a:rPr>
              <a:t>Effort- performance relationship</a:t>
            </a:r>
            <a:r>
              <a:rPr lang="en-US" sz="2400" dirty="0" smtClean="0">
                <a:solidFill>
                  <a:schemeClr val="tx1"/>
                </a:solidFill>
                <a:latin typeface="Arial Rounded MT Bold" pitchFamily="34" charset="0"/>
              </a:rPr>
              <a:t>: The probability perceived by the individual that exerting a given amount of effort will lead to performance.</a:t>
            </a:r>
          </a:p>
          <a:p>
            <a:pPr algn="just"/>
            <a:endParaRPr lang="en-US" sz="2400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pPr algn="just"/>
            <a:r>
              <a:rPr lang="en-US" sz="2400" u="sng" dirty="0" smtClean="0">
                <a:solidFill>
                  <a:schemeClr val="tx1"/>
                </a:solidFill>
                <a:latin typeface="Arial Rounded MT Bold" pitchFamily="34" charset="0"/>
              </a:rPr>
              <a:t>Performance-reward relationship</a:t>
            </a:r>
            <a:r>
              <a:rPr lang="en-US" sz="2400" dirty="0" smtClean="0">
                <a:solidFill>
                  <a:schemeClr val="tx1"/>
                </a:solidFill>
                <a:latin typeface="Arial Rounded MT Bold" pitchFamily="34" charset="0"/>
              </a:rPr>
              <a:t>: The degree to which the individual believes that performing at a particular level will lead to the attainment of a desired outcome.</a:t>
            </a:r>
          </a:p>
          <a:p>
            <a:pPr algn="just"/>
            <a:endParaRPr lang="en-US" sz="2400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pPr algn="just"/>
            <a:r>
              <a:rPr lang="en-US" sz="2400" u="sng" dirty="0" smtClean="0">
                <a:solidFill>
                  <a:schemeClr val="tx1"/>
                </a:solidFill>
                <a:latin typeface="Arial Rounded MT Bold" pitchFamily="34" charset="0"/>
              </a:rPr>
              <a:t>Rewards-personal goals relationship</a:t>
            </a:r>
            <a:r>
              <a:rPr lang="en-US" sz="2400" dirty="0" smtClean="0">
                <a:solidFill>
                  <a:schemeClr val="tx1"/>
                </a:solidFill>
                <a:latin typeface="Arial Rounded MT Bold" pitchFamily="34" charset="0"/>
              </a:rPr>
              <a:t>: The degree to which organizational rewards satisfy an individual’s</a:t>
            </a:r>
            <a:endParaRPr lang="en-US" sz="24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7961" dir="13500000" algn="ctr" rotWithShape="0">
              <a:schemeClr val="tx1"/>
            </a:outerShdw>
          </a:effectLst>
        </p:spPr>
        <p:txBody>
          <a:bodyPr lIns="90488" tIns="44450" rIns="90488" bIns="44450"/>
          <a:lstStyle/>
          <a:p>
            <a:endParaRPr lang="en-US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447800"/>
            <a:ext cx="8451850" cy="4891088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CA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The </a:t>
            </a:r>
            <a:r>
              <a:rPr lang="en-CA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multiplier effect</a:t>
            </a:r>
            <a:r>
              <a:rPr lang="en-CA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means that all 3 must be high for high motivation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dirty="0" smtClean="0"/>
              <a:t>If </a:t>
            </a:r>
            <a:r>
              <a:rPr lang="en-US" altLang="en-US" dirty="0"/>
              <a:t>just one </a:t>
            </a:r>
            <a:r>
              <a:rPr lang="en-US" altLang="en-US" b="1" i="1" dirty="0">
                <a:solidFill>
                  <a:srgbClr val="990033"/>
                </a:solidFill>
              </a:rPr>
              <a:t>value is low, motivation will be low</a:t>
            </a:r>
            <a:r>
              <a:rPr lang="en-US" altLang="en-US" i="1" dirty="0"/>
              <a:t>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dirty="0"/>
              <a:t>This means that even if desired outcomes are closely link to performance, the worker must feel the task is possible to achieve for high motivation to result.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dirty="0"/>
              <a:t>Managers need to consider this relationship to build a high performance firm.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63" name="Picture 3" descr="w0093-n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066800"/>
            <a:ext cx="8763000" cy="52705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7961" dir="13500000" algn="ctr" rotWithShape="0">
              <a:schemeClr val="tx1"/>
            </a:outerShdw>
          </a:effectLst>
        </p:spPr>
        <p:txBody>
          <a:bodyPr lIns="90488" tIns="44450" rIns="90488" bIns="44450">
            <a:normAutofit fontScale="90000"/>
          </a:bodyPr>
          <a:lstStyle/>
          <a:p>
            <a:r>
              <a:rPr lang="en-US" altLang="en-US" dirty="0"/>
              <a:t>Outcomes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&amp; </a:t>
            </a:r>
            <a:r>
              <a:rPr lang="en-US" altLang="en-US" dirty="0"/>
              <a:t>Inputs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893888"/>
            <a:ext cx="8451850" cy="4483100"/>
          </a:xfrm>
          <a:noFill/>
          <a:ln/>
        </p:spPr>
        <p:txBody>
          <a:bodyPr lIns="90488" tIns="44450" rIns="90488" bIns="44450"/>
          <a:lstStyle/>
          <a:p>
            <a:pPr lvl="1">
              <a:lnSpc>
                <a:spcPct val="90000"/>
              </a:lnSpc>
              <a:buSzPct val="75000"/>
            </a:pPr>
            <a:r>
              <a:rPr lang="en-US" altLang="en-US"/>
              <a:t>Regardless of the source of motivation, people seek outcomes.</a:t>
            </a:r>
          </a:p>
          <a:p>
            <a:pPr lvl="2">
              <a:buSzPct val="65000"/>
            </a:pPr>
            <a:r>
              <a:rPr lang="en-US" altLang="en-US" b="1" i="1">
                <a:solidFill>
                  <a:srgbClr val="990033"/>
                </a:solidFill>
              </a:rPr>
              <a:t>Outcome:</a:t>
            </a:r>
            <a:r>
              <a:rPr lang="en-US" altLang="en-US" b="1">
                <a:solidFill>
                  <a:srgbClr val="990033"/>
                </a:solidFill>
              </a:rPr>
              <a:t> </a:t>
            </a:r>
            <a:r>
              <a:rPr lang="en-US" altLang="en-US"/>
              <a:t>anything a person gets from a job.</a:t>
            </a:r>
          </a:p>
          <a:p>
            <a:pPr lvl="3"/>
            <a:r>
              <a:rPr lang="en-US" altLang="en-US"/>
              <a:t>Examples include pay, autonomy, accomplishment.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/>
              <a:t>Organizations hire workers to obtain inputs:</a:t>
            </a:r>
          </a:p>
          <a:p>
            <a:pPr lvl="2">
              <a:buSzPct val="65000"/>
            </a:pPr>
            <a:r>
              <a:rPr lang="en-US" altLang="en-US" b="1" i="1">
                <a:solidFill>
                  <a:srgbClr val="990033"/>
                </a:solidFill>
              </a:rPr>
              <a:t>Input</a:t>
            </a:r>
            <a:r>
              <a:rPr lang="en-US" altLang="en-US" b="1">
                <a:solidFill>
                  <a:srgbClr val="990033"/>
                </a:solidFill>
              </a:rPr>
              <a:t>:</a:t>
            </a:r>
            <a:r>
              <a:rPr lang="en-US" altLang="en-US">
                <a:solidFill>
                  <a:srgbClr val="280049"/>
                </a:solidFill>
              </a:rPr>
              <a:t> </a:t>
            </a:r>
            <a:r>
              <a:rPr lang="en-US" altLang="en-US"/>
              <a:t>anything a person contributes to their job.</a:t>
            </a:r>
          </a:p>
          <a:p>
            <a:pPr lvl="3"/>
            <a:r>
              <a:rPr lang="en-US" altLang="en-US"/>
              <a:t>Examples include skills, knowledge, work behavior.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/>
              <a:t>Managers thus use outcomes to motivate workers to provide inputs.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Communication is a basic </a:t>
            </a:r>
            <a:r>
              <a:rPr lang="en-US" sz="2800" dirty="0" err="1" smtClean="0"/>
              <a:t>organisational</a:t>
            </a:r>
            <a:r>
              <a:rPr lang="en-US" sz="2800" dirty="0" smtClean="0"/>
              <a:t> function, which refers to the process by which a person (known as sender) transmits information or messages to another person (known as receiver). </a:t>
            </a:r>
          </a:p>
          <a:p>
            <a:r>
              <a:rPr lang="en-US" sz="2800" dirty="0" smtClean="0"/>
              <a:t>Aspects:</a:t>
            </a:r>
          </a:p>
          <a:p>
            <a:pPr lvl="1"/>
            <a:r>
              <a:rPr lang="en-US" sz="2400" dirty="0" smtClean="0"/>
              <a:t>Expression: Verbal vs. Non verbal</a:t>
            </a:r>
          </a:p>
          <a:p>
            <a:pPr lvl="1"/>
            <a:r>
              <a:rPr lang="en-US" sz="2400" dirty="0" smtClean="0"/>
              <a:t>Channels: Formal vs. Informal</a:t>
            </a:r>
          </a:p>
          <a:p>
            <a:pPr lvl="1"/>
            <a:r>
              <a:rPr lang="en-US" sz="2400" dirty="0" smtClean="0"/>
              <a:t>Directional flow: Upward, downward, horizontal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Verbal &amp; </a:t>
            </a:r>
            <a:br>
              <a:rPr lang="en-US" dirty="0" smtClean="0"/>
            </a:br>
            <a:r>
              <a:rPr lang="en-US" dirty="0" smtClean="0"/>
              <a:t>Non Verbal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800" dirty="0" smtClean="0"/>
          </a:p>
          <a:p>
            <a:r>
              <a:rPr lang="en-US" sz="2800" dirty="0" smtClean="0"/>
              <a:t>Verbal modes may be oral &amp; written:</a:t>
            </a:r>
          </a:p>
          <a:p>
            <a:pPr lvl="1"/>
            <a:r>
              <a:rPr lang="en-US" sz="2400" dirty="0" smtClean="0"/>
              <a:t> Oral: Face to face interviews, meetings, seminars &amp; use of telephone or intercom</a:t>
            </a:r>
          </a:p>
          <a:p>
            <a:pPr lvl="1"/>
            <a:r>
              <a:rPr lang="en-US" sz="2400" dirty="0" smtClean="0"/>
              <a:t>Written: Letters, circulars, notices and memos. </a:t>
            </a:r>
          </a:p>
          <a:p>
            <a:endParaRPr lang="en-US" sz="800" dirty="0" smtClean="0"/>
          </a:p>
          <a:p>
            <a:r>
              <a:rPr lang="en-US" sz="2800" dirty="0" smtClean="0"/>
              <a:t>Non-verbal communication – </a:t>
            </a:r>
          </a:p>
          <a:p>
            <a:pPr lvl="1"/>
            <a:r>
              <a:rPr lang="en-US" sz="2400" dirty="0" smtClean="0"/>
              <a:t>facial expressions, body gestures like wave of hand, </a:t>
            </a:r>
            <a:br>
              <a:rPr lang="en-US" sz="2400" dirty="0" smtClean="0"/>
            </a:br>
            <a:r>
              <a:rPr lang="en-US" sz="2400" dirty="0" smtClean="0"/>
              <a:t>a smile or a frown etc. </a:t>
            </a:r>
          </a:p>
          <a:p>
            <a:pPr lvl="1"/>
            <a:r>
              <a:rPr lang="en-US" sz="2400" dirty="0" smtClean="0"/>
              <a:t>This is also termed as the gestural communication.</a:t>
            </a:r>
            <a:endParaRPr 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 vs.</a:t>
            </a:r>
            <a:br>
              <a:rPr lang="en-US" dirty="0" smtClean="0"/>
            </a:br>
            <a:r>
              <a:rPr lang="en-US" dirty="0" smtClean="0"/>
              <a:t>Informal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The path through which information flows is called channel of communication. </a:t>
            </a:r>
          </a:p>
          <a:p>
            <a:r>
              <a:rPr lang="en-US" sz="2400" dirty="0" smtClean="0"/>
              <a:t>Formal channels: the paths of communication which are based on relationships formally established by the management</a:t>
            </a:r>
          </a:p>
          <a:p>
            <a:pPr lvl="1"/>
            <a:r>
              <a:rPr lang="en-US" sz="1800" dirty="0" smtClean="0"/>
              <a:t>General Manager communicates a decision to the production manager, who may then issue instructions to the foremen. </a:t>
            </a:r>
          </a:p>
          <a:p>
            <a:pPr lvl="1"/>
            <a:r>
              <a:rPr lang="en-US" sz="1800" dirty="0" smtClean="0"/>
              <a:t>A worker applying to his supervisor for leave; He/she may approve it &amp; forward it to the Manager (HR)</a:t>
            </a:r>
          </a:p>
          <a:p>
            <a:r>
              <a:rPr lang="en-US" sz="2400" dirty="0" smtClean="0"/>
              <a:t>Informal channels: Channels that carry communication that takes place on the basis of informal or social relations among staff </a:t>
            </a:r>
          </a:p>
          <a:p>
            <a:pPr lvl="1"/>
            <a:r>
              <a:rPr lang="en-US" sz="1800" dirty="0" smtClean="0"/>
              <a:t>Any sharing of information between a production supervisor and an accountant, as they happen to be friends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Directional Flows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25963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Upward: From bottom to top </a:t>
            </a:r>
          </a:p>
          <a:p>
            <a:r>
              <a:rPr lang="en-US" sz="2000" dirty="0" smtClean="0"/>
              <a:t>When employees report, suggest, or communicate ideas or make any request to the superior </a:t>
            </a:r>
            <a:endParaRPr lang="en-US" sz="2000" b="1" dirty="0" smtClean="0"/>
          </a:p>
          <a:p>
            <a:pPr lvl="1"/>
            <a:r>
              <a:rPr lang="en-US" sz="1600" dirty="0" smtClean="0"/>
              <a:t>a foreman reports breakdown of machinery to the factory manager</a:t>
            </a:r>
          </a:p>
          <a:p>
            <a:pPr lvl="1"/>
            <a:r>
              <a:rPr lang="en-US" sz="1600" dirty="0" smtClean="0"/>
              <a:t>when a typist drops a suggestion in the suggestion box</a:t>
            </a:r>
          </a:p>
          <a:p>
            <a:r>
              <a:rPr lang="en-US" sz="2000" dirty="0" smtClean="0"/>
              <a:t>It encourages employees to participate actively in the operations of their department. </a:t>
            </a:r>
          </a:p>
          <a:p>
            <a:r>
              <a:rPr lang="en-US" sz="2000" dirty="0" smtClean="0"/>
              <a:t>Their sense of responsibility increases when the problems affecting their jobs are heard by their supervisors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25963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Downward: From top to bottom</a:t>
            </a:r>
          </a:p>
          <a:p>
            <a:r>
              <a:rPr lang="en-US" sz="2000" dirty="0" smtClean="0"/>
              <a:t>When instructions, commands, orders or other ideas are communicated by superiors  down the hierarchy</a:t>
            </a:r>
          </a:p>
          <a:p>
            <a:pPr lvl="1"/>
            <a:r>
              <a:rPr lang="en-US" sz="1600" dirty="0" smtClean="0"/>
              <a:t>When the General Manager orders supervisors to work overtime</a:t>
            </a:r>
            <a:endParaRPr lang="en-US" sz="2000" dirty="0" smtClean="0"/>
          </a:p>
          <a:p>
            <a:r>
              <a:rPr lang="en-US" sz="2000" dirty="0" smtClean="0"/>
              <a:t>Similarly, communication of work assignments, notices, requests for performance, etc. through bulletin boards, memos, reports, speeches, meetings, etc, are all forms of downward communication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br>
              <a:rPr lang="en-US" dirty="0" smtClean="0"/>
            </a:br>
            <a:r>
              <a:rPr lang="en-US" dirty="0" smtClean="0"/>
              <a:t>Directing?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800" dirty="0" smtClean="0"/>
          </a:p>
          <a:p>
            <a:r>
              <a:rPr lang="en-US" sz="2800" kern="1200" dirty="0" smtClean="0">
                <a:latin typeface="Arial" charset="0"/>
              </a:rPr>
              <a:t>Planning, organizing &amp; staffing are preparations for doing the work – Directing gets the job done; Hence it is </a:t>
            </a:r>
            <a:r>
              <a:rPr lang="en-US" sz="2800" dirty="0" smtClean="0"/>
              <a:t>‘Management in action’</a:t>
            </a:r>
            <a:endParaRPr lang="en-US" sz="2800" kern="1200" dirty="0" smtClean="0">
              <a:latin typeface="Arial" charset="0"/>
            </a:endParaRPr>
          </a:p>
          <a:p>
            <a:endParaRPr lang="en-US" sz="2800" kern="1200" dirty="0" smtClean="0">
              <a:latin typeface="Arial" charset="0"/>
            </a:endParaRPr>
          </a:p>
          <a:p>
            <a:r>
              <a:rPr lang="en-US" sz="2800" kern="1200" dirty="0" smtClean="0">
                <a:latin typeface="Arial" charset="0"/>
              </a:rPr>
              <a:t>That aspect of management which deals directly with motivating, supervising, guiding and influencing sub-ordinates to </a:t>
            </a:r>
            <a:r>
              <a:rPr lang="en-US" sz="2800" dirty="0" smtClean="0"/>
              <a:t>meet the manager’s expectation and contribute towards the achievement of organizational objectives</a:t>
            </a:r>
            <a:r>
              <a:rPr lang="en-US" sz="2800" kern="1200" dirty="0" smtClean="0">
                <a:latin typeface="Arial" charset="0"/>
              </a:rPr>
              <a:t> 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When it takes place among managers of the same rank it is known as horizontal communication. </a:t>
            </a:r>
          </a:p>
          <a:p>
            <a:r>
              <a:rPr lang="en-US" sz="2800" dirty="0" smtClean="0"/>
              <a:t>When communication is made between people who are neither in the same department nor at the same level of </a:t>
            </a:r>
            <a:r>
              <a:rPr lang="en-US" sz="2800" dirty="0" err="1" smtClean="0"/>
              <a:t>organisational</a:t>
            </a:r>
            <a:r>
              <a:rPr lang="en-US" sz="2800" dirty="0" smtClean="0"/>
              <a:t> hierarchy, it is called </a:t>
            </a:r>
            <a:r>
              <a:rPr lang="en-US" sz="2800" b="1" dirty="0" smtClean="0"/>
              <a:t>diagonal communication. 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Communication is the means through which delegation and </a:t>
            </a:r>
            <a:r>
              <a:rPr lang="en-US" sz="2800" dirty="0" err="1" smtClean="0"/>
              <a:t>decentralisation</a:t>
            </a:r>
            <a:r>
              <a:rPr lang="en-US" sz="2800" dirty="0" smtClean="0"/>
              <a:t> of authority is successfully accomplished in an </a:t>
            </a:r>
            <a:r>
              <a:rPr lang="en-US" sz="2800" dirty="0" err="1" smtClean="0"/>
              <a:t>organisation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To convey orders, instructions, or policies &amp; procedures so as to bring desired changes in the performance and or the attitude of employees. </a:t>
            </a:r>
          </a:p>
          <a:p>
            <a:r>
              <a:rPr lang="en-US" sz="2800" dirty="0" smtClean="0"/>
              <a:t>Conveys subordinates’ doubts &amp; ideas about the work to be done to superiors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Helps employees to understand their role clearly and perform effectively.</a:t>
            </a:r>
          </a:p>
          <a:p>
            <a:r>
              <a:rPr lang="en-US" sz="2800" dirty="0" smtClean="0"/>
              <a:t>Instrumental in achieving clarity, mutual understanding &amp; co-ordination which leads to industrial harmony and increased productivity</a:t>
            </a:r>
          </a:p>
          <a:p>
            <a:r>
              <a:rPr lang="en-US" sz="2800" dirty="0" smtClean="0"/>
              <a:t>Improves managerial efficiency and ensures staff cooperation</a:t>
            </a:r>
          </a:p>
          <a:p>
            <a:r>
              <a:rPr lang="en-US" sz="2800" dirty="0" smtClean="0"/>
              <a:t>Effectively moulds attitudes and builds up employees’ morale.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it </a:t>
            </a:r>
            <a:br>
              <a:rPr lang="en-US" dirty="0" smtClean="0"/>
            </a:br>
            <a:r>
              <a:rPr lang="en-US" dirty="0" smtClean="0"/>
              <a:t>constitute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798637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Importance </a:t>
            </a:r>
            <a:br>
              <a:rPr lang="en-US" dirty="0" smtClean="0"/>
            </a:br>
            <a:r>
              <a:rPr lang="en-US" dirty="0" smtClean="0"/>
              <a:t>of Directing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sz="2800" kern="1200" dirty="0" smtClean="0">
                <a:latin typeface="Arial" charset="0"/>
              </a:rPr>
              <a:t>Considered life-spark of the enterprise – </a:t>
            </a:r>
            <a:br>
              <a:rPr lang="en-US" sz="2800" kern="1200" dirty="0" smtClean="0">
                <a:latin typeface="Arial" charset="0"/>
              </a:rPr>
            </a:br>
            <a:r>
              <a:rPr lang="en-US" sz="2800" kern="1200" dirty="0" smtClean="0">
                <a:latin typeface="Arial" charset="0"/>
              </a:rPr>
              <a:t>it sets in motion the action of people</a:t>
            </a:r>
          </a:p>
          <a:p>
            <a:r>
              <a:rPr lang="en-US" sz="2800" dirty="0" smtClean="0"/>
              <a:t>Provides guidance to the subordinates </a:t>
            </a:r>
          </a:p>
          <a:p>
            <a:r>
              <a:rPr lang="en-US" sz="2800" dirty="0" smtClean="0"/>
              <a:t>Helps them strive to do their best</a:t>
            </a:r>
          </a:p>
          <a:p>
            <a:r>
              <a:rPr lang="en-US" sz="2800" dirty="0" smtClean="0"/>
              <a:t>Enables in maintaining discipline and rewarding those who do well.</a:t>
            </a:r>
          </a:p>
          <a:p>
            <a:r>
              <a:rPr lang="en-US" sz="2800" dirty="0" smtClean="0"/>
              <a:t>Ensures work is performed as per instructions and well coordinated</a:t>
            </a:r>
          </a:p>
          <a:p>
            <a:r>
              <a:rPr lang="en-US" sz="2800" dirty="0" smtClean="0"/>
              <a:t>Creates appropriate work environment and builds up the right team spirit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A:\FAC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5462" y="3101975"/>
            <a:ext cx="4656138" cy="3603625"/>
          </a:xfrm>
          <a:prstGeom prst="rect">
            <a:avLst/>
          </a:prstGeom>
          <a:noFill/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-22225"/>
            <a:ext cx="4335463" cy="67278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FFC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8974138" cy="18605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95400" y="5387975"/>
            <a:ext cx="7772400" cy="1470025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62713F"/>
                </a:solidFill>
              </a:rPr>
              <a:t/>
            </a:r>
            <a:br>
              <a:rPr lang="en-US" dirty="0" smtClean="0">
                <a:solidFill>
                  <a:srgbClr val="62713F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MOTIVATION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Subtitle 30"/>
          <p:cNvSpPr>
            <a:spLocks noGrp="1"/>
          </p:cNvSpPr>
          <p:nvPr>
            <p:ph type="subTitle" idx="1"/>
          </p:nvPr>
        </p:nvSpPr>
        <p:spPr>
          <a:xfrm>
            <a:off x="0" y="304800"/>
            <a:ext cx="6400800" cy="1752600"/>
          </a:xfrm>
        </p:spPr>
        <p:txBody>
          <a:bodyPr>
            <a:normAutofit fontScale="55000" lnSpcReduction="20000"/>
          </a:bodyPr>
          <a:lstStyle/>
          <a:p>
            <a:pPr algn="l">
              <a:lnSpc>
                <a:spcPct val="90000"/>
              </a:lnSpc>
            </a:pPr>
            <a:r>
              <a:rPr lang="en-US" i="1" dirty="0" smtClean="0"/>
              <a:t>“The starting point of all achievement is desire. </a:t>
            </a:r>
            <a:br>
              <a:rPr lang="en-US" i="1" dirty="0" smtClean="0"/>
            </a:br>
            <a:r>
              <a:rPr lang="en-US" i="1" dirty="0" smtClean="0"/>
              <a:t>Keep this constantly in mind. </a:t>
            </a:r>
            <a:br>
              <a:rPr lang="en-US" i="1" dirty="0" smtClean="0"/>
            </a:br>
            <a:r>
              <a:rPr lang="en-US" i="1" dirty="0" smtClean="0"/>
              <a:t>Weak desire brings weak results, </a:t>
            </a:r>
            <a:br>
              <a:rPr lang="en-US" i="1" dirty="0" smtClean="0"/>
            </a:br>
            <a:r>
              <a:rPr lang="en-US" i="1" dirty="0" smtClean="0"/>
              <a:t>just as a small amount of fire makes a small amount of heat.”</a:t>
            </a:r>
            <a:endParaRPr lang="en-US" sz="3600" i="1" dirty="0" smtClean="0"/>
          </a:p>
          <a:p>
            <a:pPr algn="l">
              <a:lnSpc>
                <a:spcPct val="90000"/>
              </a:lnSpc>
            </a:pPr>
            <a:r>
              <a:rPr lang="en-US" sz="3600" b="1" i="1" dirty="0" smtClean="0"/>
              <a:t>                                </a:t>
            </a:r>
          </a:p>
          <a:p>
            <a:pPr algn="l">
              <a:lnSpc>
                <a:spcPct val="90000"/>
              </a:lnSpc>
            </a:pPr>
            <a:r>
              <a:rPr lang="en-US" sz="3600" b="1" i="1" dirty="0" smtClean="0"/>
              <a:t>-Napoleon Hill</a:t>
            </a:r>
          </a:p>
          <a:p>
            <a:pPr algn="l"/>
            <a:endParaRPr lang="en-US" dirty="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0" y="0"/>
            <a:ext cx="5391150" cy="336550"/>
            <a:chOff x="0" y="0"/>
            <a:chExt cx="3056" cy="31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0" y="0"/>
              <a:ext cx="3056" cy="312"/>
              <a:chOff x="0" y="0"/>
              <a:chExt cx="3056" cy="312"/>
            </a:xfrm>
          </p:grpSpPr>
          <p:sp>
            <p:nvSpPr>
              <p:cNvPr id="15" name="Rectangle 1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56" cy="312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03236" tIns="51618" rIns="103236" bIns="51618" anchor="ctr"/>
              <a:lstStyle/>
              <a:p>
                <a:pPr algn="ctr" defTabSz="1031875" eaLnBrk="0" hangingPunct="0"/>
                <a:endParaRPr lang="en-US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Oval 11"/>
              <p:cNvSpPr>
                <a:spLocks noChangeArrowheads="1"/>
              </p:cNvSpPr>
              <p:nvPr/>
            </p:nvSpPr>
            <p:spPr bwMode="auto">
              <a:xfrm>
                <a:off x="1594" y="0"/>
                <a:ext cx="590" cy="304"/>
              </a:xfrm>
              <a:prstGeom prst="ellipse">
                <a:avLst/>
              </a:prstGeom>
              <a:solidFill>
                <a:srgbClr val="768CD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103236" tIns="51618" rIns="103236" bIns="51618" anchor="ctr"/>
              <a:lstStyle/>
              <a:p>
                <a:endParaRPr lang="en-US"/>
              </a:p>
            </p:txBody>
          </p:sp>
          <p:sp>
            <p:nvSpPr>
              <p:cNvPr id="17" name="Oval 12"/>
              <p:cNvSpPr>
                <a:spLocks noChangeArrowheads="1"/>
              </p:cNvSpPr>
              <p:nvPr/>
            </p:nvSpPr>
            <p:spPr bwMode="auto">
              <a:xfrm>
                <a:off x="2411" y="0"/>
                <a:ext cx="589" cy="304"/>
              </a:xfrm>
              <a:prstGeom prst="ellipse">
                <a:avLst/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103236" tIns="51618" rIns="103236" bIns="51618" anchor="ctr"/>
              <a:lstStyle/>
              <a:p>
                <a:endParaRPr lang="en-US"/>
              </a:p>
            </p:txBody>
          </p:sp>
          <p:sp>
            <p:nvSpPr>
              <p:cNvPr id="18" name="Oval 13"/>
              <p:cNvSpPr>
                <a:spLocks noChangeArrowheads="1"/>
              </p:cNvSpPr>
              <p:nvPr/>
            </p:nvSpPr>
            <p:spPr bwMode="auto">
              <a:xfrm>
                <a:off x="807" y="0"/>
                <a:ext cx="590" cy="304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103236" tIns="51618" rIns="103236" bIns="51618" anchor="ctr"/>
              <a:lstStyle/>
              <a:p>
                <a:endParaRPr lang="en-US"/>
              </a:p>
            </p:txBody>
          </p:sp>
          <p:sp>
            <p:nvSpPr>
              <p:cNvPr id="19" name="Oval 14"/>
              <p:cNvSpPr>
                <a:spLocks noChangeArrowheads="1"/>
              </p:cNvSpPr>
              <p:nvPr/>
            </p:nvSpPr>
            <p:spPr bwMode="auto">
              <a:xfrm>
                <a:off x="16" y="0"/>
                <a:ext cx="589" cy="304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103236" tIns="51618" rIns="103236" bIns="51618" anchor="ctr"/>
              <a:lstStyle/>
              <a:p>
                <a:endParaRPr lang="en-US"/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>
                <a:off x="8" y="152"/>
                <a:ext cx="3025" cy="1"/>
              </a:xfrm>
              <a:prstGeom prst="line">
                <a:avLst/>
              </a:prstGeom>
              <a:noFill/>
              <a:ln w="19050">
                <a:solidFill>
                  <a:srgbClr val="516DC5"/>
                </a:solidFill>
                <a:prstDash val="lgDashDotDot"/>
                <a:round/>
                <a:headEnd/>
                <a:tailEnd/>
              </a:ln>
              <a:effectLst/>
            </p:spPr>
            <p:txBody>
              <a:bodyPr wrap="none" lIns="103236" tIns="51618" rIns="103236" bIns="51618" anchor="ctr"/>
              <a:lstStyle/>
              <a:p>
                <a:endParaRPr lang="en-US"/>
              </a:p>
            </p:txBody>
          </p:sp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>
                <a:off x="16" y="176"/>
                <a:ext cx="3024" cy="1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prstDash val="lgDashDotDot"/>
                <a:round/>
                <a:headEnd/>
                <a:tailEnd/>
              </a:ln>
              <a:effectLst/>
            </p:spPr>
            <p:txBody>
              <a:bodyPr wrap="none" lIns="103236" tIns="51618" rIns="103236" bIns="51618" anchor="ctr"/>
              <a:lstStyle/>
              <a:p>
                <a:endParaRPr lang="en-US"/>
              </a:p>
            </p:txBody>
          </p:sp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>
                <a:off x="16" y="200"/>
                <a:ext cx="3024" cy="1"/>
              </a:xfrm>
              <a:prstGeom prst="line">
                <a:avLst/>
              </a:prstGeom>
              <a:noFill/>
              <a:ln w="19050">
                <a:solidFill>
                  <a:srgbClr val="516DC5"/>
                </a:solidFill>
                <a:prstDash val="lgDashDotDot"/>
                <a:round/>
                <a:headEnd/>
                <a:tailEnd/>
              </a:ln>
              <a:effectLst/>
            </p:spPr>
            <p:txBody>
              <a:bodyPr wrap="none" lIns="103236" tIns="51618" rIns="103236" bIns="51618" anchor="ctr"/>
              <a:lstStyle/>
              <a:p>
                <a:endParaRPr lang="en-US"/>
              </a:p>
            </p:txBody>
          </p:sp>
          <p:sp>
            <p:nvSpPr>
              <p:cNvPr id="23" name="Line 18"/>
              <p:cNvSpPr>
                <a:spLocks noChangeShapeType="1"/>
              </p:cNvSpPr>
              <p:nvPr/>
            </p:nvSpPr>
            <p:spPr bwMode="auto">
              <a:xfrm>
                <a:off x="24" y="216"/>
                <a:ext cx="3024" cy="1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prstDash val="lgDashDotDot"/>
                <a:round/>
                <a:headEnd/>
                <a:tailEnd/>
              </a:ln>
              <a:effectLst/>
            </p:spPr>
            <p:txBody>
              <a:bodyPr wrap="none" lIns="103236" tIns="51618" rIns="103236" bIns="51618" anchor="ctr"/>
              <a:lstStyle/>
              <a:p>
                <a:endParaRPr lang="en-US"/>
              </a:p>
            </p:txBody>
          </p:sp>
          <p:sp>
            <p:nvSpPr>
              <p:cNvPr id="24" name="Line 19"/>
              <p:cNvSpPr>
                <a:spLocks noChangeShapeType="1"/>
              </p:cNvSpPr>
              <p:nvPr/>
            </p:nvSpPr>
            <p:spPr bwMode="auto">
              <a:xfrm>
                <a:off x="16" y="128"/>
                <a:ext cx="3024" cy="1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prstDash val="lgDashDotDot"/>
                <a:round/>
                <a:headEnd/>
                <a:tailEnd/>
              </a:ln>
              <a:effectLst/>
            </p:spPr>
            <p:txBody>
              <a:bodyPr wrap="none" lIns="103236" tIns="51618" rIns="103236" bIns="51618" anchor="ctr"/>
              <a:lstStyle/>
              <a:p>
                <a:endParaRPr lang="en-US"/>
              </a:p>
            </p:txBody>
          </p:sp>
          <p:sp>
            <p:nvSpPr>
              <p:cNvPr id="25" name="Line 20"/>
              <p:cNvSpPr>
                <a:spLocks noChangeShapeType="1"/>
              </p:cNvSpPr>
              <p:nvPr/>
            </p:nvSpPr>
            <p:spPr bwMode="auto">
              <a:xfrm>
                <a:off x="24" y="104"/>
                <a:ext cx="3024" cy="1"/>
              </a:xfrm>
              <a:prstGeom prst="line">
                <a:avLst/>
              </a:prstGeom>
              <a:noFill/>
              <a:ln w="19050">
                <a:solidFill>
                  <a:srgbClr val="516DC5"/>
                </a:solidFill>
                <a:prstDash val="lgDashDotDot"/>
                <a:round/>
                <a:headEnd/>
                <a:tailEnd/>
              </a:ln>
              <a:effectLst/>
            </p:spPr>
            <p:txBody>
              <a:bodyPr wrap="none" lIns="103236" tIns="51618" rIns="103236" bIns="51618" anchor="ctr"/>
              <a:lstStyle/>
              <a:p>
                <a:endParaRPr lang="en-US"/>
              </a:p>
            </p:txBody>
          </p:sp>
          <p:sp>
            <p:nvSpPr>
              <p:cNvPr id="26" name="Line 21"/>
              <p:cNvSpPr>
                <a:spLocks noChangeShapeType="1"/>
              </p:cNvSpPr>
              <p:nvPr/>
            </p:nvSpPr>
            <p:spPr bwMode="auto">
              <a:xfrm>
                <a:off x="23" y="80"/>
                <a:ext cx="3025" cy="1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prstDash val="lgDashDotDot"/>
                <a:round/>
                <a:headEnd/>
                <a:tailEnd/>
              </a:ln>
              <a:effectLst/>
            </p:spPr>
            <p:txBody>
              <a:bodyPr wrap="none" lIns="103236" tIns="51618" rIns="103236" bIns="51618" anchor="ctr"/>
              <a:lstStyle/>
              <a:p>
                <a:endParaRPr lang="en-US"/>
              </a:p>
            </p:txBody>
          </p:sp>
          <p:sp>
            <p:nvSpPr>
              <p:cNvPr id="27" name="Line 22"/>
              <p:cNvSpPr>
                <a:spLocks noChangeShapeType="1"/>
              </p:cNvSpPr>
              <p:nvPr/>
            </p:nvSpPr>
            <p:spPr bwMode="auto">
              <a:xfrm>
                <a:off x="16" y="288"/>
                <a:ext cx="3024" cy="1"/>
              </a:xfrm>
              <a:prstGeom prst="line">
                <a:avLst/>
              </a:prstGeom>
              <a:noFill/>
              <a:ln w="19050">
                <a:solidFill>
                  <a:srgbClr val="516DC5"/>
                </a:solidFill>
                <a:prstDash val="lgDashDotDot"/>
                <a:round/>
                <a:headEnd/>
                <a:tailEnd/>
              </a:ln>
              <a:effectLst/>
            </p:spPr>
            <p:txBody>
              <a:bodyPr wrap="none" lIns="103236" tIns="51618" rIns="103236" bIns="51618" anchor="ctr"/>
              <a:lstStyle/>
              <a:p>
                <a:endParaRPr lang="en-US"/>
              </a:p>
            </p:txBody>
          </p:sp>
          <p:sp>
            <p:nvSpPr>
              <p:cNvPr id="28" name="Line 23"/>
              <p:cNvSpPr>
                <a:spLocks noChangeShapeType="1"/>
              </p:cNvSpPr>
              <p:nvPr/>
            </p:nvSpPr>
            <p:spPr bwMode="auto">
              <a:xfrm>
                <a:off x="16" y="264"/>
                <a:ext cx="3024" cy="1"/>
              </a:xfrm>
              <a:prstGeom prst="line">
                <a:avLst/>
              </a:prstGeom>
              <a:noFill/>
              <a:ln w="19050">
                <a:solidFill>
                  <a:srgbClr val="516DC5"/>
                </a:solidFill>
                <a:prstDash val="lgDashDotDot"/>
                <a:round/>
                <a:headEnd/>
                <a:tailEnd/>
              </a:ln>
              <a:effectLst/>
            </p:spPr>
            <p:txBody>
              <a:bodyPr wrap="none" lIns="103236" tIns="51618" rIns="103236" bIns="51618" anchor="ctr"/>
              <a:lstStyle/>
              <a:p>
                <a:endParaRPr lang="en-US"/>
              </a:p>
            </p:txBody>
          </p:sp>
          <p:sp>
            <p:nvSpPr>
              <p:cNvPr id="29" name="Line 24"/>
              <p:cNvSpPr>
                <a:spLocks noChangeShapeType="1"/>
              </p:cNvSpPr>
              <p:nvPr/>
            </p:nvSpPr>
            <p:spPr bwMode="auto">
              <a:xfrm>
                <a:off x="8" y="16"/>
                <a:ext cx="3025" cy="1"/>
              </a:xfrm>
              <a:prstGeom prst="line">
                <a:avLst/>
              </a:prstGeom>
              <a:noFill/>
              <a:ln w="19050">
                <a:solidFill>
                  <a:srgbClr val="516DC5"/>
                </a:solidFill>
                <a:prstDash val="lgDashDotDot"/>
                <a:round/>
                <a:headEnd/>
                <a:tailEnd/>
              </a:ln>
              <a:effectLst/>
            </p:spPr>
            <p:txBody>
              <a:bodyPr wrap="none" lIns="103236" tIns="51618" rIns="103236" bIns="51618" anchor="ctr"/>
              <a:lstStyle/>
              <a:p>
                <a:endParaRPr lang="en-US"/>
              </a:p>
            </p:txBody>
          </p:sp>
          <p:sp>
            <p:nvSpPr>
              <p:cNvPr id="30" name="Line 25"/>
              <p:cNvSpPr>
                <a:spLocks noChangeShapeType="1"/>
              </p:cNvSpPr>
              <p:nvPr/>
            </p:nvSpPr>
            <p:spPr bwMode="auto">
              <a:xfrm>
                <a:off x="24" y="40"/>
                <a:ext cx="3024" cy="0"/>
              </a:xfrm>
              <a:prstGeom prst="line">
                <a:avLst/>
              </a:prstGeom>
              <a:noFill/>
              <a:ln w="19050">
                <a:solidFill>
                  <a:srgbClr val="516DC5"/>
                </a:solidFill>
                <a:prstDash val="lgDashDotDot"/>
                <a:round/>
                <a:headEnd/>
                <a:tailEnd/>
              </a:ln>
              <a:effectLst/>
            </p:spPr>
            <p:txBody>
              <a:bodyPr wrap="none" lIns="103236" tIns="51618" rIns="103236" bIns="51618" anchor="ctr"/>
              <a:lstStyle/>
              <a:p>
                <a:endParaRPr lang="en-US"/>
              </a:p>
            </p:txBody>
          </p:sp>
        </p:grpSp>
        <p:sp>
          <p:nvSpPr>
            <p:cNvPr id="12" name="Oval 26"/>
            <p:cNvSpPr>
              <a:spLocks noChangeArrowheads="1"/>
            </p:cNvSpPr>
            <p:nvPr/>
          </p:nvSpPr>
          <p:spPr bwMode="auto">
            <a:xfrm>
              <a:off x="2232" y="96"/>
              <a:ext cx="128" cy="128"/>
            </a:xfrm>
            <a:prstGeom prst="ellipse">
              <a:avLst/>
            </a:prstGeom>
            <a:solidFill>
              <a:schemeClr val="accent1"/>
            </a:solidFill>
            <a:ln w="38100" cmpd="dbl">
              <a:solidFill>
                <a:schemeClr val="tx1"/>
              </a:solidFill>
              <a:prstDash val="lgDashDotDot"/>
              <a:round/>
              <a:headEnd/>
              <a:tailEnd/>
            </a:ln>
            <a:effectLst/>
          </p:spPr>
          <p:txBody>
            <a:bodyPr wrap="none" lIns="103236" tIns="51618" rIns="103236" bIns="51618" anchor="ctr"/>
            <a:lstStyle/>
            <a:p>
              <a:endParaRPr lang="en-US"/>
            </a:p>
          </p:txBody>
        </p:sp>
        <p:sp>
          <p:nvSpPr>
            <p:cNvPr id="13" name="Oval 27"/>
            <p:cNvSpPr>
              <a:spLocks noChangeArrowheads="1"/>
            </p:cNvSpPr>
            <p:nvPr/>
          </p:nvSpPr>
          <p:spPr bwMode="auto">
            <a:xfrm>
              <a:off x="1428" y="96"/>
              <a:ext cx="128" cy="128"/>
            </a:xfrm>
            <a:prstGeom prst="ellipse">
              <a:avLst/>
            </a:prstGeom>
            <a:solidFill>
              <a:schemeClr val="accent1"/>
            </a:solidFill>
            <a:ln w="38100" cmpd="dbl">
              <a:solidFill>
                <a:schemeClr val="tx1"/>
              </a:solidFill>
              <a:prstDash val="lgDashDotDot"/>
              <a:round/>
              <a:headEnd/>
              <a:tailEnd/>
            </a:ln>
            <a:effectLst/>
          </p:spPr>
          <p:txBody>
            <a:bodyPr wrap="none" lIns="103236" tIns="51618" rIns="103236" bIns="51618" anchor="ctr"/>
            <a:lstStyle/>
            <a:p>
              <a:endParaRPr lang="en-US"/>
            </a:p>
          </p:txBody>
        </p:sp>
        <p:sp>
          <p:nvSpPr>
            <p:cNvPr id="14" name="Oval 28"/>
            <p:cNvSpPr>
              <a:spLocks noChangeArrowheads="1"/>
            </p:cNvSpPr>
            <p:nvPr/>
          </p:nvSpPr>
          <p:spPr bwMode="auto">
            <a:xfrm>
              <a:off x="636" y="96"/>
              <a:ext cx="128" cy="128"/>
            </a:xfrm>
            <a:prstGeom prst="ellipse">
              <a:avLst/>
            </a:prstGeom>
            <a:solidFill>
              <a:schemeClr val="accent1"/>
            </a:solidFill>
            <a:ln w="38100" cmpd="dbl">
              <a:solidFill>
                <a:schemeClr val="hlink"/>
              </a:solidFill>
              <a:prstDash val="lgDashDotDot"/>
              <a:round/>
              <a:headEnd/>
              <a:tailEnd/>
            </a:ln>
            <a:effectLst/>
          </p:spPr>
          <p:txBody>
            <a:bodyPr wrap="none" lIns="103236" tIns="51618" rIns="103236" bIns="51618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524000"/>
            <a:ext cx="7467600" cy="487375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3600" dirty="0" smtClean="0">
                <a:latin typeface="Arial Rounded MT Bold" pitchFamily="34" charset="0"/>
              </a:rPr>
              <a:t>Motivation is the willingness to exercise high levels of effort towards organizational goals, conditional by the effort’s ability to satisfy some individual needs.</a:t>
            </a:r>
            <a:endParaRPr lang="en-US" sz="3600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504950"/>
            <a:ext cx="8458200" cy="474345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altLang="en-US"/>
              <a:t>Defined as the psychological forces within a person that determine: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/>
              <a:t>1) direction of behavior in an organization;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/>
              <a:t>2) the effort or how hard people work;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/>
              <a:t>3) the persistence displayed in meeting goals.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b="1" i="1">
                <a:solidFill>
                  <a:srgbClr val="990033"/>
                </a:solidFill>
              </a:rPr>
              <a:t>Intrinsic Motivation</a:t>
            </a:r>
            <a:r>
              <a:rPr lang="en-US" altLang="en-US" i="1">
                <a:solidFill>
                  <a:srgbClr val="990033"/>
                </a:solidFill>
              </a:rPr>
              <a:t>:</a:t>
            </a:r>
            <a:r>
              <a:rPr lang="en-US" altLang="en-US">
                <a:solidFill>
                  <a:srgbClr val="3C0023"/>
                </a:solidFill>
              </a:rPr>
              <a:t> </a:t>
            </a:r>
            <a:r>
              <a:rPr lang="en-US" altLang="en-US"/>
              <a:t>behavior performed for its own sake.</a:t>
            </a:r>
          </a:p>
          <a:p>
            <a:pPr lvl="2">
              <a:lnSpc>
                <a:spcPct val="90000"/>
              </a:lnSpc>
              <a:buSzPct val="65000"/>
            </a:pPr>
            <a:r>
              <a:rPr lang="en-US" altLang="en-US"/>
              <a:t>Motivation comes from performing the work. 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b="1" i="1">
                <a:solidFill>
                  <a:srgbClr val="990033"/>
                </a:solidFill>
              </a:rPr>
              <a:t>Extrinsic Motivation</a:t>
            </a:r>
            <a:r>
              <a:rPr lang="en-US" altLang="en-US" i="1">
                <a:solidFill>
                  <a:srgbClr val="990033"/>
                </a:solidFill>
              </a:rPr>
              <a:t>:</a:t>
            </a:r>
            <a:r>
              <a:rPr lang="en-US" altLang="en-US">
                <a:solidFill>
                  <a:srgbClr val="3C0023"/>
                </a:solidFill>
              </a:rPr>
              <a:t> </a:t>
            </a:r>
            <a:r>
              <a:rPr lang="en-US" altLang="en-US"/>
              <a:t>behavior performed to acquire rewards.</a:t>
            </a:r>
          </a:p>
          <a:p>
            <a:pPr lvl="2">
              <a:lnSpc>
                <a:spcPct val="90000"/>
              </a:lnSpc>
              <a:buSzPct val="65000"/>
            </a:pPr>
            <a:r>
              <a:rPr lang="en-US" altLang="en-US"/>
              <a:t>Motivation source is the consequence of an action.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-1143000" y="3048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endParaRPr lang="en-US" sz="3600" b="0">
              <a:effectLst/>
              <a:latin typeface="Tahoma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</a:t>
            </a:r>
            <a:br>
              <a:rPr lang="en-US" dirty="0" smtClean="0"/>
            </a:br>
            <a:r>
              <a:rPr lang="en-US" dirty="0" smtClean="0"/>
              <a:t>Motivation work?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800" dirty="0" smtClean="0"/>
          </a:p>
          <a:p>
            <a:r>
              <a:rPr lang="en-US" dirty="0" smtClean="0"/>
              <a:t>It is a process that starts with </a:t>
            </a:r>
            <a:r>
              <a:rPr lang="en-US" dirty="0" err="1" smtClean="0"/>
              <a:t>with</a:t>
            </a:r>
            <a:r>
              <a:rPr lang="en-US" dirty="0" smtClean="0"/>
              <a:t> a physiological or psychological deficiency or need that activates behavior or a drive that is aimed at a goal or incentive.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1955</Words>
  <Application>Microsoft Office PowerPoint</Application>
  <PresentationFormat>On-screen Show (4:3)</PresentationFormat>
  <Paragraphs>279</Paragraphs>
  <Slides>32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Directing </vt:lpstr>
      <vt:lpstr>Directing Topics to be covered</vt:lpstr>
      <vt:lpstr>What is  Directing?</vt:lpstr>
      <vt:lpstr>What does it  constitute</vt:lpstr>
      <vt:lpstr>Importance  of Directing</vt:lpstr>
      <vt:lpstr> MOTIVATION</vt:lpstr>
      <vt:lpstr>Slide 7</vt:lpstr>
      <vt:lpstr>Motivation</vt:lpstr>
      <vt:lpstr>How does  Motivation work?</vt:lpstr>
      <vt:lpstr>Slide 10</vt:lpstr>
      <vt:lpstr>Motivation  Process</vt:lpstr>
      <vt:lpstr>Importance of Motivation</vt:lpstr>
      <vt:lpstr>What motivates  Employees?</vt:lpstr>
      <vt:lpstr>Motivation  &amp; Performance</vt:lpstr>
      <vt:lpstr>Relationship with Job Performance</vt:lpstr>
      <vt:lpstr>Maslow’s  Hierarchy of Needs </vt:lpstr>
      <vt:lpstr>Hierarchy of Needs</vt:lpstr>
      <vt:lpstr>Expectancy  Theory</vt:lpstr>
      <vt:lpstr>Expectancy,  Instrumentality &amp; Valence</vt:lpstr>
      <vt:lpstr>Slide 20</vt:lpstr>
      <vt:lpstr>Slide 21</vt:lpstr>
      <vt:lpstr>Slide 22</vt:lpstr>
      <vt:lpstr>Slide 23</vt:lpstr>
      <vt:lpstr>Outcomes  &amp; Inputs</vt:lpstr>
      <vt:lpstr>Communication</vt:lpstr>
      <vt:lpstr>Meaning</vt:lpstr>
      <vt:lpstr>Verbal &amp;  Non Verbal</vt:lpstr>
      <vt:lpstr>Formal vs. Informal</vt:lpstr>
      <vt:lpstr>Directional Flows</vt:lpstr>
      <vt:lpstr>Slide 30</vt:lpstr>
      <vt:lpstr>Purpose</vt:lpstr>
      <vt:lpstr>Importance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Directing </dc:title>
  <dc:creator>lenovo</dc:creator>
  <cp:lastModifiedBy>lenovo</cp:lastModifiedBy>
  <cp:revision>6</cp:revision>
  <dcterms:created xsi:type="dcterms:W3CDTF">2017-04-17T07:36:54Z</dcterms:created>
  <dcterms:modified xsi:type="dcterms:W3CDTF">2017-11-04T15:02:59Z</dcterms:modified>
</cp:coreProperties>
</file>