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F9AF1-3C31-4A55-A075-7DE95A2B4247}" type="doc">
      <dgm:prSet loTypeId="urn:microsoft.com/office/officeart/2005/8/layout/radial1" loCatId="relationship" qsTypeId="urn:microsoft.com/office/officeart/2005/8/quickstyle/simple1" qsCatId="simple" csTypeId="urn:microsoft.com/office/officeart/2005/8/colors/accent6_2" csCatId="accent6" phldr="1"/>
      <dgm:spPr/>
    </dgm:pt>
    <dgm:pt modelId="{CB11B2A7-E3ED-4FB0-A792-40C310DF1CE2}">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IMPORTANCE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OF TRG.</a:t>
          </a:r>
        </a:p>
      </dgm:t>
    </dgm:pt>
    <dgm:pt modelId="{5B4A5DD5-6466-4CBB-B1D8-7F46095922B8}" type="parTrans" cxnId="{384D7512-E259-4E06-AB8B-966AFB63A240}">
      <dgm:prSet/>
      <dgm:spPr/>
      <dgm:t>
        <a:bodyPr/>
        <a:lstStyle/>
        <a:p>
          <a:endParaRPr lang="en-US" sz="1200"/>
        </a:p>
      </dgm:t>
    </dgm:pt>
    <dgm:pt modelId="{EB14C184-066C-4383-8BCB-9157FC0AC910}" type="sibTrans" cxnId="{384D7512-E259-4E06-AB8B-966AFB63A240}">
      <dgm:prSet/>
      <dgm:spPr/>
      <dgm:t>
        <a:bodyPr/>
        <a:lstStyle/>
        <a:p>
          <a:endParaRPr lang="en-US" sz="1200"/>
        </a:p>
      </dgm:t>
    </dgm:pt>
    <dgm:pt modelId="{A4CF1EDA-1EC9-4AA4-82FD-A4000A327400}">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INCREASED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EFFICIENCY</a:t>
          </a:r>
        </a:p>
      </dgm:t>
    </dgm:pt>
    <dgm:pt modelId="{949F0CE6-3207-41E8-B9E4-405D7C18648A}" type="parTrans" cxnId="{B0444472-18FC-4D1B-A6F2-6271F33D0F4B}">
      <dgm:prSet custT="1"/>
      <dgm:spPr/>
      <dgm:t>
        <a:bodyPr/>
        <a:lstStyle/>
        <a:p>
          <a:endParaRPr lang="en-US" sz="1200"/>
        </a:p>
      </dgm:t>
    </dgm:pt>
    <dgm:pt modelId="{F40599DD-CF15-4486-BD3D-7BA7CF64215B}" type="sibTrans" cxnId="{B0444472-18FC-4D1B-A6F2-6271F33D0F4B}">
      <dgm:prSet/>
      <dgm:spPr/>
      <dgm:t>
        <a:bodyPr/>
        <a:lstStyle/>
        <a:p>
          <a:endParaRPr lang="en-US" sz="1200"/>
        </a:p>
      </dgm:t>
    </dgm:pt>
    <dgm:pt modelId="{7E44F772-C307-4DAD-89ED-EB2D1E4B8AE0}">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BETTER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QUALITY OF LIFE</a:t>
          </a:r>
        </a:p>
      </dgm:t>
    </dgm:pt>
    <dgm:pt modelId="{92BA2AE5-80F6-4B41-997F-27249F335552}" type="parTrans" cxnId="{37E57BD5-6E31-4239-B987-835F51C7B36B}">
      <dgm:prSet custT="1"/>
      <dgm:spPr/>
      <dgm:t>
        <a:bodyPr/>
        <a:lstStyle/>
        <a:p>
          <a:endParaRPr lang="en-US" sz="1200"/>
        </a:p>
      </dgm:t>
    </dgm:pt>
    <dgm:pt modelId="{2A2AFDB8-D65B-4E71-AEE6-05A57D5220C5}" type="sibTrans" cxnId="{37E57BD5-6E31-4239-B987-835F51C7B36B}">
      <dgm:prSet/>
      <dgm:spPr/>
      <dgm:t>
        <a:bodyPr/>
        <a:lstStyle/>
        <a:p>
          <a:endParaRPr lang="en-US" sz="1200"/>
        </a:p>
      </dgm:t>
    </dgm:pt>
    <dgm:pt modelId="{AAA18EC9-BCA1-4BBF-A4F8-4CE163A0D278}">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INCREASED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MORALE &amp; MOTIVATION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OF EMPLOYEE</a:t>
          </a:r>
        </a:p>
      </dgm:t>
    </dgm:pt>
    <dgm:pt modelId="{77FC7CC5-8A3E-49E8-92AE-321D396195AF}" type="parTrans" cxnId="{44BD709C-0F91-4A3F-8331-D23A4664D64E}">
      <dgm:prSet custT="1"/>
      <dgm:spPr/>
      <dgm:t>
        <a:bodyPr/>
        <a:lstStyle/>
        <a:p>
          <a:endParaRPr lang="en-US" sz="1200"/>
        </a:p>
      </dgm:t>
    </dgm:pt>
    <dgm:pt modelId="{77B59CFD-EB14-4C14-9D1C-52C094F50FEF}" type="sibTrans" cxnId="{44BD709C-0F91-4A3F-8331-D23A4664D64E}">
      <dgm:prSet/>
      <dgm:spPr/>
      <dgm:t>
        <a:bodyPr/>
        <a:lstStyle/>
        <a:p>
          <a:endParaRPr lang="en-US" sz="1200"/>
        </a:p>
      </dgm:t>
    </dgm:pt>
    <dgm:pt modelId="{F9A0FD95-3BA6-4454-81E8-2CEB6CC2DD1D}">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EMPLOYEE RETENTION</a:t>
          </a:r>
        </a:p>
      </dgm:t>
    </dgm:pt>
    <dgm:pt modelId="{EAF92174-F6D9-4525-8890-1B4C83365E98}" type="parTrans" cxnId="{44384845-0DD9-403C-98FF-5B5A517B0506}">
      <dgm:prSet custT="1"/>
      <dgm:spPr/>
      <dgm:t>
        <a:bodyPr/>
        <a:lstStyle/>
        <a:p>
          <a:endParaRPr lang="en-US" sz="1200"/>
        </a:p>
      </dgm:t>
    </dgm:pt>
    <dgm:pt modelId="{1C4078A7-4B7A-4822-B41B-0BCD27A47D6D}" type="sibTrans" cxnId="{44384845-0DD9-403C-98FF-5B5A517B0506}">
      <dgm:prSet/>
      <dgm:spPr/>
      <dgm:t>
        <a:bodyPr/>
        <a:lstStyle/>
        <a:p>
          <a:endParaRPr lang="en-US" sz="1200"/>
        </a:p>
      </dgm:t>
    </dgm:pt>
    <dgm:pt modelId="{C7E8F6C8-66CA-4307-94F6-973809DA9091}">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CAREER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ADVANCEMENT</a:t>
          </a:r>
        </a:p>
      </dgm:t>
    </dgm:pt>
    <dgm:pt modelId="{E12CA85D-A08D-4634-9D6C-872304AE0496}" type="parTrans" cxnId="{9AAA57C2-802D-46FF-9E80-517368A5D3B4}">
      <dgm:prSet custT="1"/>
      <dgm:spPr/>
      <dgm:t>
        <a:bodyPr/>
        <a:lstStyle/>
        <a:p>
          <a:endParaRPr lang="en-US" sz="1200"/>
        </a:p>
      </dgm:t>
    </dgm:pt>
    <dgm:pt modelId="{540C99BA-3517-409E-A735-C218C76BB5A5}" type="sibTrans" cxnId="{9AAA57C2-802D-46FF-9E80-517368A5D3B4}">
      <dgm:prSet/>
      <dgm:spPr/>
      <dgm:t>
        <a:bodyPr/>
        <a:lstStyle/>
        <a:p>
          <a:endParaRPr lang="en-US" sz="1200"/>
        </a:p>
      </dgm:t>
    </dgm:pt>
    <dgm:pt modelId="{AE253696-0FD1-4A73-BF36-CE08DFD63EFA}">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LESS LEARNING PERIOD</a:t>
          </a:r>
        </a:p>
      </dgm:t>
    </dgm:pt>
    <dgm:pt modelId="{3B4E2EEA-275F-4B86-B36F-A2762012DF9E}" type="parTrans" cxnId="{8EB12F14-D6F7-474C-98BD-F0772E085D1F}">
      <dgm:prSet custT="1"/>
      <dgm:spPr/>
      <dgm:t>
        <a:bodyPr/>
        <a:lstStyle/>
        <a:p>
          <a:endParaRPr lang="en-US" sz="1200"/>
        </a:p>
      </dgm:t>
    </dgm:pt>
    <dgm:pt modelId="{FFD7E589-465E-45D2-9789-F905A280D576}" type="sibTrans" cxnId="{8EB12F14-D6F7-474C-98BD-F0772E085D1F}">
      <dgm:prSet/>
      <dgm:spPr/>
      <dgm:t>
        <a:bodyPr/>
        <a:lstStyle/>
        <a:p>
          <a:endParaRPr lang="en-US" sz="1200"/>
        </a:p>
      </dgm:t>
    </dgm:pt>
    <dgm:pt modelId="{E144C43C-1776-4E86-A106-BA5A70FEC13C}">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ADVANCEMENT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IN TECHNOLOGY</a:t>
          </a:r>
        </a:p>
      </dgm:t>
    </dgm:pt>
    <dgm:pt modelId="{8015C20F-55B6-4E54-885E-BD231D39ACCB}" type="parTrans" cxnId="{02FA0520-AAD5-419F-849B-8DD72FEFD19B}">
      <dgm:prSet custT="1"/>
      <dgm:spPr/>
      <dgm:t>
        <a:bodyPr/>
        <a:lstStyle/>
        <a:p>
          <a:endParaRPr lang="en-US" sz="1200"/>
        </a:p>
      </dgm:t>
    </dgm:pt>
    <dgm:pt modelId="{F3A46B67-EAA7-492F-825D-5DC1192A3D96}" type="sibTrans" cxnId="{02FA0520-AAD5-419F-849B-8DD72FEFD19B}">
      <dgm:prSet/>
      <dgm:spPr/>
      <dgm:t>
        <a:bodyPr/>
        <a:lstStyle/>
        <a:p>
          <a:endParaRPr lang="en-US" sz="1200"/>
        </a:p>
      </dgm:t>
    </dgm:pt>
    <dgm:pt modelId="{66254EA4-70DB-484F-BD53-97CDB21E59CD}">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INTRO. OF</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NEW STRATEGIES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&amp; WORKING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METHODS IN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THE ORG.</a:t>
          </a:r>
        </a:p>
      </dgm:t>
    </dgm:pt>
    <dgm:pt modelId="{A8D2FA1D-807D-4BA6-AAC6-B51821597902}" type="parTrans" cxnId="{AAF97C87-FA2C-428A-8143-63A3844B5495}">
      <dgm:prSet custT="1"/>
      <dgm:spPr/>
      <dgm:t>
        <a:bodyPr/>
        <a:lstStyle/>
        <a:p>
          <a:endParaRPr lang="en-US" sz="1200"/>
        </a:p>
      </dgm:t>
    </dgm:pt>
    <dgm:pt modelId="{13D45E07-6D1B-4288-BE20-6A2974B1B139}" type="sibTrans" cxnId="{AAF97C87-FA2C-428A-8143-63A3844B5495}">
      <dgm:prSet/>
      <dgm:spPr/>
      <dgm:t>
        <a:bodyPr/>
        <a:lstStyle/>
        <a:p>
          <a:endParaRPr lang="en-US" sz="1200"/>
        </a:p>
      </dgm:t>
    </dgm:pt>
    <dgm:pt modelId="{346D2A6A-D0E1-4FE1-8F4D-5C83FABE6BF2}">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INCREASED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ORG. CAPABILITY</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effectLst/>
            <a:latin typeface="Arial" charset="0"/>
          </a:endParaRPr>
        </a:p>
      </dgm:t>
    </dgm:pt>
    <dgm:pt modelId="{761BB24D-BFFD-4A2A-AEA5-392F9AB02C60}" type="parTrans" cxnId="{3CCCDC2A-2D3F-4FC9-A451-D822E7C2D422}">
      <dgm:prSet custT="1"/>
      <dgm:spPr/>
      <dgm:t>
        <a:bodyPr/>
        <a:lstStyle/>
        <a:p>
          <a:endParaRPr lang="en-US" sz="1200"/>
        </a:p>
      </dgm:t>
    </dgm:pt>
    <dgm:pt modelId="{4F1CBDCD-DBE2-475B-B9E8-98A4F0415DE5}" type="sibTrans" cxnId="{3CCCDC2A-2D3F-4FC9-A451-D822E7C2D422}">
      <dgm:prSet/>
      <dgm:spPr/>
      <dgm:t>
        <a:bodyPr/>
        <a:lstStyle/>
        <a:p>
          <a:endParaRPr lang="en-US" sz="1200"/>
        </a:p>
      </dgm:t>
    </dgm:pt>
    <dgm:pt modelId="{62C975E9-4025-40A2-A46A-D2F113A7CD8C}">
      <dgm:prSet custT="1"/>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REDUCED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effectLst/>
              <a:latin typeface="Arial" charset="0"/>
            </a:rPr>
            <a:t>SUPERVISION &amp; LOW ACCIDENT RATES</a:t>
          </a:r>
        </a:p>
      </dgm:t>
    </dgm:pt>
    <dgm:pt modelId="{4827A82B-FDD6-4F53-BB5C-9054D4458B39}" type="parTrans" cxnId="{B52F51A7-116F-4D83-BA92-EF5191BE39FA}">
      <dgm:prSet custT="1"/>
      <dgm:spPr/>
      <dgm:t>
        <a:bodyPr/>
        <a:lstStyle/>
        <a:p>
          <a:endParaRPr lang="en-US" sz="1200"/>
        </a:p>
      </dgm:t>
    </dgm:pt>
    <dgm:pt modelId="{C4C566EC-76BE-4FFD-97B2-FA1A8B4582DD}" type="sibTrans" cxnId="{B52F51A7-116F-4D83-BA92-EF5191BE39FA}">
      <dgm:prSet/>
      <dgm:spPr/>
      <dgm:t>
        <a:bodyPr/>
        <a:lstStyle/>
        <a:p>
          <a:endParaRPr lang="en-US" sz="1200"/>
        </a:p>
      </dgm:t>
    </dgm:pt>
    <dgm:pt modelId="{FF841B62-7C93-4656-9569-FECBCF36E57A}" type="pres">
      <dgm:prSet presAssocID="{5A8F9AF1-3C31-4A55-A075-7DE95A2B4247}" presName="cycle" presStyleCnt="0">
        <dgm:presLayoutVars>
          <dgm:chMax val="1"/>
          <dgm:dir/>
          <dgm:animLvl val="ctr"/>
          <dgm:resizeHandles val="exact"/>
        </dgm:presLayoutVars>
      </dgm:prSet>
      <dgm:spPr/>
    </dgm:pt>
    <dgm:pt modelId="{07FBB585-39A1-4304-A316-A1A6A48B0F91}" type="pres">
      <dgm:prSet presAssocID="{CB11B2A7-E3ED-4FB0-A792-40C310DF1CE2}" presName="centerShape" presStyleLbl="node0" presStyleIdx="0" presStyleCnt="1" custScaleX="135248" custScaleY="114774"/>
      <dgm:spPr/>
      <dgm:t>
        <a:bodyPr/>
        <a:lstStyle/>
        <a:p>
          <a:endParaRPr lang="en-US"/>
        </a:p>
      </dgm:t>
    </dgm:pt>
    <dgm:pt modelId="{6876AEE9-E6E3-484C-AA49-7670950D285D}" type="pres">
      <dgm:prSet presAssocID="{949F0CE6-3207-41E8-B9E4-405D7C18648A}" presName="Name9" presStyleLbl="parChTrans1D2" presStyleIdx="0" presStyleCnt="10"/>
      <dgm:spPr/>
      <dgm:t>
        <a:bodyPr/>
        <a:lstStyle/>
        <a:p>
          <a:endParaRPr lang="en-US"/>
        </a:p>
      </dgm:t>
    </dgm:pt>
    <dgm:pt modelId="{A0CA5A5D-45C7-491A-A88B-9DF54C3F3029}" type="pres">
      <dgm:prSet presAssocID="{949F0CE6-3207-41E8-B9E4-405D7C18648A}" presName="connTx" presStyleLbl="parChTrans1D2" presStyleIdx="0" presStyleCnt="10"/>
      <dgm:spPr/>
      <dgm:t>
        <a:bodyPr/>
        <a:lstStyle/>
        <a:p>
          <a:endParaRPr lang="en-US"/>
        </a:p>
      </dgm:t>
    </dgm:pt>
    <dgm:pt modelId="{0DA62141-07D2-4CD9-B2F6-66E8B1324D4D}" type="pres">
      <dgm:prSet presAssocID="{A4CF1EDA-1EC9-4AA4-82FD-A4000A327400}" presName="node" presStyleLbl="node1" presStyleIdx="0" presStyleCnt="10" custScaleX="134778" custScaleY="111479" custRadScaleRad="97473" custRadScaleInc="42259">
        <dgm:presLayoutVars>
          <dgm:bulletEnabled val="1"/>
        </dgm:presLayoutVars>
      </dgm:prSet>
      <dgm:spPr/>
      <dgm:t>
        <a:bodyPr/>
        <a:lstStyle/>
        <a:p>
          <a:endParaRPr lang="en-US"/>
        </a:p>
      </dgm:t>
    </dgm:pt>
    <dgm:pt modelId="{1FE57FDB-0013-4E85-B217-7FD8E6299862}" type="pres">
      <dgm:prSet presAssocID="{92BA2AE5-80F6-4B41-997F-27249F335552}" presName="Name9" presStyleLbl="parChTrans1D2" presStyleIdx="1" presStyleCnt="10"/>
      <dgm:spPr/>
      <dgm:t>
        <a:bodyPr/>
        <a:lstStyle/>
        <a:p>
          <a:endParaRPr lang="en-US"/>
        </a:p>
      </dgm:t>
    </dgm:pt>
    <dgm:pt modelId="{E793EA42-1947-4E6D-A921-12CFF0D5611F}" type="pres">
      <dgm:prSet presAssocID="{92BA2AE5-80F6-4B41-997F-27249F335552}" presName="connTx" presStyleLbl="parChTrans1D2" presStyleIdx="1" presStyleCnt="10"/>
      <dgm:spPr/>
      <dgm:t>
        <a:bodyPr/>
        <a:lstStyle/>
        <a:p>
          <a:endParaRPr lang="en-US"/>
        </a:p>
      </dgm:t>
    </dgm:pt>
    <dgm:pt modelId="{46BC522F-D6DA-4AB8-B7EE-73C488833286}" type="pres">
      <dgm:prSet presAssocID="{7E44F772-C307-4DAD-89ED-EB2D1E4B8AE0}" presName="node" presStyleLbl="node1" presStyleIdx="1" presStyleCnt="10" custRadScaleRad="107612" custRadScaleInc="32533">
        <dgm:presLayoutVars>
          <dgm:bulletEnabled val="1"/>
        </dgm:presLayoutVars>
      </dgm:prSet>
      <dgm:spPr/>
      <dgm:t>
        <a:bodyPr/>
        <a:lstStyle/>
        <a:p>
          <a:endParaRPr lang="en-US"/>
        </a:p>
      </dgm:t>
    </dgm:pt>
    <dgm:pt modelId="{366523A4-63E2-4E7A-9275-2F88A59499CD}" type="pres">
      <dgm:prSet presAssocID="{77FC7CC5-8A3E-49E8-92AE-321D396195AF}" presName="Name9" presStyleLbl="parChTrans1D2" presStyleIdx="2" presStyleCnt="10"/>
      <dgm:spPr/>
      <dgm:t>
        <a:bodyPr/>
        <a:lstStyle/>
        <a:p>
          <a:endParaRPr lang="en-US"/>
        </a:p>
      </dgm:t>
    </dgm:pt>
    <dgm:pt modelId="{45913AE5-A1FE-4265-97F4-6BC03DFC0D79}" type="pres">
      <dgm:prSet presAssocID="{77FC7CC5-8A3E-49E8-92AE-321D396195AF}" presName="connTx" presStyleLbl="parChTrans1D2" presStyleIdx="2" presStyleCnt="10"/>
      <dgm:spPr/>
      <dgm:t>
        <a:bodyPr/>
        <a:lstStyle/>
        <a:p>
          <a:endParaRPr lang="en-US"/>
        </a:p>
      </dgm:t>
    </dgm:pt>
    <dgm:pt modelId="{AA0828E3-28B9-4B8F-8B78-B25C7AD30482}" type="pres">
      <dgm:prSet presAssocID="{AAA18EC9-BCA1-4BBF-A4F8-4CE163A0D278}" presName="node" presStyleLbl="node1" presStyleIdx="2" presStyleCnt="10" custScaleX="151750" custScaleY="111024">
        <dgm:presLayoutVars>
          <dgm:bulletEnabled val="1"/>
        </dgm:presLayoutVars>
      </dgm:prSet>
      <dgm:spPr/>
      <dgm:t>
        <a:bodyPr/>
        <a:lstStyle/>
        <a:p>
          <a:endParaRPr lang="en-US"/>
        </a:p>
      </dgm:t>
    </dgm:pt>
    <dgm:pt modelId="{8861A801-7553-4462-9F16-02E4C0DB0F7B}" type="pres">
      <dgm:prSet presAssocID="{EAF92174-F6D9-4525-8890-1B4C83365E98}" presName="Name9" presStyleLbl="parChTrans1D2" presStyleIdx="3" presStyleCnt="10"/>
      <dgm:spPr/>
      <dgm:t>
        <a:bodyPr/>
        <a:lstStyle/>
        <a:p>
          <a:endParaRPr lang="en-US"/>
        </a:p>
      </dgm:t>
    </dgm:pt>
    <dgm:pt modelId="{14E1D23D-05D4-428B-8EE9-A52EB75C344C}" type="pres">
      <dgm:prSet presAssocID="{EAF92174-F6D9-4525-8890-1B4C83365E98}" presName="connTx" presStyleLbl="parChTrans1D2" presStyleIdx="3" presStyleCnt="10"/>
      <dgm:spPr/>
      <dgm:t>
        <a:bodyPr/>
        <a:lstStyle/>
        <a:p>
          <a:endParaRPr lang="en-US"/>
        </a:p>
      </dgm:t>
    </dgm:pt>
    <dgm:pt modelId="{C01AC291-EC48-4571-8646-644A2721F16E}" type="pres">
      <dgm:prSet presAssocID="{F9A0FD95-3BA6-4454-81E8-2CEB6CC2DD1D}" presName="node" presStyleLbl="node1" presStyleIdx="3" presStyleCnt="10" custScaleX="164147" custScaleY="106620">
        <dgm:presLayoutVars>
          <dgm:bulletEnabled val="1"/>
        </dgm:presLayoutVars>
      </dgm:prSet>
      <dgm:spPr/>
      <dgm:t>
        <a:bodyPr/>
        <a:lstStyle/>
        <a:p>
          <a:endParaRPr lang="en-US"/>
        </a:p>
      </dgm:t>
    </dgm:pt>
    <dgm:pt modelId="{87CCA28D-E0E5-4706-A2B0-7DD0FAF3CD72}" type="pres">
      <dgm:prSet presAssocID="{E12CA85D-A08D-4634-9D6C-872304AE0496}" presName="Name9" presStyleLbl="parChTrans1D2" presStyleIdx="4" presStyleCnt="10"/>
      <dgm:spPr/>
      <dgm:t>
        <a:bodyPr/>
        <a:lstStyle/>
        <a:p>
          <a:endParaRPr lang="en-US"/>
        </a:p>
      </dgm:t>
    </dgm:pt>
    <dgm:pt modelId="{D9A3E551-227F-4C6B-993B-B62014F1ED21}" type="pres">
      <dgm:prSet presAssocID="{E12CA85D-A08D-4634-9D6C-872304AE0496}" presName="connTx" presStyleLbl="parChTrans1D2" presStyleIdx="4" presStyleCnt="10"/>
      <dgm:spPr/>
      <dgm:t>
        <a:bodyPr/>
        <a:lstStyle/>
        <a:p>
          <a:endParaRPr lang="en-US"/>
        </a:p>
      </dgm:t>
    </dgm:pt>
    <dgm:pt modelId="{288E61C5-C29C-469F-A50F-12EB1822F491}" type="pres">
      <dgm:prSet presAssocID="{C7E8F6C8-66CA-4307-94F6-973809DA9091}" presName="node" presStyleLbl="node1" presStyleIdx="4" presStyleCnt="10">
        <dgm:presLayoutVars>
          <dgm:bulletEnabled val="1"/>
        </dgm:presLayoutVars>
      </dgm:prSet>
      <dgm:spPr/>
      <dgm:t>
        <a:bodyPr/>
        <a:lstStyle/>
        <a:p>
          <a:endParaRPr lang="en-US"/>
        </a:p>
      </dgm:t>
    </dgm:pt>
    <dgm:pt modelId="{ED91EB47-EC11-48C3-9BBF-1FE43A0C520A}" type="pres">
      <dgm:prSet presAssocID="{3B4E2EEA-275F-4B86-B36F-A2762012DF9E}" presName="Name9" presStyleLbl="parChTrans1D2" presStyleIdx="5" presStyleCnt="10"/>
      <dgm:spPr/>
      <dgm:t>
        <a:bodyPr/>
        <a:lstStyle/>
        <a:p>
          <a:endParaRPr lang="en-US"/>
        </a:p>
      </dgm:t>
    </dgm:pt>
    <dgm:pt modelId="{AD8F1108-A6D5-4B67-9784-610A64C76255}" type="pres">
      <dgm:prSet presAssocID="{3B4E2EEA-275F-4B86-B36F-A2762012DF9E}" presName="connTx" presStyleLbl="parChTrans1D2" presStyleIdx="5" presStyleCnt="10"/>
      <dgm:spPr/>
      <dgm:t>
        <a:bodyPr/>
        <a:lstStyle/>
        <a:p>
          <a:endParaRPr lang="en-US"/>
        </a:p>
      </dgm:t>
    </dgm:pt>
    <dgm:pt modelId="{DADD6E74-139C-4706-BCD8-047A69B7777E}" type="pres">
      <dgm:prSet presAssocID="{AE253696-0FD1-4A73-BF36-CE08DFD63EFA}" presName="node" presStyleLbl="node1" presStyleIdx="5" presStyleCnt="10" custScaleX="139896" custScaleY="98427">
        <dgm:presLayoutVars>
          <dgm:bulletEnabled val="1"/>
        </dgm:presLayoutVars>
      </dgm:prSet>
      <dgm:spPr/>
      <dgm:t>
        <a:bodyPr/>
        <a:lstStyle/>
        <a:p>
          <a:endParaRPr lang="en-US"/>
        </a:p>
      </dgm:t>
    </dgm:pt>
    <dgm:pt modelId="{EBC5B611-116D-4891-923A-5BDF8C62627C}" type="pres">
      <dgm:prSet presAssocID="{8015C20F-55B6-4E54-885E-BD231D39ACCB}" presName="Name9" presStyleLbl="parChTrans1D2" presStyleIdx="6" presStyleCnt="10"/>
      <dgm:spPr/>
      <dgm:t>
        <a:bodyPr/>
        <a:lstStyle/>
        <a:p>
          <a:endParaRPr lang="en-US"/>
        </a:p>
      </dgm:t>
    </dgm:pt>
    <dgm:pt modelId="{D735C507-276F-4805-9CBA-A5E27B425575}" type="pres">
      <dgm:prSet presAssocID="{8015C20F-55B6-4E54-885E-BD231D39ACCB}" presName="connTx" presStyleLbl="parChTrans1D2" presStyleIdx="6" presStyleCnt="10"/>
      <dgm:spPr/>
      <dgm:t>
        <a:bodyPr/>
        <a:lstStyle/>
        <a:p>
          <a:endParaRPr lang="en-US"/>
        </a:p>
      </dgm:t>
    </dgm:pt>
    <dgm:pt modelId="{3D55801A-F6D4-4AFD-961A-8454252FAD2F}" type="pres">
      <dgm:prSet presAssocID="{E144C43C-1776-4E86-A106-BA5A70FEC13C}" presName="node" presStyleLbl="node1" presStyleIdx="6" presStyleCnt="10" custScaleX="151483" custScaleY="97267">
        <dgm:presLayoutVars>
          <dgm:bulletEnabled val="1"/>
        </dgm:presLayoutVars>
      </dgm:prSet>
      <dgm:spPr/>
      <dgm:t>
        <a:bodyPr/>
        <a:lstStyle/>
        <a:p>
          <a:endParaRPr lang="en-US"/>
        </a:p>
      </dgm:t>
    </dgm:pt>
    <dgm:pt modelId="{BE3027C8-FCE1-4B13-9BFD-AD274891998E}" type="pres">
      <dgm:prSet presAssocID="{A8D2FA1D-807D-4BA6-AAC6-B51821597902}" presName="Name9" presStyleLbl="parChTrans1D2" presStyleIdx="7" presStyleCnt="10"/>
      <dgm:spPr/>
      <dgm:t>
        <a:bodyPr/>
        <a:lstStyle/>
        <a:p>
          <a:endParaRPr lang="en-US"/>
        </a:p>
      </dgm:t>
    </dgm:pt>
    <dgm:pt modelId="{5640F516-7453-4B0D-B183-E9F9C2171FA3}" type="pres">
      <dgm:prSet presAssocID="{A8D2FA1D-807D-4BA6-AAC6-B51821597902}" presName="connTx" presStyleLbl="parChTrans1D2" presStyleIdx="7" presStyleCnt="10"/>
      <dgm:spPr/>
      <dgm:t>
        <a:bodyPr/>
        <a:lstStyle/>
        <a:p>
          <a:endParaRPr lang="en-US"/>
        </a:p>
      </dgm:t>
    </dgm:pt>
    <dgm:pt modelId="{2D10DB4A-3A34-4708-9A23-DD917AD62F04}" type="pres">
      <dgm:prSet presAssocID="{66254EA4-70DB-484F-BD53-97CDB21E59CD}" presName="node" presStyleLbl="node1" presStyleIdx="7" presStyleCnt="10" custScaleX="133154" custScaleY="123289">
        <dgm:presLayoutVars>
          <dgm:bulletEnabled val="1"/>
        </dgm:presLayoutVars>
      </dgm:prSet>
      <dgm:spPr/>
      <dgm:t>
        <a:bodyPr/>
        <a:lstStyle/>
        <a:p>
          <a:endParaRPr lang="en-US"/>
        </a:p>
      </dgm:t>
    </dgm:pt>
    <dgm:pt modelId="{1B41B30E-9955-40D1-9491-3581708736DD}" type="pres">
      <dgm:prSet presAssocID="{761BB24D-BFFD-4A2A-AEA5-392F9AB02C60}" presName="Name9" presStyleLbl="parChTrans1D2" presStyleIdx="8" presStyleCnt="10"/>
      <dgm:spPr/>
      <dgm:t>
        <a:bodyPr/>
        <a:lstStyle/>
        <a:p>
          <a:endParaRPr lang="en-US"/>
        </a:p>
      </dgm:t>
    </dgm:pt>
    <dgm:pt modelId="{A08322E6-8D2F-4277-B247-05242FD2B034}" type="pres">
      <dgm:prSet presAssocID="{761BB24D-BFFD-4A2A-AEA5-392F9AB02C60}" presName="connTx" presStyleLbl="parChTrans1D2" presStyleIdx="8" presStyleCnt="10"/>
      <dgm:spPr/>
      <dgm:t>
        <a:bodyPr/>
        <a:lstStyle/>
        <a:p>
          <a:endParaRPr lang="en-US"/>
        </a:p>
      </dgm:t>
    </dgm:pt>
    <dgm:pt modelId="{A48EA3E8-A712-4B37-9A1E-57E58F717B23}" type="pres">
      <dgm:prSet presAssocID="{346D2A6A-D0E1-4FE1-8F4D-5C83FABE6BF2}" presName="node" presStyleLbl="node1" presStyleIdx="8" presStyleCnt="10" custScaleX="136253" custScaleY="118885">
        <dgm:presLayoutVars>
          <dgm:bulletEnabled val="1"/>
        </dgm:presLayoutVars>
      </dgm:prSet>
      <dgm:spPr/>
      <dgm:t>
        <a:bodyPr/>
        <a:lstStyle/>
        <a:p>
          <a:endParaRPr lang="en-US"/>
        </a:p>
      </dgm:t>
    </dgm:pt>
    <dgm:pt modelId="{22C50B7D-4C8D-49FB-B524-83F3DD2867D1}" type="pres">
      <dgm:prSet presAssocID="{4827A82B-FDD6-4F53-BB5C-9054D4458B39}" presName="Name9" presStyleLbl="parChTrans1D2" presStyleIdx="9" presStyleCnt="10"/>
      <dgm:spPr/>
      <dgm:t>
        <a:bodyPr/>
        <a:lstStyle/>
        <a:p>
          <a:endParaRPr lang="en-US"/>
        </a:p>
      </dgm:t>
    </dgm:pt>
    <dgm:pt modelId="{BF22B5B9-F2CF-4E97-BBA2-B562C84FA424}" type="pres">
      <dgm:prSet presAssocID="{4827A82B-FDD6-4F53-BB5C-9054D4458B39}" presName="connTx" presStyleLbl="parChTrans1D2" presStyleIdx="9" presStyleCnt="10"/>
      <dgm:spPr/>
      <dgm:t>
        <a:bodyPr/>
        <a:lstStyle/>
        <a:p>
          <a:endParaRPr lang="en-US"/>
        </a:p>
      </dgm:t>
    </dgm:pt>
    <dgm:pt modelId="{47F68D70-5B56-418F-BB19-9A31E0333243}" type="pres">
      <dgm:prSet presAssocID="{62C975E9-4025-40A2-A46A-D2F113A7CD8C}" presName="node" presStyleLbl="node1" presStyleIdx="9" presStyleCnt="10" custScaleX="156132" custScaleY="123796">
        <dgm:presLayoutVars>
          <dgm:bulletEnabled val="1"/>
        </dgm:presLayoutVars>
      </dgm:prSet>
      <dgm:spPr/>
      <dgm:t>
        <a:bodyPr/>
        <a:lstStyle/>
        <a:p>
          <a:endParaRPr lang="en-US"/>
        </a:p>
      </dgm:t>
    </dgm:pt>
  </dgm:ptLst>
  <dgm:cxnLst>
    <dgm:cxn modelId="{57301428-2DEF-4725-818D-08DEEBA068B5}" type="presOf" srcId="{E144C43C-1776-4E86-A106-BA5A70FEC13C}" destId="{3D55801A-F6D4-4AFD-961A-8454252FAD2F}" srcOrd="0" destOrd="0" presId="urn:microsoft.com/office/officeart/2005/8/layout/radial1"/>
    <dgm:cxn modelId="{1B8D128E-D44F-48B4-B401-D3600A2461A7}" type="presOf" srcId="{CB11B2A7-E3ED-4FB0-A792-40C310DF1CE2}" destId="{07FBB585-39A1-4304-A316-A1A6A48B0F91}" srcOrd="0" destOrd="0" presId="urn:microsoft.com/office/officeart/2005/8/layout/radial1"/>
    <dgm:cxn modelId="{8D797029-BFA0-4D8B-A82A-F18A70E1EC7F}" type="presOf" srcId="{EAF92174-F6D9-4525-8890-1B4C83365E98}" destId="{8861A801-7553-4462-9F16-02E4C0DB0F7B}" srcOrd="0" destOrd="0" presId="urn:microsoft.com/office/officeart/2005/8/layout/radial1"/>
    <dgm:cxn modelId="{4495BDB4-C13C-4C2B-9ED4-6CE65547864F}" type="presOf" srcId="{62C975E9-4025-40A2-A46A-D2F113A7CD8C}" destId="{47F68D70-5B56-418F-BB19-9A31E0333243}" srcOrd="0" destOrd="0" presId="urn:microsoft.com/office/officeart/2005/8/layout/radial1"/>
    <dgm:cxn modelId="{414EFFF3-257D-4214-95D1-07310E3D8569}" type="presOf" srcId="{92BA2AE5-80F6-4B41-997F-27249F335552}" destId="{E793EA42-1947-4E6D-A921-12CFF0D5611F}" srcOrd="1" destOrd="0" presId="urn:microsoft.com/office/officeart/2005/8/layout/radial1"/>
    <dgm:cxn modelId="{133FCD5D-7462-4531-B25E-689E926382B5}" type="presOf" srcId="{A4CF1EDA-1EC9-4AA4-82FD-A4000A327400}" destId="{0DA62141-07D2-4CD9-B2F6-66E8B1324D4D}" srcOrd="0" destOrd="0" presId="urn:microsoft.com/office/officeart/2005/8/layout/radial1"/>
    <dgm:cxn modelId="{9A81A15C-CDD0-4C43-9FCE-15A6578A05CB}" type="presOf" srcId="{F9A0FD95-3BA6-4454-81E8-2CEB6CC2DD1D}" destId="{C01AC291-EC48-4571-8646-644A2721F16E}" srcOrd="0" destOrd="0" presId="urn:microsoft.com/office/officeart/2005/8/layout/radial1"/>
    <dgm:cxn modelId="{E01CE1FF-977E-4E0A-8AF0-ED42742BCA17}" type="presOf" srcId="{949F0CE6-3207-41E8-B9E4-405D7C18648A}" destId="{A0CA5A5D-45C7-491A-A88B-9DF54C3F3029}" srcOrd="1" destOrd="0" presId="urn:microsoft.com/office/officeart/2005/8/layout/radial1"/>
    <dgm:cxn modelId="{309A2B1E-540A-4517-B10E-A8A30D950AC5}" type="presOf" srcId="{77FC7CC5-8A3E-49E8-92AE-321D396195AF}" destId="{45913AE5-A1FE-4265-97F4-6BC03DFC0D79}" srcOrd="1" destOrd="0" presId="urn:microsoft.com/office/officeart/2005/8/layout/radial1"/>
    <dgm:cxn modelId="{792B200E-FDED-4133-BCCC-7163BD93AF6F}" type="presOf" srcId="{66254EA4-70DB-484F-BD53-97CDB21E59CD}" destId="{2D10DB4A-3A34-4708-9A23-DD917AD62F04}" srcOrd="0" destOrd="0" presId="urn:microsoft.com/office/officeart/2005/8/layout/radial1"/>
    <dgm:cxn modelId="{5C51DD36-95D6-4D93-8F7B-9EDEC7611746}" type="presOf" srcId="{92BA2AE5-80F6-4B41-997F-27249F335552}" destId="{1FE57FDB-0013-4E85-B217-7FD8E6299862}" srcOrd="0" destOrd="0" presId="urn:microsoft.com/office/officeart/2005/8/layout/radial1"/>
    <dgm:cxn modelId="{DC4C044F-DE68-43AD-B21A-25D9FB72BADF}" type="presOf" srcId="{C7E8F6C8-66CA-4307-94F6-973809DA9091}" destId="{288E61C5-C29C-469F-A50F-12EB1822F491}" srcOrd="0" destOrd="0" presId="urn:microsoft.com/office/officeart/2005/8/layout/radial1"/>
    <dgm:cxn modelId="{E3DB4E74-CDC2-40AF-BDAA-019A6CEB447D}" type="presOf" srcId="{761BB24D-BFFD-4A2A-AEA5-392F9AB02C60}" destId="{1B41B30E-9955-40D1-9491-3581708736DD}" srcOrd="0" destOrd="0" presId="urn:microsoft.com/office/officeart/2005/8/layout/radial1"/>
    <dgm:cxn modelId="{EE4E1891-9443-4297-AE0C-0D3F070EC64F}" type="presOf" srcId="{E12CA85D-A08D-4634-9D6C-872304AE0496}" destId="{87CCA28D-E0E5-4706-A2B0-7DD0FAF3CD72}" srcOrd="0" destOrd="0" presId="urn:microsoft.com/office/officeart/2005/8/layout/radial1"/>
    <dgm:cxn modelId="{7BE87AED-8EA0-4DBD-ACC7-C9BAA1FED1F2}" type="presOf" srcId="{8015C20F-55B6-4E54-885E-BD231D39ACCB}" destId="{D735C507-276F-4805-9CBA-A5E27B425575}" srcOrd="1" destOrd="0" presId="urn:microsoft.com/office/officeart/2005/8/layout/radial1"/>
    <dgm:cxn modelId="{37E57BD5-6E31-4239-B987-835F51C7B36B}" srcId="{CB11B2A7-E3ED-4FB0-A792-40C310DF1CE2}" destId="{7E44F772-C307-4DAD-89ED-EB2D1E4B8AE0}" srcOrd="1" destOrd="0" parTransId="{92BA2AE5-80F6-4B41-997F-27249F335552}" sibTransId="{2A2AFDB8-D65B-4E71-AEE6-05A57D5220C5}"/>
    <dgm:cxn modelId="{9AAA57C2-802D-46FF-9E80-517368A5D3B4}" srcId="{CB11B2A7-E3ED-4FB0-A792-40C310DF1CE2}" destId="{C7E8F6C8-66CA-4307-94F6-973809DA9091}" srcOrd="4" destOrd="0" parTransId="{E12CA85D-A08D-4634-9D6C-872304AE0496}" sibTransId="{540C99BA-3517-409E-A735-C218C76BB5A5}"/>
    <dgm:cxn modelId="{3CCCDC2A-2D3F-4FC9-A451-D822E7C2D422}" srcId="{CB11B2A7-E3ED-4FB0-A792-40C310DF1CE2}" destId="{346D2A6A-D0E1-4FE1-8F4D-5C83FABE6BF2}" srcOrd="8" destOrd="0" parTransId="{761BB24D-BFFD-4A2A-AEA5-392F9AB02C60}" sibTransId="{4F1CBDCD-DBE2-475B-B9E8-98A4F0415DE5}"/>
    <dgm:cxn modelId="{374BE0A7-8D62-44DE-81BF-1566047EEC1B}" type="presOf" srcId="{3B4E2EEA-275F-4B86-B36F-A2762012DF9E}" destId="{ED91EB47-EC11-48C3-9BBF-1FE43A0C520A}" srcOrd="0" destOrd="0" presId="urn:microsoft.com/office/officeart/2005/8/layout/radial1"/>
    <dgm:cxn modelId="{B0413230-2CE2-47FB-8890-98193CAF6D6C}" type="presOf" srcId="{8015C20F-55B6-4E54-885E-BD231D39ACCB}" destId="{EBC5B611-116D-4891-923A-5BDF8C62627C}" srcOrd="0" destOrd="0" presId="urn:microsoft.com/office/officeart/2005/8/layout/radial1"/>
    <dgm:cxn modelId="{8EB12F14-D6F7-474C-98BD-F0772E085D1F}" srcId="{CB11B2A7-E3ED-4FB0-A792-40C310DF1CE2}" destId="{AE253696-0FD1-4A73-BF36-CE08DFD63EFA}" srcOrd="5" destOrd="0" parTransId="{3B4E2EEA-275F-4B86-B36F-A2762012DF9E}" sibTransId="{FFD7E589-465E-45D2-9789-F905A280D576}"/>
    <dgm:cxn modelId="{749B7B6D-979D-41CE-B8E6-CA5348D151FF}" type="presOf" srcId="{A8D2FA1D-807D-4BA6-AAC6-B51821597902}" destId="{BE3027C8-FCE1-4B13-9BFD-AD274891998E}" srcOrd="0" destOrd="0" presId="urn:microsoft.com/office/officeart/2005/8/layout/radial1"/>
    <dgm:cxn modelId="{B52F51A7-116F-4D83-BA92-EF5191BE39FA}" srcId="{CB11B2A7-E3ED-4FB0-A792-40C310DF1CE2}" destId="{62C975E9-4025-40A2-A46A-D2F113A7CD8C}" srcOrd="9" destOrd="0" parTransId="{4827A82B-FDD6-4F53-BB5C-9054D4458B39}" sibTransId="{C4C566EC-76BE-4FFD-97B2-FA1A8B4582DD}"/>
    <dgm:cxn modelId="{21080028-8CEE-4590-A578-07EA36F8DFEF}" type="presOf" srcId="{4827A82B-FDD6-4F53-BB5C-9054D4458B39}" destId="{22C50B7D-4C8D-49FB-B524-83F3DD2867D1}" srcOrd="0" destOrd="0" presId="urn:microsoft.com/office/officeart/2005/8/layout/radial1"/>
    <dgm:cxn modelId="{B0444472-18FC-4D1B-A6F2-6271F33D0F4B}" srcId="{CB11B2A7-E3ED-4FB0-A792-40C310DF1CE2}" destId="{A4CF1EDA-1EC9-4AA4-82FD-A4000A327400}" srcOrd="0" destOrd="0" parTransId="{949F0CE6-3207-41E8-B9E4-405D7C18648A}" sibTransId="{F40599DD-CF15-4486-BD3D-7BA7CF64215B}"/>
    <dgm:cxn modelId="{370F9306-A081-4C1D-9DD8-60EBE5A11B66}" type="presOf" srcId="{3B4E2EEA-275F-4B86-B36F-A2762012DF9E}" destId="{AD8F1108-A6D5-4B67-9784-610A64C76255}" srcOrd="1" destOrd="0" presId="urn:microsoft.com/office/officeart/2005/8/layout/radial1"/>
    <dgm:cxn modelId="{AAF97C87-FA2C-428A-8143-63A3844B5495}" srcId="{CB11B2A7-E3ED-4FB0-A792-40C310DF1CE2}" destId="{66254EA4-70DB-484F-BD53-97CDB21E59CD}" srcOrd="7" destOrd="0" parTransId="{A8D2FA1D-807D-4BA6-AAC6-B51821597902}" sibTransId="{13D45E07-6D1B-4288-BE20-6A2974B1B139}"/>
    <dgm:cxn modelId="{02FA0520-AAD5-419F-849B-8DD72FEFD19B}" srcId="{CB11B2A7-E3ED-4FB0-A792-40C310DF1CE2}" destId="{E144C43C-1776-4E86-A106-BA5A70FEC13C}" srcOrd="6" destOrd="0" parTransId="{8015C20F-55B6-4E54-885E-BD231D39ACCB}" sibTransId="{F3A46B67-EAA7-492F-825D-5DC1192A3D96}"/>
    <dgm:cxn modelId="{52831499-B458-46A8-BE7B-9C1E54892D6E}" type="presOf" srcId="{AE253696-0FD1-4A73-BF36-CE08DFD63EFA}" destId="{DADD6E74-139C-4706-BCD8-047A69B7777E}" srcOrd="0" destOrd="0" presId="urn:microsoft.com/office/officeart/2005/8/layout/radial1"/>
    <dgm:cxn modelId="{A9452E3F-FE88-4683-A619-455D73B7B4AC}" type="presOf" srcId="{346D2A6A-D0E1-4FE1-8F4D-5C83FABE6BF2}" destId="{A48EA3E8-A712-4B37-9A1E-57E58F717B23}" srcOrd="0" destOrd="0" presId="urn:microsoft.com/office/officeart/2005/8/layout/radial1"/>
    <dgm:cxn modelId="{4C5FFBCC-6CA7-4FAD-8C96-EA601D813732}" type="presOf" srcId="{7E44F772-C307-4DAD-89ED-EB2D1E4B8AE0}" destId="{46BC522F-D6DA-4AB8-B7EE-73C488833286}" srcOrd="0" destOrd="0" presId="urn:microsoft.com/office/officeart/2005/8/layout/radial1"/>
    <dgm:cxn modelId="{D093C9D3-7B65-411B-AB0F-B94F8DA396C6}" type="presOf" srcId="{AAA18EC9-BCA1-4BBF-A4F8-4CE163A0D278}" destId="{AA0828E3-28B9-4B8F-8B78-B25C7AD30482}" srcOrd="0" destOrd="0" presId="urn:microsoft.com/office/officeart/2005/8/layout/radial1"/>
    <dgm:cxn modelId="{AC681B21-4EAD-43D3-AD9D-E788E2F42371}" type="presOf" srcId="{E12CA85D-A08D-4634-9D6C-872304AE0496}" destId="{D9A3E551-227F-4C6B-993B-B62014F1ED21}" srcOrd="1" destOrd="0" presId="urn:microsoft.com/office/officeart/2005/8/layout/radial1"/>
    <dgm:cxn modelId="{6B18DBFE-9B88-416D-AFBD-49660DF73217}" type="presOf" srcId="{949F0CE6-3207-41E8-B9E4-405D7C18648A}" destId="{6876AEE9-E6E3-484C-AA49-7670950D285D}" srcOrd="0" destOrd="0" presId="urn:microsoft.com/office/officeart/2005/8/layout/radial1"/>
    <dgm:cxn modelId="{5F92E1B0-DD16-47F0-B26C-87DEEE570C10}" type="presOf" srcId="{4827A82B-FDD6-4F53-BB5C-9054D4458B39}" destId="{BF22B5B9-F2CF-4E97-BBA2-B562C84FA424}" srcOrd="1" destOrd="0" presId="urn:microsoft.com/office/officeart/2005/8/layout/radial1"/>
    <dgm:cxn modelId="{E1C6AB40-7659-4517-87C5-8A3F962BEF21}" type="presOf" srcId="{A8D2FA1D-807D-4BA6-AAC6-B51821597902}" destId="{5640F516-7453-4B0D-B183-E9F9C2171FA3}" srcOrd="1" destOrd="0" presId="urn:microsoft.com/office/officeart/2005/8/layout/radial1"/>
    <dgm:cxn modelId="{44BD709C-0F91-4A3F-8331-D23A4664D64E}" srcId="{CB11B2A7-E3ED-4FB0-A792-40C310DF1CE2}" destId="{AAA18EC9-BCA1-4BBF-A4F8-4CE163A0D278}" srcOrd="2" destOrd="0" parTransId="{77FC7CC5-8A3E-49E8-92AE-321D396195AF}" sibTransId="{77B59CFD-EB14-4C14-9D1C-52C094F50FEF}"/>
    <dgm:cxn modelId="{F9B5A751-22B3-4428-9136-DA73232CBC82}" type="presOf" srcId="{77FC7CC5-8A3E-49E8-92AE-321D396195AF}" destId="{366523A4-63E2-4E7A-9275-2F88A59499CD}" srcOrd="0" destOrd="0" presId="urn:microsoft.com/office/officeart/2005/8/layout/radial1"/>
    <dgm:cxn modelId="{017A5DF4-9720-4B53-96C3-7B3836DEE38B}" type="presOf" srcId="{761BB24D-BFFD-4A2A-AEA5-392F9AB02C60}" destId="{A08322E6-8D2F-4277-B247-05242FD2B034}" srcOrd="1" destOrd="0" presId="urn:microsoft.com/office/officeart/2005/8/layout/radial1"/>
    <dgm:cxn modelId="{A1C60FCC-A588-4133-97FE-60AAE986A920}" type="presOf" srcId="{EAF92174-F6D9-4525-8890-1B4C83365E98}" destId="{14E1D23D-05D4-428B-8EE9-A52EB75C344C}" srcOrd="1" destOrd="0" presId="urn:microsoft.com/office/officeart/2005/8/layout/radial1"/>
    <dgm:cxn modelId="{384D7512-E259-4E06-AB8B-966AFB63A240}" srcId="{5A8F9AF1-3C31-4A55-A075-7DE95A2B4247}" destId="{CB11B2A7-E3ED-4FB0-A792-40C310DF1CE2}" srcOrd="0" destOrd="0" parTransId="{5B4A5DD5-6466-4CBB-B1D8-7F46095922B8}" sibTransId="{EB14C184-066C-4383-8BCB-9157FC0AC910}"/>
    <dgm:cxn modelId="{EC20AA27-C0C5-41DA-ADBA-F036A5A6E81B}" type="presOf" srcId="{5A8F9AF1-3C31-4A55-A075-7DE95A2B4247}" destId="{FF841B62-7C93-4656-9569-FECBCF36E57A}" srcOrd="0" destOrd="0" presId="urn:microsoft.com/office/officeart/2005/8/layout/radial1"/>
    <dgm:cxn modelId="{44384845-0DD9-403C-98FF-5B5A517B0506}" srcId="{CB11B2A7-E3ED-4FB0-A792-40C310DF1CE2}" destId="{F9A0FD95-3BA6-4454-81E8-2CEB6CC2DD1D}" srcOrd="3" destOrd="0" parTransId="{EAF92174-F6D9-4525-8890-1B4C83365E98}" sibTransId="{1C4078A7-4B7A-4822-B41B-0BCD27A47D6D}"/>
    <dgm:cxn modelId="{90CBAFB2-09C5-4653-9A90-A092A80E84E1}" type="presParOf" srcId="{FF841B62-7C93-4656-9569-FECBCF36E57A}" destId="{07FBB585-39A1-4304-A316-A1A6A48B0F91}" srcOrd="0" destOrd="0" presId="urn:microsoft.com/office/officeart/2005/8/layout/radial1"/>
    <dgm:cxn modelId="{FC6E034F-7362-43F6-AF19-5112E00C4373}" type="presParOf" srcId="{FF841B62-7C93-4656-9569-FECBCF36E57A}" destId="{6876AEE9-E6E3-484C-AA49-7670950D285D}" srcOrd="1" destOrd="0" presId="urn:microsoft.com/office/officeart/2005/8/layout/radial1"/>
    <dgm:cxn modelId="{19B2173D-4B6D-499E-9D79-47361CEDF0B9}" type="presParOf" srcId="{6876AEE9-E6E3-484C-AA49-7670950D285D}" destId="{A0CA5A5D-45C7-491A-A88B-9DF54C3F3029}" srcOrd="0" destOrd="0" presId="urn:microsoft.com/office/officeart/2005/8/layout/radial1"/>
    <dgm:cxn modelId="{D44DA351-D1E5-4415-AE9B-F76AA27DF62F}" type="presParOf" srcId="{FF841B62-7C93-4656-9569-FECBCF36E57A}" destId="{0DA62141-07D2-4CD9-B2F6-66E8B1324D4D}" srcOrd="2" destOrd="0" presId="urn:microsoft.com/office/officeart/2005/8/layout/radial1"/>
    <dgm:cxn modelId="{1089160E-52D7-4891-8B46-A78F6E32FB86}" type="presParOf" srcId="{FF841B62-7C93-4656-9569-FECBCF36E57A}" destId="{1FE57FDB-0013-4E85-B217-7FD8E6299862}" srcOrd="3" destOrd="0" presId="urn:microsoft.com/office/officeart/2005/8/layout/radial1"/>
    <dgm:cxn modelId="{4DDADB8E-ABEB-49B1-B7F1-56818881D311}" type="presParOf" srcId="{1FE57FDB-0013-4E85-B217-7FD8E6299862}" destId="{E793EA42-1947-4E6D-A921-12CFF0D5611F}" srcOrd="0" destOrd="0" presId="urn:microsoft.com/office/officeart/2005/8/layout/radial1"/>
    <dgm:cxn modelId="{78DD6CC9-77BC-4C64-A99F-C4783275521E}" type="presParOf" srcId="{FF841B62-7C93-4656-9569-FECBCF36E57A}" destId="{46BC522F-D6DA-4AB8-B7EE-73C488833286}" srcOrd="4" destOrd="0" presId="urn:microsoft.com/office/officeart/2005/8/layout/radial1"/>
    <dgm:cxn modelId="{BB946ECB-6F13-4885-8E21-C045ABA1BEA9}" type="presParOf" srcId="{FF841B62-7C93-4656-9569-FECBCF36E57A}" destId="{366523A4-63E2-4E7A-9275-2F88A59499CD}" srcOrd="5" destOrd="0" presId="urn:microsoft.com/office/officeart/2005/8/layout/radial1"/>
    <dgm:cxn modelId="{60DF2E43-97BB-4434-BA6A-6ED02C07E45E}" type="presParOf" srcId="{366523A4-63E2-4E7A-9275-2F88A59499CD}" destId="{45913AE5-A1FE-4265-97F4-6BC03DFC0D79}" srcOrd="0" destOrd="0" presId="urn:microsoft.com/office/officeart/2005/8/layout/radial1"/>
    <dgm:cxn modelId="{9447AA29-E78B-416D-AC62-2F23C982517D}" type="presParOf" srcId="{FF841B62-7C93-4656-9569-FECBCF36E57A}" destId="{AA0828E3-28B9-4B8F-8B78-B25C7AD30482}" srcOrd="6" destOrd="0" presId="urn:microsoft.com/office/officeart/2005/8/layout/radial1"/>
    <dgm:cxn modelId="{2BECECC9-6D24-4B58-9EE8-572E0CB2FFC2}" type="presParOf" srcId="{FF841B62-7C93-4656-9569-FECBCF36E57A}" destId="{8861A801-7553-4462-9F16-02E4C0DB0F7B}" srcOrd="7" destOrd="0" presId="urn:microsoft.com/office/officeart/2005/8/layout/radial1"/>
    <dgm:cxn modelId="{F0CEB8D3-8011-41F1-9D29-54A9A1939E4B}" type="presParOf" srcId="{8861A801-7553-4462-9F16-02E4C0DB0F7B}" destId="{14E1D23D-05D4-428B-8EE9-A52EB75C344C}" srcOrd="0" destOrd="0" presId="urn:microsoft.com/office/officeart/2005/8/layout/radial1"/>
    <dgm:cxn modelId="{C8969A73-0B35-4075-ABC1-1B7A9109BC47}" type="presParOf" srcId="{FF841B62-7C93-4656-9569-FECBCF36E57A}" destId="{C01AC291-EC48-4571-8646-644A2721F16E}" srcOrd="8" destOrd="0" presId="urn:microsoft.com/office/officeart/2005/8/layout/radial1"/>
    <dgm:cxn modelId="{959B6A1A-CCEF-4A37-ADD5-56F07DD0E190}" type="presParOf" srcId="{FF841B62-7C93-4656-9569-FECBCF36E57A}" destId="{87CCA28D-E0E5-4706-A2B0-7DD0FAF3CD72}" srcOrd="9" destOrd="0" presId="urn:microsoft.com/office/officeart/2005/8/layout/radial1"/>
    <dgm:cxn modelId="{66D2667A-3BAB-4B69-9AE1-045BDBA66474}" type="presParOf" srcId="{87CCA28D-E0E5-4706-A2B0-7DD0FAF3CD72}" destId="{D9A3E551-227F-4C6B-993B-B62014F1ED21}" srcOrd="0" destOrd="0" presId="urn:microsoft.com/office/officeart/2005/8/layout/radial1"/>
    <dgm:cxn modelId="{BFBEEE5B-7E74-4F4E-ADF3-2289DCEFB6D4}" type="presParOf" srcId="{FF841B62-7C93-4656-9569-FECBCF36E57A}" destId="{288E61C5-C29C-469F-A50F-12EB1822F491}" srcOrd="10" destOrd="0" presId="urn:microsoft.com/office/officeart/2005/8/layout/radial1"/>
    <dgm:cxn modelId="{BF8C36E5-B464-45F4-90EF-A5B627C62DA2}" type="presParOf" srcId="{FF841B62-7C93-4656-9569-FECBCF36E57A}" destId="{ED91EB47-EC11-48C3-9BBF-1FE43A0C520A}" srcOrd="11" destOrd="0" presId="urn:microsoft.com/office/officeart/2005/8/layout/radial1"/>
    <dgm:cxn modelId="{9C705B44-8805-4093-A543-41294EF2F43E}" type="presParOf" srcId="{ED91EB47-EC11-48C3-9BBF-1FE43A0C520A}" destId="{AD8F1108-A6D5-4B67-9784-610A64C76255}" srcOrd="0" destOrd="0" presId="urn:microsoft.com/office/officeart/2005/8/layout/radial1"/>
    <dgm:cxn modelId="{2B03BC21-7B14-46BB-9F4E-87D3F79CF800}" type="presParOf" srcId="{FF841B62-7C93-4656-9569-FECBCF36E57A}" destId="{DADD6E74-139C-4706-BCD8-047A69B7777E}" srcOrd="12" destOrd="0" presId="urn:microsoft.com/office/officeart/2005/8/layout/radial1"/>
    <dgm:cxn modelId="{C23EC2C3-94A2-4E6F-B944-4EB14FDF534F}" type="presParOf" srcId="{FF841B62-7C93-4656-9569-FECBCF36E57A}" destId="{EBC5B611-116D-4891-923A-5BDF8C62627C}" srcOrd="13" destOrd="0" presId="urn:microsoft.com/office/officeart/2005/8/layout/radial1"/>
    <dgm:cxn modelId="{F7813090-8530-4F2E-A80E-8538AEE82C98}" type="presParOf" srcId="{EBC5B611-116D-4891-923A-5BDF8C62627C}" destId="{D735C507-276F-4805-9CBA-A5E27B425575}" srcOrd="0" destOrd="0" presId="urn:microsoft.com/office/officeart/2005/8/layout/radial1"/>
    <dgm:cxn modelId="{9F35A14B-7839-4519-8ECB-E91B06757795}" type="presParOf" srcId="{FF841B62-7C93-4656-9569-FECBCF36E57A}" destId="{3D55801A-F6D4-4AFD-961A-8454252FAD2F}" srcOrd="14" destOrd="0" presId="urn:microsoft.com/office/officeart/2005/8/layout/radial1"/>
    <dgm:cxn modelId="{BDD0EAF6-56C3-42F1-92A4-AFAFAE06DBB7}" type="presParOf" srcId="{FF841B62-7C93-4656-9569-FECBCF36E57A}" destId="{BE3027C8-FCE1-4B13-9BFD-AD274891998E}" srcOrd="15" destOrd="0" presId="urn:microsoft.com/office/officeart/2005/8/layout/radial1"/>
    <dgm:cxn modelId="{8DD9516A-75C3-406E-9E53-E63FA99B0C21}" type="presParOf" srcId="{BE3027C8-FCE1-4B13-9BFD-AD274891998E}" destId="{5640F516-7453-4B0D-B183-E9F9C2171FA3}" srcOrd="0" destOrd="0" presId="urn:microsoft.com/office/officeart/2005/8/layout/radial1"/>
    <dgm:cxn modelId="{FF007EC0-69AA-444F-B633-09E4748D2DE5}" type="presParOf" srcId="{FF841B62-7C93-4656-9569-FECBCF36E57A}" destId="{2D10DB4A-3A34-4708-9A23-DD917AD62F04}" srcOrd="16" destOrd="0" presId="urn:microsoft.com/office/officeart/2005/8/layout/radial1"/>
    <dgm:cxn modelId="{D12019FB-2D0D-495D-8E13-1310C2CAD57A}" type="presParOf" srcId="{FF841B62-7C93-4656-9569-FECBCF36E57A}" destId="{1B41B30E-9955-40D1-9491-3581708736DD}" srcOrd="17" destOrd="0" presId="urn:microsoft.com/office/officeart/2005/8/layout/radial1"/>
    <dgm:cxn modelId="{4DCF74D2-D4D3-4043-A699-19E183155C38}" type="presParOf" srcId="{1B41B30E-9955-40D1-9491-3581708736DD}" destId="{A08322E6-8D2F-4277-B247-05242FD2B034}" srcOrd="0" destOrd="0" presId="urn:microsoft.com/office/officeart/2005/8/layout/radial1"/>
    <dgm:cxn modelId="{4F6F0F37-95FC-41B6-B9A0-BF9BEC288E72}" type="presParOf" srcId="{FF841B62-7C93-4656-9569-FECBCF36E57A}" destId="{A48EA3E8-A712-4B37-9A1E-57E58F717B23}" srcOrd="18" destOrd="0" presId="urn:microsoft.com/office/officeart/2005/8/layout/radial1"/>
    <dgm:cxn modelId="{D08038C3-44B3-41E1-AD3C-11F676A96B19}" type="presParOf" srcId="{FF841B62-7C93-4656-9569-FECBCF36E57A}" destId="{22C50B7D-4C8D-49FB-B524-83F3DD2867D1}" srcOrd="19" destOrd="0" presId="urn:microsoft.com/office/officeart/2005/8/layout/radial1"/>
    <dgm:cxn modelId="{D4B1ABB8-252B-4F50-9B55-03DE55681B44}" type="presParOf" srcId="{22C50B7D-4C8D-49FB-B524-83F3DD2867D1}" destId="{BF22B5B9-F2CF-4E97-BBA2-B562C84FA424}" srcOrd="0" destOrd="0" presId="urn:microsoft.com/office/officeart/2005/8/layout/radial1"/>
    <dgm:cxn modelId="{CBC5F55A-E76A-4313-AC33-8CA7D1F90A27}" type="presParOf" srcId="{FF841B62-7C93-4656-9569-FECBCF36E57A}" destId="{47F68D70-5B56-418F-BB19-9A31E0333243}" srcOrd="20"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80EB04-5D73-4404-8631-96F985BF29A5}" type="datetimeFigureOut">
              <a:rPr lang="en-US" smtClean="0"/>
              <a:pPr/>
              <a:t>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363944-E7E3-43FE-8A47-67D1395F10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p>
            <a:r>
              <a:rPr lang="en-US" smtClean="0"/>
              <a:t>Amity Business School</a:t>
            </a:r>
          </a:p>
        </p:txBody>
      </p:sp>
      <p:sp>
        <p:nvSpPr>
          <p:cNvPr id="47107" name="Rectangle 7"/>
          <p:cNvSpPr>
            <a:spLocks noGrp="1" noChangeArrowheads="1"/>
          </p:cNvSpPr>
          <p:nvPr>
            <p:ph type="sldNum" sz="quarter" idx="5"/>
          </p:nvPr>
        </p:nvSpPr>
        <p:spPr>
          <a:noFill/>
        </p:spPr>
        <p:txBody>
          <a:bodyPr/>
          <a:lstStyle/>
          <a:p>
            <a:fld id="{CFB23CAD-7F4F-4C8C-BCE4-3135A9FEDBBC}" type="slidenum">
              <a:rPr lang="en-US" smtClean="0"/>
              <a:pPr/>
              <a:t>1</a:t>
            </a:fld>
            <a:endParaRPr lang="en-US" smtClean="0"/>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en-US" smtClean="0"/>
              <a:t>Amity Business School</a:t>
            </a:r>
          </a:p>
        </p:txBody>
      </p:sp>
      <p:sp>
        <p:nvSpPr>
          <p:cNvPr id="48131" name="Rectangle 7"/>
          <p:cNvSpPr>
            <a:spLocks noGrp="1" noChangeArrowheads="1"/>
          </p:cNvSpPr>
          <p:nvPr>
            <p:ph type="sldNum" sz="quarter" idx="5"/>
          </p:nvPr>
        </p:nvSpPr>
        <p:spPr>
          <a:noFill/>
        </p:spPr>
        <p:txBody>
          <a:bodyPr/>
          <a:lstStyle/>
          <a:p>
            <a:fld id="{5239E76D-6C00-4000-B3FC-DA281400428E}" type="slidenum">
              <a:rPr lang="en-US" smtClean="0"/>
              <a:pPr/>
              <a:t>10</a:t>
            </a:fld>
            <a:endParaRPr lang="en-US" smtClean="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smtClean="0"/>
              <a:t>Amity Business School</a:t>
            </a:r>
          </a:p>
        </p:txBody>
      </p:sp>
      <p:sp>
        <p:nvSpPr>
          <p:cNvPr id="49155" name="Rectangle 7"/>
          <p:cNvSpPr>
            <a:spLocks noGrp="1" noChangeArrowheads="1"/>
          </p:cNvSpPr>
          <p:nvPr>
            <p:ph type="sldNum" sz="quarter" idx="5"/>
          </p:nvPr>
        </p:nvSpPr>
        <p:spPr>
          <a:noFill/>
        </p:spPr>
        <p:txBody>
          <a:bodyPr/>
          <a:lstStyle/>
          <a:p>
            <a:fld id="{47266D87-387D-4D2D-B39D-752F6E5E2D1E}" type="slidenum">
              <a:rPr lang="en-US" smtClean="0"/>
              <a:pPr/>
              <a:t>23</a:t>
            </a:fld>
            <a:endParaRPr lang="en-US" smtClean="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smtClean="0"/>
              <a:t>Amity Business School</a:t>
            </a:r>
          </a:p>
        </p:txBody>
      </p:sp>
      <p:sp>
        <p:nvSpPr>
          <p:cNvPr id="50179" name="Rectangle 7"/>
          <p:cNvSpPr>
            <a:spLocks noGrp="1" noChangeArrowheads="1"/>
          </p:cNvSpPr>
          <p:nvPr>
            <p:ph type="sldNum" sz="quarter" idx="5"/>
          </p:nvPr>
        </p:nvSpPr>
        <p:spPr>
          <a:noFill/>
        </p:spPr>
        <p:txBody>
          <a:bodyPr/>
          <a:lstStyle/>
          <a:p>
            <a:fld id="{A9A0696A-41A6-4CCE-828C-086430C15F9C}" type="slidenum">
              <a:rPr lang="en-US" smtClean="0"/>
              <a:pPr/>
              <a:t>28</a:t>
            </a:fld>
            <a:endParaRPr lang="en-US" smtClean="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xfrm>
            <a:off x="685800" y="4343400"/>
            <a:ext cx="5486400" cy="4114800"/>
          </a:xfrm>
          <a:noFill/>
          <a:ln/>
        </p:spPr>
        <p:txBody>
          <a:bodyPr/>
          <a:lstStyle/>
          <a:p>
            <a:pPr eaLnBrk="1" hangingPunct="1"/>
            <a:r>
              <a:rPr lang="en-US" smtClean="0"/>
              <a:t>It is used primarily to teach workers how to do their current jobs.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34B1F7-1BDC-4E52-8E86-526540B859CC}"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4B1F7-1BDC-4E52-8E86-526540B859CC}"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4B1F7-1BDC-4E52-8E86-526540B859CC}"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4B1F7-1BDC-4E52-8E86-526540B859CC}"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4B1F7-1BDC-4E52-8E86-526540B859CC}"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34B1F7-1BDC-4E52-8E86-526540B859CC}"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34B1F7-1BDC-4E52-8E86-526540B859CC}" type="datetimeFigureOut">
              <a:rPr lang="en-US" smtClean="0"/>
              <a:pPr/>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34B1F7-1BDC-4E52-8E86-526540B859CC}" type="datetimeFigureOut">
              <a:rPr lang="en-US" smtClean="0"/>
              <a:pPr/>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4B1F7-1BDC-4E52-8E86-526540B859CC}" type="datetimeFigureOut">
              <a:rPr lang="en-US" smtClean="0"/>
              <a:pPr/>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4B1F7-1BDC-4E52-8E86-526540B859CC}"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4B1F7-1BDC-4E52-8E86-526540B859CC}"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A43BB-AE91-4C55-AF16-93C1071D8C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4B1F7-1BDC-4E52-8E86-526540B859CC}" type="datetimeFigureOut">
              <a:rPr lang="en-US" smtClean="0"/>
              <a:pPr/>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A43BB-AE91-4C55-AF16-93C1071D8C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1"/>
          <p:cNvSpPr>
            <a:spLocks noGrp="1"/>
          </p:cNvSpPr>
          <p:nvPr>
            <p:ph type="sldNum" sz="quarter" idx="10"/>
          </p:nvPr>
        </p:nvSpPr>
        <p:spPr>
          <a:noFill/>
        </p:spPr>
        <p:txBody>
          <a:bodyPr/>
          <a:lstStyle/>
          <a:p>
            <a:fld id="{1AEAEB60-BDD6-4C08-9A70-E62398149483}" type="slidenum">
              <a:rPr lang="en-US" smtClean="0"/>
              <a:pPr/>
              <a:t>1</a:t>
            </a:fld>
            <a:endParaRPr lang="en-US" smtClean="0"/>
          </a:p>
        </p:txBody>
      </p:sp>
      <p:sp>
        <p:nvSpPr>
          <p:cNvPr id="2051" name="Rectangle 4"/>
          <p:cNvSpPr>
            <a:spLocks noGrp="1" noChangeArrowheads="1"/>
          </p:cNvSpPr>
          <p:nvPr>
            <p:ph type="ctrTitle" idx="4294967295"/>
          </p:nvPr>
        </p:nvSpPr>
        <p:spPr bwMode="auto">
          <a:xfrm>
            <a:off x="838200" y="1676400"/>
            <a:ext cx="7772400" cy="3733800"/>
          </a:xfrm>
          <a:prstGeom prst="rect">
            <a:avLst/>
          </a:prstGeom>
          <a:noFill/>
          <a:ln>
            <a:miter lim="800000"/>
            <a:headEnd/>
            <a:tailEnd/>
          </a:ln>
        </p:spPr>
        <p:txBody>
          <a:bodyPr/>
          <a:lstStyle/>
          <a:p>
            <a:pPr eaLnBrk="1" hangingPunct="1">
              <a:lnSpc>
                <a:spcPct val="150000"/>
              </a:lnSpc>
            </a:pPr>
            <a:r>
              <a:rPr lang="en-US" sz="4500" dirty="0" smtClean="0">
                <a:solidFill>
                  <a:schemeClr val="tx1"/>
                </a:solidFill>
                <a:latin typeface="Times New Roman" pitchFamily="18" charset="0"/>
              </a:rPr>
              <a:t/>
            </a:r>
            <a:br>
              <a:rPr lang="en-US" sz="4500" dirty="0" smtClean="0">
                <a:solidFill>
                  <a:schemeClr val="tx1"/>
                </a:solidFill>
                <a:latin typeface="Times New Roman" pitchFamily="18" charset="0"/>
              </a:rPr>
            </a:br>
            <a:r>
              <a:rPr lang="en-US" sz="4500" dirty="0" smtClean="0">
                <a:latin typeface="Times New Roman" pitchFamily="18" charset="0"/>
              </a:rPr>
              <a:t>Training &amp; Development</a:t>
            </a:r>
            <a:br>
              <a:rPr lang="en-US" sz="4500" dirty="0" smtClean="0">
                <a:latin typeface="Times New Roman" pitchFamily="18" charset="0"/>
              </a:rPr>
            </a:br>
            <a:r>
              <a:rPr lang="en-US" sz="2400" b="1" dirty="0" smtClean="0"/>
              <a:t/>
            </a:r>
            <a:br>
              <a:rPr lang="en-US" sz="2400" b="1" dirty="0" smtClean="0"/>
            </a:br>
            <a:endParaRPr 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F640C0A4-42F1-4FC3-AA55-E1052CB85C02}" type="slidenum">
              <a:rPr lang="en-US" smtClean="0"/>
              <a:pPr/>
              <a:t>10</a:t>
            </a:fld>
            <a:endParaRPr lang="en-US" smtClean="0"/>
          </a:p>
        </p:txBody>
      </p:sp>
      <p:sp>
        <p:nvSpPr>
          <p:cNvPr id="16387" name="Rectangle 2"/>
          <p:cNvSpPr>
            <a:spLocks noGrp="1" noChangeArrowheads="1"/>
          </p:cNvSpPr>
          <p:nvPr>
            <p:ph type="title"/>
          </p:nvPr>
        </p:nvSpPr>
        <p:spPr bwMode="auto">
          <a:xfrm>
            <a:off x="228600" y="990600"/>
            <a:ext cx="8686800" cy="12954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smtClean="0"/>
              <a:t>Need Assessment</a:t>
            </a:r>
          </a:p>
        </p:txBody>
      </p:sp>
      <p:grpSp>
        <p:nvGrpSpPr>
          <p:cNvPr id="2" name="Group 4"/>
          <p:cNvGrpSpPr>
            <a:grpSpLocks/>
          </p:cNvGrpSpPr>
          <p:nvPr/>
        </p:nvGrpSpPr>
        <p:grpSpPr bwMode="auto">
          <a:xfrm>
            <a:off x="381000" y="2133600"/>
            <a:ext cx="8382000" cy="4267200"/>
            <a:chOff x="288" y="1968"/>
            <a:chExt cx="4992" cy="1632"/>
          </a:xfrm>
        </p:grpSpPr>
        <p:sp>
          <p:nvSpPr>
            <p:cNvPr id="673797" name="Text Box 5"/>
            <p:cNvSpPr txBox="1">
              <a:spLocks noChangeArrowheads="1"/>
            </p:cNvSpPr>
            <p:nvPr/>
          </p:nvSpPr>
          <p:spPr bwMode="blackWhite">
            <a:xfrm>
              <a:off x="288" y="1968"/>
              <a:ext cx="1728" cy="163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tIns="182880"/>
            <a:lstStyle/>
            <a:p>
              <a:pPr>
                <a:spcBef>
                  <a:spcPct val="50000"/>
                </a:spcBef>
                <a:buFontTx/>
                <a:buChar char="•"/>
                <a:tabLst>
                  <a:tab pos="111125" algn="l"/>
                </a:tabLst>
                <a:defRPr/>
              </a:pPr>
              <a:r>
                <a:rPr lang="en-US" sz="1800" b="1">
                  <a:effectLst>
                    <a:outerShdw blurRad="38100" dist="38100" dir="2700000" algn="tl">
                      <a:srgbClr val="C0C0C0"/>
                    </a:outerShdw>
                  </a:effectLst>
                </a:rPr>
                <a:t> ORGANIZATIONAL</a:t>
              </a:r>
              <a:br>
                <a:rPr lang="en-US" sz="1800" b="1">
                  <a:effectLst>
                    <a:outerShdw blurRad="38100" dist="38100" dir="2700000" algn="tl">
                      <a:srgbClr val="C0C0C0"/>
                    </a:outerShdw>
                  </a:effectLst>
                </a:rPr>
              </a:br>
              <a:r>
                <a:rPr lang="en-US" sz="1800" b="1">
                  <a:effectLst>
                    <a:outerShdw blurRad="38100" dist="38100" dir="2700000" algn="tl">
                      <a:srgbClr val="C0C0C0"/>
                    </a:outerShdw>
                  </a:effectLst>
                </a:rPr>
                <a:t>	ANALYSIS</a:t>
              </a:r>
              <a:br>
                <a:rPr lang="en-US" sz="1800" b="1">
                  <a:effectLst>
                    <a:outerShdw blurRad="38100" dist="38100" dir="2700000" algn="tl">
                      <a:srgbClr val="C0C0C0"/>
                    </a:outerShdw>
                  </a:effectLst>
                </a:rPr>
              </a:br>
              <a:endParaRPr lang="en-US" sz="1800" b="1">
                <a:effectLst>
                  <a:outerShdw blurRad="38100" dist="38100" dir="2700000" algn="tl">
                    <a:srgbClr val="C0C0C0"/>
                  </a:outerShdw>
                </a:effectLst>
              </a:endParaRPr>
            </a:p>
            <a:p>
              <a:pPr>
                <a:spcBef>
                  <a:spcPct val="50000"/>
                </a:spcBef>
                <a:tabLst>
                  <a:tab pos="111125" algn="l"/>
                </a:tabLst>
                <a:defRPr/>
              </a:pPr>
              <a:endParaRPr lang="en-US" sz="1800" b="1">
                <a:effectLst>
                  <a:outerShdw blurRad="38100" dist="38100" dir="2700000" algn="tl">
                    <a:srgbClr val="C0C0C0"/>
                  </a:outerShdw>
                </a:effectLst>
              </a:endParaRPr>
            </a:p>
            <a:p>
              <a:pPr>
                <a:spcBef>
                  <a:spcPct val="50000"/>
                </a:spcBef>
                <a:buFontTx/>
                <a:buChar char="•"/>
                <a:tabLst>
                  <a:tab pos="111125" algn="l"/>
                </a:tabLst>
                <a:defRPr/>
              </a:pPr>
              <a:r>
                <a:rPr lang="en-US" sz="1800" b="1">
                  <a:effectLst>
                    <a:outerShdw blurRad="38100" dist="38100" dir="2700000" algn="tl">
                      <a:srgbClr val="C0C0C0"/>
                    </a:outerShdw>
                  </a:effectLst>
                </a:rPr>
                <a:t>  TASK ANALYSIS</a:t>
              </a:r>
              <a:br>
                <a:rPr lang="en-US" sz="1800" b="1">
                  <a:effectLst>
                    <a:outerShdw blurRad="38100" dist="38100" dir="2700000" algn="tl">
                      <a:srgbClr val="C0C0C0"/>
                    </a:outerShdw>
                  </a:effectLst>
                </a:rPr>
              </a:br>
              <a:r>
                <a:rPr lang="en-US" sz="1800" b="1">
                  <a:effectLst>
                    <a:outerShdw blurRad="38100" dist="38100" dir="2700000" algn="tl">
                      <a:srgbClr val="C0C0C0"/>
                    </a:outerShdw>
                  </a:effectLst>
                </a:rPr>
                <a:t/>
              </a:r>
              <a:br>
                <a:rPr lang="en-US" sz="1800" b="1">
                  <a:effectLst>
                    <a:outerShdw blurRad="38100" dist="38100" dir="2700000" algn="tl">
                      <a:srgbClr val="C0C0C0"/>
                    </a:outerShdw>
                  </a:effectLst>
                </a:rPr>
              </a:br>
              <a:endParaRPr lang="en-US" sz="1800" b="1">
                <a:effectLst>
                  <a:outerShdw blurRad="38100" dist="38100" dir="2700000" algn="tl">
                    <a:srgbClr val="C0C0C0"/>
                  </a:outerShdw>
                </a:effectLst>
              </a:endParaRPr>
            </a:p>
            <a:p>
              <a:pPr>
                <a:spcBef>
                  <a:spcPct val="50000"/>
                </a:spcBef>
                <a:buFontTx/>
                <a:buChar char="•"/>
                <a:tabLst>
                  <a:tab pos="111125" algn="l"/>
                </a:tabLst>
                <a:defRPr/>
              </a:pPr>
              <a:endParaRPr lang="en-US" sz="1800" b="1">
                <a:effectLst>
                  <a:outerShdw blurRad="38100" dist="38100" dir="2700000" algn="tl">
                    <a:srgbClr val="C0C0C0"/>
                  </a:outerShdw>
                </a:effectLst>
              </a:endParaRPr>
            </a:p>
            <a:p>
              <a:pPr>
                <a:spcBef>
                  <a:spcPct val="50000"/>
                </a:spcBef>
                <a:buFontTx/>
                <a:buChar char="•"/>
                <a:tabLst>
                  <a:tab pos="111125" algn="l"/>
                </a:tabLst>
                <a:defRPr/>
              </a:pPr>
              <a:r>
                <a:rPr lang="en-US" sz="1800" b="1">
                  <a:effectLst>
                    <a:outerShdw blurRad="38100" dist="38100" dir="2700000" algn="tl">
                      <a:srgbClr val="C0C0C0"/>
                    </a:outerShdw>
                  </a:effectLst>
                </a:rPr>
                <a:t> PERSON ANALYSIS</a:t>
              </a:r>
            </a:p>
          </p:txBody>
        </p:sp>
        <p:sp>
          <p:nvSpPr>
            <p:cNvPr id="673798" name="AutoShape 6"/>
            <p:cNvSpPr>
              <a:spLocks noChangeArrowheads="1"/>
            </p:cNvSpPr>
            <p:nvPr/>
          </p:nvSpPr>
          <p:spPr bwMode="auto">
            <a:xfrm flipH="1">
              <a:off x="2016" y="2160"/>
              <a:ext cx="432" cy="240"/>
            </a:xfrm>
            <a:prstGeom prst="rightArrow">
              <a:avLst>
                <a:gd name="adj1" fmla="val 54176"/>
                <a:gd name="adj2" fmla="val 46667"/>
              </a:avLst>
            </a:prstGeom>
            <a:solidFill>
              <a:schemeClr val="bg1"/>
            </a:solidFill>
            <a:ln w="9525">
              <a:solidFill>
                <a:schemeClr val="tx1"/>
              </a:solidFill>
              <a:miter lim="800000"/>
              <a:headEnd/>
              <a:tailEnd/>
            </a:ln>
            <a:effectLst/>
          </p:spPr>
          <p:txBody>
            <a:bodyPr wrap="none" anchor="ctr"/>
            <a:lstStyle/>
            <a:p>
              <a:pPr>
                <a:defRPr/>
              </a:pPr>
              <a:endParaRPr lang="en-US"/>
            </a:p>
          </p:txBody>
        </p:sp>
        <p:sp>
          <p:nvSpPr>
            <p:cNvPr id="673799" name="Text Box 7"/>
            <p:cNvSpPr txBox="1">
              <a:spLocks noChangeArrowheads="1"/>
            </p:cNvSpPr>
            <p:nvPr/>
          </p:nvSpPr>
          <p:spPr bwMode="blackWhite">
            <a:xfrm>
              <a:off x="2352" y="2016"/>
              <a:ext cx="2928" cy="43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lIns="182880" anchor="ctr"/>
            <a:lstStyle/>
            <a:p>
              <a:pPr>
                <a:spcBef>
                  <a:spcPct val="50000"/>
                </a:spcBef>
                <a:defRPr/>
              </a:pPr>
              <a:r>
                <a:rPr lang="en-US" sz="1800" b="1" dirty="0">
                  <a:effectLst>
                    <a:outerShdw blurRad="38100" dist="38100" dir="2700000" algn="tl">
                      <a:srgbClr val="C0C0C0"/>
                    </a:outerShdw>
                  </a:effectLst>
                </a:rPr>
                <a:t>…of environment, strategies, and resources to determine the needs of the </a:t>
              </a:r>
              <a:r>
                <a:rPr lang="en-US" sz="1800" b="1" dirty="0" err="1">
                  <a:effectLst>
                    <a:outerShdw blurRad="38100" dist="38100" dir="2700000" algn="tl">
                      <a:srgbClr val="C0C0C0"/>
                    </a:outerShdw>
                  </a:effectLst>
                </a:rPr>
                <a:t>organisation</a:t>
              </a:r>
              <a:r>
                <a:rPr lang="en-US" sz="1800" b="1" dirty="0">
                  <a:effectLst>
                    <a:outerShdw blurRad="38100" dist="38100" dir="2700000" algn="tl">
                      <a:srgbClr val="C0C0C0"/>
                    </a:outerShdw>
                  </a:effectLst>
                </a:rPr>
                <a:t>.</a:t>
              </a:r>
            </a:p>
          </p:txBody>
        </p:sp>
        <p:sp>
          <p:nvSpPr>
            <p:cNvPr id="673800" name="AutoShape 8"/>
            <p:cNvSpPr>
              <a:spLocks noChangeArrowheads="1"/>
            </p:cNvSpPr>
            <p:nvPr/>
          </p:nvSpPr>
          <p:spPr bwMode="auto">
            <a:xfrm flipH="1">
              <a:off x="2016" y="2640"/>
              <a:ext cx="432" cy="240"/>
            </a:xfrm>
            <a:prstGeom prst="rightArrow">
              <a:avLst>
                <a:gd name="adj1" fmla="val 54176"/>
                <a:gd name="adj2" fmla="val 46667"/>
              </a:avLst>
            </a:prstGeom>
            <a:solidFill>
              <a:schemeClr val="bg1"/>
            </a:solidFill>
            <a:ln w="9525">
              <a:solidFill>
                <a:schemeClr val="tx1"/>
              </a:solidFill>
              <a:miter lim="800000"/>
              <a:headEnd/>
              <a:tailEnd/>
            </a:ln>
            <a:effectLst/>
          </p:spPr>
          <p:txBody>
            <a:bodyPr wrap="none" anchor="ctr"/>
            <a:lstStyle/>
            <a:p>
              <a:pPr>
                <a:defRPr/>
              </a:pPr>
              <a:endParaRPr lang="en-US"/>
            </a:p>
          </p:txBody>
        </p:sp>
        <p:sp>
          <p:nvSpPr>
            <p:cNvPr id="673801" name="Text Box 9"/>
            <p:cNvSpPr txBox="1">
              <a:spLocks noChangeArrowheads="1"/>
            </p:cNvSpPr>
            <p:nvPr/>
          </p:nvSpPr>
          <p:spPr bwMode="blackWhite">
            <a:xfrm>
              <a:off x="2352" y="2544"/>
              <a:ext cx="2928" cy="432"/>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lIns="182880" anchor="ctr"/>
            <a:lstStyle/>
            <a:p>
              <a:pPr>
                <a:spcBef>
                  <a:spcPct val="50000"/>
                </a:spcBef>
                <a:defRPr/>
              </a:pPr>
              <a:r>
                <a:rPr lang="en-US" sz="1800" b="1" dirty="0">
                  <a:effectLst>
                    <a:outerShdw blurRad="38100" dist="38100" dir="2700000" algn="tl">
                      <a:srgbClr val="C0C0C0"/>
                    </a:outerShdw>
                  </a:effectLst>
                </a:rPr>
                <a:t>…of the roles to be performed in order to determine the KRAs needed.</a:t>
              </a:r>
            </a:p>
          </p:txBody>
        </p:sp>
        <p:sp>
          <p:nvSpPr>
            <p:cNvPr id="673802" name="AutoShape 10"/>
            <p:cNvSpPr>
              <a:spLocks noChangeArrowheads="1"/>
            </p:cNvSpPr>
            <p:nvPr/>
          </p:nvSpPr>
          <p:spPr bwMode="auto">
            <a:xfrm flipH="1">
              <a:off x="2016" y="3168"/>
              <a:ext cx="432" cy="240"/>
            </a:xfrm>
            <a:prstGeom prst="rightArrow">
              <a:avLst>
                <a:gd name="adj1" fmla="val 54176"/>
                <a:gd name="adj2" fmla="val 46667"/>
              </a:avLst>
            </a:prstGeom>
            <a:solidFill>
              <a:schemeClr val="bg1"/>
            </a:solidFill>
            <a:ln w="9525">
              <a:solidFill>
                <a:schemeClr val="tx1"/>
              </a:solidFill>
              <a:miter lim="800000"/>
              <a:headEnd/>
              <a:tailEnd/>
            </a:ln>
            <a:effectLst/>
          </p:spPr>
          <p:txBody>
            <a:bodyPr wrap="none" anchor="ctr"/>
            <a:lstStyle/>
            <a:p>
              <a:pPr>
                <a:defRPr/>
              </a:pPr>
              <a:endParaRPr lang="en-US"/>
            </a:p>
          </p:txBody>
        </p:sp>
        <p:sp>
          <p:nvSpPr>
            <p:cNvPr id="673803" name="Text Box 11"/>
            <p:cNvSpPr txBox="1">
              <a:spLocks noChangeArrowheads="1"/>
            </p:cNvSpPr>
            <p:nvPr/>
          </p:nvSpPr>
          <p:spPr bwMode="blackWhite">
            <a:xfrm>
              <a:off x="2352" y="3072"/>
              <a:ext cx="2928" cy="48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lIns="182880" anchor="ctr"/>
            <a:lstStyle/>
            <a:p>
              <a:pPr>
                <a:spcBef>
                  <a:spcPct val="50000"/>
                </a:spcBef>
                <a:defRPr/>
              </a:pPr>
              <a:r>
                <a:rPr lang="en-US" sz="1800" b="1" dirty="0">
                  <a:effectLst>
                    <a:outerShdw blurRad="38100" dist="38100" dir="2700000" algn="tl">
                      <a:srgbClr val="C0C0C0"/>
                    </a:outerShdw>
                  </a:effectLst>
                </a:rPr>
                <a:t>…of performance, knowledge, and skills in order to determine who needs training.</a:t>
              </a:r>
            </a:p>
          </p:txBody>
        </p:sp>
      </p:grpSp>
    </p:spTree>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fld id="{CCF3A67D-EB3D-4841-BCEC-D891CF17D350}" type="slidenum">
              <a:rPr lang="en-US" smtClean="0"/>
              <a:pPr/>
              <a:t>11</a:t>
            </a:fld>
            <a:endParaRPr lang="en-US" smtClean="0"/>
          </a:p>
        </p:txBody>
      </p:sp>
      <p:sp>
        <p:nvSpPr>
          <p:cNvPr id="17411" name="Rectangle 2"/>
          <p:cNvSpPr>
            <a:spLocks noChangeArrowheads="1"/>
          </p:cNvSpPr>
          <p:nvPr/>
        </p:nvSpPr>
        <p:spPr bwMode="auto">
          <a:xfrm>
            <a:off x="3124200" y="2133600"/>
            <a:ext cx="2971800" cy="1066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1800">
                <a:effectLst/>
              </a:rPr>
              <a:t>PERFORMANCE</a:t>
            </a:r>
          </a:p>
          <a:p>
            <a:pPr algn="ctr" eaLnBrk="0" hangingPunct="0"/>
            <a:r>
              <a:rPr lang="en-US" sz="1800">
                <a:effectLst/>
              </a:rPr>
              <a:t> DEFICIENCY</a:t>
            </a:r>
          </a:p>
        </p:txBody>
      </p:sp>
      <p:sp>
        <p:nvSpPr>
          <p:cNvPr id="564227" name="Line 3"/>
          <p:cNvSpPr>
            <a:spLocks noChangeShapeType="1"/>
          </p:cNvSpPr>
          <p:nvPr/>
        </p:nvSpPr>
        <p:spPr bwMode="auto">
          <a:xfrm>
            <a:off x="4495800" y="3200400"/>
            <a:ext cx="0" cy="533400"/>
          </a:xfrm>
          <a:prstGeom prst="line">
            <a:avLst/>
          </a:prstGeom>
          <a:noFill/>
          <a:ln w="9525">
            <a:solidFill>
              <a:schemeClr val="tx1"/>
            </a:solidFill>
            <a:round/>
            <a:headEnd/>
            <a:tailEnd type="triangle" w="med" len="med"/>
          </a:ln>
          <a:effectLst/>
        </p:spPr>
        <p:txBody>
          <a:bodyPr/>
          <a:lstStyle/>
          <a:p>
            <a:pPr>
              <a:defRPr/>
            </a:pPr>
            <a:endParaRPr lang="en-US"/>
          </a:p>
        </p:txBody>
      </p:sp>
      <p:sp>
        <p:nvSpPr>
          <p:cNvPr id="564228" name="Line 4"/>
          <p:cNvSpPr>
            <a:spLocks noChangeShapeType="1"/>
          </p:cNvSpPr>
          <p:nvPr/>
        </p:nvSpPr>
        <p:spPr bwMode="auto">
          <a:xfrm flipH="1">
            <a:off x="2362200" y="3733800"/>
            <a:ext cx="2057400" cy="381000"/>
          </a:xfrm>
          <a:prstGeom prst="line">
            <a:avLst/>
          </a:prstGeom>
          <a:noFill/>
          <a:ln w="9525">
            <a:solidFill>
              <a:schemeClr val="tx1"/>
            </a:solidFill>
            <a:round/>
            <a:headEnd/>
            <a:tailEnd type="triangle" w="med" len="med"/>
          </a:ln>
          <a:effectLst/>
        </p:spPr>
        <p:txBody>
          <a:bodyPr/>
          <a:lstStyle/>
          <a:p>
            <a:pPr>
              <a:defRPr/>
            </a:pPr>
            <a:endParaRPr lang="en-US"/>
          </a:p>
        </p:txBody>
      </p:sp>
      <p:sp>
        <p:nvSpPr>
          <p:cNvPr id="564229" name="Line 5"/>
          <p:cNvSpPr>
            <a:spLocks noChangeShapeType="1"/>
          </p:cNvSpPr>
          <p:nvPr/>
        </p:nvSpPr>
        <p:spPr bwMode="auto">
          <a:xfrm>
            <a:off x="4648200" y="3733800"/>
            <a:ext cx="1371600" cy="304800"/>
          </a:xfrm>
          <a:prstGeom prst="line">
            <a:avLst/>
          </a:prstGeom>
          <a:noFill/>
          <a:ln w="9525">
            <a:solidFill>
              <a:schemeClr val="tx1"/>
            </a:solidFill>
            <a:round/>
            <a:headEnd/>
            <a:tailEnd type="triangle" w="med" len="med"/>
          </a:ln>
          <a:effectLst/>
        </p:spPr>
        <p:txBody>
          <a:bodyPr/>
          <a:lstStyle/>
          <a:p>
            <a:pPr>
              <a:defRPr/>
            </a:pPr>
            <a:endParaRPr lang="en-US"/>
          </a:p>
        </p:txBody>
      </p:sp>
      <p:sp>
        <p:nvSpPr>
          <p:cNvPr id="17415" name="Oval 6"/>
          <p:cNvSpPr>
            <a:spLocks noChangeArrowheads="1"/>
          </p:cNvSpPr>
          <p:nvPr/>
        </p:nvSpPr>
        <p:spPr bwMode="auto">
          <a:xfrm>
            <a:off x="1295400" y="4114800"/>
            <a:ext cx="1981200" cy="1219200"/>
          </a:xfrm>
          <a:prstGeom prst="ellipse">
            <a:avLst/>
          </a:prstGeom>
          <a:solidFill>
            <a:schemeClr val="accent1"/>
          </a:solidFill>
          <a:ln w="9525">
            <a:solidFill>
              <a:schemeClr val="tx1"/>
            </a:solidFill>
            <a:round/>
            <a:headEnd/>
            <a:tailEnd/>
          </a:ln>
        </p:spPr>
        <p:txBody>
          <a:bodyPr wrap="none" anchor="ctr"/>
          <a:lstStyle/>
          <a:p>
            <a:pPr algn="ctr" eaLnBrk="0" hangingPunct="0"/>
            <a:r>
              <a:rPr lang="en-US" sz="1800">
                <a:effectLst/>
              </a:rPr>
              <a:t>LACK OF</a:t>
            </a:r>
          </a:p>
          <a:p>
            <a:pPr algn="ctr" eaLnBrk="0" hangingPunct="0"/>
            <a:r>
              <a:rPr lang="en-US" sz="1800">
                <a:effectLst/>
              </a:rPr>
              <a:t>SKILL OR</a:t>
            </a:r>
          </a:p>
          <a:p>
            <a:pPr algn="ctr" eaLnBrk="0" hangingPunct="0"/>
            <a:r>
              <a:rPr lang="en-US" sz="1800">
                <a:effectLst/>
              </a:rPr>
              <a:t>KNOWLEDGE</a:t>
            </a:r>
          </a:p>
        </p:txBody>
      </p:sp>
      <p:sp>
        <p:nvSpPr>
          <p:cNvPr id="17416" name="Oval 7"/>
          <p:cNvSpPr>
            <a:spLocks noChangeArrowheads="1"/>
          </p:cNvSpPr>
          <p:nvPr/>
        </p:nvSpPr>
        <p:spPr bwMode="auto">
          <a:xfrm>
            <a:off x="5486400" y="3962400"/>
            <a:ext cx="2057400" cy="1219200"/>
          </a:xfrm>
          <a:prstGeom prst="ellipse">
            <a:avLst/>
          </a:prstGeom>
          <a:solidFill>
            <a:schemeClr val="accent1"/>
          </a:solidFill>
          <a:ln w="9525">
            <a:solidFill>
              <a:schemeClr val="tx1"/>
            </a:solidFill>
            <a:round/>
            <a:headEnd/>
            <a:tailEnd/>
          </a:ln>
        </p:spPr>
        <p:txBody>
          <a:bodyPr wrap="none" anchor="ctr"/>
          <a:lstStyle/>
          <a:p>
            <a:pPr algn="ctr" eaLnBrk="0" hangingPunct="0"/>
            <a:r>
              <a:rPr lang="en-US" sz="1800">
                <a:effectLst/>
              </a:rPr>
              <a:t>OTHER</a:t>
            </a:r>
          </a:p>
          <a:p>
            <a:pPr algn="ctr" eaLnBrk="0" hangingPunct="0"/>
            <a:r>
              <a:rPr lang="en-US" sz="1800">
                <a:effectLst/>
              </a:rPr>
              <a:t>CAUSES</a:t>
            </a:r>
          </a:p>
        </p:txBody>
      </p:sp>
      <p:sp>
        <p:nvSpPr>
          <p:cNvPr id="564232" name="Line 8"/>
          <p:cNvSpPr>
            <a:spLocks noChangeShapeType="1"/>
          </p:cNvSpPr>
          <p:nvPr/>
        </p:nvSpPr>
        <p:spPr bwMode="auto">
          <a:xfrm>
            <a:off x="2209800" y="5334000"/>
            <a:ext cx="0" cy="381000"/>
          </a:xfrm>
          <a:prstGeom prst="line">
            <a:avLst/>
          </a:prstGeom>
          <a:noFill/>
          <a:ln w="9525">
            <a:solidFill>
              <a:schemeClr val="tx1"/>
            </a:solidFill>
            <a:round/>
            <a:headEnd/>
            <a:tailEnd type="triangle" w="med" len="med"/>
          </a:ln>
          <a:effectLst/>
        </p:spPr>
        <p:txBody>
          <a:bodyPr/>
          <a:lstStyle/>
          <a:p>
            <a:pPr>
              <a:defRPr/>
            </a:pPr>
            <a:endParaRPr lang="en-US"/>
          </a:p>
        </p:txBody>
      </p:sp>
      <p:sp>
        <p:nvSpPr>
          <p:cNvPr id="17418" name="Text Box 9"/>
          <p:cNvSpPr txBox="1">
            <a:spLocks noChangeArrowheads="1"/>
          </p:cNvSpPr>
          <p:nvPr/>
        </p:nvSpPr>
        <p:spPr bwMode="auto">
          <a:xfrm>
            <a:off x="1219200" y="5803900"/>
            <a:ext cx="2743200" cy="1054100"/>
          </a:xfrm>
          <a:prstGeom prst="rect">
            <a:avLst/>
          </a:prstGeom>
          <a:noFill/>
          <a:ln w="9525">
            <a:noFill/>
            <a:miter lim="800000"/>
            <a:headEnd/>
            <a:tailEnd/>
          </a:ln>
        </p:spPr>
        <p:txBody>
          <a:bodyPr>
            <a:spAutoFit/>
          </a:bodyPr>
          <a:lstStyle/>
          <a:p>
            <a:pPr eaLnBrk="0" hangingPunct="0">
              <a:spcBef>
                <a:spcPct val="50000"/>
              </a:spcBef>
            </a:pPr>
            <a:r>
              <a:rPr lang="en-US" sz="1800">
                <a:effectLst/>
              </a:rPr>
              <a:t>TRAINING</a:t>
            </a:r>
          </a:p>
          <a:p>
            <a:pPr eaLnBrk="0" hangingPunct="0">
              <a:spcBef>
                <a:spcPct val="50000"/>
              </a:spcBef>
            </a:pPr>
            <a:r>
              <a:rPr lang="en-US" sz="1800">
                <a:effectLst/>
              </a:rPr>
              <a:t>ON-THE JOB OR OFF-THE JOB.</a:t>
            </a:r>
          </a:p>
        </p:txBody>
      </p:sp>
      <p:sp>
        <p:nvSpPr>
          <p:cNvPr id="564234" name="Line 10"/>
          <p:cNvSpPr>
            <a:spLocks noChangeShapeType="1"/>
          </p:cNvSpPr>
          <p:nvPr/>
        </p:nvSpPr>
        <p:spPr bwMode="auto">
          <a:xfrm>
            <a:off x="6477000" y="5181600"/>
            <a:ext cx="0" cy="304800"/>
          </a:xfrm>
          <a:prstGeom prst="line">
            <a:avLst/>
          </a:prstGeom>
          <a:noFill/>
          <a:ln w="9525">
            <a:solidFill>
              <a:schemeClr val="tx1"/>
            </a:solidFill>
            <a:round/>
            <a:headEnd/>
            <a:tailEnd type="triangle" w="med" len="med"/>
          </a:ln>
          <a:effectLst/>
        </p:spPr>
        <p:txBody>
          <a:bodyPr/>
          <a:lstStyle/>
          <a:p>
            <a:pPr>
              <a:defRPr/>
            </a:pPr>
            <a:endParaRPr lang="en-US"/>
          </a:p>
        </p:txBody>
      </p:sp>
      <p:sp>
        <p:nvSpPr>
          <p:cNvPr id="17420" name="Text Box 11"/>
          <p:cNvSpPr txBox="1">
            <a:spLocks noChangeArrowheads="1"/>
          </p:cNvSpPr>
          <p:nvPr/>
        </p:nvSpPr>
        <p:spPr bwMode="auto">
          <a:xfrm>
            <a:off x="5257800" y="5486400"/>
            <a:ext cx="3429000" cy="1192213"/>
          </a:xfrm>
          <a:prstGeom prst="rect">
            <a:avLst/>
          </a:prstGeom>
          <a:noFill/>
          <a:ln w="9525">
            <a:noFill/>
            <a:miter lim="800000"/>
            <a:headEnd/>
            <a:tailEnd/>
          </a:ln>
        </p:spPr>
        <p:txBody>
          <a:bodyPr>
            <a:spAutoFit/>
          </a:bodyPr>
          <a:lstStyle/>
          <a:p>
            <a:pPr eaLnBrk="0" hangingPunct="0">
              <a:spcBef>
                <a:spcPct val="50000"/>
              </a:spcBef>
            </a:pPr>
            <a:r>
              <a:rPr lang="en-US" sz="1800">
                <a:effectLst/>
              </a:rPr>
              <a:t>MOTIVATION</a:t>
            </a:r>
          </a:p>
          <a:p>
            <a:pPr eaLnBrk="0" hangingPunct="0">
              <a:spcBef>
                <a:spcPct val="50000"/>
              </a:spcBef>
            </a:pPr>
            <a:r>
              <a:rPr lang="en-US" sz="1800">
                <a:effectLst/>
              </a:rPr>
              <a:t>COUNSELLING</a:t>
            </a:r>
          </a:p>
          <a:p>
            <a:pPr eaLnBrk="0" hangingPunct="0">
              <a:spcBef>
                <a:spcPct val="50000"/>
              </a:spcBef>
            </a:pPr>
            <a:r>
              <a:rPr lang="en-US" sz="1800">
                <a:effectLst/>
              </a:rPr>
              <a:t>INCENTIVES,REWARDS,ETC.</a:t>
            </a:r>
          </a:p>
        </p:txBody>
      </p:sp>
      <p:sp>
        <p:nvSpPr>
          <p:cNvPr id="17421" name="Rectangle 12"/>
          <p:cNvSpPr>
            <a:spLocks noChangeArrowheads="1"/>
          </p:cNvSpPr>
          <p:nvPr/>
        </p:nvSpPr>
        <p:spPr bwMode="auto">
          <a:xfrm>
            <a:off x="457200" y="1066800"/>
            <a:ext cx="8229600" cy="1143000"/>
          </a:xfrm>
          <a:prstGeom prst="rect">
            <a:avLst/>
          </a:prstGeom>
          <a:noFill/>
          <a:ln w="9525">
            <a:noFill/>
            <a:miter lim="800000"/>
            <a:headEnd/>
            <a:tailEnd/>
          </a:ln>
        </p:spPr>
        <p:txBody>
          <a:bodyPr anchor="ctr"/>
          <a:lstStyle/>
          <a:p>
            <a:pPr algn="ctr"/>
            <a:r>
              <a:rPr lang="en-US" sz="3600" b="1" u="sng">
                <a:solidFill>
                  <a:schemeClr val="tx2"/>
                </a:solidFill>
                <a:effectLst/>
              </a:rPr>
              <a:t>Training Need Assesment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fld id="{CB4D0DF0-0966-4E82-BD44-0CAEDB1FEBAF}" type="slidenum">
              <a:rPr lang="en-US" smtClean="0"/>
              <a:pPr/>
              <a:t>12</a:t>
            </a:fld>
            <a:endParaRPr lang="en-US" smtClean="0"/>
          </a:p>
        </p:txBody>
      </p:sp>
      <p:sp>
        <p:nvSpPr>
          <p:cNvPr id="18435" name="Rectangle 2"/>
          <p:cNvSpPr>
            <a:spLocks noChangeArrowheads="1"/>
          </p:cNvSpPr>
          <p:nvPr/>
        </p:nvSpPr>
        <p:spPr bwMode="auto">
          <a:xfrm>
            <a:off x="533400" y="1219200"/>
            <a:ext cx="8077200" cy="701675"/>
          </a:xfrm>
          <a:prstGeom prst="rect">
            <a:avLst/>
          </a:prstGeom>
          <a:noFill/>
          <a:ln w="9525">
            <a:noFill/>
            <a:miter lim="800000"/>
            <a:headEnd/>
            <a:tailEnd/>
          </a:ln>
        </p:spPr>
        <p:txBody>
          <a:bodyPr>
            <a:spAutoFit/>
          </a:bodyPr>
          <a:lstStyle/>
          <a:p>
            <a:pPr algn="ctr"/>
            <a:r>
              <a:rPr lang="en-US" sz="4000">
                <a:solidFill>
                  <a:schemeClr val="tx2"/>
                </a:solidFill>
                <a:effectLst/>
              </a:rPr>
              <a:t>Determining if Training Is Needed</a:t>
            </a:r>
          </a:p>
        </p:txBody>
      </p:sp>
      <p:pic>
        <p:nvPicPr>
          <p:cNvPr id="18436" name="Picture 3"/>
          <p:cNvPicPr>
            <a:picLocks noChangeAspect="1" noChangeArrowheads="1"/>
          </p:cNvPicPr>
          <p:nvPr/>
        </p:nvPicPr>
        <p:blipFill>
          <a:blip r:embed="rId2"/>
          <a:srcRect/>
          <a:stretch>
            <a:fillRect/>
          </a:stretch>
        </p:blipFill>
        <p:spPr bwMode="auto">
          <a:xfrm>
            <a:off x="914400" y="1933575"/>
            <a:ext cx="7172325"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C10A5D96-FE1C-40E0-A02A-D41665ABA0A4}" type="slidenum">
              <a:rPr lang="en-US" smtClean="0"/>
              <a:pPr/>
              <a:t>13</a:t>
            </a:fld>
            <a:endParaRPr lang="en-US" smtClean="0"/>
          </a:p>
        </p:txBody>
      </p:sp>
      <p:sp>
        <p:nvSpPr>
          <p:cNvPr id="19459" name="Rectangle 2"/>
          <p:cNvSpPr>
            <a:spLocks noGrp="1" noChangeArrowheads="1"/>
          </p:cNvSpPr>
          <p:nvPr>
            <p:ph type="title"/>
          </p:nvPr>
        </p:nvSpPr>
        <p:spPr bwMode="auto">
          <a:xfrm>
            <a:off x="457200" y="1143000"/>
            <a:ext cx="8229600" cy="1219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Phase 2: Designing the training programme</a:t>
            </a:r>
            <a:r>
              <a:rPr lang="en-US" sz="4000" smtClean="0"/>
              <a:t/>
            </a:r>
            <a:br>
              <a:rPr lang="en-US" sz="4000" smtClean="0"/>
            </a:br>
            <a:endParaRPr lang="en-US" sz="4000" smtClean="0"/>
          </a:p>
        </p:txBody>
      </p:sp>
      <p:grpSp>
        <p:nvGrpSpPr>
          <p:cNvPr id="2" name="Group 3"/>
          <p:cNvGrpSpPr>
            <a:grpSpLocks/>
          </p:cNvGrpSpPr>
          <p:nvPr/>
        </p:nvGrpSpPr>
        <p:grpSpPr bwMode="auto">
          <a:xfrm>
            <a:off x="685800" y="2743200"/>
            <a:ext cx="8153400" cy="3733800"/>
            <a:chOff x="239" y="1248"/>
            <a:chExt cx="5138" cy="2160"/>
          </a:xfrm>
        </p:grpSpPr>
        <p:grpSp>
          <p:nvGrpSpPr>
            <p:cNvPr id="3" name="Group 4"/>
            <p:cNvGrpSpPr>
              <a:grpSpLocks/>
            </p:cNvGrpSpPr>
            <p:nvPr/>
          </p:nvGrpSpPr>
          <p:grpSpPr bwMode="auto">
            <a:xfrm>
              <a:off x="239" y="1248"/>
              <a:ext cx="5138" cy="2160"/>
              <a:chOff x="239" y="1248"/>
              <a:chExt cx="5138" cy="2160"/>
            </a:xfrm>
          </p:grpSpPr>
          <p:sp>
            <p:nvSpPr>
              <p:cNvPr id="19476" name="Rectangle 5"/>
              <p:cNvSpPr>
                <a:spLocks noChangeArrowheads="1"/>
              </p:cNvSpPr>
              <p:nvPr/>
            </p:nvSpPr>
            <p:spPr bwMode="auto">
              <a:xfrm>
                <a:off x="240" y="1248"/>
                <a:ext cx="1536" cy="624"/>
              </a:xfrm>
              <a:prstGeom prst="rect">
                <a:avLst/>
              </a:prstGeom>
              <a:solidFill>
                <a:schemeClr val="accent1"/>
              </a:solidFill>
              <a:ln w="9525">
                <a:solidFill>
                  <a:schemeClr val="tx1"/>
                </a:solidFill>
                <a:miter lim="800000"/>
                <a:headEnd/>
                <a:tailEnd/>
              </a:ln>
            </p:spPr>
            <p:txBody>
              <a:bodyPr wrap="none" anchor="ctr"/>
              <a:lstStyle/>
              <a:p>
                <a:pPr algn="ctr"/>
                <a:r>
                  <a:rPr lang="en-US" sz="1800" b="1">
                    <a:effectLst/>
                  </a:rPr>
                  <a:t>Who are the</a:t>
                </a:r>
              </a:p>
              <a:p>
                <a:pPr algn="ctr"/>
                <a:r>
                  <a:rPr lang="en-US" sz="1800" b="1">
                    <a:effectLst/>
                  </a:rPr>
                  <a:t>Trainees</a:t>
                </a:r>
              </a:p>
              <a:p>
                <a:pPr algn="ctr"/>
                <a:endParaRPr lang="en-US" sz="1800">
                  <a:effectLst/>
                </a:endParaRPr>
              </a:p>
            </p:txBody>
          </p:sp>
          <p:sp>
            <p:nvSpPr>
              <p:cNvPr id="675846" name="Line 6"/>
              <p:cNvSpPr>
                <a:spLocks noChangeShapeType="1"/>
              </p:cNvSpPr>
              <p:nvPr/>
            </p:nvSpPr>
            <p:spPr bwMode="auto">
              <a:xfrm>
                <a:off x="1776" y="1535"/>
                <a:ext cx="240" cy="2"/>
              </a:xfrm>
              <a:prstGeom prst="line">
                <a:avLst/>
              </a:prstGeom>
              <a:noFill/>
              <a:ln w="9525">
                <a:solidFill>
                  <a:schemeClr val="tx1"/>
                </a:solidFill>
                <a:round/>
                <a:headEnd/>
                <a:tailEnd type="triangle" w="med" len="med"/>
              </a:ln>
              <a:effectLst/>
            </p:spPr>
            <p:txBody>
              <a:bodyPr/>
              <a:lstStyle/>
              <a:p>
                <a:pPr>
                  <a:defRPr/>
                </a:pPr>
                <a:endParaRPr lang="en-US"/>
              </a:p>
            </p:txBody>
          </p:sp>
          <p:sp>
            <p:nvSpPr>
              <p:cNvPr id="19478" name="Rectangle 7"/>
              <p:cNvSpPr>
                <a:spLocks noChangeArrowheads="1"/>
              </p:cNvSpPr>
              <p:nvPr/>
            </p:nvSpPr>
            <p:spPr bwMode="auto">
              <a:xfrm>
                <a:off x="2016" y="1248"/>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1800" b="1">
                    <a:effectLst/>
                  </a:rPr>
                  <a:t>Who are the </a:t>
                </a:r>
              </a:p>
              <a:p>
                <a:pPr algn="ctr"/>
                <a:r>
                  <a:rPr lang="en-US" sz="1800" b="1">
                    <a:effectLst/>
                  </a:rPr>
                  <a:t>Trainers</a:t>
                </a:r>
              </a:p>
            </p:txBody>
          </p:sp>
          <p:sp>
            <p:nvSpPr>
              <p:cNvPr id="19479" name="Rectangle 8"/>
              <p:cNvSpPr>
                <a:spLocks noChangeArrowheads="1"/>
              </p:cNvSpPr>
              <p:nvPr/>
            </p:nvSpPr>
            <p:spPr bwMode="auto">
              <a:xfrm>
                <a:off x="3792" y="1248"/>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1800" b="1">
                    <a:effectLst/>
                  </a:rPr>
                  <a:t>What Methods</a:t>
                </a:r>
              </a:p>
              <a:p>
                <a:pPr algn="ctr"/>
                <a:r>
                  <a:rPr lang="en-US" sz="1800" b="1">
                    <a:effectLst/>
                  </a:rPr>
                  <a:t>and Techniques</a:t>
                </a:r>
              </a:p>
            </p:txBody>
          </p:sp>
          <p:sp>
            <p:nvSpPr>
              <p:cNvPr id="675849" name="Line 9"/>
              <p:cNvSpPr>
                <a:spLocks noChangeShapeType="1"/>
              </p:cNvSpPr>
              <p:nvPr/>
            </p:nvSpPr>
            <p:spPr bwMode="auto">
              <a:xfrm>
                <a:off x="240" y="2591"/>
                <a:ext cx="5136" cy="6"/>
              </a:xfrm>
              <a:prstGeom prst="line">
                <a:avLst/>
              </a:prstGeom>
              <a:noFill/>
              <a:ln w="9525">
                <a:solidFill>
                  <a:schemeClr val="tx1"/>
                </a:solidFill>
                <a:round/>
                <a:headEnd/>
                <a:tailEnd/>
              </a:ln>
              <a:effectLst/>
            </p:spPr>
            <p:txBody>
              <a:bodyPr/>
              <a:lstStyle/>
              <a:p>
                <a:pPr>
                  <a:defRPr/>
                </a:pPr>
                <a:endParaRPr lang="en-US"/>
              </a:p>
            </p:txBody>
          </p:sp>
          <p:sp>
            <p:nvSpPr>
              <p:cNvPr id="675850" name="Line 10"/>
              <p:cNvSpPr>
                <a:spLocks noChangeShapeType="1"/>
              </p:cNvSpPr>
              <p:nvPr/>
            </p:nvSpPr>
            <p:spPr bwMode="auto">
              <a:xfrm>
                <a:off x="5375" y="1584"/>
                <a:ext cx="2" cy="1007"/>
              </a:xfrm>
              <a:prstGeom prst="line">
                <a:avLst/>
              </a:prstGeom>
              <a:noFill/>
              <a:ln w="9525">
                <a:solidFill>
                  <a:schemeClr val="tx1"/>
                </a:solidFill>
                <a:round/>
                <a:headEnd/>
                <a:tailEnd/>
              </a:ln>
              <a:effectLst/>
            </p:spPr>
            <p:txBody>
              <a:bodyPr/>
              <a:lstStyle/>
              <a:p>
                <a:pPr>
                  <a:defRPr/>
                </a:pPr>
                <a:endParaRPr lang="en-US"/>
              </a:p>
            </p:txBody>
          </p:sp>
          <p:sp>
            <p:nvSpPr>
              <p:cNvPr id="675851" name="Line 11"/>
              <p:cNvSpPr>
                <a:spLocks noChangeShapeType="1"/>
              </p:cNvSpPr>
              <p:nvPr/>
            </p:nvSpPr>
            <p:spPr bwMode="auto">
              <a:xfrm>
                <a:off x="239" y="2592"/>
                <a:ext cx="2" cy="480"/>
              </a:xfrm>
              <a:prstGeom prst="line">
                <a:avLst/>
              </a:prstGeom>
              <a:noFill/>
              <a:ln w="9525">
                <a:solidFill>
                  <a:schemeClr val="tx1"/>
                </a:solidFill>
                <a:round/>
                <a:headEnd/>
                <a:tailEnd/>
              </a:ln>
              <a:effectLst/>
            </p:spPr>
            <p:txBody>
              <a:bodyPr/>
              <a:lstStyle/>
              <a:p>
                <a:pPr>
                  <a:defRPr/>
                </a:pPr>
                <a:endParaRPr lang="en-US"/>
              </a:p>
            </p:txBody>
          </p:sp>
          <p:sp>
            <p:nvSpPr>
              <p:cNvPr id="19483" name="Rectangle 12"/>
              <p:cNvSpPr>
                <a:spLocks noChangeArrowheads="1"/>
              </p:cNvSpPr>
              <p:nvPr/>
            </p:nvSpPr>
            <p:spPr bwMode="auto">
              <a:xfrm>
                <a:off x="432" y="2784"/>
                <a:ext cx="1200" cy="576"/>
              </a:xfrm>
              <a:prstGeom prst="rect">
                <a:avLst/>
              </a:prstGeom>
              <a:solidFill>
                <a:schemeClr val="accent1"/>
              </a:solidFill>
              <a:ln w="9525">
                <a:solidFill>
                  <a:schemeClr val="tx1"/>
                </a:solidFill>
                <a:miter lim="800000"/>
                <a:headEnd/>
                <a:tailEnd/>
              </a:ln>
            </p:spPr>
            <p:txBody>
              <a:bodyPr wrap="none" anchor="ctr"/>
              <a:lstStyle/>
              <a:p>
                <a:pPr algn="ctr"/>
                <a:r>
                  <a:rPr lang="en-US" sz="1800" b="1">
                    <a:effectLst/>
                  </a:rPr>
                  <a:t>What Should be </a:t>
                </a:r>
              </a:p>
              <a:p>
                <a:pPr algn="ctr"/>
                <a:r>
                  <a:rPr lang="en-US" sz="1800" b="1">
                    <a:effectLst/>
                  </a:rPr>
                  <a:t>the level of </a:t>
                </a:r>
              </a:p>
              <a:p>
                <a:pPr algn="ctr"/>
                <a:r>
                  <a:rPr lang="en-US" sz="1800" b="1">
                    <a:effectLst/>
                  </a:rPr>
                  <a:t>training</a:t>
                </a:r>
              </a:p>
            </p:txBody>
          </p:sp>
          <p:sp>
            <p:nvSpPr>
              <p:cNvPr id="675853" name="Line 13"/>
              <p:cNvSpPr>
                <a:spLocks noChangeShapeType="1"/>
              </p:cNvSpPr>
              <p:nvPr/>
            </p:nvSpPr>
            <p:spPr bwMode="auto">
              <a:xfrm>
                <a:off x="1632" y="3071"/>
                <a:ext cx="384" cy="2"/>
              </a:xfrm>
              <a:prstGeom prst="line">
                <a:avLst/>
              </a:prstGeom>
              <a:noFill/>
              <a:ln w="9525">
                <a:solidFill>
                  <a:schemeClr val="tx1"/>
                </a:solidFill>
                <a:round/>
                <a:headEnd/>
                <a:tailEnd type="triangle" w="med" len="med"/>
              </a:ln>
              <a:effectLst/>
            </p:spPr>
            <p:txBody>
              <a:bodyPr/>
              <a:lstStyle/>
              <a:p>
                <a:pPr>
                  <a:defRPr/>
                </a:pPr>
                <a:endParaRPr lang="en-US"/>
              </a:p>
            </p:txBody>
          </p:sp>
          <p:sp>
            <p:nvSpPr>
              <p:cNvPr id="19485" name="Rectangle 14"/>
              <p:cNvSpPr>
                <a:spLocks noChangeArrowheads="1"/>
              </p:cNvSpPr>
              <p:nvPr/>
            </p:nvSpPr>
            <p:spPr bwMode="auto">
              <a:xfrm>
                <a:off x="3744" y="2784"/>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1800" b="1">
                    <a:effectLst/>
                  </a:rPr>
                  <a:t>Where to conduct </a:t>
                </a:r>
              </a:p>
              <a:p>
                <a:pPr algn="ctr"/>
                <a:r>
                  <a:rPr lang="en-US" sz="1800" b="1">
                    <a:effectLst/>
                  </a:rPr>
                  <a:t>the programme</a:t>
                </a:r>
              </a:p>
            </p:txBody>
          </p:sp>
          <p:sp>
            <p:nvSpPr>
              <p:cNvPr id="675855" name="Line 15"/>
              <p:cNvSpPr>
                <a:spLocks noChangeShapeType="1"/>
              </p:cNvSpPr>
              <p:nvPr/>
            </p:nvSpPr>
            <p:spPr bwMode="auto">
              <a:xfrm flipH="1">
                <a:off x="5184" y="1583"/>
                <a:ext cx="192" cy="2"/>
              </a:xfrm>
              <a:prstGeom prst="line">
                <a:avLst/>
              </a:prstGeom>
              <a:noFill/>
              <a:ln w="9525">
                <a:solidFill>
                  <a:schemeClr val="tx1"/>
                </a:solidFill>
                <a:round/>
                <a:headEnd/>
                <a:tailEnd/>
              </a:ln>
              <a:effectLst/>
            </p:spPr>
            <p:txBody>
              <a:bodyPr/>
              <a:lstStyle/>
              <a:p>
                <a:pPr>
                  <a:defRPr/>
                </a:pPr>
                <a:endParaRPr lang="en-US"/>
              </a:p>
            </p:txBody>
          </p:sp>
          <p:sp>
            <p:nvSpPr>
              <p:cNvPr id="675856" name="Line 16"/>
              <p:cNvSpPr>
                <a:spLocks noChangeShapeType="1"/>
              </p:cNvSpPr>
              <p:nvPr/>
            </p:nvSpPr>
            <p:spPr bwMode="auto">
              <a:xfrm>
                <a:off x="3408" y="1535"/>
                <a:ext cx="385" cy="2"/>
              </a:xfrm>
              <a:prstGeom prst="line">
                <a:avLst/>
              </a:prstGeom>
              <a:noFill/>
              <a:ln w="9525">
                <a:solidFill>
                  <a:schemeClr val="tx1"/>
                </a:solidFill>
                <a:round/>
                <a:headEnd/>
                <a:tailEnd type="triangle" w="med" len="med"/>
              </a:ln>
              <a:effectLst/>
            </p:spPr>
            <p:txBody>
              <a:bodyPr/>
              <a:lstStyle/>
              <a:p>
                <a:pPr>
                  <a:defRPr/>
                </a:pPr>
                <a:endParaRPr lang="en-US"/>
              </a:p>
            </p:txBody>
          </p:sp>
          <p:sp>
            <p:nvSpPr>
              <p:cNvPr id="675857" name="Line 17"/>
              <p:cNvSpPr>
                <a:spLocks noChangeShapeType="1"/>
              </p:cNvSpPr>
              <p:nvPr/>
            </p:nvSpPr>
            <p:spPr bwMode="auto">
              <a:xfrm>
                <a:off x="3408" y="3071"/>
                <a:ext cx="336" cy="2"/>
              </a:xfrm>
              <a:prstGeom prst="line">
                <a:avLst/>
              </a:prstGeom>
              <a:noFill/>
              <a:ln w="9525">
                <a:solidFill>
                  <a:schemeClr val="tx1"/>
                </a:solidFill>
                <a:round/>
                <a:headEnd/>
                <a:tailEnd type="triangle" w="med" len="med"/>
              </a:ln>
              <a:effectLst/>
            </p:spPr>
            <p:txBody>
              <a:bodyPr/>
              <a:lstStyle/>
              <a:p>
                <a:pPr>
                  <a:defRPr/>
                </a:pPr>
                <a:endParaRPr lang="en-US"/>
              </a:p>
            </p:txBody>
          </p:sp>
        </p:grpSp>
        <p:sp>
          <p:nvSpPr>
            <p:cNvPr id="19463" name="Rectangle 18"/>
            <p:cNvSpPr>
              <a:spLocks noChangeArrowheads="1"/>
            </p:cNvSpPr>
            <p:nvPr/>
          </p:nvSpPr>
          <p:spPr bwMode="auto">
            <a:xfrm>
              <a:off x="2016" y="2784"/>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What Principles</a:t>
              </a:r>
            </a:p>
            <a:p>
              <a:pPr algn="ctr"/>
              <a:r>
                <a:rPr lang="en-US" sz="2000" b="1">
                  <a:effectLst/>
                </a:rPr>
                <a:t>of learning</a:t>
              </a:r>
            </a:p>
          </p:txBody>
        </p:sp>
        <p:sp>
          <p:nvSpPr>
            <p:cNvPr id="19464" name="Rectangle 19"/>
            <p:cNvSpPr>
              <a:spLocks noChangeArrowheads="1"/>
            </p:cNvSpPr>
            <p:nvPr/>
          </p:nvSpPr>
          <p:spPr bwMode="auto">
            <a:xfrm>
              <a:off x="240" y="1248"/>
              <a:ext cx="1536" cy="624"/>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Who are the</a:t>
              </a:r>
            </a:p>
            <a:p>
              <a:pPr algn="ctr"/>
              <a:r>
                <a:rPr lang="en-US" sz="2000" b="1">
                  <a:effectLst/>
                </a:rPr>
                <a:t>Trainees</a:t>
              </a:r>
            </a:p>
            <a:p>
              <a:pPr algn="ctr"/>
              <a:endParaRPr lang="en-US" sz="2000">
                <a:effectLst/>
              </a:endParaRPr>
            </a:p>
          </p:txBody>
        </p:sp>
        <p:sp>
          <p:nvSpPr>
            <p:cNvPr id="675860" name="Line 20"/>
            <p:cNvSpPr>
              <a:spLocks noChangeShapeType="1"/>
            </p:cNvSpPr>
            <p:nvPr/>
          </p:nvSpPr>
          <p:spPr bwMode="auto">
            <a:xfrm>
              <a:off x="1776" y="1535"/>
              <a:ext cx="240" cy="2"/>
            </a:xfrm>
            <a:prstGeom prst="line">
              <a:avLst/>
            </a:prstGeom>
            <a:noFill/>
            <a:ln w="9525">
              <a:solidFill>
                <a:schemeClr val="tx1"/>
              </a:solidFill>
              <a:round/>
              <a:headEnd/>
              <a:tailEnd type="triangle" w="med" len="med"/>
            </a:ln>
            <a:effectLst/>
          </p:spPr>
          <p:txBody>
            <a:bodyPr/>
            <a:lstStyle/>
            <a:p>
              <a:pPr>
                <a:defRPr/>
              </a:pPr>
              <a:endParaRPr lang="en-US"/>
            </a:p>
          </p:txBody>
        </p:sp>
        <p:sp>
          <p:nvSpPr>
            <p:cNvPr id="19466" name="Rectangle 21"/>
            <p:cNvSpPr>
              <a:spLocks noChangeArrowheads="1"/>
            </p:cNvSpPr>
            <p:nvPr/>
          </p:nvSpPr>
          <p:spPr bwMode="auto">
            <a:xfrm>
              <a:off x="2016" y="1248"/>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Who are the </a:t>
              </a:r>
            </a:p>
            <a:p>
              <a:pPr algn="ctr"/>
              <a:r>
                <a:rPr lang="en-US" sz="2000" b="1">
                  <a:effectLst/>
                </a:rPr>
                <a:t>Trainers</a:t>
              </a:r>
            </a:p>
          </p:txBody>
        </p:sp>
        <p:sp>
          <p:nvSpPr>
            <p:cNvPr id="19467" name="Rectangle 22"/>
            <p:cNvSpPr>
              <a:spLocks noChangeArrowheads="1"/>
            </p:cNvSpPr>
            <p:nvPr/>
          </p:nvSpPr>
          <p:spPr bwMode="auto">
            <a:xfrm>
              <a:off x="3792" y="1248"/>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What Methods</a:t>
              </a:r>
            </a:p>
            <a:p>
              <a:pPr algn="ctr"/>
              <a:r>
                <a:rPr lang="en-US" sz="2000" b="1">
                  <a:effectLst/>
                </a:rPr>
                <a:t>and Techniques</a:t>
              </a:r>
            </a:p>
          </p:txBody>
        </p:sp>
        <p:sp>
          <p:nvSpPr>
            <p:cNvPr id="675863" name="Line 23"/>
            <p:cNvSpPr>
              <a:spLocks noChangeShapeType="1"/>
            </p:cNvSpPr>
            <p:nvPr/>
          </p:nvSpPr>
          <p:spPr bwMode="auto">
            <a:xfrm>
              <a:off x="240" y="2591"/>
              <a:ext cx="5136" cy="6"/>
            </a:xfrm>
            <a:prstGeom prst="line">
              <a:avLst/>
            </a:prstGeom>
            <a:noFill/>
            <a:ln w="9525">
              <a:solidFill>
                <a:schemeClr val="tx1"/>
              </a:solidFill>
              <a:round/>
              <a:headEnd/>
              <a:tailEnd/>
            </a:ln>
            <a:effectLst/>
          </p:spPr>
          <p:txBody>
            <a:bodyPr/>
            <a:lstStyle/>
            <a:p>
              <a:pPr>
                <a:defRPr/>
              </a:pPr>
              <a:endParaRPr lang="en-US"/>
            </a:p>
          </p:txBody>
        </p:sp>
        <p:sp>
          <p:nvSpPr>
            <p:cNvPr id="675864" name="Line 24"/>
            <p:cNvSpPr>
              <a:spLocks noChangeShapeType="1"/>
            </p:cNvSpPr>
            <p:nvPr/>
          </p:nvSpPr>
          <p:spPr bwMode="auto">
            <a:xfrm>
              <a:off x="5375" y="1584"/>
              <a:ext cx="2" cy="1007"/>
            </a:xfrm>
            <a:prstGeom prst="line">
              <a:avLst/>
            </a:prstGeom>
            <a:noFill/>
            <a:ln w="9525">
              <a:solidFill>
                <a:schemeClr val="tx1"/>
              </a:solidFill>
              <a:round/>
              <a:headEnd/>
              <a:tailEnd/>
            </a:ln>
            <a:effectLst/>
          </p:spPr>
          <p:txBody>
            <a:bodyPr/>
            <a:lstStyle/>
            <a:p>
              <a:pPr>
                <a:defRPr/>
              </a:pPr>
              <a:endParaRPr lang="en-US"/>
            </a:p>
          </p:txBody>
        </p:sp>
        <p:sp>
          <p:nvSpPr>
            <p:cNvPr id="675865" name="Line 25"/>
            <p:cNvSpPr>
              <a:spLocks noChangeShapeType="1"/>
            </p:cNvSpPr>
            <p:nvPr/>
          </p:nvSpPr>
          <p:spPr bwMode="auto">
            <a:xfrm>
              <a:off x="239" y="2592"/>
              <a:ext cx="2" cy="480"/>
            </a:xfrm>
            <a:prstGeom prst="line">
              <a:avLst/>
            </a:prstGeom>
            <a:noFill/>
            <a:ln w="9525">
              <a:solidFill>
                <a:schemeClr val="tx1"/>
              </a:solidFill>
              <a:round/>
              <a:headEnd/>
              <a:tailEnd/>
            </a:ln>
            <a:effectLst/>
          </p:spPr>
          <p:txBody>
            <a:bodyPr/>
            <a:lstStyle/>
            <a:p>
              <a:pPr>
                <a:defRPr/>
              </a:pPr>
              <a:endParaRPr lang="en-US"/>
            </a:p>
          </p:txBody>
        </p:sp>
        <p:sp>
          <p:nvSpPr>
            <p:cNvPr id="19471" name="Rectangle 26"/>
            <p:cNvSpPr>
              <a:spLocks noChangeArrowheads="1"/>
            </p:cNvSpPr>
            <p:nvPr/>
          </p:nvSpPr>
          <p:spPr bwMode="auto">
            <a:xfrm>
              <a:off x="432" y="2784"/>
              <a:ext cx="1200" cy="576"/>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What Should </a:t>
              </a:r>
            </a:p>
            <a:p>
              <a:pPr algn="ctr"/>
              <a:r>
                <a:rPr lang="en-US" sz="2000" b="1">
                  <a:effectLst/>
                </a:rPr>
                <a:t>be the level of </a:t>
              </a:r>
            </a:p>
            <a:p>
              <a:pPr algn="ctr"/>
              <a:r>
                <a:rPr lang="en-US" sz="2000" b="1">
                  <a:effectLst/>
                </a:rPr>
                <a:t>training</a:t>
              </a:r>
            </a:p>
          </p:txBody>
        </p:sp>
        <p:sp>
          <p:nvSpPr>
            <p:cNvPr id="19472" name="Rectangle 27"/>
            <p:cNvSpPr>
              <a:spLocks noChangeArrowheads="1"/>
            </p:cNvSpPr>
            <p:nvPr/>
          </p:nvSpPr>
          <p:spPr bwMode="auto">
            <a:xfrm>
              <a:off x="3744" y="2784"/>
              <a:ext cx="1392" cy="624"/>
            </a:xfrm>
            <a:prstGeom prst="rect">
              <a:avLst/>
            </a:prstGeom>
            <a:solidFill>
              <a:schemeClr val="accent1"/>
            </a:solidFill>
            <a:ln w="9525">
              <a:solidFill>
                <a:schemeClr val="tx1"/>
              </a:solidFill>
              <a:miter lim="800000"/>
              <a:headEnd/>
              <a:tailEnd/>
            </a:ln>
          </p:spPr>
          <p:txBody>
            <a:bodyPr wrap="none" anchor="ctr"/>
            <a:lstStyle/>
            <a:p>
              <a:pPr algn="ctr"/>
              <a:r>
                <a:rPr lang="en-US" sz="2000" b="1">
                  <a:effectLst/>
                </a:rPr>
                <a:t>Where to </a:t>
              </a:r>
            </a:p>
            <a:p>
              <a:pPr algn="ctr"/>
              <a:r>
                <a:rPr lang="en-US" sz="2000" b="1">
                  <a:effectLst/>
                </a:rPr>
                <a:t>conduct </a:t>
              </a:r>
            </a:p>
            <a:p>
              <a:pPr algn="ctr"/>
              <a:r>
                <a:rPr lang="en-US" sz="2000" b="1">
                  <a:effectLst/>
                </a:rPr>
                <a:t>the programme</a:t>
              </a:r>
            </a:p>
          </p:txBody>
        </p:sp>
        <p:sp>
          <p:nvSpPr>
            <p:cNvPr id="675868" name="Line 28"/>
            <p:cNvSpPr>
              <a:spLocks noChangeShapeType="1"/>
            </p:cNvSpPr>
            <p:nvPr/>
          </p:nvSpPr>
          <p:spPr bwMode="auto">
            <a:xfrm flipH="1">
              <a:off x="5184" y="1583"/>
              <a:ext cx="192" cy="2"/>
            </a:xfrm>
            <a:prstGeom prst="line">
              <a:avLst/>
            </a:prstGeom>
            <a:noFill/>
            <a:ln w="9525">
              <a:solidFill>
                <a:schemeClr val="tx1"/>
              </a:solidFill>
              <a:round/>
              <a:headEnd/>
              <a:tailEnd/>
            </a:ln>
            <a:effectLst/>
          </p:spPr>
          <p:txBody>
            <a:bodyPr/>
            <a:lstStyle/>
            <a:p>
              <a:pPr>
                <a:defRPr/>
              </a:pPr>
              <a:endParaRPr lang="en-US"/>
            </a:p>
          </p:txBody>
        </p:sp>
        <p:sp>
          <p:nvSpPr>
            <p:cNvPr id="675869" name="Line 29"/>
            <p:cNvSpPr>
              <a:spLocks noChangeShapeType="1"/>
            </p:cNvSpPr>
            <p:nvPr/>
          </p:nvSpPr>
          <p:spPr bwMode="auto">
            <a:xfrm>
              <a:off x="3408" y="1535"/>
              <a:ext cx="385" cy="2"/>
            </a:xfrm>
            <a:prstGeom prst="line">
              <a:avLst/>
            </a:prstGeom>
            <a:noFill/>
            <a:ln w="9525">
              <a:solidFill>
                <a:schemeClr val="tx1"/>
              </a:solidFill>
              <a:round/>
              <a:headEnd/>
              <a:tailEnd type="triangle" w="med" len="med"/>
            </a:ln>
            <a:effectLst/>
          </p:spPr>
          <p:txBody>
            <a:bodyPr/>
            <a:lstStyle/>
            <a:p>
              <a:pPr>
                <a:defRPr/>
              </a:pPr>
              <a:endParaRPr lang="en-US"/>
            </a:p>
          </p:txBody>
        </p:sp>
        <p:sp>
          <p:nvSpPr>
            <p:cNvPr id="675870" name="Line 30"/>
            <p:cNvSpPr>
              <a:spLocks noChangeShapeType="1"/>
            </p:cNvSpPr>
            <p:nvPr/>
          </p:nvSpPr>
          <p:spPr bwMode="auto">
            <a:xfrm>
              <a:off x="3408" y="3071"/>
              <a:ext cx="336" cy="2"/>
            </a:xfrm>
            <a:prstGeom prst="line">
              <a:avLst/>
            </a:prstGeom>
            <a:noFill/>
            <a:ln w="9525">
              <a:solidFill>
                <a:schemeClr val="tx1"/>
              </a:solidFill>
              <a:round/>
              <a:headEnd/>
              <a:tailEnd type="triangle" w="med" len="med"/>
            </a:ln>
            <a:effectLst/>
          </p:spPr>
          <p:txBody>
            <a:bodyPr/>
            <a:lstStyle/>
            <a:p>
              <a:pPr>
                <a:defRPr/>
              </a:pPr>
              <a:endParaRPr lang="en-US"/>
            </a:p>
          </p:txBody>
        </p:sp>
      </p:grpSp>
      <p:sp>
        <p:nvSpPr>
          <p:cNvPr id="675871" name="Line 31"/>
          <p:cNvSpPr>
            <a:spLocks noChangeShapeType="1"/>
          </p:cNvSpPr>
          <p:nvPr/>
        </p:nvSpPr>
        <p:spPr bwMode="auto">
          <a:xfrm>
            <a:off x="685800" y="5943600"/>
            <a:ext cx="304800" cy="0"/>
          </a:xfrm>
          <a:prstGeom prst="line">
            <a:avLst/>
          </a:prstGeom>
          <a:noFill/>
          <a:ln w="9525">
            <a:solidFill>
              <a:schemeClr val="tx1"/>
            </a:solidFill>
            <a:round/>
            <a:headEnd/>
            <a:tailEnd type="triangle" w="med" len="med"/>
          </a:ln>
          <a:effectLst/>
        </p:spPr>
        <p:txBody>
          <a:bodyPr/>
          <a:lstStyle/>
          <a:p>
            <a:pPr>
              <a:defRPr/>
            </a:pP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110655F9-C3AD-4F4C-B69E-CE8ADE9392F7}" type="slidenum">
              <a:rPr lang="en-US" smtClean="0"/>
              <a:pPr/>
              <a:t>14</a:t>
            </a:fld>
            <a:endParaRPr lang="en-US" smtClean="0"/>
          </a:p>
        </p:txBody>
      </p:sp>
      <p:sp>
        <p:nvSpPr>
          <p:cNvPr id="20483" name="Rectangle 3"/>
          <p:cNvSpPr>
            <a:spLocks noGrp="1" noChangeArrowheads="1"/>
          </p:cNvSpPr>
          <p:nvPr>
            <p:ph type="body" idx="1"/>
          </p:nvPr>
        </p:nvSpPr>
        <p:spPr bwMode="auto">
          <a:xfrm>
            <a:off x="304800" y="1905000"/>
            <a:ext cx="8686800" cy="35814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609600" indent="-609600" eaLnBrk="1" hangingPunct="1">
              <a:buFontTx/>
              <a:buAutoNum type="arabicPeriod"/>
            </a:pPr>
            <a:endParaRPr lang="en-US" sz="2400" smtClean="0"/>
          </a:p>
          <a:p>
            <a:pPr marL="609600" indent="-609600" eaLnBrk="1" hangingPunct="1">
              <a:buFontTx/>
              <a:buNone/>
            </a:pPr>
            <a:r>
              <a:rPr lang="en-US" sz="2400" smtClean="0"/>
              <a:t>       It includes deciding the type of training that need  to be imparted</a:t>
            </a:r>
          </a:p>
          <a:p>
            <a:pPr marL="609600" indent="-609600" eaLnBrk="1" hangingPunct="1">
              <a:buFontTx/>
              <a:buNone/>
            </a:pPr>
            <a:endParaRPr lang="en-US" sz="2400" smtClean="0"/>
          </a:p>
          <a:p>
            <a:pPr marL="609600" indent="-609600" eaLnBrk="1" hangingPunct="1">
              <a:buFontTx/>
              <a:buAutoNum type="arabicPeriod"/>
            </a:pPr>
            <a:r>
              <a:rPr lang="en-US" sz="2400" b="1" smtClean="0"/>
              <a:t>On-the-job Methods: </a:t>
            </a:r>
            <a:r>
              <a:rPr lang="en-US" sz="2400" smtClean="0"/>
              <a:t>refer to methods that are applied in the workplace and is related to employee’s working.</a:t>
            </a:r>
          </a:p>
          <a:p>
            <a:pPr marL="609600" indent="-609600" eaLnBrk="1" hangingPunct="1">
              <a:buFontTx/>
              <a:buAutoNum type="arabicPeriod"/>
            </a:pPr>
            <a:endParaRPr lang="en-US" sz="2400" smtClean="0"/>
          </a:p>
          <a:p>
            <a:pPr marL="609600" indent="-609600" eaLnBrk="1" hangingPunct="1">
              <a:buFontTx/>
              <a:buAutoNum type="arabicPeriod"/>
            </a:pPr>
            <a:r>
              <a:rPr lang="en-US" sz="2400" b="1" smtClean="0"/>
              <a:t>Off-the-job Methods: </a:t>
            </a:r>
            <a:r>
              <a:rPr lang="en-US" sz="2400" smtClean="0"/>
              <a:t>are used away from work places.</a:t>
            </a:r>
          </a:p>
          <a:p>
            <a:pPr marL="609600" indent="-609600" eaLnBrk="1" hangingPunct="1">
              <a:buFontTx/>
              <a:buNone/>
            </a:pPr>
            <a:endParaRPr lang="en-US" sz="2400" smtClean="0"/>
          </a:p>
          <a:p>
            <a:pPr marL="609600" indent="-609600" eaLnBrk="1" hangingPunct="1"/>
            <a:r>
              <a:rPr lang="en-US" sz="2400" smtClean="0"/>
              <a:t>Training techniques represent the medium of imparting skills and knowledge to employees. </a:t>
            </a:r>
          </a:p>
        </p:txBody>
      </p:sp>
      <p:sp>
        <p:nvSpPr>
          <p:cNvPr id="20484" name="Rectangle 4"/>
          <p:cNvSpPr>
            <a:spLocks noGrp="1" noChangeArrowheads="1"/>
          </p:cNvSpPr>
          <p:nvPr>
            <p:ph type="title"/>
          </p:nvPr>
        </p:nvSpPr>
        <p:spPr bwMode="auto">
          <a:xfrm>
            <a:off x="381000" y="11430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Phase 3: Developing T&amp;D Programme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31E66625-F590-4799-A413-DFD76B72B93A}" type="slidenum">
              <a:rPr lang="en-US" smtClean="0"/>
              <a:pPr/>
              <a:t>15</a:t>
            </a:fld>
            <a:endParaRPr lang="en-US" smtClean="0"/>
          </a:p>
        </p:txBody>
      </p:sp>
      <p:sp>
        <p:nvSpPr>
          <p:cNvPr id="21507" name="Rectangle 2"/>
          <p:cNvSpPr>
            <a:spLocks noGrp="1" noChangeArrowheads="1"/>
          </p:cNvSpPr>
          <p:nvPr>
            <p:ph type="title"/>
          </p:nvPr>
        </p:nvSpPr>
        <p:spPr bwMode="auto">
          <a:xfrm>
            <a:off x="457200" y="1219200"/>
            <a:ext cx="8229600" cy="762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u="sng" smtClean="0"/>
              <a:t>On Job Training Methods </a:t>
            </a:r>
          </a:p>
        </p:txBody>
      </p:sp>
      <p:sp>
        <p:nvSpPr>
          <p:cNvPr id="21508" name="Rectangle 3"/>
          <p:cNvSpPr>
            <a:spLocks noGrp="1" noChangeArrowheads="1"/>
          </p:cNvSpPr>
          <p:nvPr>
            <p:ph type="body" idx="1"/>
          </p:nvPr>
        </p:nvSpPr>
        <p:spPr bwMode="auto">
          <a:xfrm>
            <a:off x="457200" y="2590800"/>
            <a:ext cx="8229600" cy="3733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Orientation training </a:t>
            </a:r>
          </a:p>
          <a:p>
            <a:pPr eaLnBrk="1" hangingPunct="1"/>
            <a:r>
              <a:rPr lang="en-US" sz="2400" smtClean="0"/>
              <a:t>Job Instruction training</a:t>
            </a:r>
          </a:p>
          <a:p>
            <a:pPr eaLnBrk="1" hangingPunct="1"/>
            <a:r>
              <a:rPr lang="en-US" sz="2400" smtClean="0"/>
              <a:t>Apprentices training</a:t>
            </a:r>
          </a:p>
          <a:p>
            <a:pPr eaLnBrk="1" hangingPunct="1"/>
            <a:r>
              <a:rPr lang="en-US" sz="2400" smtClean="0"/>
              <a:t>Job rotation</a:t>
            </a:r>
          </a:p>
          <a:p>
            <a:pPr eaLnBrk="1" hangingPunct="1"/>
            <a:r>
              <a:rPr lang="en-US" sz="2400" smtClean="0"/>
              <a:t>Coaching</a:t>
            </a:r>
          </a:p>
          <a:p>
            <a:pPr eaLnBrk="1" hangingPunct="1"/>
            <a:r>
              <a:rPr lang="en-US" sz="2400" smtClean="0"/>
              <a:t>Internship &amp; assistance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61D98785-6FA0-4062-A466-CEA5B8F31A67}" type="slidenum">
              <a:rPr lang="en-US" smtClean="0"/>
              <a:pPr/>
              <a:t>16</a:t>
            </a:fld>
            <a:endParaRPr lang="en-US" smtClean="0"/>
          </a:p>
        </p:txBody>
      </p:sp>
      <p:sp>
        <p:nvSpPr>
          <p:cNvPr id="22531" name="Rectangle 2"/>
          <p:cNvSpPr>
            <a:spLocks noGrp="1" noChangeArrowheads="1"/>
          </p:cNvSpPr>
          <p:nvPr>
            <p:ph type="title"/>
          </p:nvPr>
        </p:nvSpPr>
        <p:spPr bwMode="auto">
          <a:xfrm>
            <a:off x="457200" y="1143000"/>
            <a:ext cx="8229600" cy="7921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600" b="1" u="sng" smtClean="0"/>
              <a:t>Off the job training method</a:t>
            </a:r>
          </a:p>
        </p:txBody>
      </p:sp>
      <p:sp>
        <p:nvSpPr>
          <p:cNvPr id="22532" name="Rectangle 3"/>
          <p:cNvSpPr>
            <a:spLocks noGrp="1" noChangeArrowheads="1"/>
          </p:cNvSpPr>
          <p:nvPr>
            <p:ph type="body" idx="1"/>
          </p:nvPr>
        </p:nvSpPr>
        <p:spPr bwMode="auto">
          <a:xfrm>
            <a:off x="457200" y="2133600"/>
            <a:ext cx="8229600" cy="452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400" smtClean="0"/>
              <a:t>Vestibule</a:t>
            </a:r>
          </a:p>
          <a:p>
            <a:pPr eaLnBrk="1" hangingPunct="1">
              <a:lnSpc>
                <a:spcPct val="90000"/>
              </a:lnSpc>
            </a:pPr>
            <a:r>
              <a:rPr lang="en-US" sz="2400" smtClean="0"/>
              <a:t>Lecture</a:t>
            </a:r>
          </a:p>
          <a:p>
            <a:pPr eaLnBrk="1" hangingPunct="1">
              <a:lnSpc>
                <a:spcPct val="90000"/>
              </a:lnSpc>
            </a:pPr>
            <a:r>
              <a:rPr lang="en-US" sz="2400" smtClean="0"/>
              <a:t>Films ,Television</a:t>
            </a:r>
          </a:p>
          <a:p>
            <a:pPr eaLnBrk="1" hangingPunct="1">
              <a:lnSpc>
                <a:spcPct val="90000"/>
              </a:lnSpc>
            </a:pPr>
            <a:r>
              <a:rPr lang="en-US" sz="2400" smtClean="0"/>
              <a:t>Conferences &amp; discussion</a:t>
            </a:r>
          </a:p>
          <a:p>
            <a:pPr eaLnBrk="1" hangingPunct="1">
              <a:lnSpc>
                <a:spcPct val="90000"/>
              </a:lnSpc>
            </a:pPr>
            <a:r>
              <a:rPr lang="en-US" sz="2400" smtClean="0"/>
              <a:t>Case Study</a:t>
            </a:r>
          </a:p>
          <a:p>
            <a:pPr eaLnBrk="1" hangingPunct="1">
              <a:lnSpc>
                <a:spcPct val="90000"/>
              </a:lnSpc>
            </a:pPr>
            <a:r>
              <a:rPr lang="en-US" sz="2400" smtClean="0"/>
              <a:t>Role playing, Simulation</a:t>
            </a:r>
          </a:p>
          <a:p>
            <a:pPr eaLnBrk="1" hangingPunct="1">
              <a:lnSpc>
                <a:spcPct val="90000"/>
              </a:lnSpc>
            </a:pPr>
            <a:r>
              <a:rPr lang="en-US" sz="2400" smtClean="0"/>
              <a:t>Laboratory training</a:t>
            </a:r>
          </a:p>
          <a:p>
            <a:pPr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E631B995-09E0-498F-A293-46080C23D48B}" type="slidenum">
              <a:rPr lang="en-US" smtClean="0"/>
              <a:pPr/>
              <a:t>17</a:t>
            </a:fld>
            <a:endParaRPr lang="en-US" smtClean="0"/>
          </a:p>
        </p:txBody>
      </p:sp>
      <p:sp>
        <p:nvSpPr>
          <p:cNvPr id="23555" name="Rectangle 2"/>
          <p:cNvSpPr>
            <a:spLocks noGrp="1" noChangeArrowheads="1"/>
          </p:cNvSpPr>
          <p:nvPr>
            <p:ph type="title"/>
          </p:nvPr>
        </p:nvSpPr>
        <p:spPr bwMode="auto">
          <a:xfrm>
            <a:off x="304800" y="1752600"/>
            <a:ext cx="8229600" cy="114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Phase 4:Implementation of Programme</a:t>
            </a:r>
          </a:p>
        </p:txBody>
      </p:sp>
      <p:sp>
        <p:nvSpPr>
          <p:cNvPr id="23556" name="Rectangle 3"/>
          <p:cNvSpPr>
            <a:spLocks noGrp="1" noChangeArrowheads="1"/>
          </p:cNvSpPr>
          <p:nvPr>
            <p:ph type="body" idx="1"/>
          </p:nvPr>
        </p:nvSpPr>
        <p:spPr bwMode="auto">
          <a:xfrm>
            <a:off x="457200" y="3048000"/>
            <a:ext cx="8229600" cy="28956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Deciding the location &amp; organizing training &amp; other facility</a:t>
            </a:r>
          </a:p>
          <a:p>
            <a:pPr eaLnBrk="1" hangingPunct="1"/>
            <a:r>
              <a:rPr lang="en-US" sz="2400" smtClean="0"/>
              <a:t>Scheduling the training programme</a:t>
            </a:r>
          </a:p>
          <a:p>
            <a:pPr eaLnBrk="1" hangingPunct="1"/>
            <a:r>
              <a:rPr lang="en-US" sz="2400" smtClean="0"/>
              <a:t>Conducting the programme</a:t>
            </a:r>
          </a:p>
          <a:p>
            <a:pPr eaLnBrk="1" hangingPunct="1"/>
            <a:r>
              <a:rPr lang="en-US" sz="2400" smtClean="0"/>
              <a:t>Monitoring the progress of the trainees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25919303-B547-4DDF-A25B-2F497977AAD8}" type="slidenum">
              <a:rPr lang="en-US" smtClean="0"/>
              <a:pPr/>
              <a:t>18</a:t>
            </a:fld>
            <a:endParaRPr lang="en-US" smtClean="0"/>
          </a:p>
        </p:txBody>
      </p:sp>
      <p:sp>
        <p:nvSpPr>
          <p:cNvPr id="24579" name="Rectangle 2"/>
          <p:cNvSpPr>
            <a:spLocks noGrp="1" noChangeArrowheads="1"/>
          </p:cNvSpPr>
          <p:nvPr>
            <p:ph type="title"/>
          </p:nvPr>
        </p:nvSpPr>
        <p:spPr bwMode="auto">
          <a:xfrm>
            <a:off x="457200" y="1219200"/>
            <a:ext cx="8229600" cy="71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Phase 5: Evaluation of Training</a:t>
            </a:r>
          </a:p>
        </p:txBody>
      </p:sp>
      <p:sp>
        <p:nvSpPr>
          <p:cNvPr id="24580" name="Rectangle 3"/>
          <p:cNvSpPr>
            <a:spLocks noGrp="1" noChangeArrowheads="1"/>
          </p:cNvSpPr>
          <p:nvPr>
            <p:ph type="body" idx="1"/>
          </p:nvPr>
        </p:nvSpPr>
        <p:spPr bwMode="auto">
          <a:xfrm>
            <a:off x="457200" y="2133600"/>
            <a:ext cx="8229600" cy="452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400" smtClean="0"/>
              <a:t>Since huge sum of money is spent on training and development, how far the programme has been useful must be determined.</a:t>
            </a:r>
          </a:p>
          <a:p>
            <a:pPr eaLnBrk="1" hangingPunct="1">
              <a:lnSpc>
                <a:spcPct val="90000"/>
              </a:lnSpc>
              <a:buFontTx/>
              <a:buNone/>
            </a:pPr>
            <a:endParaRPr lang="en-US" sz="2400" smtClean="0"/>
          </a:p>
          <a:p>
            <a:pPr eaLnBrk="1" hangingPunct="1">
              <a:lnSpc>
                <a:spcPct val="90000"/>
              </a:lnSpc>
            </a:pPr>
            <a:r>
              <a:rPr lang="en-US" sz="2400" smtClean="0"/>
              <a:t>The question of what to evaluate is crucial to evaluation strategy. The answers depend on the type of training programme, the organization and the purposes of evaluation.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6161BE7F-3332-41FA-8774-CFF15A79CC12}" type="slidenum">
              <a:rPr lang="en-US" smtClean="0"/>
              <a:pPr/>
              <a:t>19</a:t>
            </a:fld>
            <a:endParaRPr lang="en-US" smtClean="0"/>
          </a:p>
        </p:txBody>
      </p:sp>
      <p:sp>
        <p:nvSpPr>
          <p:cNvPr id="25603" name="Rectangle 2"/>
          <p:cNvSpPr>
            <a:spLocks noGrp="1" noChangeArrowheads="1"/>
          </p:cNvSpPr>
          <p:nvPr>
            <p:ph type="title"/>
          </p:nvPr>
        </p:nvSpPr>
        <p:spPr bwMode="auto">
          <a:xfrm>
            <a:off x="457200" y="1371600"/>
            <a:ext cx="8229600" cy="71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Purpose of evaluation</a:t>
            </a:r>
          </a:p>
        </p:txBody>
      </p:sp>
      <p:sp>
        <p:nvSpPr>
          <p:cNvPr id="25604" name="Rectangle 3"/>
          <p:cNvSpPr>
            <a:spLocks noGrp="1" noChangeArrowheads="1"/>
          </p:cNvSpPr>
          <p:nvPr>
            <p:ph type="body" idx="1"/>
          </p:nvPr>
        </p:nvSpPr>
        <p:spPr bwMode="auto">
          <a:xfrm>
            <a:off x="457200" y="2362200"/>
            <a:ext cx="8229600" cy="4191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lnSpc>
                <a:spcPct val="80000"/>
              </a:lnSpc>
              <a:buFontTx/>
              <a:buAutoNum type="arabicPeriod"/>
            </a:pPr>
            <a:r>
              <a:rPr lang="en-US" sz="2400" smtClean="0"/>
              <a:t>To determine success in accomplishing Programme Objectives.</a:t>
            </a:r>
          </a:p>
          <a:p>
            <a:pPr marL="609600" indent="-609600" eaLnBrk="1" hangingPunct="1">
              <a:lnSpc>
                <a:spcPct val="80000"/>
              </a:lnSpc>
              <a:buFontTx/>
              <a:buAutoNum type="arabicPeriod"/>
            </a:pPr>
            <a:r>
              <a:rPr lang="en-US" sz="2400" smtClean="0"/>
              <a:t>To identify the strengths and weaknesses in the training process.</a:t>
            </a:r>
          </a:p>
          <a:p>
            <a:pPr marL="609600" indent="-609600" eaLnBrk="1" hangingPunct="1">
              <a:lnSpc>
                <a:spcPct val="80000"/>
              </a:lnSpc>
              <a:buFontTx/>
              <a:buAutoNum type="arabicPeriod"/>
            </a:pPr>
            <a:r>
              <a:rPr lang="en-US" sz="2400" smtClean="0"/>
              <a:t>To compare the costs to the benefits of a Training Programme.</a:t>
            </a:r>
          </a:p>
          <a:p>
            <a:pPr marL="609600" indent="-609600" eaLnBrk="1" hangingPunct="1">
              <a:lnSpc>
                <a:spcPct val="80000"/>
              </a:lnSpc>
              <a:buFontTx/>
              <a:buAutoNum type="arabicPeriod"/>
            </a:pPr>
            <a:r>
              <a:rPr lang="en-US" sz="2400" smtClean="0"/>
              <a:t>To decide who should participate in future programmes.</a:t>
            </a:r>
          </a:p>
          <a:p>
            <a:pPr marL="609600" indent="-609600" eaLnBrk="1" hangingPunct="1">
              <a:lnSpc>
                <a:spcPct val="80000"/>
              </a:lnSpc>
              <a:buFontTx/>
              <a:buAutoNum type="arabicPeriod"/>
            </a:pPr>
            <a:r>
              <a:rPr lang="en-US" sz="2400" smtClean="0"/>
              <a:t>To test the clarity and validity of tests, cases and exercises.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fld id="{C1734567-F9DD-4BA5-88C6-5A340F6B8520}" type="slidenum">
              <a:rPr lang="en-US" smtClean="0"/>
              <a:pPr/>
              <a:t>2</a:t>
            </a:fld>
            <a:endParaRPr lang="en-US" smtClean="0"/>
          </a:p>
        </p:txBody>
      </p:sp>
      <p:sp>
        <p:nvSpPr>
          <p:cNvPr id="558082" name="Rectangle 2"/>
          <p:cNvSpPr>
            <a:spLocks noChangeArrowheads="1"/>
          </p:cNvSpPr>
          <p:nvPr/>
        </p:nvSpPr>
        <p:spPr bwMode="auto">
          <a:xfrm>
            <a:off x="685800" y="1066800"/>
            <a:ext cx="7759700" cy="533400"/>
          </a:xfrm>
          <a:prstGeom prst="rect">
            <a:avLst/>
          </a:prstGeom>
          <a:noFill/>
          <a:ln w="9525">
            <a:noFill/>
            <a:miter lim="800000"/>
            <a:headEnd/>
            <a:tailEnd/>
          </a:ln>
        </p:spPr>
        <p:txBody>
          <a:bodyPr anchor="ctr"/>
          <a:lstStyle/>
          <a:p>
            <a:pPr algn="ctr"/>
            <a:r>
              <a:rPr lang="en-IE" sz="4900">
                <a:solidFill>
                  <a:schemeClr val="tx2"/>
                </a:solidFill>
                <a:effectLst/>
              </a:rPr>
              <a:t>Attitudes to training</a:t>
            </a:r>
            <a:endParaRPr lang="en-US" sz="4900">
              <a:solidFill>
                <a:schemeClr val="tx2"/>
              </a:solidFill>
              <a:effectLst/>
            </a:endParaRPr>
          </a:p>
        </p:txBody>
      </p:sp>
      <p:sp>
        <p:nvSpPr>
          <p:cNvPr id="558083" name="Rectangle 3"/>
          <p:cNvSpPr>
            <a:spLocks noChangeArrowheads="1"/>
          </p:cNvSpPr>
          <p:nvPr/>
        </p:nvSpPr>
        <p:spPr bwMode="auto">
          <a:xfrm>
            <a:off x="457200" y="1752600"/>
            <a:ext cx="3810000" cy="4876800"/>
          </a:xfrm>
          <a:prstGeom prst="rect">
            <a:avLst/>
          </a:prstGeom>
          <a:noFill/>
          <a:ln w="9525">
            <a:noFill/>
            <a:miter lim="800000"/>
            <a:headEnd/>
            <a:tailEnd/>
          </a:ln>
        </p:spPr>
        <p:txBody>
          <a:bodyPr/>
          <a:lstStyle/>
          <a:p>
            <a:pPr marL="342900" indent="-342900">
              <a:spcBef>
                <a:spcPct val="20000"/>
              </a:spcBef>
            </a:pPr>
            <a:r>
              <a:rPr lang="en-IE" sz="2400">
                <a:effectLst/>
              </a:rPr>
              <a:t>Individual:</a:t>
            </a:r>
          </a:p>
          <a:p>
            <a:pPr marL="342900" indent="-342900">
              <a:spcBef>
                <a:spcPct val="20000"/>
              </a:spcBef>
              <a:buFontTx/>
              <a:buChar char="•"/>
            </a:pPr>
            <a:r>
              <a:rPr lang="en-IE" sz="2400">
                <a:effectLst/>
              </a:rPr>
              <a:t>How is that related to what I do?</a:t>
            </a:r>
          </a:p>
          <a:p>
            <a:pPr marL="342900" indent="-342900">
              <a:spcBef>
                <a:spcPct val="20000"/>
              </a:spcBef>
              <a:buFontTx/>
              <a:buChar char="•"/>
            </a:pPr>
            <a:r>
              <a:rPr lang="en-IE" sz="2400">
                <a:effectLst/>
              </a:rPr>
              <a:t>“I’m good at my job and anyway, I have no time”</a:t>
            </a:r>
          </a:p>
          <a:p>
            <a:pPr marL="342900" indent="-342900">
              <a:spcBef>
                <a:spcPct val="20000"/>
              </a:spcBef>
              <a:buFontTx/>
              <a:buChar char="•"/>
            </a:pPr>
            <a:r>
              <a:rPr lang="en-IE" sz="2400">
                <a:effectLst/>
              </a:rPr>
              <a:t>“I suppose that’s my weekends shot for months!”</a:t>
            </a:r>
          </a:p>
          <a:p>
            <a:pPr marL="342900" indent="-342900">
              <a:spcBef>
                <a:spcPct val="20000"/>
              </a:spcBef>
              <a:buFontTx/>
              <a:buChar char="•"/>
            </a:pPr>
            <a:r>
              <a:rPr lang="en-IE" sz="2400">
                <a:effectLst/>
              </a:rPr>
              <a:t>“Are they trying to get rid of me?”</a:t>
            </a:r>
          </a:p>
        </p:txBody>
      </p:sp>
      <p:sp>
        <p:nvSpPr>
          <p:cNvPr id="8197" name="Rectangle 4"/>
          <p:cNvSpPr>
            <a:spLocks noChangeArrowheads="1"/>
          </p:cNvSpPr>
          <p:nvPr/>
        </p:nvSpPr>
        <p:spPr bwMode="auto">
          <a:xfrm>
            <a:off x="4572000" y="1676400"/>
            <a:ext cx="3810000" cy="4876800"/>
          </a:xfrm>
          <a:prstGeom prst="rect">
            <a:avLst/>
          </a:prstGeom>
          <a:noFill/>
          <a:ln w="9525">
            <a:noFill/>
            <a:miter lim="800000"/>
            <a:headEnd/>
            <a:tailEnd/>
          </a:ln>
        </p:spPr>
        <p:txBody>
          <a:bodyPr/>
          <a:lstStyle/>
          <a:p>
            <a:pPr marL="342900" indent="-342900">
              <a:lnSpc>
                <a:spcPct val="90000"/>
              </a:lnSpc>
              <a:spcBef>
                <a:spcPct val="20000"/>
              </a:spcBef>
            </a:pPr>
            <a:r>
              <a:rPr lang="en-IE" sz="2400">
                <a:effectLst/>
              </a:rPr>
              <a:t>Employer:</a:t>
            </a:r>
          </a:p>
          <a:p>
            <a:pPr marL="342900" indent="-342900">
              <a:lnSpc>
                <a:spcPct val="90000"/>
              </a:lnSpc>
              <a:spcBef>
                <a:spcPct val="20000"/>
              </a:spcBef>
              <a:buFontTx/>
              <a:buChar char="•"/>
            </a:pPr>
            <a:r>
              <a:rPr lang="en-IE" sz="2400">
                <a:effectLst/>
              </a:rPr>
              <a:t>How can I be sure the organisation will benefit?</a:t>
            </a:r>
          </a:p>
          <a:p>
            <a:pPr marL="342900" indent="-342900">
              <a:lnSpc>
                <a:spcPct val="90000"/>
              </a:lnSpc>
              <a:spcBef>
                <a:spcPct val="20000"/>
              </a:spcBef>
              <a:buFontTx/>
              <a:buChar char="•"/>
            </a:pPr>
            <a:r>
              <a:rPr lang="en-IE" sz="2400">
                <a:effectLst/>
              </a:rPr>
              <a:t>Training is so expensive – how will I know if it has been effective?</a:t>
            </a:r>
          </a:p>
          <a:p>
            <a:pPr marL="342900" indent="-342900">
              <a:lnSpc>
                <a:spcPct val="90000"/>
              </a:lnSpc>
              <a:spcBef>
                <a:spcPct val="20000"/>
              </a:spcBef>
              <a:buFontTx/>
              <a:buChar char="•"/>
            </a:pPr>
            <a:r>
              <a:rPr lang="en-IE" sz="2400">
                <a:effectLst/>
              </a:rPr>
              <a:t>Will this effect the goal of developing and implementing standards and protocols for the organisation?</a:t>
            </a:r>
          </a:p>
          <a:p>
            <a:pPr marL="342900" indent="-342900">
              <a:lnSpc>
                <a:spcPct val="90000"/>
              </a:lnSpc>
              <a:spcBef>
                <a:spcPct val="20000"/>
              </a:spcBef>
              <a:buFontTx/>
              <a:buChar char="•"/>
            </a:pPr>
            <a:r>
              <a:rPr lang="en-IE" sz="2400">
                <a:effectLst/>
              </a:rPr>
              <a:t>“If I train them, they’ll leave”</a:t>
            </a:r>
            <a:endParaRPr lang="en-US" sz="2400">
              <a:effectLst/>
            </a:endParaRPr>
          </a:p>
          <a:p>
            <a:pPr marL="342900" indent="-342900">
              <a:lnSpc>
                <a:spcPct val="90000"/>
              </a:lnSpc>
              <a:spcBef>
                <a:spcPct val="20000"/>
              </a:spcBef>
              <a:buFontTx/>
              <a:buChar char="•"/>
            </a:pPr>
            <a:endParaRPr lang="en-US" sz="2400">
              <a:effectLst/>
            </a:endParaRPr>
          </a:p>
        </p:txBody>
      </p:sp>
    </p:spTree>
  </p:cSld>
  <p:clrMapOvr>
    <a:masterClrMapping/>
  </p:clrMapOvr>
  <p:timing>
    <p:tnLst>
      <p:par>
        <p:cTn id="1" dur="indefinite" restart="never" nodeType="tmRoot"/>
      </p:par>
    </p:tnLst>
    <p:bldLst>
      <p:bldP spid="558082" grpId="0"/>
      <p:bldP spid="5580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B8E18CB7-D842-48FC-AFCB-0847201C4FAC}" type="slidenum">
              <a:rPr lang="en-US" smtClean="0"/>
              <a:pPr/>
              <a:t>20</a:t>
            </a:fld>
            <a:endParaRPr lang="en-US" smtClean="0"/>
          </a:p>
        </p:txBody>
      </p:sp>
      <p:sp>
        <p:nvSpPr>
          <p:cNvPr id="26627" name="Rectangle 3"/>
          <p:cNvSpPr>
            <a:spLocks noGrp="1" noChangeArrowheads="1"/>
          </p:cNvSpPr>
          <p:nvPr>
            <p:ph type="body" idx="1"/>
          </p:nvPr>
        </p:nvSpPr>
        <p:spPr bwMode="auto">
          <a:xfrm>
            <a:off x="457200" y="1676400"/>
            <a:ext cx="8229600" cy="4525963"/>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lnSpc>
                <a:spcPct val="80000"/>
              </a:lnSpc>
              <a:buFontTx/>
              <a:buNone/>
            </a:pPr>
            <a:r>
              <a:rPr lang="en-US" sz="2800" smtClean="0"/>
              <a:t>6. </a:t>
            </a:r>
            <a:r>
              <a:rPr lang="en-US" sz="2400" smtClean="0"/>
              <a:t>To identify which participants were the most successful with the programme</a:t>
            </a:r>
          </a:p>
          <a:p>
            <a:pPr eaLnBrk="1" hangingPunct="1">
              <a:lnSpc>
                <a:spcPct val="80000"/>
              </a:lnSpc>
              <a:buFontTx/>
              <a:buNone/>
            </a:pPr>
            <a:endParaRPr lang="en-US" sz="2400" smtClean="0"/>
          </a:p>
          <a:p>
            <a:pPr eaLnBrk="1" hangingPunct="1">
              <a:lnSpc>
                <a:spcPct val="80000"/>
              </a:lnSpc>
              <a:buFontTx/>
              <a:buNone/>
            </a:pPr>
            <a:r>
              <a:rPr lang="en-US" sz="2400" smtClean="0"/>
              <a:t>7. To reinforce major points made to the participant</a:t>
            </a:r>
          </a:p>
          <a:p>
            <a:pPr eaLnBrk="1" hangingPunct="1">
              <a:lnSpc>
                <a:spcPct val="80000"/>
              </a:lnSpc>
              <a:buFontTx/>
              <a:buNone/>
            </a:pPr>
            <a:endParaRPr lang="en-US" sz="2400" smtClean="0"/>
          </a:p>
          <a:p>
            <a:pPr eaLnBrk="1" hangingPunct="1">
              <a:lnSpc>
                <a:spcPct val="80000"/>
              </a:lnSpc>
              <a:buFontTx/>
              <a:buNone/>
            </a:pPr>
            <a:r>
              <a:rPr lang="en-US" sz="2400" smtClean="0"/>
              <a:t>8. To gather data to assist in marketing future programmes</a:t>
            </a:r>
          </a:p>
          <a:p>
            <a:pPr eaLnBrk="1" hangingPunct="1">
              <a:lnSpc>
                <a:spcPct val="80000"/>
              </a:lnSpc>
              <a:buFontTx/>
              <a:buNone/>
            </a:pPr>
            <a:endParaRPr lang="en-US" sz="2400" smtClean="0"/>
          </a:p>
          <a:p>
            <a:pPr eaLnBrk="1" hangingPunct="1">
              <a:lnSpc>
                <a:spcPct val="80000"/>
              </a:lnSpc>
              <a:buFontTx/>
              <a:buNone/>
            </a:pPr>
            <a:r>
              <a:rPr lang="en-US" sz="2400" smtClean="0"/>
              <a:t>9. To determine if the programme was the appropriate solution for the specific need</a:t>
            </a:r>
          </a:p>
          <a:p>
            <a:pPr eaLnBrk="1" hangingPunct="1">
              <a:lnSpc>
                <a:spcPct val="80000"/>
              </a:lnSpc>
              <a:buFontTx/>
              <a:buNone/>
            </a:pPr>
            <a:endParaRPr lang="en-US" sz="2400" smtClean="0"/>
          </a:p>
          <a:p>
            <a:pPr eaLnBrk="1" hangingPunct="1">
              <a:lnSpc>
                <a:spcPct val="80000"/>
              </a:lnSpc>
              <a:buFontTx/>
              <a:buNone/>
            </a:pPr>
            <a:r>
              <a:rPr lang="en-US" sz="2400" smtClean="0"/>
              <a:t>10. To establish a database that can assist management in making decisions</a:t>
            </a:r>
          </a:p>
          <a:p>
            <a:pPr eaLnBrk="1" hangingPunct="1">
              <a:lnSpc>
                <a:spcPct val="80000"/>
              </a:lnSpc>
              <a:buFontTx/>
              <a:buNone/>
            </a:pPr>
            <a:r>
              <a:rPr lang="en-US" sz="280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AD9230BA-06F8-461A-B591-5042D5A65190}" type="slidenum">
              <a:rPr lang="en-US" smtClean="0"/>
              <a:pPr/>
              <a:t>21</a:t>
            </a:fld>
            <a:endParaRPr lang="en-US" smtClean="0"/>
          </a:p>
        </p:txBody>
      </p:sp>
      <p:sp>
        <p:nvSpPr>
          <p:cNvPr id="27651" name="Rectangle 2"/>
          <p:cNvSpPr>
            <a:spLocks noGrp="1" noChangeArrowheads="1"/>
          </p:cNvSpPr>
          <p:nvPr>
            <p:ph type="title"/>
          </p:nvPr>
        </p:nvSpPr>
        <p:spPr bwMode="auto">
          <a:xfrm>
            <a:off x="457200" y="1371600"/>
            <a:ext cx="8229600" cy="762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Criteria of Evaluation</a:t>
            </a:r>
          </a:p>
        </p:txBody>
      </p:sp>
      <p:sp>
        <p:nvSpPr>
          <p:cNvPr id="27652" name="Rectangle 3"/>
          <p:cNvSpPr>
            <a:spLocks noGrp="1" noChangeArrowheads="1"/>
          </p:cNvSpPr>
          <p:nvPr>
            <p:ph type="body" idx="1"/>
          </p:nvPr>
        </p:nvSpPr>
        <p:spPr bwMode="auto">
          <a:xfrm>
            <a:off x="457200" y="2133600"/>
            <a:ext cx="8229600" cy="452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lnSpc>
                <a:spcPct val="90000"/>
              </a:lnSpc>
              <a:buFontTx/>
              <a:buAutoNum type="arabicPeriod"/>
            </a:pPr>
            <a:r>
              <a:rPr lang="en-US" sz="2400" b="1" smtClean="0"/>
              <a:t>Training validity- </a:t>
            </a:r>
            <a:r>
              <a:rPr lang="en-US" sz="2400" smtClean="0"/>
              <a:t>did the trainees learn during training?</a:t>
            </a:r>
          </a:p>
          <a:p>
            <a:pPr marL="609600" indent="-609600" eaLnBrk="1" hangingPunct="1">
              <a:lnSpc>
                <a:spcPct val="90000"/>
              </a:lnSpc>
              <a:buFontTx/>
              <a:buAutoNum type="arabicPeriod"/>
            </a:pPr>
            <a:r>
              <a:rPr lang="en-US" sz="2400" b="1" smtClean="0"/>
              <a:t>Transfer validity- </a:t>
            </a:r>
            <a:r>
              <a:rPr lang="en-US" sz="2400" smtClean="0"/>
              <a:t>what has been learnt in the training, has it been transferred on the job?</a:t>
            </a:r>
          </a:p>
          <a:p>
            <a:pPr marL="609600" indent="-609600" eaLnBrk="1" hangingPunct="1">
              <a:lnSpc>
                <a:spcPct val="90000"/>
              </a:lnSpc>
              <a:buFontTx/>
              <a:buAutoNum type="arabicPeriod"/>
            </a:pPr>
            <a:r>
              <a:rPr lang="en-US" sz="2400" b="1" smtClean="0"/>
              <a:t>Intra-organizational validity- </a:t>
            </a:r>
            <a:r>
              <a:rPr lang="en-US" sz="2400" smtClean="0"/>
              <a:t>is performance of the new group of trainees, consistent with the performance of the original training group?</a:t>
            </a:r>
          </a:p>
          <a:p>
            <a:pPr marL="609600" indent="-609600" eaLnBrk="1" hangingPunct="1">
              <a:lnSpc>
                <a:spcPct val="90000"/>
              </a:lnSpc>
              <a:buFontTx/>
              <a:buAutoNum type="arabicPeriod"/>
            </a:pPr>
            <a:r>
              <a:rPr lang="en-US" sz="2400" b="1" smtClean="0"/>
              <a:t>Inter- organizational validity- </a:t>
            </a:r>
            <a:r>
              <a:rPr lang="en-US" sz="2400" smtClean="0"/>
              <a:t>can a training program validated in one organization can be used successfully in another organization?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A8358BDA-B065-4E94-B09C-251F37B97E9C}" type="slidenum">
              <a:rPr lang="en-US" smtClean="0"/>
              <a:pPr/>
              <a:t>22</a:t>
            </a:fld>
            <a:endParaRPr lang="en-US" smtClean="0"/>
          </a:p>
        </p:txBody>
      </p:sp>
      <p:sp>
        <p:nvSpPr>
          <p:cNvPr id="28675" name="Rectangle 2"/>
          <p:cNvSpPr>
            <a:spLocks noGrp="1" noChangeArrowheads="1"/>
          </p:cNvSpPr>
          <p:nvPr>
            <p:ph type="title"/>
          </p:nvPr>
        </p:nvSpPr>
        <p:spPr bwMode="auto">
          <a:xfrm>
            <a:off x="457200" y="10668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Kirk Patricks Model of Evaluation</a:t>
            </a:r>
          </a:p>
        </p:txBody>
      </p:sp>
      <p:sp>
        <p:nvSpPr>
          <p:cNvPr id="28676" name="Rectangle 3"/>
          <p:cNvSpPr>
            <a:spLocks noGrp="1" noChangeArrowheads="1"/>
          </p:cNvSpPr>
          <p:nvPr>
            <p:ph type="body" idx="1"/>
          </p:nvPr>
        </p:nvSpPr>
        <p:spPr bwMode="auto">
          <a:xfrm>
            <a:off x="457200" y="1905000"/>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90000"/>
              </a:lnSpc>
            </a:pPr>
            <a:r>
              <a:rPr lang="en-US" sz="2400" smtClean="0"/>
              <a:t>Donald Kirk Partick has developed a very popular evaluation model that has been used since the late 1950s by the training community. The focus is on measuring four kinds of outcomes that should result from a highly effective training program. </a:t>
            </a:r>
          </a:p>
          <a:p>
            <a:pPr eaLnBrk="1" hangingPunct="1">
              <a:lnSpc>
                <a:spcPct val="90000"/>
              </a:lnSpc>
            </a:pPr>
            <a:r>
              <a:rPr lang="en-US" sz="2400" smtClean="0"/>
              <a:t>Kirkpatrick’s model includes four levels or steps of outcome evaluation:</a:t>
            </a:r>
          </a:p>
          <a:p>
            <a:pPr eaLnBrk="1" hangingPunct="1">
              <a:lnSpc>
                <a:spcPct val="90000"/>
              </a:lnSpc>
            </a:pPr>
            <a:r>
              <a:rPr lang="en-US" sz="2400" smtClean="0"/>
              <a:t>Level 1 Evaluation—Reaction</a:t>
            </a:r>
          </a:p>
          <a:p>
            <a:pPr eaLnBrk="1" hangingPunct="1">
              <a:lnSpc>
                <a:spcPct val="90000"/>
              </a:lnSpc>
            </a:pPr>
            <a:r>
              <a:rPr lang="en-US" sz="2400" smtClean="0"/>
              <a:t>Level 2 Evaluation—Learning</a:t>
            </a:r>
          </a:p>
          <a:p>
            <a:pPr eaLnBrk="1" hangingPunct="1">
              <a:lnSpc>
                <a:spcPct val="90000"/>
              </a:lnSpc>
            </a:pPr>
            <a:r>
              <a:rPr lang="en-US" sz="2400" smtClean="0"/>
              <a:t>Level 3 Evaluation—Behavior</a:t>
            </a:r>
          </a:p>
          <a:p>
            <a:pPr eaLnBrk="1" hangingPunct="1">
              <a:lnSpc>
                <a:spcPct val="90000"/>
              </a:lnSpc>
            </a:pPr>
            <a:r>
              <a:rPr lang="en-US" sz="2400" smtClean="0"/>
              <a:t>Level 4 Evaluation—Results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0"/>
          </p:nvPr>
        </p:nvSpPr>
        <p:spPr>
          <a:noFill/>
        </p:spPr>
        <p:txBody>
          <a:bodyPr/>
          <a:lstStyle/>
          <a:p>
            <a:fld id="{EC69A523-14F7-4DEE-9D9C-6CFD5658AB8D}" type="slidenum">
              <a:rPr lang="en-US" smtClean="0"/>
              <a:pPr/>
              <a:t>23</a:t>
            </a:fld>
            <a:endParaRPr lang="en-US" smtClean="0"/>
          </a:p>
        </p:txBody>
      </p:sp>
      <p:pic>
        <p:nvPicPr>
          <p:cNvPr id="29699" name="Picture 3" descr="30975 EXH 09"/>
          <p:cNvPicPr>
            <a:picLocks noGrp="1" noChangeAspect="1" noChangeArrowheads="1"/>
          </p:cNvPicPr>
          <p:nvPr>
            <p:ph sz="half" idx="1"/>
          </p:nvPr>
        </p:nvPicPr>
        <p:blipFill>
          <a:blip r:embed="rId3"/>
          <a:srcRect/>
          <a:stretch>
            <a:fillRect/>
          </a:stretch>
        </p:blipFill>
        <p:spPr bwMode="auto">
          <a:xfrm>
            <a:off x="374650" y="1219200"/>
            <a:ext cx="8769350" cy="5418138"/>
          </a:xfrm>
          <a:noFill/>
          <a:ln w="63500">
            <a:solidFill>
              <a:schemeClr val="bg1"/>
            </a:solidFill>
            <a:miter lim="800000"/>
            <a:headEnd/>
            <a:tailEnd/>
          </a:ln>
        </p:spPr>
      </p:pic>
      <p:sp>
        <p:nvSpPr>
          <p:cNvPr id="29700" name="Title 4"/>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6" name="Rectangle 2"/>
          <p:cNvSpPr txBox="1">
            <a:spLocks noChangeArrowheads="1"/>
          </p:cNvSpPr>
          <p:nvPr/>
        </p:nvSpPr>
        <p:spPr bwMode="auto">
          <a:xfrm>
            <a:off x="152400" y="304800"/>
            <a:ext cx="8991600" cy="1143000"/>
          </a:xfrm>
          <a:prstGeom prst="rect">
            <a:avLst/>
          </a:prstGeom>
          <a:solidFill>
            <a:schemeClr val="bg2">
              <a:lumMod val="60000"/>
              <a:lumOff val="40000"/>
            </a:schemeClr>
          </a:solidFill>
          <a:ln>
            <a:miter lim="800000"/>
            <a:headEnd/>
            <a:tailEnd/>
          </a:ln>
        </p:spPr>
        <p:txBody>
          <a:bodyPr/>
          <a:lstStyle/>
          <a:p>
            <a:pPr algn="ctr">
              <a:defRPr/>
            </a:pPr>
            <a:r>
              <a:rPr lang="en-US" sz="2800" b="1" u="sng" kern="0">
                <a:solidFill>
                  <a:schemeClr val="tx2"/>
                </a:solidFill>
                <a:effectLst/>
                <a:latin typeface="+mj-lt"/>
                <a:ea typeface="+mj-ea"/>
                <a:cs typeface="+mj-cs"/>
              </a:rPr>
              <a:t>Kirk Patricks Model of Evaluation</a:t>
            </a:r>
            <a:endParaRPr lang="en-US" sz="2800" b="1" u="sng" kern="0" dirty="0">
              <a:solidFill>
                <a:schemeClr val="tx2"/>
              </a:solidFill>
              <a:effectLst/>
              <a:latin typeface="+mj-lt"/>
              <a:ea typeface="+mj-ea"/>
              <a:cs typeface="+mj-cs"/>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FFC9E3A2-01CF-4910-AE54-2FFBBEFEA0DB}" type="slidenum">
              <a:rPr lang="en-US" smtClean="0"/>
              <a:pPr/>
              <a:t>24</a:t>
            </a:fld>
            <a:endParaRPr lang="en-US" smtClean="0"/>
          </a:p>
        </p:txBody>
      </p:sp>
      <p:sp>
        <p:nvSpPr>
          <p:cNvPr id="30723" name="Rectangle 3"/>
          <p:cNvSpPr>
            <a:spLocks noGrp="1" noChangeArrowheads="1"/>
          </p:cNvSpPr>
          <p:nvPr>
            <p:ph type="body" idx="1"/>
          </p:nvPr>
        </p:nvSpPr>
        <p:spPr bwMode="auto">
          <a:xfrm>
            <a:off x="533400" y="2057400"/>
            <a:ext cx="8229600" cy="45259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Reaction – what participants thought of the program, including materials, instructors, facilities, methodology, content etc.</a:t>
            </a:r>
          </a:p>
          <a:p>
            <a:pPr eaLnBrk="1" hangingPunct="1">
              <a:buFontTx/>
              <a:buNone/>
            </a:pPr>
            <a:endParaRPr lang="en-US" sz="2400" smtClean="0"/>
          </a:p>
          <a:p>
            <a:pPr eaLnBrk="1" hangingPunct="1"/>
            <a:r>
              <a:rPr lang="en-US" sz="2400" smtClean="0"/>
              <a:t>Learning – Learning evaluation is concerned with measuring the extent to which principles, facts, techniques and skills have been acquired.</a:t>
            </a:r>
          </a:p>
          <a:p>
            <a:pPr eaLnBrk="1" hangingPunct="1"/>
            <a:endParaRPr lang="en-US" smtClean="0"/>
          </a:p>
        </p:txBody>
      </p:sp>
      <p:sp>
        <p:nvSpPr>
          <p:cNvPr id="30724" name="Rectangle 2"/>
          <p:cNvSpPr>
            <a:spLocks noGrp="1" noChangeArrowheads="1"/>
          </p:cNvSpPr>
          <p:nvPr>
            <p:ph type="title"/>
          </p:nvPr>
        </p:nvSpPr>
        <p:spPr bwMode="auto">
          <a:xfrm>
            <a:off x="457200" y="10668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Kirk Patricks Model of Evaluation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A7F42392-8714-4008-BC3A-B76CA431A0C4}" type="slidenum">
              <a:rPr lang="en-US" smtClean="0"/>
              <a:pPr/>
              <a:t>25</a:t>
            </a:fld>
            <a:endParaRPr lang="en-US" smtClean="0"/>
          </a:p>
        </p:txBody>
      </p:sp>
      <p:sp>
        <p:nvSpPr>
          <p:cNvPr id="31747" name="Rectangle 3"/>
          <p:cNvSpPr>
            <a:spLocks noGrp="1" noChangeArrowheads="1"/>
          </p:cNvSpPr>
          <p:nvPr>
            <p:ph type="body" idx="1"/>
          </p:nvPr>
        </p:nvSpPr>
        <p:spPr bwMode="auto">
          <a:xfrm>
            <a:off x="457200" y="2332038"/>
            <a:ext cx="8229600" cy="452596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Behavior – behavioral change is measured to determine the extent to which principles, facts, techniques, and skills have been acquired.</a:t>
            </a:r>
          </a:p>
          <a:p>
            <a:pPr eaLnBrk="1" hangingPunct="1">
              <a:buFontTx/>
              <a:buNone/>
            </a:pPr>
            <a:endParaRPr lang="en-US" sz="2400" smtClean="0"/>
          </a:p>
          <a:p>
            <a:pPr eaLnBrk="1" hangingPunct="1"/>
            <a:r>
              <a:rPr lang="en-US" sz="2400" smtClean="0"/>
              <a:t>Results – evaluation of results involves monitoring organizational improvement such as cost savings, work output changes, and quality changes.</a:t>
            </a:r>
          </a:p>
        </p:txBody>
      </p:sp>
      <p:sp>
        <p:nvSpPr>
          <p:cNvPr id="31748" name="Rectangle 2"/>
          <p:cNvSpPr>
            <a:spLocks noGrp="1" noChangeArrowheads="1"/>
          </p:cNvSpPr>
          <p:nvPr>
            <p:ph type="title"/>
          </p:nvPr>
        </p:nvSpPr>
        <p:spPr bwMode="auto">
          <a:xfrm>
            <a:off x="457200" y="9906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Kirk Patricks Model of Evaluation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fld id="{3147951D-7A72-4F9F-B57E-4DBE6ADBD362}" type="slidenum">
              <a:rPr lang="en-US" smtClean="0"/>
              <a:pPr/>
              <a:t>26</a:t>
            </a:fld>
            <a:endParaRPr lang="en-US" smtClean="0"/>
          </a:p>
        </p:txBody>
      </p:sp>
      <p:graphicFrame>
        <p:nvGraphicFramePr>
          <p:cNvPr id="732163" name="Group 3"/>
          <p:cNvGraphicFramePr>
            <a:graphicFrameLocks noGrp="1"/>
          </p:cNvGraphicFramePr>
          <p:nvPr/>
        </p:nvGraphicFramePr>
        <p:xfrm>
          <a:off x="0" y="30163"/>
          <a:ext cx="9144000" cy="5616258"/>
        </p:xfrm>
        <a:graphic>
          <a:graphicData uri="http://schemas.openxmlformats.org/drawingml/2006/table">
            <a:tbl>
              <a:tblPr>
                <a:tableStyleId>{93296810-A885-4BE3-A3E7-6D5BEEA58F35}</a:tableStyleId>
              </a:tblPr>
              <a:tblGrid>
                <a:gridCol w="208280"/>
                <a:gridCol w="1315720"/>
                <a:gridCol w="2133600"/>
                <a:gridCol w="2667000"/>
                <a:gridCol w="2819400"/>
              </a:tblGrid>
              <a:tr h="609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evaluation type</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evaluation description and characteristics</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examples of evaluation tools and methods</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relevance and practicability</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r>
              <a:tr h="1074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1</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Reaction</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Reaction evaluation is how the delegates felt about the training or learning experience. </a:t>
                      </a:r>
                      <a:endParaRPr kumimoji="0" lang="en-US" sz="1600" b="0" i="0" u="none" strike="noStrike" cap="none" normalizeH="0" baseline="0" dirty="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'Happy sheets', or feedback forms.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Verbal reaction, post-training surveys or questionnaires.</a:t>
                      </a:r>
                      <a:endParaRPr kumimoji="0" lang="en-US" sz="1600" b="0" i="0" u="none" strike="noStrike" cap="none" normalizeH="0" baseline="0" dirty="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Quick and very easy to obtain.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smtClean="0">
                          <a:ln>
                            <a:noFill/>
                          </a:ln>
                          <a:effectLst/>
                        </a:rPr>
                        <a:t>Not expensive to gather or to analyse.</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r>
              <a:tr h="998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2</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Learning</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Learning evaluation is the measurement of the increase in knowledge - before and after.</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Typically assessments or tests before and after the training.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smtClean="0">
                          <a:ln>
                            <a:noFill/>
                          </a:ln>
                          <a:effectLst/>
                        </a:rPr>
                        <a:t>Interview or observation can also be used.</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Relatively simple to set up; clear-cut for quantifiable skills.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smtClean="0">
                          <a:ln>
                            <a:noFill/>
                          </a:ln>
                          <a:effectLst/>
                        </a:rPr>
                        <a:t>Less easy for complex learning.</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3</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smtClean="0">
                          <a:ln>
                            <a:noFill/>
                          </a:ln>
                          <a:solidFill>
                            <a:schemeClr val="accent6">
                              <a:lumMod val="50000"/>
                            </a:schemeClr>
                          </a:solidFill>
                          <a:effectLst/>
                        </a:rPr>
                        <a:t>Behaviour</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Behaviour evaluation is the extent of applied learning back on the job - implementation.</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Observation and interview over time are required to assess change, relevance of change, and sustainability of change.</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Measurement of behaviour change typically requires cooperation and skill of line-managers.</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r>
              <a:tr h="619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4</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accent6">
                              <a:lumMod val="50000"/>
                            </a:schemeClr>
                          </a:solidFill>
                          <a:effectLst/>
                        </a:rPr>
                        <a:t>Results </a:t>
                      </a:r>
                      <a:endParaRPr kumimoji="0" lang="en-US" sz="1600" b="1" i="0" u="none" strike="noStrike" cap="none" normalizeH="0" baseline="0" dirty="0" smtClean="0">
                        <a:ln>
                          <a:noFill/>
                        </a:ln>
                        <a:solidFill>
                          <a:schemeClr val="accent6">
                            <a:lumMod val="50000"/>
                          </a:schemeClr>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Results evaluation is the effect on the business or environment by the trainee.</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smtClean="0">
                          <a:ln>
                            <a:noFill/>
                          </a:ln>
                          <a:effectLst/>
                        </a:rPr>
                        <a:t>Measures are already in place via normal management systems and reporting - the challenge is to relate to the trainee. </a:t>
                      </a:r>
                      <a:endParaRPr kumimoji="0" lang="en-US" sz="1600" b="0" i="0" u="none" strike="noStrike" cap="none" normalizeH="0" baseline="0" smtClean="0">
                        <a:ln>
                          <a:noFill/>
                        </a:ln>
                        <a:solidFill>
                          <a:schemeClr val="tx1"/>
                        </a:solidFill>
                        <a:effectLst/>
                        <a:latin typeface="Arial" charset="0"/>
                      </a:endParaRPr>
                    </a:p>
                  </a:txBody>
                  <a:tcPr horzOverflow="overflow">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rPr>
                        <a:t>Individually not difficult; unlike whole </a:t>
                      </a:r>
                      <a:r>
                        <a:rPr kumimoji="0" lang="en-US" sz="1600" u="none" strike="noStrike" cap="none" normalizeH="0" baseline="0" dirty="0" err="1" smtClean="0">
                          <a:ln>
                            <a:noFill/>
                          </a:ln>
                          <a:effectLst/>
                        </a:rPr>
                        <a:t>organisation</a:t>
                      </a:r>
                      <a:r>
                        <a:rPr kumimoji="0" lang="en-US" sz="160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smtClean="0">
                          <a:ln>
                            <a:noFill/>
                          </a:ln>
                          <a:effectLst/>
                        </a:rPr>
                        <a:t>Process must attribute clear accountabilities.</a:t>
                      </a:r>
                      <a:endParaRPr kumimoji="0" lang="en-US" sz="1600" b="0" i="0" u="none" strike="noStrike" cap="none" normalizeH="0" baseline="0" dirty="0" smtClean="0">
                        <a:ln>
                          <a:noFill/>
                        </a:ln>
                        <a:solidFill>
                          <a:schemeClr val="tx1"/>
                        </a:solidFill>
                        <a:effectLst/>
                        <a:latin typeface="Arial" charset="0"/>
                      </a:endParaRPr>
                    </a:p>
                  </a:txBody>
                  <a:tcPr horzOverflow="overflow">
                    <a:solidFill>
                      <a:schemeClr val="accent6">
                        <a:lumMod val="20000"/>
                        <a:lumOff val="80000"/>
                      </a:schemeClr>
                    </a:solidFill>
                  </a:tcPr>
                </a:tc>
              </a:tr>
            </a:tbl>
          </a:graphicData>
        </a:graphic>
      </p:graphicFrame>
      <p:sp>
        <p:nvSpPr>
          <p:cNvPr id="32809" name="Rectangle 41"/>
          <p:cNvSpPr>
            <a:spLocks noChangeArrowheads="1"/>
          </p:cNvSpPr>
          <p:nvPr/>
        </p:nvSpPr>
        <p:spPr bwMode="auto">
          <a:xfrm>
            <a:off x="-2174875" y="4557713"/>
            <a:ext cx="215900" cy="228600"/>
          </a:xfrm>
          <a:prstGeom prst="rect">
            <a:avLst/>
          </a:prstGeom>
          <a:noFill/>
          <a:ln w="9525">
            <a:noFill/>
            <a:miter lim="800000"/>
            <a:headEnd/>
            <a:tailEnd/>
          </a:ln>
        </p:spPr>
        <p:txBody>
          <a:bodyPr wrap="none" anchor="ctr">
            <a:spAutoFit/>
          </a:bodyPr>
          <a:lstStyle/>
          <a:p>
            <a:r>
              <a:rPr lang="en-US" sz="900">
                <a:effectLst/>
              </a:rPr>
              <a:t> </a:t>
            </a:r>
            <a:endParaRPr lang="en-US" sz="1800">
              <a:effectLst/>
            </a:endParaRPr>
          </a:p>
        </p:txBody>
      </p:sp>
      <p:sp>
        <p:nvSpPr>
          <p:cNvPr id="6" name="Rectangle 2"/>
          <p:cNvSpPr txBox="1">
            <a:spLocks noChangeArrowheads="1"/>
          </p:cNvSpPr>
          <p:nvPr/>
        </p:nvSpPr>
        <p:spPr bwMode="auto">
          <a:xfrm>
            <a:off x="0" y="6096000"/>
            <a:ext cx="8991600" cy="1143000"/>
          </a:xfrm>
          <a:prstGeom prst="rect">
            <a:avLst/>
          </a:prstGeom>
          <a:solidFill>
            <a:schemeClr val="bg1"/>
          </a:solidFill>
          <a:ln>
            <a:miter lim="800000"/>
            <a:headEnd/>
            <a:tailEnd/>
          </a:ln>
        </p:spPr>
        <p:txBody>
          <a:bodyPr/>
          <a:lstStyle/>
          <a:p>
            <a:pPr algn="ctr">
              <a:defRPr/>
            </a:pPr>
            <a:r>
              <a:rPr lang="en-US" sz="2800" b="1" u="sng" kern="0">
                <a:solidFill>
                  <a:schemeClr val="tx2"/>
                </a:solidFill>
                <a:effectLst/>
                <a:latin typeface="+mj-lt"/>
                <a:ea typeface="+mj-ea"/>
                <a:cs typeface="+mj-cs"/>
              </a:rPr>
              <a:t>Kirk Patricks Model of Evaluation</a:t>
            </a:r>
            <a:endParaRPr lang="en-US" sz="2800" b="1" u="sng" kern="0" dirty="0">
              <a:solidFill>
                <a:schemeClr val="tx2"/>
              </a:solidFill>
              <a:effectLst/>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fld id="{DD314FAF-A84A-4AA6-A6EB-6D1DC08382AB}" type="slidenum">
              <a:rPr lang="en-US" smtClean="0"/>
              <a:pPr/>
              <a:t>27</a:t>
            </a:fld>
            <a:endParaRPr lang="en-US" smtClean="0"/>
          </a:p>
        </p:txBody>
      </p:sp>
      <p:sp>
        <p:nvSpPr>
          <p:cNvPr id="33795" name="Rectangle 2"/>
          <p:cNvSpPr>
            <a:spLocks noChangeArrowheads="1"/>
          </p:cNvSpPr>
          <p:nvPr/>
        </p:nvSpPr>
        <p:spPr bwMode="auto">
          <a:xfrm>
            <a:off x="457200" y="1066800"/>
            <a:ext cx="8229600" cy="792163"/>
          </a:xfrm>
          <a:prstGeom prst="rect">
            <a:avLst/>
          </a:prstGeom>
          <a:noFill/>
          <a:ln w="9525">
            <a:noFill/>
            <a:miter lim="800000"/>
            <a:headEnd/>
            <a:tailEnd/>
          </a:ln>
        </p:spPr>
        <p:txBody>
          <a:bodyPr anchor="ctr"/>
          <a:lstStyle/>
          <a:p>
            <a:pPr algn="ctr">
              <a:defRPr/>
            </a:pPr>
            <a:r>
              <a:rPr lang="en-US" sz="2800" b="1" u="sng" dirty="0">
                <a:solidFill>
                  <a:schemeClr val="tx2"/>
                </a:solidFill>
                <a:latin typeface="+mj-lt"/>
                <a:ea typeface="+mj-ea"/>
                <a:cs typeface="+mj-cs"/>
              </a:rPr>
              <a:t>METHODS OF TRAINING</a:t>
            </a:r>
          </a:p>
        </p:txBody>
      </p:sp>
      <p:sp>
        <p:nvSpPr>
          <p:cNvPr id="33796" name="Rectangle 3"/>
          <p:cNvSpPr>
            <a:spLocks noChangeArrowheads="1"/>
          </p:cNvSpPr>
          <p:nvPr/>
        </p:nvSpPr>
        <p:spPr bwMode="auto">
          <a:xfrm>
            <a:off x="457200" y="2057400"/>
            <a:ext cx="4038600" cy="4530725"/>
          </a:xfrm>
          <a:prstGeom prst="rect">
            <a:avLst/>
          </a:prstGeom>
          <a:noFill/>
          <a:ln w="9525">
            <a:noFill/>
            <a:miter lim="800000"/>
            <a:headEnd/>
            <a:tailEnd/>
          </a:ln>
        </p:spPr>
        <p:txBody>
          <a:bodyPr/>
          <a:lstStyle/>
          <a:p>
            <a:pPr marL="342900" indent="-342900">
              <a:lnSpc>
                <a:spcPct val="80000"/>
              </a:lnSpc>
              <a:spcBef>
                <a:spcPct val="20000"/>
              </a:spcBef>
              <a:defRPr/>
            </a:pPr>
            <a:r>
              <a:rPr lang="en-US" sz="2000" u="sng" dirty="0">
                <a:latin typeface="+mn-lt"/>
              </a:rPr>
              <a:t>ON-THE JOB(8)</a:t>
            </a:r>
          </a:p>
          <a:p>
            <a:pPr marL="342900" indent="-342900">
              <a:lnSpc>
                <a:spcPct val="80000"/>
              </a:lnSpc>
              <a:spcBef>
                <a:spcPct val="20000"/>
              </a:spcBef>
              <a:defRPr/>
            </a:pPr>
            <a:endParaRPr lang="en-US" sz="2000" u="sng" dirty="0">
              <a:latin typeface="+mn-lt"/>
            </a:endParaRPr>
          </a:p>
          <a:p>
            <a:pPr marL="342900" indent="-342900">
              <a:lnSpc>
                <a:spcPct val="80000"/>
              </a:lnSpc>
              <a:spcBef>
                <a:spcPct val="20000"/>
              </a:spcBef>
              <a:buFontTx/>
              <a:buChar char="•"/>
              <a:defRPr/>
            </a:pPr>
            <a:r>
              <a:rPr lang="en-US" sz="2000" dirty="0">
                <a:latin typeface="+mn-lt"/>
              </a:rPr>
              <a:t>ORIENTATION TRG.</a:t>
            </a:r>
          </a:p>
          <a:p>
            <a:pPr marL="342900" indent="-342900">
              <a:lnSpc>
                <a:spcPct val="80000"/>
              </a:lnSpc>
              <a:spcBef>
                <a:spcPct val="20000"/>
              </a:spcBef>
              <a:buFontTx/>
              <a:buChar char="•"/>
              <a:defRPr/>
            </a:pPr>
            <a:r>
              <a:rPr lang="en-US" sz="2000" dirty="0">
                <a:latin typeface="+mn-lt"/>
              </a:rPr>
              <a:t>JOB-INSTRUCTION</a:t>
            </a:r>
          </a:p>
          <a:p>
            <a:pPr marL="342900" indent="-342900">
              <a:lnSpc>
                <a:spcPct val="80000"/>
              </a:lnSpc>
              <a:spcBef>
                <a:spcPct val="20000"/>
              </a:spcBef>
              <a:buFontTx/>
              <a:buChar char="•"/>
              <a:defRPr/>
            </a:pPr>
            <a:r>
              <a:rPr lang="en-US" sz="2000" dirty="0">
                <a:latin typeface="+mn-lt"/>
              </a:rPr>
              <a:t>APPRENTICESHIP</a:t>
            </a:r>
          </a:p>
          <a:p>
            <a:pPr marL="342900" indent="-342900">
              <a:lnSpc>
                <a:spcPct val="80000"/>
              </a:lnSpc>
              <a:spcBef>
                <a:spcPct val="20000"/>
              </a:spcBef>
              <a:buFontTx/>
              <a:buChar char="•"/>
              <a:defRPr/>
            </a:pPr>
            <a:r>
              <a:rPr lang="en-US" sz="2000" dirty="0">
                <a:latin typeface="+mn-lt"/>
              </a:rPr>
              <a:t>JOB ROTATION</a:t>
            </a:r>
          </a:p>
          <a:p>
            <a:pPr marL="342900" indent="-342900">
              <a:lnSpc>
                <a:spcPct val="80000"/>
              </a:lnSpc>
              <a:spcBef>
                <a:spcPct val="20000"/>
              </a:spcBef>
              <a:buFontTx/>
              <a:buChar char="•"/>
              <a:defRPr/>
            </a:pPr>
            <a:r>
              <a:rPr lang="en-US" sz="2000" dirty="0">
                <a:latin typeface="+mn-lt"/>
              </a:rPr>
              <a:t>COACHING</a:t>
            </a:r>
          </a:p>
          <a:p>
            <a:pPr marL="342900" indent="-342900">
              <a:lnSpc>
                <a:spcPct val="80000"/>
              </a:lnSpc>
              <a:spcBef>
                <a:spcPct val="20000"/>
              </a:spcBef>
              <a:buFontTx/>
              <a:buChar char="•"/>
              <a:defRPr/>
            </a:pPr>
            <a:r>
              <a:rPr lang="en-US" sz="2000" dirty="0">
                <a:latin typeface="+mn-lt"/>
              </a:rPr>
              <a:t>MENTORING</a:t>
            </a:r>
          </a:p>
          <a:p>
            <a:pPr marL="342900" indent="-342900">
              <a:lnSpc>
                <a:spcPct val="80000"/>
              </a:lnSpc>
              <a:spcBef>
                <a:spcPct val="20000"/>
              </a:spcBef>
              <a:buFontTx/>
              <a:buChar char="•"/>
              <a:defRPr/>
            </a:pPr>
            <a:r>
              <a:rPr lang="en-US" sz="2000" dirty="0">
                <a:latin typeface="+mn-lt"/>
              </a:rPr>
              <a:t>INTERNSHIP AND ASSISTANTSHIP</a:t>
            </a:r>
          </a:p>
          <a:p>
            <a:pPr marL="342900" indent="-342900">
              <a:lnSpc>
                <a:spcPct val="80000"/>
              </a:lnSpc>
              <a:spcBef>
                <a:spcPct val="20000"/>
              </a:spcBef>
              <a:buFontTx/>
              <a:buChar char="•"/>
              <a:defRPr/>
            </a:pPr>
            <a:r>
              <a:rPr lang="en-US" sz="2000" dirty="0">
                <a:latin typeface="+mn-lt"/>
              </a:rPr>
              <a:t>COMMITTEE ASSIGNMENTS.</a:t>
            </a:r>
          </a:p>
        </p:txBody>
      </p:sp>
      <p:sp>
        <p:nvSpPr>
          <p:cNvPr id="33797" name="Rectangle 4"/>
          <p:cNvSpPr>
            <a:spLocks noChangeArrowheads="1"/>
          </p:cNvSpPr>
          <p:nvPr/>
        </p:nvSpPr>
        <p:spPr bwMode="auto">
          <a:xfrm>
            <a:off x="4648200" y="1981200"/>
            <a:ext cx="4038600" cy="4724400"/>
          </a:xfrm>
          <a:prstGeom prst="rect">
            <a:avLst/>
          </a:prstGeom>
          <a:noFill/>
          <a:ln w="9525">
            <a:noFill/>
            <a:miter lim="800000"/>
            <a:headEnd/>
            <a:tailEnd/>
          </a:ln>
        </p:spPr>
        <p:txBody>
          <a:bodyPr/>
          <a:lstStyle/>
          <a:p>
            <a:pPr marL="342900" indent="-342900">
              <a:lnSpc>
                <a:spcPct val="80000"/>
              </a:lnSpc>
              <a:spcBef>
                <a:spcPct val="20000"/>
              </a:spcBef>
              <a:defRPr/>
            </a:pPr>
            <a:r>
              <a:rPr lang="en-US" sz="2000" u="sng" dirty="0">
                <a:latin typeface="+mn-lt"/>
              </a:rPr>
              <a:t>OFF-THE JOB (11)</a:t>
            </a:r>
          </a:p>
          <a:p>
            <a:pPr marL="342900" indent="-342900">
              <a:lnSpc>
                <a:spcPct val="80000"/>
              </a:lnSpc>
              <a:spcBef>
                <a:spcPct val="20000"/>
              </a:spcBef>
              <a:defRPr/>
            </a:pPr>
            <a:endParaRPr lang="en-US" sz="2000" u="sng" dirty="0">
              <a:latin typeface="+mn-lt"/>
            </a:endParaRPr>
          </a:p>
          <a:p>
            <a:pPr marL="342900" indent="-342900">
              <a:lnSpc>
                <a:spcPct val="80000"/>
              </a:lnSpc>
              <a:spcBef>
                <a:spcPct val="20000"/>
              </a:spcBef>
              <a:buFontTx/>
              <a:buChar char="•"/>
              <a:defRPr/>
            </a:pPr>
            <a:r>
              <a:rPr lang="en-US" sz="2000" dirty="0">
                <a:latin typeface="+mn-lt"/>
              </a:rPr>
              <a:t>VESTIBULE</a:t>
            </a:r>
          </a:p>
          <a:p>
            <a:pPr marL="342900" indent="-342900">
              <a:lnSpc>
                <a:spcPct val="80000"/>
              </a:lnSpc>
              <a:spcBef>
                <a:spcPct val="20000"/>
              </a:spcBef>
              <a:buFontTx/>
              <a:buChar char="•"/>
              <a:defRPr/>
            </a:pPr>
            <a:r>
              <a:rPr lang="en-US" sz="2000" dirty="0">
                <a:latin typeface="+mn-lt"/>
              </a:rPr>
              <a:t>LECTURES</a:t>
            </a:r>
          </a:p>
          <a:p>
            <a:pPr marL="342900" indent="-342900">
              <a:lnSpc>
                <a:spcPct val="80000"/>
              </a:lnSpc>
              <a:spcBef>
                <a:spcPct val="20000"/>
              </a:spcBef>
              <a:buFontTx/>
              <a:buChar char="•"/>
              <a:defRPr/>
            </a:pPr>
            <a:r>
              <a:rPr lang="en-US" sz="2000" dirty="0">
                <a:latin typeface="+mn-lt"/>
              </a:rPr>
              <a:t>AUDIO-VISUALS</a:t>
            </a:r>
          </a:p>
          <a:p>
            <a:pPr marL="342900" indent="-342900">
              <a:lnSpc>
                <a:spcPct val="80000"/>
              </a:lnSpc>
              <a:spcBef>
                <a:spcPct val="20000"/>
              </a:spcBef>
              <a:buFontTx/>
              <a:buChar char="•"/>
              <a:defRPr/>
            </a:pPr>
            <a:r>
              <a:rPr lang="en-US" sz="2000" dirty="0">
                <a:latin typeface="+mn-lt"/>
              </a:rPr>
              <a:t>CONFERENCE</a:t>
            </a:r>
          </a:p>
          <a:p>
            <a:pPr marL="342900" indent="-342900">
              <a:lnSpc>
                <a:spcPct val="80000"/>
              </a:lnSpc>
              <a:spcBef>
                <a:spcPct val="20000"/>
              </a:spcBef>
              <a:buFontTx/>
              <a:buChar char="•"/>
              <a:defRPr/>
            </a:pPr>
            <a:r>
              <a:rPr lang="en-US" sz="2000" dirty="0">
                <a:latin typeface="+mn-lt"/>
              </a:rPr>
              <a:t>DISCUSSION</a:t>
            </a:r>
          </a:p>
          <a:p>
            <a:pPr marL="342900" indent="-342900">
              <a:lnSpc>
                <a:spcPct val="80000"/>
              </a:lnSpc>
              <a:spcBef>
                <a:spcPct val="20000"/>
              </a:spcBef>
              <a:buFontTx/>
              <a:buChar char="•"/>
              <a:defRPr/>
            </a:pPr>
            <a:r>
              <a:rPr lang="en-US" sz="2000" dirty="0">
                <a:latin typeface="+mn-lt"/>
              </a:rPr>
              <a:t>CASE STUDY</a:t>
            </a:r>
          </a:p>
          <a:p>
            <a:pPr marL="342900" indent="-342900">
              <a:lnSpc>
                <a:spcPct val="80000"/>
              </a:lnSpc>
              <a:spcBef>
                <a:spcPct val="20000"/>
              </a:spcBef>
              <a:buFontTx/>
              <a:buChar char="•"/>
              <a:defRPr/>
            </a:pPr>
            <a:r>
              <a:rPr lang="en-US" sz="2000" dirty="0">
                <a:latin typeface="+mn-lt"/>
              </a:rPr>
              <a:t>ROLE PLAY</a:t>
            </a:r>
          </a:p>
          <a:p>
            <a:pPr marL="342900" indent="-342900">
              <a:lnSpc>
                <a:spcPct val="80000"/>
              </a:lnSpc>
              <a:spcBef>
                <a:spcPct val="20000"/>
              </a:spcBef>
              <a:buFontTx/>
              <a:buChar char="•"/>
              <a:defRPr/>
            </a:pPr>
            <a:r>
              <a:rPr lang="en-US" sz="2000" dirty="0">
                <a:latin typeface="+mn-lt"/>
              </a:rPr>
              <a:t>SIMULATION</a:t>
            </a:r>
          </a:p>
          <a:p>
            <a:pPr marL="342900" indent="-342900">
              <a:lnSpc>
                <a:spcPct val="80000"/>
              </a:lnSpc>
              <a:spcBef>
                <a:spcPct val="20000"/>
              </a:spcBef>
              <a:buFontTx/>
              <a:buChar char="•"/>
              <a:defRPr/>
            </a:pPr>
            <a:r>
              <a:rPr lang="en-US" sz="2000" dirty="0">
                <a:latin typeface="+mn-lt"/>
              </a:rPr>
              <a:t>PROGRAMMED INSTRUCTIONS/CAI</a:t>
            </a:r>
          </a:p>
          <a:p>
            <a:pPr marL="342900" indent="-342900">
              <a:lnSpc>
                <a:spcPct val="80000"/>
              </a:lnSpc>
              <a:spcBef>
                <a:spcPct val="20000"/>
              </a:spcBef>
              <a:buFontTx/>
              <a:buChar char="•"/>
              <a:defRPr/>
            </a:pPr>
            <a:r>
              <a:rPr lang="en-US" sz="2000" dirty="0">
                <a:latin typeface="+mn-lt"/>
              </a:rPr>
              <a:t>LABORATORY TRG./SENSITIVITY TRG./T-GROUPS.</a:t>
            </a:r>
          </a:p>
          <a:p>
            <a:pPr marL="342900" indent="-342900">
              <a:lnSpc>
                <a:spcPct val="80000"/>
              </a:lnSpc>
              <a:spcBef>
                <a:spcPct val="20000"/>
              </a:spcBef>
              <a:buFontTx/>
              <a:buChar char="•"/>
              <a:defRPr/>
            </a:pPr>
            <a:r>
              <a:rPr lang="en-US" sz="2000" dirty="0">
                <a:latin typeface="+mn-lt"/>
              </a:rPr>
              <a:t>E-LEARNING.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063533E9-B384-499C-8217-9F28205A96B2}" type="slidenum">
              <a:rPr lang="en-US" smtClean="0"/>
              <a:pPr/>
              <a:t>28</a:t>
            </a:fld>
            <a:endParaRPr lang="en-US" smtClean="0"/>
          </a:p>
        </p:txBody>
      </p:sp>
      <p:sp>
        <p:nvSpPr>
          <p:cNvPr id="34819" name="Rectangle 3"/>
          <p:cNvSpPr>
            <a:spLocks noGrp="1" noChangeArrowheads="1"/>
          </p:cNvSpPr>
          <p:nvPr>
            <p:ph type="body" idx="1"/>
          </p:nvPr>
        </p:nvSpPr>
        <p:spPr bwMode="auto">
          <a:xfrm>
            <a:off x="0" y="1295400"/>
            <a:ext cx="8915400" cy="38100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609600" indent="-609600" eaLnBrk="1" hangingPunct="1">
              <a:lnSpc>
                <a:spcPct val="80000"/>
              </a:lnSpc>
              <a:buFontTx/>
              <a:buAutoNum type="arabicPeriod"/>
            </a:pPr>
            <a:r>
              <a:rPr lang="en-US" sz="2400" smtClean="0">
                <a:solidFill>
                  <a:srgbClr val="FF0000"/>
                </a:solidFill>
              </a:rPr>
              <a:t>Job Instruction Training: </a:t>
            </a:r>
            <a:r>
              <a:rPr lang="en-US" sz="2400" smtClean="0"/>
              <a:t>The JIT method is a four-step instructional process:</a:t>
            </a:r>
          </a:p>
          <a:p>
            <a:pPr marL="609600" indent="-609600" eaLnBrk="1" hangingPunct="1">
              <a:lnSpc>
                <a:spcPct val="80000"/>
              </a:lnSpc>
              <a:buFontTx/>
              <a:buNone/>
            </a:pPr>
            <a:endParaRPr lang="en-US" sz="2400" smtClean="0"/>
          </a:p>
          <a:p>
            <a:pPr marL="609600" indent="-609600" algn="just" eaLnBrk="1" hangingPunct="1">
              <a:lnSpc>
                <a:spcPct val="80000"/>
              </a:lnSpc>
              <a:buFontTx/>
              <a:buAutoNum type="alphaLcPeriod"/>
            </a:pPr>
            <a:r>
              <a:rPr lang="en-US" sz="2400" smtClean="0"/>
              <a:t>The trainee receives an overview of the job, its purpose and its desired outcomes, with a clear focus on the relevance of training.</a:t>
            </a:r>
          </a:p>
          <a:p>
            <a:pPr marL="609600" indent="-609600" algn="just" eaLnBrk="1" hangingPunct="1">
              <a:lnSpc>
                <a:spcPct val="80000"/>
              </a:lnSpc>
              <a:buFontTx/>
              <a:buNone/>
            </a:pPr>
            <a:r>
              <a:rPr lang="en-US" sz="2400" smtClean="0"/>
              <a:t> b.  The trainer demonstrate the job in order to give the employee a model to copy. The trainer show a right way to handle the job.</a:t>
            </a:r>
          </a:p>
          <a:p>
            <a:pPr marL="609600" indent="-609600" algn="just" eaLnBrk="1" hangingPunct="1">
              <a:lnSpc>
                <a:spcPct val="80000"/>
              </a:lnSpc>
              <a:buFontTx/>
              <a:buNone/>
            </a:pPr>
            <a:r>
              <a:rPr lang="en-US" sz="2400" smtClean="0"/>
              <a:t>c .   Next, the employee is permitted to copy the trainer’s way. Demonstrations by the trainer and practice by the trainee are repeated until the trainee masters the right way to handle the job. </a:t>
            </a:r>
          </a:p>
          <a:p>
            <a:pPr marL="609600" indent="-609600" algn="just" eaLnBrk="1" hangingPunct="1">
              <a:lnSpc>
                <a:spcPct val="80000"/>
              </a:lnSpc>
              <a:buFontTx/>
              <a:buNone/>
            </a:pPr>
            <a:r>
              <a:rPr lang="en-US" sz="2400" smtClean="0"/>
              <a:t>d.    Finally, the employee does the job independently without supervision.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05F4FE5D-A5EF-47C6-A2BA-F64DEAACC7E0}" type="slidenum">
              <a:rPr lang="en-US" smtClean="0"/>
              <a:pPr/>
              <a:t>29</a:t>
            </a:fld>
            <a:endParaRPr lang="en-US" smtClean="0"/>
          </a:p>
        </p:txBody>
      </p:sp>
      <p:sp>
        <p:nvSpPr>
          <p:cNvPr id="35843" name="Rectangle 2"/>
          <p:cNvSpPr>
            <a:spLocks noGrp="1" noChangeArrowheads="1"/>
          </p:cNvSpPr>
          <p:nvPr>
            <p:ph type="body" idx="1"/>
          </p:nvPr>
        </p:nvSpPr>
        <p:spPr bwMode="auto">
          <a:xfrm>
            <a:off x="0" y="1295400"/>
            <a:ext cx="8839200" cy="36576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609600" indent="-609600" eaLnBrk="1" hangingPunct="1">
              <a:lnSpc>
                <a:spcPct val="90000"/>
              </a:lnSpc>
              <a:buFontTx/>
              <a:buAutoNum type="arabicPeriod" startAt="2"/>
            </a:pPr>
            <a:r>
              <a:rPr lang="en-US" sz="2400" smtClean="0"/>
              <a:t>Apprenticeship Training:</a:t>
            </a:r>
          </a:p>
          <a:p>
            <a:pPr marL="609600" indent="-609600" eaLnBrk="1" hangingPunct="1">
              <a:lnSpc>
                <a:spcPct val="110000"/>
              </a:lnSpc>
              <a:spcBef>
                <a:spcPct val="25000"/>
              </a:spcBef>
            </a:pPr>
            <a:r>
              <a:rPr lang="en-US" sz="2400" smtClean="0"/>
              <a:t>Technicians and Craft workers such as plumbers, carpenters,  lathe operators etc. are trained through formal apprenticeship programmes.</a:t>
            </a:r>
          </a:p>
          <a:p>
            <a:pPr marL="609600" indent="-609600" eaLnBrk="1" hangingPunct="1">
              <a:lnSpc>
                <a:spcPct val="110000"/>
              </a:lnSpc>
              <a:spcBef>
                <a:spcPct val="25000"/>
              </a:spcBef>
              <a:buFontTx/>
              <a:buNone/>
            </a:pPr>
            <a:r>
              <a:rPr lang="en-US" sz="2400" smtClean="0"/>
              <a:t>. </a:t>
            </a:r>
          </a:p>
          <a:p>
            <a:pPr marL="609600" indent="-609600" eaLnBrk="1" hangingPunct="1">
              <a:lnSpc>
                <a:spcPct val="110000"/>
              </a:lnSpc>
              <a:spcBef>
                <a:spcPct val="25000"/>
              </a:spcBef>
            </a:pPr>
            <a:r>
              <a:rPr lang="en-US" sz="2400" smtClean="0"/>
              <a:t>Assistantship and internship are similar to apprenticeship because they also demand </a:t>
            </a:r>
            <a:r>
              <a:rPr lang="en-US" sz="2400" b="1" smtClean="0"/>
              <a:t>high level of participation</a:t>
            </a:r>
            <a:r>
              <a:rPr lang="en-US" sz="2400" smtClean="0"/>
              <a:t> from the trainee. </a:t>
            </a:r>
          </a:p>
          <a:p>
            <a:pPr marL="609600" indent="-609600" eaLnBrk="1" hangingPunct="1">
              <a:lnSpc>
                <a:spcPct val="110000"/>
              </a:lnSpc>
              <a:spcBef>
                <a:spcPct val="25000"/>
              </a:spcBef>
              <a:buFontTx/>
              <a:buNone/>
            </a:pPr>
            <a:endParaRPr lang="en-US" sz="2400" smtClean="0"/>
          </a:p>
          <a:p>
            <a:pPr marL="609600" indent="-609600" eaLnBrk="1" hangingPunct="1">
              <a:lnSpc>
                <a:spcPct val="110000"/>
              </a:lnSpc>
              <a:spcBef>
                <a:spcPct val="25000"/>
              </a:spcBef>
            </a:pPr>
            <a:r>
              <a:rPr lang="en-US" sz="2400" smtClean="0"/>
              <a:t>An Internship is a kind of on-the-job training that combines </a:t>
            </a:r>
            <a:r>
              <a:rPr lang="en-US" sz="2400" b="1" smtClean="0"/>
              <a:t>job training with classroom instruction </a:t>
            </a:r>
            <a:r>
              <a:rPr lang="en-US" sz="2400" smtClean="0"/>
              <a:t>in trade schools, colleges or universities.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88C7E36E-8F14-45F4-A824-B0072BD615E2}" type="slidenum">
              <a:rPr lang="en-US" smtClean="0"/>
              <a:pPr/>
              <a:t>3</a:t>
            </a:fld>
            <a:endParaRPr lang="en-US" smtClean="0"/>
          </a:p>
        </p:txBody>
      </p:sp>
      <p:sp>
        <p:nvSpPr>
          <p:cNvPr id="9219" name="Rectangle 2"/>
          <p:cNvSpPr>
            <a:spLocks noGrp="1" noChangeArrowheads="1"/>
          </p:cNvSpPr>
          <p:nvPr>
            <p:ph type="title"/>
          </p:nvPr>
        </p:nvSpPr>
        <p:spPr bwMode="auto">
          <a:xfrm>
            <a:off x="457200" y="884238"/>
            <a:ext cx="8229600" cy="792162"/>
          </a:xfrm>
          <a:solidFill>
            <a:srgbClr val="FF99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solidFill>
                  <a:srgbClr val="660066"/>
                </a:solidFill>
                <a:latin typeface="Copperplate Gothic Bold" pitchFamily="34" charset="0"/>
              </a:rPr>
              <a:t>CONCEPT OF TRAINING</a:t>
            </a:r>
          </a:p>
        </p:txBody>
      </p:sp>
      <p:sp>
        <p:nvSpPr>
          <p:cNvPr id="9220" name="Rectangle 3"/>
          <p:cNvSpPr>
            <a:spLocks noGrp="1" noChangeArrowheads="1"/>
          </p:cNvSpPr>
          <p:nvPr>
            <p:ph type="body" idx="1"/>
          </p:nvPr>
        </p:nvSpPr>
        <p:spPr bwMode="auto">
          <a:xfrm>
            <a:off x="457200" y="1874838"/>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Clr>
                <a:srgbClr val="660066"/>
              </a:buClr>
              <a:buFont typeface="Wingdings" pitchFamily="2" charset="2"/>
              <a:buChar char="v"/>
            </a:pPr>
            <a:r>
              <a:rPr lang="en-US" sz="2200" smtClean="0">
                <a:latin typeface="Book Antiqua" pitchFamily="18" charset="0"/>
              </a:rPr>
              <a:t>Training is essentially a value-addition activity undertaken by an organization to enrich the value of its people.</a:t>
            </a:r>
          </a:p>
          <a:p>
            <a:pPr eaLnBrk="1" hangingPunct="1">
              <a:buClr>
                <a:srgbClr val="660066"/>
              </a:buClr>
              <a:buFont typeface="Wingdings" pitchFamily="2" charset="2"/>
              <a:buChar char="v"/>
            </a:pPr>
            <a:endParaRPr lang="en-US" sz="2200" smtClean="0">
              <a:latin typeface="Book Antiqua" pitchFamily="18" charset="0"/>
            </a:endParaRPr>
          </a:p>
          <a:p>
            <a:pPr eaLnBrk="1" hangingPunct="1">
              <a:buClr>
                <a:srgbClr val="660066"/>
              </a:buClr>
              <a:buFont typeface="Wingdings" pitchFamily="2" charset="2"/>
              <a:buChar char="v"/>
            </a:pPr>
            <a:r>
              <a:rPr lang="en-US" sz="2200" smtClean="0">
                <a:latin typeface="Book Antiqua" pitchFamily="18" charset="0"/>
              </a:rPr>
              <a:t>It plays a vital role in enhancing the efficiency, productivity and performance of the employees.</a:t>
            </a:r>
          </a:p>
          <a:p>
            <a:pPr eaLnBrk="1" hangingPunct="1">
              <a:buClr>
                <a:srgbClr val="660066"/>
              </a:buClr>
              <a:buFont typeface="Wingdings" pitchFamily="2" charset="2"/>
              <a:buChar char="v"/>
            </a:pPr>
            <a:endParaRPr lang="en-US" sz="2200" smtClean="0">
              <a:latin typeface="Book Antiqua" pitchFamily="18" charset="0"/>
            </a:endParaRPr>
          </a:p>
          <a:p>
            <a:pPr eaLnBrk="1" hangingPunct="1">
              <a:buClr>
                <a:srgbClr val="660066"/>
              </a:buClr>
              <a:buFont typeface="Wingdings" pitchFamily="2" charset="2"/>
              <a:buChar char="v"/>
            </a:pPr>
            <a:r>
              <a:rPr lang="en-US" sz="2200" smtClean="0">
                <a:latin typeface="Book Antiqua" pitchFamily="18" charset="0"/>
              </a:rPr>
              <a:t>GARY DESSELER: </a:t>
            </a:r>
            <a:r>
              <a:rPr lang="en-US" sz="2200" b="1" smtClean="0">
                <a:latin typeface="Book Antiqua" pitchFamily="18" charset="0"/>
              </a:rPr>
              <a:t>Training refers to the methods used to give new or present employees the skills that they need to perform their job.</a:t>
            </a:r>
          </a:p>
          <a:p>
            <a:pPr eaLnBrk="1" hangingPunct="1">
              <a:buClr>
                <a:srgbClr val="660066"/>
              </a:buClr>
              <a:buFont typeface="Wingdings" pitchFamily="2" charset="2"/>
              <a:buChar char="v"/>
            </a:pPr>
            <a:endParaRPr lang="en-US" sz="2200" smtClean="0">
              <a:latin typeface="Book Antiqua" pitchFamily="18" charset="0"/>
            </a:endParaRPr>
          </a:p>
          <a:p>
            <a:pPr eaLnBrk="1" hangingPunct="1">
              <a:buClr>
                <a:srgbClr val="660066"/>
              </a:buClr>
              <a:buFont typeface="Wingdings" pitchFamily="2" charset="2"/>
              <a:buChar char="v"/>
            </a:pPr>
            <a:r>
              <a:rPr lang="en-US" sz="2200" smtClean="0">
                <a:latin typeface="Book Antiqua" pitchFamily="18" charset="0"/>
              </a:rPr>
              <a:t>The purpose of training is basically to bridge the gap between job requirements and present competencies of an employee.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53013677-2FD3-46C0-B713-025CA80D5481}" type="slidenum">
              <a:rPr lang="en-US" smtClean="0"/>
              <a:pPr/>
              <a:t>30</a:t>
            </a:fld>
            <a:endParaRPr lang="en-US" smtClean="0"/>
          </a:p>
        </p:txBody>
      </p:sp>
      <p:sp>
        <p:nvSpPr>
          <p:cNvPr id="36867" name="Rectangle 2"/>
          <p:cNvSpPr>
            <a:spLocks noGrp="1" noChangeArrowheads="1"/>
          </p:cNvSpPr>
          <p:nvPr>
            <p:ph type="body" idx="1"/>
          </p:nvPr>
        </p:nvSpPr>
        <p:spPr bwMode="auto">
          <a:xfrm>
            <a:off x="304800" y="1447800"/>
            <a:ext cx="8305800" cy="41148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609600" indent="-609600" eaLnBrk="1" hangingPunct="1">
              <a:buFontTx/>
              <a:buAutoNum type="arabicPeriod" startAt="3"/>
            </a:pPr>
            <a:r>
              <a:rPr lang="en-US" sz="2400" smtClean="0"/>
              <a:t>Coaching</a:t>
            </a:r>
          </a:p>
          <a:p>
            <a:pPr marL="609600" indent="-609600" eaLnBrk="1" hangingPunct="1">
              <a:buFontTx/>
              <a:buNone/>
            </a:pPr>
            <a:endParaRPr lang="en-US" sz="2400" smtClean="0">
              <a:solidFill>
                <a:srgbClr val="FF0000"/>
              </a:solidFill>
            </a:endParaRPr>
          </a:p>
          <a:p>
            <a:pPr marL="609600" indent="-609600" eaLnBrk="1" hangingPunct="1"/>
            <a:r>
              <a:rPr lang="en-US" sz="2400" smtClean="0"/>
              <a:t>Coaching is a kind of </a:t>
            </a:r>
            <a:r>
              <a:rPr lang="en-US" sz="2400" b="1" smtClean="0"/>
              <a:t>daily training and feedback </a:t>
            </a:r>
            <a:r>
              <a:rPr lang="en-US" sz="2400" smtClean="0"/>
              <a:t>given to employees by immediate supervisors. </a:t>
            </a:r>
          </a:p>
          <a:p>
            <a:pPr marL="609600" indent="-609600" eaLnBrk="1" hangingPunct="1">
              <a:buFontTx/>
              <a:buNone/>
            </a:pPr>
            <a:endParaRPr lang="en-US" sz="2400" smtClean="0"/>
          </a:p>
          <a:p>
            <a:pPr marL="609600" indent="-609600" algn="just" eaLnBrk="1" hangingPunct="1"/>
            <a:r>
              <a:rPr lang="en-US" sz="2400" smtClean="0"/>
              <a:t>In Coaching, the supervisor explains things and answers questions; he throws light on why things are done the way they are; he offers a model for trainees to copy; conducts lot of decision making meetings with trainees; procedures are agreed upon and the trainee is given enough authority to make divisions and even commit mistakes.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ACA87F70-9997-4680-AD90-E2357452727D}" type="slidenum">
              <a:rPr lang="en-US" smtClean="0"/>
              <a:pPr/>
              <a:t>31</a:t>
            </a:fld>
            <a:endParaRPr lang="en-US" smtClean="0"/>
          </a:p>
        </p:txBody>
      </p:sp>
      <p:sp>
        <p:nvSpPr>
          <p:cNvPr id="37891" name="Rectangle 2"/>
          <p:cNvSpPr>
            <a:spLocks noGrp="1" noChangeArrowheads="1"/>
          </p:cNvSpPr>
          <p:nvPr>
            <p:ph type="body" idx="1"/>
          </p:nvPr>
        </p:nvSpPr>
        <p:spPr bwMode="auto">
          <a:xfrm>
            <a:off x="228600" y="1219200"/>
            <a:ext cx="8915400" cy="41148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609600" indent="-609600" eaLnBrk="1" hangingPunct="1">
              <a:buFontTx/>
              <a:buAutoNum type="arabicPeriod" startAt="4"/>
            </a:pPr>
            <a:r>
              <a:rPr lang="en-US" sz="2400" smtClean="0"/>
              <a:t>Programmed Instruction (PI)</a:t>
            </a:r>
          </a:p>
          <a:p>
            <a:pPr marL="609600" indent="-609600" eaLnBrk="1" hangingPunct="1">
              <a:buFontTx/>
              <a:buNone/>
            </a:pPr>
            <a:endParaRPr lang="en-US" sz="2400" smtClean="0">
              <a:solidFill>
                <a:srgbClr val="FF0000"/>
              </a:solidFill>
            </a:endParaRPr>
          </a:p>
          <a:p>
            <a:pPr marL="609600" indent="-609600" eaLnBrk="1" hangingPunct="1">
              <a:spcBef>
                <a:spcPct val="30000"/>
              </a:spcBef>
            </a:pPr>
            <a:r>
              <a:rPr lang="en-US" sz="2400" smtClean="0"/>
              <a:t>This is a method where training is offered without the intervention of a trainer. PI involves:</a:t>
            </a:r>
          </a:p>
          <a:p>
            <a:pPr marL="609600" indent="-609600" eaLnBrk="1" hangingPunct="1">
              <a:buFontTx/>
              <a:buAutoNum type="alphaLcPeriod"/>
            </a:pPr>
            <a:r>
              <a:rPr lang="en-US" sz="2400" smtClean="0"/>
              <a:t>Presenting questions, facts, or problems to the learner in a book form or in soft copy.</a:t>
            </a:r>
          </a:p>
          <a:p>
            <a:pPr marL="609600" indent="-609600" eaLnBrk="1" hangingPunct="1">
              <a:buFontTx/>
              <a:buAutoNum type="alphaLcPeriod"/>
            </a:pPr>
            <a:r>
              <a:rPr lang="en-US" sz="2400" smtClean="0"/>
              <a:t>Allowing the person to respond.</a:t>
            </a:r>
          </a:p>
          <a:p>
            <a:pPr marL="609600" indent="-609600" eaLnBrk="1" hangingPunct="1">
              <a:buFontTx/>
              <a:buAutoNum type="alphaLcPeriod"/>
            </a:pPr>
            <a:r>
              <a:rPr lang="en-US" sz="2400" smtClean="0"/>
              <a:t>Providing feedback on the accuracy of his/her answers.</a:t>
            </a:r>
          </a:p>
          <a:p>
            <a:pPr marL="609600" indent="-609600" eaLnBrk="1" hangingPunct="1">
              <a:buFontTx/>
              <a:buAutoNum type="alphaLcPeriod"/>
            </a:pPr>
            <a:r>
              <a:rPr lang="en-US" sz="2400" smtClean="0"/>
              <a:t>If the answers are correct, the learner proceeds to the next block. If not, she/he repeats the same.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fld id="{1E92840F-B967-45B9-9DA4-B26D50D1E69E}" type="slidenum">
              <a:rPr lang="en-US" smtClean="0"/>
              <a:pPr/>
              <a:t>32</a:t>
            </a:fld>
            <a:endParaRPr lang="en-US" smtClean="0"/>
          </a:p>
        </p:txBody>
      </p:sp>
      <p:sp>
        <p:nvSpPr>
          <p:cNvPr id="38915" name="Rectangle 2"/>
          <p:cNvSpPr>
            <a:spLocks noGrp="1" noChangeArrowheads="1"/>
          </p:cNvSpPr>
          <p:nvPr>
            <p:ph type="title"/>
          </p:nvPr>
        </p:nvSpPr>
        <p:spPr bwMode="auto">
          <a:xfrm>
            <a:off x="381000" y="1143000"/>
            <a:ext cx="8229600" cy="639763"/>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z="4000" b="1" u="sng" smtClean="0"/>
              <a:t>OFF-THE-JOB METHODS</a:t>
            </a:r>
          </a:p>
        </p:txBody>
      </p:sp>
      <p:sp>
        <p:nvSpPr>
          <p:cNvPr id="38916" name="Rectangle 3"/>
          <p:cNvSpPr>
            <a:spLocks noGrp="1" noChangeArrowheads="1"/>
          </p:cNvSpPr>
          <p:nvPr>
            <p:ph type="body" idx="1"/>
          </p:nvPr>
        </p:nvSpPr>
        <p:spPr bwMode="auto">
          <a:xfrm>
            <a:off x="228600" y="2362200"/>
            <a:ext cx="8382000" cy="36576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2500"/>
          </a:bodyPr>
          <a:lstStyle/>
          <a:p>
            <a:pPr marL="609600" indent="-609600" eaLnBrk="1" hangingPunct="1">
              <a:lnSpc>
                <a:spcPct val="90000"/>
              </a:lnSpc>
              <a:buFontTx/>
              <a:buAutoNum type="arabicPeriod"/>
            </a:pPr>
            <a:r>
              <a:rPr lang="en-US" sz="2400" smtClean="0"/>
              <a:t>Simulation </a:t>
            </a:r>
          </a:p>
          <a:p>
            <a:pPr marL="609600" indent="-609600" eaLnBrk="1" hangingPunct="1"/>
            <a:r>
              <a:rPr lang="en-US" sz="2400" smtClean="0"/>
              <a:t>It is an attempt to create a realistic decision-making environment for the trainee. </a:t>
            </a:r>
          </a:p>
          <a:p>
            <a:pPr marL="609600" indent="-609600" eaLnBrk="1" hangingPunct="1"/>
            <a:r>
              <a:rPr lang="en-US" sz="2400" smtClean="0"/>
              <a:t>Simulations present likely problem situations and decision alternatives to the trainees.</a:t>
            </a:r>
          </a:p>
          <a:p>
            <a:pPr marL="609600" indent="-609600" algn="just" eaLnBrk="1" hangingPunct="1"/>
            <a:r>
              <a:rPr lang="en-US" sz="2400" smtClean="0"/>
              <a:t>Simulations can range from the simple (creating roles and situational dynamics to help participants briefly “experience” and practice different ways of dealing with situations and consequences) to the more elaborate (organized and planned, but simplified causal chains of situations extending over several days).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fld id="{B093FA31-5BAD-45BA-86E6-7A32D731C332}" type="slidenum">
              <a:rPr lang="en-US" smtClean="0"/>
              <a:pPr/>
              <a:t>33</a:t>
            </a:fld>
            <a:endParaRPr lang="en-US" smtClean="0"/>
          </a:p>
        </p:txBody>
      </p:sp>
      <p:sp>
        <p:nvSpPr>
          <p:cNvPr id="39939" name="Rectangle 2"/>
          <p:cNvSpPr>
            <a:spLocks noGrp="1" noChangeArrowheads="1"/>
          </p:cNvSpPr>
          <p:nvPr>
            <p:ph type="body" idx="1"/>
          </p:nvPr>
        </p:nvSpPr>
        <p:spPr bwMode="auto">
          <a:xfrm>
            <a:off x="304800" y="1066800"/>
            <a:ext cx="8610600" cy="49530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812800" indent="-812800" eaLnBrk="1" hangingPunct="1">
              <a:lnSpc>
                <a:spcPct val="105000"/>
              </a:lnSpc>
              <a:buSzPct val="110000"/>
            </a:pPr>
            <a:r>
              <a:rPr lang="en-US" sz="2400" smtClean="0"/>
              <a:t>The most common methods of Simulations are : Vestibule, Case study, Role playing, Games, and In-basket exercises</a:t>
            </a:r>
          </a:p>
          <a:p>
            <a:pPr marL="812800" indent="-812800" eaLnBrk="1" hangingPunct="1">
              <a:lnSpc>
                <a:spcPct val="105000"/>
              </a:lnSpc>
              <a:buSzPct val="110000"/>
              <a:buFontTx/>
              <a:buAutoNum type="romanUcPeriod"/>
            </a:pPr>
            <a:r>
              <a:rPr lang="en-US" sz="2400" b="1" smtClean="0"/>
              <a:t>Vestibule Training</a:t>
            </a:r>
            <a:r>
              <a:rPr lang="en-US" sz="2400" smtClean="0"/>
              <a:t>: utilizes equipment which closely resemble the actual ones used on the job. </a:t>
            </a:r>
          </a:p>
          <a:p>
            <a:pPr marL="812800" indent="-812800" algn="just" eaLnBrk="1" hangingPunct="1">
              <a:lnSpc>
                <a:spcPct val="105000"/>
              </a:lnSpc>
              <a:buSzPct val="110000"/>
              <a:buFontTx/>
              <a:buAutoNum type="romanUcPeriod"/>
            </a:pPr>
            <a:r>
              <a:rPr lang="en-US" sz="2400" b="1" smtClean="0"/>
              <a:t>Case Study</a:t>
            </a:r>
            <a:r>
              <a:rPr lang="en-US" sz="2400" smtClean="0"/>
              <a:t>: is a written description of an actual situation in business which provokes, in the reader, the need to decide what is going on, what the situation really is or what the problems are, and what can and should be done. Taken from the actual experiences of organizations, cases represent attempts to describe, as accurately as possible, real problems that managers have faced.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9E25FD55-69A4-4420-ACAB-77BCE3181E33}" type="slidenum">
              <a:rPr lang="en-US" smtClean="0"/>
              <a:pPr/>
              <a:t>34</a:t>
            </a:fld>
            <a:endParaRPr lang="en-US" smtClean="0"/>
          </a:p>
        </p:txBody>
      </p:sp>
      <p:sp>
        <p:nvSpPr>
          <p:cNvPr id="40963" name="Rectangle 2"/>
          <p:cNvSpPr>
            <a:spLocks noGrp="1" noChangeArrowheads="1"/>
          </p:cNvSpPr>
          <p:nvPr>
            <p:ph type="body" idx="1"/>
          </p:nvPr>
        </p:nvSpPr>
        <p:spPr bwMode="auto">
          <a:xfrm>
            <a:off x="533400" y="1447800"/>
            <a:ext cx="8229600" cy="4267200"/>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812800" indent="-812800" eaLnBrk="1" hangingPunct="1">
              <a:lnSpc>
                <a:spcPct val="105000"/>
              </a:lnSpc>
              <a:buFontTx/>
              <a:buNone/>
            </a:pPr>
            <a:r>
              <a:rPr lang="en-US" sz="2400" b="1" smtClean="0">
                <a:solidFill>
                  <a:srgbClr val="FF0000"/>
                </a:solidFill>
              </a:rPr>
              <a:t>III) Role Playing: </a:t>
            </a:r>
            <a:r>
              <a:rPr lang="en-US" sz="2400" smtClean="0"/>
              <a:t>Generally focuses on emotional (mainly human relations) issues rather than actual ones. It is defined as a method of human interaction that involves realistic behavior in imaginary situations.</a:t>
            </a:r>
          </a:p>
          <a:p>
            <a:pPr marL="812800" indent="-812800" eaLnBrk="1" hangingPunct="1">
              <a:lnSpc>
                <a:spcPct val="105000"/>
              </a:lnSpc>
              <a:buFontTx/>
              <a:buNone/>
            </a:pPr>
            <a:endParaRPr lang="en-US" sz="2400" smtClean="0"/>
          </a:p>
          <a:p>
            <a:pPr marL="812800" indent="-812800" eaLnBrk="1" hangingPunct="1">
              <a:lnSpc>
                <a:spcPct val="105000"/>
              </a:lnSpc>
            </a:pPr>
            <a:r>
              <a:rPr lang="en-US" sz="2400" smtClean="0"/>
              <a:t>The essence of role playing  is to create a realistic situation, and then have the trainees assume the parts of specific personalities in the situation.</a:t>
            </a:r>
          </a:p>
          <a:p>
            <a:pPr marL="812800" indent="-812800" eaLnBrk="1" hangingPunct="1">
              <a:lnSpc>
                <a:spcPct val="105000"/>
              </a:lnSpc>
              <a:buFontTx/>
              <a:buNone/>
            </a:pPr>
            <a:r>
              <a:rPr lang="en-US" sz="2400" smtClean="0"/>
              <a:t> </a:t>
            </a:r>
          </a:p>
          <a:p>
            <a:pPr marL="812800" indent="-812800" eaLnBrk="1" hangingPunct="1">
              <a:lnSpc>
                <a:spcPct val="105000"/>
              </a:lnSpc>
            </a:pPr>
            <a:r>
              <a:rPr lang="en-US" sz="2400" smtClean="0"/>
              <a:t>This method is mostly used for developing interpersonal interactions and relations and also for attitude change.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fld id="{8A3DE415-5989-4E51-8AAA-62EB48914130}" type="slidenum">
              <a:rPr lang="en-US" smtClean="0"/>
              <a:pPr/>
              <a:t>35</a:t>
            </a:fld>
            <a:endParaRPr lang="en-US" smtClean="0"/>
          </a:p>
        </p:txBody>
      </p:sp>
      <p:sp>
        <p:nvSpPr>
          <p:cNvPr id="41987" name="Rectangle 2"/>
          <p:cNvSpPr>
            <a:spLocks noGrp="1" noChangeArrowheads="1"/>
          </p:cNvSpPr>
          <p:nvPr>
            <p:ph type="body" idx="1"/>
          </p:nvPr>
        </p:nvSpPr>
        <p:spPr bwMode="auto">
          <a:xfrm>
            <a:off x="609600" y="1371600"/>
            <a:ext cx="7620000" cy="40386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711200" indent="-711200" eaLnBrk="1" hangingPunct="1">
              <a:lnSpc>
                <a:spcPct val="90000"/>
              </a:lnSpc>
              <a:buFontTx/>
              <a:buAutoNum type="romanUcPeriod" startAt="4"/>
            </a:pPr>
            <a:endParaRPr lang="en-US" sz="2000" b="1" smtClean="0"/>
          </a:p>
          <a:p>
            <a:pPr marL="711200" indent="-711200" eaLnBrk="1" hangingPunct="1">
              <a:lnSpc>
                <a:spcPct val="90000"/>
              </a:lnSpc>
              <a:buFontTx/>
              <a:buAutoNum type="romanUcPeriod" startAt="4"/>
            </a:pPr>
            <a:endParaRPr lang="en-US" sz="2000" b="1" smtClean="0"/>
          </a:p>
          <a:p>
            <a:pPr marL="711200" indent="-711200" algn="just" eaLnBrk="1" hangingPunct="1">
              <a:lnSpc>
                <a:spcPct val="90000"/>
              </a:lnSpc>
              <a:buFontTx/>
              <a:buAutoNum type="romanUcPeriod" startAt="4"/>
            </a:pPr>
            <a:r>
              <a:rPr lang="en-US" sz="2400" b="1" smtClean="0">
                <a:solidFill>
                  <a:srgbClr val="FF0000"/>
                </a:solidFill>
              </a:rPr>
              <a:t>Behavior Simulation games: </a:t>
            </a:r>
            <a:r>
              <a:rPr lang="en-US" sz="2400" smtClean="0"/>
              <a:t>These focus primarily on the processes of interpersonal relations, on how decisions are made, and with what consequences, rather than on the substance of the decisions. </a:t>
            </a:r>
          </a:p>
          <a:p>
            <a:pPr marL="711200" indent="-711200" algn="just" eaLnBrk="1" hangingPunct="1">
              <a:lnSpc>
                <a:spcPct val="90000"/>
              </a:lnSpc>
              <a:buFontTx/>
              <a:buNone/>
            </a:pPr>
            <a:endParaRPr lang="en-US" sz="2000" smtClean="0"/>
          </a:p>
          <a:p>
            <a:pPr marL="711200" indent="-711200" algn="just" eaLnBrk="1" hangingPunct="1">
              <a:lnSpc>
                <a:spcPct val="90000"/>
              </a:lnSpc>
              <a:buFontTx/>
              <a:buNone/>
            </a:pPr>
            <a:endParaRPr lang="en-US" sz="1400" smtClean="0"/>
          </a:p>
          <a:p>
            <a:pPr marL="711200" indent="-711200" algn="just" eaLnBrk="1" hangingPunct="1">
              <a:lnSpc>
                <a:spcPct val="90000"/>
              </a:lnSpc>
              <a:buFontTx/>
              <a:buAutoNum type="romanUcPeriod" startAt="4"/>
            </a:pPr>
            <a:r>
              <a:rPr lang="en-US" sz="2400" b="1" smtClean="0">
                <a:solidFill>
                  <a:srgbClr val="FF0000"/>
                </a:solidFill>
              </a:rPr>
              <a:t>In-Basket Exercises: </a:t>
            </a:r>
            <a:r>
              <a:rPr lang="en-US" sz="2400" smtClean="0"/>
              <a:t>The development of this exercises requires familiarity with the roles participants work on and various styles of memos, letters, and telephone calls. Critical incidences, for inclusion in the “in-basket”, spring from such familiarity. </a:t>
            </a:r>
          </a:p>
          <a:p>
            <a:pPr marL="711200" indent="-711200" eaLnBrk="1" hangingPunct="1">
              <a:lnSpc>
                <a:spcPct val="90000"/>
              </a:lnSpc>
              <a:buFontTx/>
              <a:buNone/>
            </a:pPr>
            <a:endParaRPr lang="en-US" sz="20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2ABDDE2D-F693-4DB5-A6A8-5D1CAB39B690}" type="slidenum">
              <a:rPr lang="en-US" smtClean="0"/>
              <a:pPr/>
              <a:t>36</a:t>
            </a:fld>
            <a:endParaRPr lang="en-US" smtClean="0"/>
          </a:p>
        </p:txBody>
      </p:sp>
      <p:sp>
        <p:nvSpPr>
          <p:cNvPr id="43011" name="Rectangle 2"/>
          <p:cNvSpPr>
            <a:spLocks noGrp="1" noChangeArrowheads="1"/>
          </p:cNvSpPr>
          <p:nvPr>
            <p:ph type="body" idx="1"/>
          </p:nvPr>
        </p:nvSpPr>
        <p:spPr bwMode="auto">
          <a:xfrm>
            <a:off x="685800" y="1905000"/>
            <a:ext cx="7543800" cy="35814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609600" indent="-609600" eaLnBrk="1" hangingPunct="1">
              <a:lnSpc>
                <a:spcPct val="80000"/>
              </a:lnSpc>
              <a:buFontTx/>
              <a:buAutoNum type="arabicPeriod" startAt="2"/>
            </a:pPr>
            <a:endParaRPr lang="en-US" sz="2000" b="1" u="sng" smtClean="0"/>
          </a:p>
          <a:p>
            <a:pPr marL="609600" indent="-609600" eaLnBrk="1" hangingPunct="1">
              <a:lnSpc>
                <a:spcPct val="80000"/>
              </a:lnSpc>
              <a:buFontTx/>
              <a:buAutoNum type="arabicPeriod" startAt="2"/>
            </a:pPr>
            <a:r>
              <a:rPr lang="en-US" sz="2400" b="1" smtClean="0">
                <a:solidFill>
                  <a:srgbClr val="FF0000"/>
                </a:solidFill>
              </a:rPr>
              <a:t>Lecture Method</a:t>
            </a:r>
          </a:p>
          <a:p>
            <a:pPr marL="609600" indent="-609600" eaLnBrk="1" hangingPunct="1">
              <a:lnSpc>
                <a:spcPct val="80000"/>
              </a:lnSpc>
              <a:buFontTx/>
              <a:buNone/>
            </a:pPr>
            <a:endParaRPr lang="en-US" sz="2000" b="1" u="sng" smtClean="0"/>
          </a:p>
          <a:p>
            <a:pPr marL="609600" indent="-609600" algn="just" eaLnBrk="1" hangingPunct="1">
              <a:lnSpc>
                <a:spcPct val="80000"/>
              </a:lnSpc>
            </a:pPr>
            <a:r>
              <a:rPr lang="en-US" sz="2400" smtClean="0"/>
              <a:t>This method is a traditional and direct method of instruction. The instructor organizes the material and gives it to a group of trainees in the form of talk. </a:t>
            </a:r>
          </a:p>
          <a:p>
            <a:pPr marL="609600" indent="-609600" eaLnBrk="1" hangingPunct="1">
              <a:lnSpc>
                <a:spcPct val="80000"/>
              </a:lnSpc>
              <a:buFontTx/>
              <a:buNone/>
            </a:pPr>
            <a:endParaRPr lang="en-US" sz="1800" smtClean="0"/>
          </a:p>
          <a:p>
            <a:pPr marL="609600" indent="-609600" eaLnBrk="1" hangingPunct="1">
              <a:lnSpc>
                <a:spcPct val="80000"/>
              </a:lnSpc>
              <a:buFontTx/>
              <a:buNone/>
            </a:pPr>
            <a:r>
              <a:rPr lang="en-US" sz="2400" b="1" smtClean="0">
                <a:solidFill>
                  <a:srgbClr val="FF0000"/>
                </a:solidFill>
              </a:rPr>
              <a:t>3.    Conference/discussion approach</a:t>
            </a:r>
          </a:p>
          <a:p>
            <a:pPr marL="609600" indent="-609600" algn="just" eaLnBrk="1" hangingPunct="1">
              <a:lnSpc>
                <a:spcPct val="80000"/>
              </a:lnSpc>
            </a:pPr>
            <a:r>
              <a:rPr lang="en-US" sz="2400" smtClean="0"/>
              <a:t>Trainer delivers a lecture and involves the trainee in a discussion so that his doubts about the job get clarified. </a:t>
            </a:r>
          </a:p>
          <a:p>
            <a:pPr marL="609600" indent="-609600" algn="just" eaLnBrk="1" hangingPunct="1">
              <a:lnSpc>
                <a:spcPct val="80000"/>
              </a:lnSpc>
            </a:pPr>
            <a:r>
              <a:rPr lang="en-US" sz="2400" smtClean="0"/>
              <a:t>Trainer may use audio-visual aids such as blackboards, slides, video tap or audio tap.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0D4B8315-19DC-46A8-89F6-9716DF26F9B8}" type="slidenum">
              <a:rPr lang="en-US" smtClean="0"/>
              <a:pPr/>
              <a:t>37</a:t>
            </a:fld>
            <a:endParaRPr lang="en-US" smtClean="0"/>
          </a:p>
        </p:txBody>
      </p:sp>
      <p:sp>
        <p:nvSpPr>
          <p:cNvPr id="44035" name="Rectangle 2"/>
          <p:cNvSpPr>
            <a:spLocks noGrp="1" noChangeArrowheads="1"/>
          </p:cNvSpPr>
          <p:nvPr>
            <p:ph type="body" idx="1"/>
          </p:nvPr>
        </p:nvSpPr>
        <p:spPr bwMode="auto">
          <a:xfrm>
            <a:off x="838200" y="1295400"/>
            <a:ext cx="7772400" cy="5257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609600" indent="-609600" eaLnBrk="1" hangingPunct="1">
              <a:lnSpc>
                <a:spcPct val="95000"/>
              </a:lnSpc>
              <a:buFontTx/>
              <a:buAutoNum type="arabicPeriod" startAt="4"/>
            </a:pPr>
            <a:endParaRPr lang="en-US" sz="2400" b="1" u="sng" smtClean="0"/>
          </a:p>
          <a:p>
            <a:pPr marL="609600" indent="-609600" eaLnBrk="1" hangingPunct="1">
              <a:lnSpc>
                <a:spcPct val="95000"/>
              </a:lnSpc>
              <a:buFontTx/>
              <a:buAutoNum type="arabicPeriod" startAt="4"/>
            </a:pPr>
            <a:r>
              <a:rPr lang="en-US" sz="2400" b="1" u="sng" smtClean="0">
                <a:solidFill>
                  <a:srgbClr val="FF0000"/>
                </a:solidFill>
              </a:rPr>
              <a:t>Sensitivity Training</a:t>
            </a:r>
          </a:p>
          <a:p>
            <a:pPr marL="609600" indent="-609600" eaLnBrk="1" hangingPunct="1">
              <a:lnSpc>
                <a:spcPct val="95000"/>
              </a:lnSpc>
            </a:pPr>
            <a:r>
              <a:rPr lang="en-US" sz="2000" smtClean="0"/>
              <a:t>It uses small number of trainees, usually fewer than 12 in a group. They meet with a passive trainer and gain insight into their own and others’ behavior. </a:t>
            </a:r>
          </a:p>
          <a:p>
            <a:pPr marL="609600" indent="-609600" eaLnBrk="1" hangingPunct="1">
              <a:lnSpc>
                <a:spcPct val="95000"/>
              </a:lnSpc>
              <a:buFontTx/>
              <a:buNone/>
            </a:pPr>
            <a:endParaRPr lang="en-US" sz="1400" smtClean="0"/>
          </a:p>
          <a:p>
            <a:pPr marL="609600" indent="-609600" eaLnBrk="1" hangingPunct="1">
              <a:lnSpc>
                <a:spcPct val="85000"/>
              </a:lnSpc>
            </a:pPr>
            <a:r>
              <a:rPr lang="en-US" sz="2000" smtClean="0"/>
              <a:t>Meetings have no agenda, are held away from workplaces, and questions deal with the ‘here and now’ of the group process. Discussion focus on “</a:t>
            </a:r>
            <a:r>
              <a:rPr lang="en-US" sz="2000" b="1" smtClean="0"/>
              <a:t>why participants behave as they do, how they perceive one another, and the feelings and emotions generated in the interaction process</a:t>
            </a:r>
            <a:r>
              <a:rPr lang="en-US" sz="2000" smtClean="0"/>
              <a:t>.” </a:t>
            </a:r>
          </a:p>
          <a:p>
            <a:pPr marL="609600" indent="-609600" eaLnBrk="1" hangingPunct="1">
              <a:lnSpc>
                <a:spcPct val="85000"/>
              </a:lnSpc>
              <a:buFontTx/>
              <a:buNone/>
            </a:pPr>
            <a:endParaRPr lang="en-US" sz="2000" smtClean="0"/>
          </a:p>
          <a:p>
            <a:pPr marL="609600" indent="-609600" eaLnBrk="1" hangingPunct="1">
              <a:lnSpc>
                <a:spcPct val="95000"/>
              </a:lnSpc>
            </a:pPr>
            <a:r>
              <a:rPr lang="en-US" sz="2000" smtClean="0"/>
              <a:t>The objectives of this training are to provide the participants with increased awareness of their own behaviour and how others perceive them – greater sensitivity to the behaviour of others and increased understanding of group processes. </a:t>
            </a:r>
          </a:p>
          <a:p>
            <a:pPr marL="609600" indent="-609600" eaLnBrk="1" hangingPunct="1">
              <a:lnSpc>
                <a:spcPct val="85000"/>
              </a:lnSpc>
            </a:pPr>
            <a:endParaRPr lang="en-US" sz="16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ED0C40B3-AA7E-4702-8E4A-409BB7FEF21A}" type="slidenum">
              <a:rPr lang="en-US" smtClean="0"/>
              <a:pPr/>
              <a:t>38</a:t>
            </a:fld>
            <a:endParaRPr lang="en-US" smtClean="0"/>
          </a:p>
        </p:txBody>
      </p:sp>
      <p:sp>
        <p:nvSpPr>
          <p:cNvPr id="45059" name="Rectangle 3"/>
          <p:cNvSpPr>
            <a:spLocks noGrp="1" noChangeArrowheads="1"/>
          </p:cNvSpPr>
          <p:nvPr>
            <p:ph type="body" idx="1"/>
          </p:nvPr>
        </p:nvSpPr>
        <p:spPr bwMode="auto">
          <a:xfrm>
            <a:off x="457200" y="2179638"/>
            <a:ext cx="8229600" cy="3840162"/>
          </a:xfrm>
          <a:noFill/>
          <a:ln>
            <a:solidFill>
              <a:schemeClr val="tx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0000"/>
              </a:lnSpc>
              <a:buClr>
                <a:srgbClr val="660066"/>
              </a:buClr>
              <a:buFontTx/>
              <a:buNone/>
            </a:pPr>
            <a:endParaRPr lang="en-US" sz="2600" smtClean="0">
              <a:latin typeface="Book Antiqua" pitchFamily="18" charset="0"/>
            </a:endParaRPr>
          </a:p>
          <a:p>
            <a:pPr eaLnBrk="1" hangingPunct="1">
              <a:lnSpc>
                <a:spcPct val="80000"/>
              </a:lnSpc>
              <a:buClr>
                <a:srgbClr val="660066"/>
              </a:buClr>
              <a:buFont typeface="Wingdings" pitchFamily="2" charset="2"/>
              <a:buChar char="v"/>
            </a:pPr>
            <a:r>
              <a:rPr lang="en-US" sz="2600" smtClean="0">
                <a:latin typeface="Book Antiqua" pitchFamily="18" charset="0"/>
              </a:rPr>
              <a:t>Cross Functional Training.</a:t>
            </a:r>
          </a:p>
          <a:p>
            <a:pPr eaLnBrk="1" hangingPunct="1">
              <a:lnSpc>
                <a:spcPct val="80000"/>
              </a:lnSpc>
              <a:buClr>
                <a:srgbClr val="660066"/>
              </a:buClr>
              <a:buFont typeface="Wingdings" pitchFamily="2" charset="2"/>
              <a:buChar char="v"/>
            </a:pPr>
            <a:r>
              <a:rPr lang="en-US" sz="2600" smtClean="0">
                <a:latin typeface="Book Antiqua" pitchFamily="18" charset="0"/>
              </a:rPr>
              <a:t>Creativity Training.</a:t>
            </a:r>
          </a:p>
          <a:p>
            <a:pPr eaLnBrk="1" hangingPunct="1">
              <a:lnSpc>
                <a:spcPct val="80000"/>
              </a:lnSpc>
              <a:buClr>
                <a:srgbClr val="660066"/>
              </a:buClr>
              <a:buFont typeface="Wingdings" pitchFamily="2" charset="2"/>
              <a:buChar char="v"/>
            </a:pPr>
            <a:r>
              <a:rPr lang="en-US" sz="2600" smtClean="0">
                <a:latin typeface="Book Antiqua" pitchFamily="18" charset="0"/>
              </a:rPr>
              <a:t>Diversity Training.</a:t>
            </a:r>
          </a:p>
          <a:p>
            <a:pPr eaLnBrk="1" hangingPunct="1">
              <a:lnSpc>
                <a:spcPct val="80000"/>
              </a:lnSpc>
              <a:buClr>
                <a:srgbClr val="660066"/>
              </a:buClr>
              <a:buFont typeface="Wingdings" pitchFamily="2" charset="2"/>
              <a:buChar char="v"/>
            </a:pPr>
            <a:r>
              <a:rPr lang="en-US" sz="2600" smtClean="0">
                <a:latin typeface="Book Antiqua" pitchFamily="18" charset="0"/>
              </a:rPr>
              <a:t>Job/ Skill Training.</a:t>
            </a:r>
          </a:p>
          <a:p>
            <a:pPr eaLnBrk="1" hangingPunct="1">
              <a:lnSpc>
                <a:spcPct val="80000"/>
              </a:lnSpc>
              <a:buClr>
                <a:srgbClr val="660066"/>
              </a:buClr>
              <a:buFont typeface="Wingdings" pitchFamily="2" charset="2"/>
              <a:buChar char="v"/>
            </a:pPr>
            <a:r>
              <a:rPr lang="en-US" sz="2600" smtClean="0">
                <a:latin typeface="Book Antiqua" pitchFamily="18" charset="0"/>
              </a:rPr>
              <a:t>Safety/ Literacy Training.</a:t>
            </a:r>
          </a:p>
          <a:p>
            <a:pPr eaLnBrk="1" hangingPunct="1">
              <a:lnSpc>
                <a:spcPct val="80000"/>
              </a:lnSpc>
              <a:buClr>
                <a:srgbClr val="660066"/>
              </a:buClr>
              <a:buFont typeface="Wingdings" pitchFamily="2" charset="2"/>
              <a:buChar char="v"/>
            </a:pPr>
            <a:r>
              <a:rPr lang="en-US" sz="2600" smtClean="0">
                <a:latin typeface="Book Antiqua" pitchFamily="18" charset="0"/>
              </a:rPr>
              <a:t>Promotional Training.</a:t>
            </a:r>
          </a:p>
          <a:p>
            <a:pPr eaLnBrk="1" hangingPunct="1">
              <a:lnSpc>
                <a:spcPct val="80000"/>
              </a:lnSpc>
              <a:buClr>
                <a:srgbClr val="660066"/>
              </a:buClr>
              <a:buFont typeface="Wingdings" pitchFamily="2" charset="2"/>
              <a:buChar char="v"/>
            </a:pPr>
            <a:r>
              <a:rPr lang="en-US" sz="2600" smtClean="0">
                <a:latin typeface="Book Antiqua" pitchFamily="18" charset="0"/>
              </a:rPr>
              <a:t>Refresher Training.</a:t>
            </a:r>
          </a:p>
          <a:p>
            <a:pPr eaLnBrk="1" hangingPunct="1">
              <a:lnSpc>
                <a:spcPct val="80000"/>
              </a:lnSpc>
              <a:buClr>
                <a:srgbClr val="660066"/>
              </a:buClr>
              <a:buFont typeface="Wingdings" pitchFamily="2" charset="2"/>
              <a:buChar char="v"/>
            </a:pPr>
            <a:r>
              <a:rPr lang="en-US" sz="2600" smtClean="0">
                <a:latin typeface="Book Antiqua" pitchFamily="18" charset="0"/>
              </a:rPr>
              <a:t>Remedial Training.</a:t>
            </a:r>
          </a:p>
        </p:txBody>
      </p:sp>
      <p:sp>
        <p:nvSpPr>
          <p:cNvPr id="45060" name="Title 4"/>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fld id="{B3442BBB-CF13-450B-8C5B-214FB46A4FD5}" type="slidenum">
              <a:rPr lang="en-US" smtClean="0"/>
              <a:pPr/>
              <a:t>4</a:t>
            </a:fld>
            <a:endParaRPr lang="en-US" smtClean="0"/>
          </a:p>
        </p:txBody>
      </p:sp>
      <p:graphicFrame>
        <p:nvGraphicFramePr>
          <p:cNvPr id="548910" name="Group 46"/>
          <p:cNvGraphicFramePr>
            <a:graphicFrameLocks noGrp="1"/>
          </p:cNvGraphicFramePr>
          <p:nvPr/>
        </p:nvGraphicFramePr>
        <p:xfrm>
          <a:off x="228600" y="1143000"/>
          <a:ext cx="8153400" cy="5453444"/>
        </p:xfrm>
        <a:graphic>
          <a:graphicData uri="http://schemas.openxmlformats.org/drawingml/2006/table">
            <a:tbl>
              <a:tblPr/>
              <a:tblGrid>
                <a:gridCol w="2717800"/>
                <a:gridCol w="2943225"/>
                <a:gridCol w="2492375"/>
              </a:tblGrid>
              <a:tr h="858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TRAINING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DEVELOPMENT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EDUCATION/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TEACHING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APPLICATION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ORIENTED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OVERALL DEV.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ORIENTED.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THEORITICAL ORIENTATION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SHORT-TERM 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CONTINUOUS,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NEVER-ENDING PROCESS.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LONG-TERM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PROCESS.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RELATED TO PRESENT JOB.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NOT RELATED TO ANY SPECIFIC JOB.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DIRECTED TOWARDS FUTURE OF AN INDIVIDUAL.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7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TRG. EFFORTS CAN BE MONITORED AND ASSESED.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DIFFICULT TO MONITOR HOW IND. IS USING THE ACQUIRED KNOWLEDGE.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DIFFICULT TO MONITOR HOW IND. IS USING THE ACQUIRED KNOWLEDGE.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rgbClr val="0066CC"/>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RELATED TO TECHNICAL SKILLS AND LEARNING.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RELATED TO ATTITUDINAL AND BEHAVIOURAL DEV.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RELATED TO IDEOLOGY AND SOCIAL,CULTURAL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2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A50021"/>
                          </a:solidFill>
                          <a:effectLst/>
                          <a:latin typeface="Arial" charset="0"/>
                        </a:rPr>
                        <a:t>INDIVIDUALS COME TOGETHER AND DISPERSE AFTER TRG. IS GIVEN.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CC3399"/>
                          </a:solidFill>
                          <a:effectLst/>
                          <a:latin typeface="Arial" charset="0"/>
                        </a:rPr>
                        <a:t>FURTHER CONTACT MAY OR MAY NOT BE MAINTAINED.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66CC"/>
                          </a:solidFill>
                          <a:effectLst/>
                          <a:latin typeface="Arial" charset="0"/>
                        </a:rPr>
                        <a:t>SUSTAINED INTERACTION OVER A LONG PERIOD OF TIME IS POSSIBLE</a:t>
                      </a:r>
                      <a:r>
                        <a:rPr kumimoji="0" lang="en-US" sz="2800" b="1" i="0" u="none" strike="noStrike" cap="none" normalizeH="0" baseline="0" smtClean="0">
                          <a:ln>
                            <a:noFill/>
                          </a:ln>
                          <a:solidFill>
                            <a:srgbClr val="0066CC"/>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fld id="{DFA6F6C7-D3C8-4DC6-9B0B-327ADECF9CC9}" type="slidenum">
              <a:rPr lang="en-US" smtClean="0"/>
              <a:pPr/>
              <a:t>5</a:t>
            </a:fld>
            <a:endParaRPr lang="en-US" smtClean="0"/>
          </a:p>
        </p:txBody>
      </p:sp>
      <p:graphicFrame>
        <p:nvGraphicFramePr>
          <p:cNvPr id="4" name="Diagram 3"/>
          <p:cNvGraphicFramePr/>
          <p:nvPr/>
        </p:nvGraphicFramePr>
        <p:xfrm>
          <a:off x="0" y="914400"/>
          <a:ext cx="9144000"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p:cNvSpPr>
            <a:spLocks noGrp="1"/>
          </p:cNvSpPr>
          <p:nvPr>
            <p:ph type="sldNum" sz="quarter" idx="10"/>
          </p:nvPr>
        </p:nvSpPr>
        <p:spPr>
          <a:noFill/>
        </p:spPr>
        <p:txBody>
          <a:bodyPr/>
          <a:lstStyle/>
          <a:p>
            <a:fld id="{977DB7C6-4CB4-406B-9096-1B71C51D8E5F}" type="slidenum">
              <a:rPr lang="en-US" smtClean="0"/>
              <a:pPr/>
              <a:t>6</a:t>
            </a:fld>
            <a:endParaRPr lang="en-US" smtClean="0"/>
          </a:p>
        </p:txBody>
      </p:sp>
      <p:sp>
        <p:nvSpPr>
          <p:cNvPr id="12291" name="Rectangle 2"/>
          <p:cNvSpPr>
            <a:spLocks noGrp="1" noChangeArrowheads="1"/>
          </p:cNvSpPr>
          <p:nvPr>
            <p:ph type="title"/>
          </p:nvPr>
        </p:nvSpPr>
        <p:spPr bwMode="auto">
          <a:xfrm>
            <a:off x="5410200" y="3048000"/>
            <a:ext cx="3505200" cy="1143000"/>
          </a:xfrm>
          <a:solidFill>
            <a:srgbClr val="FFFFFF"/>
          </a:solid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sz="4000" smtClean="0"/>
              <a:t>PRINCIPLES OF TRAINING</a:t>
            </a:r>
          </a:p>
        </p:txBody>
      </p:sp>
      <p:sp>
        <p:nvSpPr>
          <p:cNvPr id="559107" name="AutoShape 3"/>
          <p:cNvSpPr>
            <a:spLocks noChangeArrowheads="1"/>
          </p:cNvSpPr>
          <p:nvPr/>
        </p:nvSpPr>
        <p:spPr bwMode="auto">
          <a:xfrm>
            <a:off x="304800" y="1143000"/>
            <a:ext cx="5105400" cy="4953000"/>
          </a:xfrm>
          <a:prstGeom prst="verticalScroll">
            <a:avLst>
              <a:gd name="adj" fmla="val 12500"/>
            </a:avLst>
          </a:prstGeom>
          <a:solidFill>
            <a:schemeClr val="accent1"/>
          </a:solidFill>
          <a:ln w="9525">
            <a:solidFill>
              <a:schemeClr val="tx1"/>
            </a:solidFill>
            <a:round/>
            <a:headEnd/>
            <a:tailEnd/>
          </a:ln>
          <a:effectLst/>
        </p:spPr>
        <p:txBody>
          <a:bodyPr wrap="none" anchor="ctr"/>
          <a:lstStyle/>
          <a:p>
            <a:pPr>
              <a:defRPr/>
            </a:pPr>
            <a:endParaRPr lang="en-US"/>
          </a:p>
        </p:txBody>
      </p:sp>
      <p:sp>
        <p:nvSpPr>
          <p:cNvPr id="12293" name="Text Box 4"/>
          <p:cNvSpPr txBox="1">
            <a:spLocks noChangeArrowheads="1"/>
          </p:cNvSpPr>
          <p:nvPr/>
        </p:nvSpPr>
        <p:spPr bwMode="auto">
          <a:xfrm>
            <a:off x="1219200" y="2286000"/>
            <a:ext cx="3429000" cy="2446338"/>
          </a:xfrm>
          <a:prstGeom prst="rect">
            <a:avLst/>
          </a:prstGeom>
          <a:noFill/>
          <a:ln w="9525">
            <a:noFill/>
            <a:miter lim="800000"/>
            <a:headEnd/>
            <a:tailEnd/>
          </a:ln>
        </p:spPr>
        <p:txBody>
          <a:bodyPr>
            <a:spAutoFit/>
          </a:bodyPr>
          <a:lstStyle/>
          <a:p>
            <a:pPr eaLnBrk="0" hangingPunct="0">
              <a:spcBef>
                <a:spcPct val="50000"/>
              </a:spcBef>
              <a:buFontTx/>
              <a:buChar char="•"/>
            </a:pPr>
            <a:r>
              <a:rPr lang="en-US" sz="1800">
                <a:effectLst/>
              </a:rPr>
              <a:t> MOTIVATION</a:t>
            </a:r>
          </a:p>
          <a:p>
            <a:pPr eaLnBrk="0" hangingPunct="0">
              <a:spcBef>
                <a:spcPct val="50000"/>
              </a:spcBef>
              <a:buFontTx/>
              <a:buChar char="•"/>
            </a:pPr>
            <a:r>
              <a:rPr lang="en-US" sz="1800">
                <a:effectLst/>
              </a:rPr>
              <a:t> ACTIVE INVOLVEMENT</a:t>
            </a:r>
          </a:p>
          <a:p>
            <a:pPr eaLnBrk="0" hangingPunct="0">
              <a:spcBef>
                <a:spcPct val="50000"/>
              </a:spcBef>
              <a:buFontTx/>
              <a:buChar char="•"/>
            </a:pPr>
            <a:r>
              <a:rPr lang="en-US" sz="1800">
                <a:effectLst/>
              </a:rPr>
              <a:t> INDIVIDUAL APPROACH</a:t>
            </a:r>
          </a:p>
          <a:p>
            <a:pPr eaLnBrk="0" hangingPunct="0">
              <a:spcBef>
                <a:spcPct val="50000"/>
              </a:spcBef>
              <a:buFontTx/>
              <a:buChar char="•"/>
            </a:pPr>
            <a:r>
              <a:rPr lang="en-US" sz="1800">
                <a:effectLst/>
              </a:rPr>
              <a:t> SEQUENCE &amp; STRUCTURE</a:t>
            </a:r>
          </a:p>
          <a:p>
            <a:pPr eaLnBrk="0" hangingPunct="0">
              <a:spcBef>
                <a:spcPct val="50000"/>
              </a:spcBef>
              <a:buFontTx/>
              <a:buChar char="•"/>
            </a:pPr>
            <a:r>
              <a:rPr lang="en-US" sz="1800">
                <a:effectLst/>
              </a:rPr>
              <a:t> FEEDBACK</a:t>
            </a:r>
          </a:p>
          <a:p>
            <a:pPr eaLnBrk="0" hangingPunct="0">
              <a:spcBef>
                <a:spcPct val="50000"/>
              </a:spcBef>
              <a:buFontTx/>
              <a:buChar char="•"/>
            </a:pPr>
            <a:r>
              <a:rPr lang="en-US" sz="1800">
                <a:effectLst/>
              </a:rPr>
              <a:t> TRANSFER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fld id="{1B36524A-2134-4D8B-808D-02384BD400C4}" type="slidenum">
              <a:rPr lang="en-US" smtClean="0"/>
              <a:pPr/>
              <a:t>7</a:t>
            </a:fld>
            <a:endParaRPr lang="en-US" smtClean="0"/>
          </a:p>
        </p:txBody>
      </p:sp>
      <p:sp>
        <p:nvSpPr>
          <p:cNvPr id="16387" name="Rectangle 2"/>
          <p:cNvSpPr>
            <a:spLocks noChangeArrowheads="1"/>
          </p:cNvSpPr>
          <p:nvPr/>
        </p:nvSpPr>
        <p:spPr bwMode="auto">
          <a:xfrm>
            <a:off x="304800" y="1219200"/>
            <a:ext cx="8229600" cy="838200"/>
          </a:xfrm>
          <a:prstGeom prst="rect">
            <a:avLst/>
          </a:prstGeom>
          <a:noFill/>
          <a:ln w="9525">
            <a:noFill/>
            <a:miter lim="800000"/>
            <a:headEnd/>
            <a:tailEnd/>
          </a:ln>
        </p:spPr>
        <p:txBody>
          <a:bodyPr anchor="ctr"/>
          <a:lstStyle/>
          <a:p>
            <a:pPr algn="ctr">
              <a:defRPr/>
            </a:pPr>
            <a:r>
              <a:rPr lang="en-US" sz="2800" dirty="0">
                <a:solidFill>
                  <a:schemeClr val="tx2"/>
                </a:solidFill>
                <a:effectLst/>
                <a:latin typeface="+mj-lt"/>
                <a:ea typeface="+mj-ea"/>
                <a:cs typeface="+mj-cs"/>
              </a:rPr>
              <a:t>Employee Training – ADDIE Model</a:t>
            </a:r>
          </a:p>
        </p:txBody>
      </p:sp>
      <p:sp>
        <p:nvSpPr>
          <p:cNvPr id="16388" name="Rectangle 3"/>
          <p:cNvSpPr>
            <a:spLocks noChangeArrowheads="1"/>
          </p:cNvSpPr>
          <p:nvPr/>
        </p:nvSpPr>
        <p:spPr bwMode="auto">
          <a:xfrm>
            <a:off x="533400" y="2286000"/>
            <a:ext cx="8229600" cy="4114800"/>
          </a:xfrm>
          <a:prstGeom prst="rect">
            <a:avLst/>
          </a:prstGeom>
          <a:noFill/>
          <a:ln w="9525">
            <a:noFill/>
            <a:miter lim="800000"/>
            <a:headEnd/>
            <a:tailEnd/>
          </a:ln>
        </p:spPr>
        <p:txBody>
          <a:bodyPr/>
          <a:lstStyle/>
          <a:p>
            <a:pPr marL="342900" indent="-342900">
              <a:spcBef>
                <a:spcPct val="20000"/>
              </a:spcBef>
              <a:buFontTx/>
              <a:buChar char="•"/>
              <a:defRPr/>
            </a:pPr>
            <a:endParaRPr lang="en-US" b="1" dirty="0">
              <a:effectLst/>
            </a:endParaRPr>
          </a:p>
          <a:p>
            <a:pPr marL="342900" indent="-342900">
              <a:spcBef>
                <a:spcPct val="20000"/>
              </a:spcBef>
              <a:buFontTx/>
              <a:buChar char="•"/>
              <a:defRPr/>
            </a:pPr>
            <a:r>
              <a:rPr lang="en-US" sz="2000" dirty="0">
                <a:latin typeface="+mn-lt"/>
              </a:rPr>
              <a:t>ADDIE Model – to develop employee training or developmental programs</a:t>
            </a:r>
          </a:p>
          <a:p>
            <a:pPr marL="742950" lvl="1" indent="-285750">
              <a:spcBef>
                <a:spcPct val="20000"/>
              </a:spcBef>
              <a:buFontTx/>
              <a:buChar char="–"/>
              <a:defRPr/>
            </a:pPr>
            <a:r>
              <a:rPr lang="en-US" sz="2000" dirty="0">
                <a:latin typeface="+mn-lt"/>
              </a:rPr>
              <a:t>Assess the need</a:t>
            </a:r>
          </a:p>
          <a:p>
            <a:pPr marL="742950" lvl="1" indent="-285750">
              <a:spcBef>
                <a:spcPct val="20000"/>
              </a:spcBef>
              <a:buFontTx/>
              <a:buChar char="–"/>
              <a:defRPr/>
            </a:pPr>
            <a:r>
              <a:rPr lang="en-US" sz="2000" dirty="0">
                <a:latin typeface="+mn-lt"/>
              </a:rPr>
              <a:t>Design the program</a:t>
            </a:r>
          </a:p>
          <a:p>
            <a:pPr marL="742950" lvl="1" indent="-285750">
              <a:spcBef>
                <a:spcPct val="20000"/>
              </a:spcBef>
              <a:buFontTx/>
              <a:buChar char="–"/>
              <a:defRPr/>
            </a:pPr>
            <a:r>
              <a:rPr lang="en-US" sz="2000" dirty="0">
                <a:latin typeface="+mn-lt"/>
              </a:rPr>
              <a:t>Develop the program</a:t>
            </a:r>
          </a:p>
          <a:p>
            <a:pPr marL="742950" lvl="1" indent="-285750">
              <a:spcBef>
                <a:spcPct val="20000"/>
              </a:spcBef>
              <a:buFontTx/>
              <a:buChar char="–"/>
              <a:defRPr/>
            </a:pPr>
            <a:r>
              <a:rPr lang="en-US" sz="2000" dirty="0">
                <a:latin typeface="+mn-lt"/>
              </a:rPr>
              <a:t>Implement the program</a:t>
            </a:r>
          </a:p>
          <a:p>
            <a:pPr marL="742950" lvl="1" indent="-285750">
              <a:spcBef>
                <a:spcPct val="20000"/>
              </a:spcBef>
              <a:buFontTx/>
              <a:buChar char="–"/>
              <a:defRPr/>
            </a:pPr>
            <a:r>
              <a:rPr lang="en-US" sz="2000" dirty="0">
                <a:latin typeface="+mn-lt"/>
              </a:rPr>
              <a:t>Evaluate the learning</a:t>
            </a:r>
          </a:p>
          <a:p>
            <a:pPr marL="742950" lvl="1" indent="-285750">
              <a:spcBef>
                <a:spcPct val="20000"/>
              </a:spcBef>
              <a:buFontTx/>
              <a:buChar char="–"/>
              <a:defRPr/>
            </a:pPr>
            <a:endParaRPr lang="en-US" sz="1200" b="1" dirty="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471FC960-844B-4CA5-82C2-34FFE92F16CF}" type="slidenum">
              <a:rPr lang="en-US" smtClean="0"/>
              <a:pPr/>
              <a:t>8</a:t>
            </a:fld>
            <a:endParaRPr lang="en-US" smtClean="0"/>
          </a:p>
        </p:txBody>
      </p:sp>
      <p:sp>
        <p:nvSpPr>
          <p:cNvPr id="14339" name="Rectangle 2"/>
          <p:cNvSpPr>
            <a:spLocks noGrp="1" noChangeArrowheads="1"/>
          </p:cNvSpPr>
          <p:nvPr>
            <p:ph type="title"/>
          </p:nvPr>
        </p:nvSpPr>
        <p:spPr bwMode="auto">
          <a:xfrm>
            <a:off x="457200" y="274638"/>
            <a:ext cx="8229600" cy="715962"/>
          </a:xfrm>
          <a:solidFill>
            <a:srgbClr val="FF99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smtClean="0">
                <a:solidFill>
                  <a:srgbClr val="660066"/>
                </a:solidFill>
                <a:latin typeface="Copperplate Gothic Bold" pitchFamily="34" charset="0"/>
              </a:rPr>
              <a:t>TRAINING PROGRAMME</a:t>
            </a:r>
          </a:p>
        </p:txBody>
      </p:sp>
      <p:sp>
        <p:nvSpPr>
          <p:cNvPr id="14340" name="Text Box 3"/>
          <p:cNvSpPr txBox="1">
            <a:spLocks noChangeArrowheads="1"/>
          </p:cNvSpPr>
          <p:nvPr/>
        </p:nvSpPr>
        <p:spPr bwMode="auto">
          <a:xfrm>
            <a:off x="1752600" y="1117600"/>
            <a:ext cx="5334000" cy="1778000"/>
          </a:xfrm>
          <a:prstGeom prst="rect">
            <a:avLst/>
          </a:prstGeom>
          <a:solidFill>
            <a:srgbClr val="99CC00"/>
          </a:solidFill>
          <a:ln w="9525">
            <a:solidFill>
              <a:schemeClr val="tx1"/>
            </a:solidFill>
            <a:miter lim="800000"/>
            <a:headEnd/>
            <a:tailEnd/>
          </a:ln>
        </p:spPr>
        <p:txBody>
          <a:bodyPr>
            <a:spAutoFit/>
          </a:bodyPr>
          <a:lstStyle/>
          <a:p>
            <a:pPr algn="ctr">
              <a:spcBef>
                <a:spcPct val="50000"/>
              </a:spcBef>
            </a:pPr>
            <a:r>
              <a:rPr lang="en-US" sz="2000">
                <a:effectLst/>
                <a:latin typeface="Book Antiqua" pitchFamily="18" charset="0"/>
              </a:rPr>
              <a:t>ASSESSING TRAINING NEEDS</a:t>
            </a:r>
          </a:p>
          <a:p>
            <a:pPr algn="ctr">
              <a:spcBef>
                <a:spcPct val="50000"/>
              </a:spcBef>
            </a:pPr>
            <a:r>
              <a:rPr lang="en-US" sz="2000">
                <a:effectLst/>
                <a:latin typeface="Book Antiqua" pitchFamily="18" charset="0"/>
              </a:rPr>
              <a:t>    JOB</a:t>
            </a:r>
          </a:p>
          <a:p>
            <a:pPr>
              <a:spcBef>
                <a:spcPct val="50000"/>
              </a:spcBef>
            </a:pPr>
            <a:r>
              <a:rPr lang="en-US" sz="2000">
                <a:effectLst/>
                <a:latin typeface="Book Antiqua" pitchFamily="18" charset="0"/>
              </a:rPr>
              <a:t>Present performance	Desired performance</a:t>
            </a:r>
          </a:p>
          <a:p>
            <a:pPr algn="ctr">
              <a:spcBef>
                <a:spcPct val="50000"/>
              </a:spcBef>
            </a:pPr>
            <a:r>
              <a:rPr lang="en-US" sz="2000">
                <a:effectLst/>
                <a:latin typeface="Book Antiqua" pitchFamily="18" charset="0"/>
              </a:rPr>
              <a:t>GAP</a:t>
            </a:r>
          </a:p>
        </p:txBody>
      </p:sp>
      <p:sp>
        <p:nvSpPr>
          <p:cNvPr id="730116" name="Line 4"/>
          <p:cNvSpPr>
            <a:spLocks noChangeShapeType="1"/>
          </p:cNvSpPr>
          <p:nvPr/>
        </p:nvSpPr>
        <p:spPr bwMode="auto">
          <a:xfrm flipV="1">
            <a:off x="3810000" y="1828800"/>
            <a:ext cx="457200" cy="228600"/>
          </a:xfrm>
          <a:prstGeom prst="line">
            <a:avLst/>
          </a:prstGeom>
          <a:noFill/>
          <a:ln w="9525">
            <a:solidFill>
              <a:schemeClr val="tx1"/>
            </a:solidFill>
            <a:round/>
            <a:headEnd/>
            <a:tailEnd/>
          </a:ln>
          <a:effectLst/>
        </p:spPr>
        <p:txBody>
          <a:bodyPr/>
          <a:lstStyle/>
          <a:p>
            <a:pPr>
              <a:defRPr/>
            </a:pPr>
            <a:endParaRPr lang="en-US"/>
          </a:p>
        </p:txBody>
      </p:sp>
      <p:sp>
        <p:nvSpPr>
          <p:cNvPr id="730117" name="Line 5"/>
          <p:cNvSpPr>
            <a:spLocks noChangeShapeType="1"/>
          </p:cNvSpPr>
          <p:nvPr/>
        </p:nvSpPr>
        <p:spPr bwMode="auto">
          <a:xfrm>
            <a:off x="4876800" y="1828800"/>
            <a:ext cx="457200" cy="228600"/>
          </a:xfrm>
          <a:prstGeom prst="line">
            <a:avLst/>
          </a:prstGeom>
          <a:noFill/>
          <a:ln w="9525">
            <a:solidFill>
              <a:schemeClr val="tx1"/>
            </a:solidFill>
            <a:round/>
            <a:headEnd/>
            <a:tailEnd/>
          </a:ln>
          <a:effectLst/>
        </p:spPr>
        <p:txBody>
          <a:bodyPr/>
          <a:lstStyle/>
          <a:p>
            <a:pPr>
              <a:defRPr/>
            </a:pPr>
            <a:endParaRPr lang="en-US"/>
          </a:p>
        </p:txBody>
      </p:sp>
      <p:sp>
        <p:nvSpPr>
          <p:cNvPr id="730118" name="Line 6"/>
          <p:cNvSpPr>
            <a:spLocks noChangeShapeType="1"/>
          </p:cNvSpPr>
          <p:nvPr/>
        </p:nvSpPr>
        <p:spPr bwMode="auto">
          <a:xfrm>
            <a:off x="3733800" y="2438400"/>
            <a:ext cx="457200" cy="152400"/>
          </a:xfrm>
          <a:prstGeom prst="line">
            <a:avLst/>
          </a:prstGeom>
          <a:noFill/>
          <a:ln w="9525">
            <a:solidFill>
              <a:schemeClr val="tx1"/>
            </a:solidFill>
            <a:round/>
            <a:headEnd/>
            <a:tailEnd/>
          </a:ln>
          <a:effectLst/>
        </p:spPr>
        <p:txBody>
          <a:bodyPr/>
          <a:lstStyle/>
          <a:p>
            <a:pPr>
              <a:defRPr/>
            </a:pPr>
            <a:endParaRPr lang="en-US"/>
          </a:p>
        </p:txBody>
      </p:sp>
      <p:sp>
        <p:nvSpPr>
          <p:cNvPr id="730119" name="Line 7"/>
          <p:cNvSpPr>
            <a:spLocks noChangeShapeType="1"/>
          </p:cNvSpPr>
          <p:nvPr/>
        </p:nvSpPr>
        <p:spPr bwMode="auto">
          <a:xfrm flipV="1">
            <a:off x="5029200" y="2438400"/>
            <a:ext cx="381000" cy="152400"/>
          </a:xfrm>
          <a:prstGeom prst="line">
            <a:avLst/>
          </a:prstGeom>
          <a:noFill/>
          <a:ln w="9525">
            <a:solidFill>
              <a:schemeClr val="tx1"/>
            </a:solidFill>
            <a:round/>
            <a:headEnd/>
            <a:tailEnd/>
          </a:ln>
          <a:effectLst/>
        </p:spPr>
        <p:txBody>
          <a:bodyPr/>
          <a:lstStyle/>
          <a:p>
            <a:pPr>
              <a:defRPr/>
            </a:pPr>
            <a:endParaRPr lang="en-US"/>
          </a:p>
        </p:txBody>
      </p:sp>
      <p:sp>
        <p:nvSpPr>
          <p:cNvPr id="14345" name="Text Box 8"/>
          <p:cNvSpPr txBox="1">
            <a:spLocks noChangeArrowheads="1"/>
          </p:cNvSpPr>
          <p:nvPr/>
        </p:nvSpPr>
        <p:spPr bwMode="auto">
          <a:xfrm>
            <a:off x="1752600" y="3327400"/>
            <a:ext cx="5715000" cy="406400"/>
          </a:xfrm>
          <a:prstGeom prst="rect">
            <a:avLst/>
          </a:prstGeom>
          <a:solidFill>
            <a:srgbClr val="CC99FF"/>
          </a:solidFill>
          <a:ln w="9525">
            <a:solidFill>
              <a:schemeClr val="tx1"/>
            </a:solidFill>
            <a:miter lim="800000"/>
            <a:headEnd/>
            <a:tailEnd/>
          </a:ln>
        </p:spPr>
        <p:txBody>
          <a:bodyPr>
            <a:spAutoFit/>
          </a:bodyPr>
          <a:lstStyle/>
          <a:p>
            <a:pPr algn="ctr">
              <a:spcBef>
                <a:spcPct val="50000"/>
              </a:spcBef>
            </a:pPr>
            <a:r>
              <a:rPr lang="en-US" sz="2000">
                <a:effectLst/>
                <a:latin typeface="Book Antiqua" pitchFamily="18" charset="0"/>
              </a:rPr>
              <a:t>DESIGN (TRAINING OBJECTIVE &amp; POLICY)</a:t>
            </a:r>
          </a:p>
        </p:txBody>
      </p:sp>
      <p:sp>
        <p:nvSpPr>
          <p:cNvPr id="14346" name="Text Box 9"/>
          <p:cNvSpPr txBox="1">
            <a:spLocks noChangeArrowheads="1"/>
          </p:cNvSpPr>
          <p:nvPr/>
        </p:nvSpPr>
        <p:spPr bwMode="auto">
          <a:xfrm>
            <a:off x="1752600" y="4318000"/>
            <a:ext cx="5715000" cy="406400"/>
          </a:xfrm>
          <a:prstGeom prst="rect">
            <a:avLst/>
          </a:prstGeom>
          <a:solidFill>
            <a:srgbClr val="FFCC00"/>
          </a:solidFill>
          <a:ln w="9525">
            <a:solidFill>
              <a:schemeClr val="tx1"/>
            </a:solidFill>
            <a:miter lim="800000"/>
            <a:headEnd/>
            <a:tailEnd/>
          </a:ln>
        </p:spPr>
        <p:txBody>
          <a:bodyPr>
            <a:spAutoFit/>
          </a:bodyPr>
          <a:lstStyle/>
          <a:p>
            <a:pPr algn="ctr">
              <a:spcBef>
                <a:spcPct val="50000"/>
              </a:spcBef>
            </a:pPr>
            <a:r>
              <a:rPr lang="en-US" sz="2000">
                <a:effectLst/>
                <a:latin typeface="Book Antiqua" pitchFamily="18" charset="0"/>
              </a:rPr>
              <a:t>DEVELOPING TRAINING PROGRAMME</a:t>
            </a:r>
          </a:p>
        </p:txBody>
      </p:sp>
      <p:sp>
        <p:nvSpPr>
          <p:cNvPr id="14347" name="Text Box 10"/>
          <p:cNvSpPr txBox="1">
            <a:spLocks noChangeArrowheads="1"/>
          </p:cNvSpPr>
          <p:nvPr/>
        </p:nvSpPr>
        <p:spPr bwMode="auto">
          <a:xfrm>
            <a:off x="1752600" y="5232400"/>
            <a:ext cx="5715000" cy="406400"/>
          </a:xfrm>
          <a:prstGeom prst="rect">
            <a:avLst/>
          </a:prstGeom>
          <a:solidFill>
            <a:srgbClr val="FF99CC"/>
          </a:solidFill>
          <a:ln w="9525">
            <a:solidFill>
              <a:schemeClr val="tx1"/>
            </a:solidFill>
            <a:miter lim="800000"/>
            <a:headEnd/>
            <a:tailEnd/>
          </a:ln>
        </p:spPr>
        <p:txBody>
          <a:bodyPr>
            <a:spAutoFit/>
          </a:bodyPr>
          <a:lstStyle/>
          <a:p>
            <a:pPr algn="ctr">
              <a:spcBef>
                <a:spcPct val="50000"/>
              </a:spcBef>
            </a:pPr>
            <a:r>
              <a:rPr lang="en-US" sz="2000">
                <a:effectLst/>
                <a:latin typeface="Book Antiqua" pitchFamily="18" charset="0"/>
              </a:rPr>
              <a:t>IMPLEMENTING THE TRAINING</a:t>
            </a:r>
          </a:p>
        </p:txBody>
      </p:sp>
      <p:sp>
        <p:nvSpPr>
          <p:cNvPr id="14348" name="Text Box 11"/>
          <p:cNvSpPr txBox="1">
            <a:spLocks noChangeArrowheads="1"/>
          </p:cNvSpPr>
          <p:nvPr/>
        </p:nvSpPr>
        <p:spPr bwMode="auto">
          <a:xfrm>
            <a:off x="1752600" y="6223000"/>
            <a:ext cx="5715000" cy="406400"/>
          </a:xfrm>
          <a:prstGeom prst="rect">
            <a:avLst/>
          </a:prstGeom>
          <a:solidFill>
            <a:srgbClr val="33CCCC"/>
          </a:solidFill>
          <a:ln w="9525">
            <a:solidFill>
              <a:schemeClr val="tx1"/>
            </a:solidFill>
            <a:miter lim="800000"/>
            <a:headEnd/>
            <a:tailEnd/>
          </a:ln>
        </p:spPr>
        <p:txBody>
          <a:bodyPr>
            <a:spAutoFit/>
          </a:bodyPr>
          <a:lstStyle/>
          <a:p>
            <a:pPr algn="ctr">
              <a:spcBef>
                <a:spcPct val="50000"/>
              </a:spcBef>
            </a:pPr>
            <a:r>
              <a:rPr lang="en-US" sz="2000">
                <a:effectLst/>
                <a:latin typeface="Book Antiqua" pitchFamily="18" charset="0"/>
              </a:rPr>
              <a:t>EVALUATION &amp; FOLLOW-UP</a:t>
            </a:r>
          </a:p>
        </p:txBody>
      </p:sp>
      <p:sp>
        <p:nvSpPr>
          <p:cNvPr id="730124" name="Line 12"/>
          <p:cNvSpPr>
            <a:spLocks noChangeShapeType="1"/>
          </p:cNvSpPr>
          <p:nvPr/>
        </p:nvSpPr>
        <p:spPr bwMode="auto">
          <a:xfrm>
            <a:off x="4495800" y="2895600"/>
            <a:ext cx="0" cy="381000"/>
          </a:xfrm>
          <a:prstGeom prst="line">
            <a:avLst/>
          </a:prstGeom>
          <a:noFill/>
          <a:ln w="9525">
            <a:solidFill>
              <a:schemeClr val="tx1"/>
            </a:solidFill>
            <a:round/>
            <a:headEnd/>
            <a:tailEnd type="triangle" w="med" len="med"/>
          </a:ln>
          <a:effectLst/>
        </p:spPr>
        <p:txBody>
          <a:bodyPr/>
          <a:lstStyle/>
          <a:p>
            <a:pPr>
              <a:defRPr/>
            </a:pPr>
            <a:endParaRPr lang="en-US"/>
          </a:p>
        </p:txBody>
      </p:sp>
      <p:sp>
        <p:nvSpPr>
          <p:cNvPr id="730125" name="Line 13"/>
          <p:cNvSpPr>
            <a:spLocks noChangeShapeType="1"/>
          </p:cNvSpPr>
          <p:nvPr/>
        </p:nvSpPr>
        <p:spPr bwMode="auto">
          <a:xfrm>
            <a:off x="4495800" y="3708400"/>
            <a:ext cx="0" cy="533400"/>
          </a:xfrm>
          <a:prstGeom prst="line">
            <a:avLst/>
          </a:prstGeom>
          <a:noFill/>
          <a:ln w="9525">
            <a:solidFill>
              <a:schemeClr val="tx1"/>
            </a:solidFill>
            <a:round/>
            <a:headEnd/>
            <a:tailEnd type="triangle" w="med" len="med"/>
          </a:ln>
          <a:effectLst/>
        </p:spPr>
        <p:txBody>
          <a:bodyPr/>
          <a:lstStyle/>
          <a:p>
            <a:pPr>
              <a:defRPr/>
            </a:pPr>
            <a:endParaRPr lang="en-US"/>
          </a:p>
        </p:txBody>
      </p:sp>
      <p:sp>
        <p:nvSpPr>
          <p:cNvPr id="730126" name="Line 14"/>
          <p:cNvSpPr>
            <a:spLocks noChangeShapeType="1"/>
          </p:cNvSpPr>
          <p:nvPr/>
        </p:nvSpPr>
        <p:spPr bwMode="auto">
          <a:xfrm>
            <a:off x="4495800" y="4699000"/>
            <a:ext cx="0" cy="533400"/>
          </a:xfrm>
          <a:prstGeom prst="line">
            <a:avLst/>
          </a:prstGeom>
          <a:noFill/>
          <a:ln w="9525">
            <a:solidFill>
              <a:schemeClr val="tx1"/>
            </a:solidFill>
            <a:round/>
            <a:headEnd/>
            <a:tailEnd type="triangle" w="med" len="med"/>
          </a:ln>
          <a:effectLst/>
        </p:spPr>
        <p:txBody>
          <a:bodyPr/>
          <a:lstStyle/>
          <a:p>
            <a:pPr>
              <a:defRPr/>
            </a:pPr>
            <a:endParaRPr lang="en-US"/>
          </a:p>
        </p:txBody>
      </p:sp>
      <p:sp>
        <p:nvSpPr>
          <p:cNvPr id="730127" name="Line 15"/>
          <p:cNvSpPr>
            <a:spLocks noChangeShapeType="1"/>
          </p:cNvSpPr>
          <p:nvPr/>
        </p:nvSpPr>
        <p:spPr bwMode="auto">
          <a:xfrm>
            <a:off x="4495800" y="5638800"/>
            <a:ext cx="0" cy="533400"/>
          </a:xfrm>
          <a:prstGeom prst="line">
            <a:avLst/>
          </a:prstGeom>
          <a:noFill/>
          <a:ln w="9525">
            <a:solidFill>
              <a:schemeClr val="tx1"/>
            </a:solidFill>
            <a:round/>
            <a:headEnd/>
            <a:tailEnd type="triangle" w="med" len="med"/>
          </a:ln>
          <a:effectLst/>
        </p:spPr>
        <p:txBody>
          <a:bodyPr/>
          <a:lstStyle/>
          <a:p>
            <a:pPr>
              <a:defRPr/>
            </a:pPr>
            <a:endParaRPr lang="en-US"/>
          </a:p>
        </p:txBody>
      </p:sp>
      <p:sp>
        <p:nvSpPr>
          <p:cNvPr id="730128" name="Line 16"/>
          <p:cNvSpPr>
            <a:spLocks noChangeShapeType="1"/>
          </p:cNvSpPr>
          <p:nvPr/>
        </p:nvSpPr>
        <p:spPr bwMode="auto">
          <a:xfrm flipH="1">
            <a:off x="914400" y="1981200"/>
            <a:ext cx="838200" cy="0"/>
          </a:xfrm>
          <a:prstGeom prst="line">
            <a:avLst/>
          </a:prstGeom>
          <a:noFill/>
          <a:ln w="9525">
            <a:solidFill>
              <a:schemeClr val="tx1"/>
            </a:solidFill>
            <a:round/>
            <a:headEnd/>
            <a:tailEnd/>
          </a:ln>
          <a:effectLst/>
        </p:spPr>
        <p:txBody>
          <a:bodyPr/>
          <a:lstStyle/>
          <a:p>
            <a:pPr>
              <a:defRPr/>
            </a:pPr>
            <a:endParaRPr lang="en-US"/>
          </a:p>
        </p:txBody>
      </p:sp>
      <p:sp>
        <p:nvSpPr>
          <p:cNvPr id="730129" name="Line 17"/>
          <p:cNvSpPr>
            <a:spLocks noChangeShapeType="1"/>
          </p:cNvSpPr>
          <p:nvPr/>
        </p:nvSpPr>
        <p:spPr bwMode="auto">
          <a:xfrm>
            <a:off x="914400" y="1981200"/>
            <a:ext cx="0" cy="4419600"/>
          </a:xfrm>
          <a:prstGeom prst="line">
            <a:avLst/>
          </a:prstGeom>
          <a:noFill/>
          <a:ln w="9525">
            <a:solidFill>
              <a:schemeClr val="tx1"/>
            </a:solidFill>
            <a:round/>
            <a:headEnd/>
            <a:tailEnd/>
          </a:ln>
          <a:effectLst/>
        </p:spPr>
        <p:txBody>
          <a:bodyPr/>
          <a:lstStyle/>
          <a:p>
            <a:pPr>
              <a:defRPr/>
            </a:pPr>
            <a:endParaRPr lang="en-US"/>
          </a:p>
        </p:txBody>
      </p:sp>
      <p:sp>
        <p:nvSpPr>
          <p:cNvPr id="730130" name="Line 18"/>
          <p:cNvSpPr>
            <a:spLocks noChangeShapeType="1"/>
          </p:cNvSpPr>
          <p:nvPr/>
        </p:nvSpPr>
        <p:spPr bwMode="auto">
          <a:xfrm>
            <a:off x="914400" y="6400800"/>
            <a:ext cx="762000" cy="0"/>
          </a:xfrm>
          <a:prstGeom prst="line">
            <a:avLst/>
          </a:prstGeom>
          <a:noFill/>
          <a:ln w="9525">
            <a:solidFill>
              <a:schemeClr val="tx1"/>
            </a:solidFill>
            <a:round/>
            <a:headEnd/>
            <a:tailEnd type="triangle" w="med" len="med"/>
          </a:ln>
          <a:effectLst/>
        </p:spPr>
        <p:txBody>
          <a:bodyPr/>
          <a:lstStyle/>
          <a:p>
            <a:pPr>
              <a:defRPr/>
            </a:pPr>
            <a:endParaRPr lang="en-US"/>
          </a:p>
        </p:txBody>
      </p:sp>
      <p:sp>
        <p:nvSpPr>
          <p:cNvPr id="730131" name="Line 19"/>
          <p:cNvSpPr>
            <a:spLocks noChangeShapeType="1"/>
          </p:cNvSpPr>
          <p:nvPr/>
        </p:nvSpPr>
        <p:spPr bwMode="auto">
          <a:xfrm>
            <a:off x="7467600" y="6400800"/>
            <a:ext cx="762000" cy="0"/>
          </a:xfrm>
          <a:prstGeom prst="line">
            <a:avLst/>
          </a:prstGeom>
          <a:noFill/>
          <a:ln w="9525">
            <a:solidFill>
              <a:schemeClr val="tx1"/>
            </a:solidFill>
            <a:round/>
            <a:headEnd/>
            <a:tailEnd/>
          </a:ln>
          <a:effectLst/>
        </p:spPr>
        <p:txBody>
          <a:bodyPr/>
          <a:lstStyle/>
          <a:p>
            <a:pPr>
              <a:defRPr/>
            </a:pPr>
            <a:endParaRPr lang="en-US"/>
          </a:p>
        </p:txBody>
      </p:sp>
      <p:sp>
        <p:nvSpPr>
          <p:cNvPr id="730132" name="Line 20"/>
          <p:cNvSpPr>
            <a:spLocks noChangeShapeType="1"/>
          </p:cNvSpPr>
          <p:nvPr/>
        </p:nvSpPr>
        <p:spPr bwMode="auto">
          <a:xfrm flipV="1">
            <a:off x="8229600" y="1981200"/>
            <a:ext cx="0" cy="4419600"/>
          </a:xfrm>
          <a:prstGeom prst="line">
            <a:avLst/>
          </a:prstGeom>
          <a:noFill/>
          <a:ln w="9525">
            <a:solidFill>
              <a:schemeClr val="tx1"/>
            </a:solidFill>
            <a:round/>
            <a:headEnd/>
            <a:tailEnd/>
          </a:ln>
          <a:effectLst/>
        </p:spPr>
        <p:txBody>
          <a:bodyPr/>
          <a:lstStyle/>
          <a:p>
            <a:pPr>
              <a:defRPr/>
            </a:pPr>
            <a:endParaRPr lang="en-US"/>
          </a:p>
        </p:txBody>
      </p:sp>
      <p:sp>
        <p:nvSpPr>
          <p:cNvPr id="730133" name="Line 21"/>
          <p:cNvSpPr>
            <a:spLocks noChangeShapeType="1"/>
          </p:cNvSpPr>
          <p:nvPr/>
        </p:nvSpPr>
        <p:spPr bwMode="auto">
          <a:xfrm flipH="1">
            <a:off x="7086600" y="1981200"/>
            <a:ext cx="1143000" cy="46038"/>
          </a:xfrm>
          <a:prstGeom prst="line">
            <a:avLst/>
          </a:prstGeom>
          <a:noFill/>
          <a:ln w="9525">
            <a:solidFill>
              <a:schemeClr val="tx1"/>
            </a:solidFill>
            <a:round/>
            <a:headEnd/>
            <a:tailEnd type="triangle" w="med" len="med"/>
          </a:ln>
          <a:effectLst/>
        </p:spPr>
        <p:txBody>
          <a:bodyPr/>
          <a:lstStyle/>
          <a:p>
            <a:pPr>
              <a:defRPr/>
            </a:pPr>
            <a:endParaRPr lang="en-US"/>
          </a:p>
        </p:txBody>
      </p:sp>
      <p:sp>
        <p:nvSpPr>
          <p:cNvPr id="14359" name="Text Box 22"/>
          <p:cNvSpPr txBox="1">
            <a:spLocks noChangeArrowheads="1"/>
          </p:cNvSpPr>
          <p:nvPr/>
        </p:nvSpPr>
        <p:spPr bwMode="auto">
          <a:xfrm rot="-5400000">
            <a:off x="-982662" y="3802062"/>
            <a:ext cx="3124200" cy="396875"/>
          </a:xfrm>
          <a:prstGeom prst="rect">
            <a:avLst/>
          </a:prstGeom>
          <a:noFill/>
          <a:ln w="9525">
            <a:noFill/>
            <a:miter lim="800000"/>
            <a:headEnd/>
            <a:tailEnd/>
          </a:ln>
        </p:spPr>
        <p:txBody>
          <a:bodyPr>
            <a:spAutoFit/>
          </a:bodyPr>
          <a:lstStyle/>
          <a:p>
            <a:pPr algn="ctr">
              <a:spcBef>
                <a:spcPct val="50000"/>
              </a:spcBef>
            </a:pPr>
            <a:r>
              <a:rPr lang="en-US" sz="2000">
                <a:effectLst/>
                <a:latin typeface="Book Antiqua" pitchFamily="18" charset="0"/>
              </a:rPr>
              <a:t>Evaluation Criteria</a:t>
            </a:r>
          </a:p>
        </p:txBody>
      </p:sp>
      <p:sp>
        <p:nvSpPr>
          <p:cNvPr id="14360" name="Text Box 23"/>
          <p:cNvSpPr txBox="1">
            <a:spLocks noChangeArrowheads="1"/>
          </p:cNvSpPr>
          <p:nvPr/>
        </p:nvSpPr>
        <p:spPr bwMode="auto">
          <a:xfrm rot="5400000">
            <a:off x="7116763" y="3916362"/>
            <a:ext cx="2895600" cy="396875"/>
          </a:xfrm>
          <a:prstGeom prst="rect">
            <a:avLst/>
          </a:prstGeom>
          <a:noFill/>
          <a:ln w="9525">
            <a:noFill/>
            <a:miter lim="800000"/>
            <a:headEnd/>
            <a:tailEnd/>
          </a:ln>
        </p:spPr>
        <p:txBody>
          <a:bodyPr>
            <a:spAutoFit/>
          </a:bodyPr>
          <a:lstStyle/>
          <a:p>
            <a:pPr algn="ctr">
              <a:spcBef>
                <a:spcPct val="50000"/>
              </a:spcBef>
            </a:pPr>
            <a:r>
              <a:rPr lang="en-US" sz="2000">
                <a:effectLst/>
                <a:latin typeface="Book Antiqua" pitchFamily="18" charset="0"/>
              </a:rPr>
              <a:t>Feedback &amp; Revision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885670DF-E175-4575-90FE-44C9397EF8D3}" type="slidenum">
              <a:rPr lang="en-US" smtClean="0"/>
              <a:pPr/>
              <a:t>9</a:t>
            </a:fld>
            <a:endParaRPr lang="en-US" smtClean="0"/>
          </a:p>
        </p:txBody>
      </p:sp>
      <p:sp>
        <p:nvSpPr>
          <p:cNvPr id="15363" name="Rectangle 2"/>
          <p:cNvSpPr>
            <a:spLocks noGrp="1" noChangeArrowheads="1"/>
          </p:cNvSpPr>
          <p:nvPr>
            <p:ph type="title"/>
          </p:nvPr>
        </p:nvSpPr>
        <p:spPr bwMode="auto">
          <a:xfrm>
            <a:off x="457200" y="1066800"/>
            <a:ext cx="8229600" cy="792163"/>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800" b="1" u="sng" smtClean="0"/>
              <a:t>Phase 1: Needs Assessment for Training</a:t>
            </a:r>
          </a:p>
        </p:txBody>
      </p:sp>
      <p:sp>
        <p:nvSpPr>
          <p:cNvPr id="15364" name="Rectangle 3"/>
          <p:cNvSpPr>
            <a:spLocks noGrp="1" noChangeArrowheads="1"/>
          </p:cNvSpPr>
          <p:nvPr>
            <p:ph type="body" idx="1"/>
          </p:nvPr>
        </p:nvSpPr>
        <p:spPr bwMode="auto">
          <a:xfrm>
            <a:off x="228600" y="2133600"/>
            <a:ext cx="8686800" cy="44958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400" smtClean="0"/>
              <a:t>A Needs Assessment is a systematic exploration of the way things are and the way they should be. These "things" are usually associated with organizational and/or individual performance . </a:t>
            </a:r>
          </a:p>
          <a:p>
            <a:pPr eaLnBrk="1" hangingPunct="1">
              <a:buFontTx/>
              <a:buNone/>
            </a:pPr>
            <a:endParaRPr lang="en-US" sz="2400" smtClean="0"/>
          </a:p>
          <a:p>
            <a:pPr algn="just" eaLnBrk="1" hangingPunct="1"/>
            <a:r>
              <a:rPr lang="en-US" sz="2400" smtClean="0"/>
              <a:t>Training needs are identified on the basis of </a:t>
            </a:r>
            <a:r>
              <a:rPr lang="en-US" sz="2400" b="1" smtClean="0"/>
              <a:t>organizational analysis, job analysis and person analysis</a:t>
            </a:r>
            <a:r>
              <a:rPr lang="en-US" sz="2400" smtClean="0"/>
              <a:t>. Training programme, training methods and course content are to be planned on the basis of training needs.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2455</Words>
  <Application>Microsoft Office PowerPoint</Application>
  <PresentationFormat>On-screen Show (4:3)</PresentationFormat>
  <Paragraphs>388</Paragraphs>
  <Slides>38</Slides>
  <Notes>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 Training &amp; Development  </vt:lpstr>
      <vt:lpstr>Slide 2</vt:lpstr>
      <vt:lpstr>CONCEPT OF TRAINING</vt:lpstr>
      <vt:lpstr>Slide 4</vt:lpstr>
      <vt:lpstr>Slide 5</vt:lpstr>
      <vt:lpstr>PRINCIPLES OF TRAINING</vt:lpstr>
      <vt:lpstr>Slide 7</vt:lpstr>
      <vt:lpstr>TRAINING PROGRAMME</vt:lpstr>
      <vt:lpstr>Phase 1: Needs Assessment for Training</vt:lpstr>
      <vt:lpstr>Need Assessment</vt:lpstr>
      <vt:lpstr>Slide 11</vt:lpstr>
      <vt:lpstr>Slide 12</vt:lpstr>
      <vt:lpstr>Phase 2: Designing the training programme </vt:lpstr>
      <vt:lpstr>Phase 3: Developing T&amp;D Programme</vt:lpstr>
      <vt:lpstr>On Job Training Methods </vt:lpstr>
      <vt:lpstr>Off the job training method</vt:lpstr>
      <vt:lpstr>Phase 4:Implementation of Programme</vt:lpstr>
      <vt:lpstr>Phase 5: Evaluation of Training</vt:lpstr>
      <vt:lpstr>Purpose of evaluation</vt:lpstr>
      <vt:lpstr>Slide 20</vt:lpstr>
      <vt:lpstr>Criteria of Evaluation</vt:lpstr>
      <vt:lpstr>Kirk Patricks Model of Evaluation</vt:lpstr>
      <vt:lpstr>Slide 23</vt:lpstr>
      <vt:lpstr>Kirk Patricks Model of Evaluation</vt:lpstr>
      <vt:lpstr>Kirk Patricks Model of Evaluation</vt:lpstr>
      <vt:lpstr>Slide 26</vt:lpstr>
      <vt:lpstr>Slide 27</vt:lpstr>
      <vt:lpstr>Slide 28</vt:lpstr>
      <vt:lpstr>Slide 29</vt:lpstr>
      <vt:lpstr>Slide 30</vt:lpstr>
      <vt:lpstr>Slide 31</vt:lpstr>
      <vt:lpstr>OFF-THE-JOB METHODS</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Training &amp; Development  </dc:title>
  <dc:creator>lenovo</dc:creator>
  <cp:lastModifiedBy>lenovo</cp:lastModifiedBy>
  <cp:revision>2</cp:revision>
  <dcterms:created xsi:type="dcterms:W3CDTF">2016-09-25T14:37:45Z</dcterms:created>
  <dcterms:modified xsi:type="dcterms:W3CDTF">2017-11-04T13:45:36Z</dcterms:modified>
</cp:coreProperties>
</file>