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4224-A254-4181-8249-780BC0A2863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7E11-E424-457D-AA74-316588BED2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DIVERSITY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International training and development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438400"/>
            <a:ext cx="8229600" cy="3581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1) Cultural awareness programme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2) Preliminary visits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3) Language instruction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4) Practical assistance with day to day matters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5) Health and safety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6) International labour laws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9096D6-7CCF-4D80-BF26-E3274CC3D78F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87" y="188086"/>
            <a:ext cx="355028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4800" dirty="0"/>
              <a:t> 	Diversity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93444" y="1559433"/>
            <a:ext cx="6286500" cy="385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14A20"/>
                </a:solidFill>
                <a:latin typeface="Arial"/>
                <a:cs typeface="Arial"/>
              </a:rPr>
              <a:t>Encompasses </a:t>
            </a:r>
            <a:r>
              <a:rPr sz="2800" b="1" dirty="0">
                <a:solidFill>
                  <a:srgbClr val="C14A20"/>
                </a:solidFill>
                <a:latin typeface="Arial"/>
                <a:cs typeface="Arial"/>
              </a:rPr>
              <a:t>all forms </a:t>
            </a:r>
            <a:r>
              <a:rPr sz="2800" b="1" spc="-5" dirty="0">
                <a:solidFill>
                  <a:srgbClr val="C14A20"/>
                </a:solidFill>
                <a:latin typeface="Arial"/>
                <a:cs typeface="Arial"/>
              </a:rPr>
              <a:t>of</a:t>
            </a:r>
            <a:r>
              <a:rPr sz="2800" b="1" spc="-40" dirty="0">
                <a:solidFill>
                  <a:srgbClr val="C14A2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14A20"/>
                </a:solidFill>
                <a:latin typeface="Arial"/>
                <a:cs typeface="Arial"/>
              </a:rPr>
              <a:t>individual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C14A20"/>
                </a:solidFill>
                <a:latin typeface="Arial"/>
                <a:cs typeface="Arial"/>
              </a:rPr>
              <a:t>differences</a:t>
            </a:r>
            <a:r>
              <a:rPr sz="2800" b="1" spc="-95" dirty="0">
                <a:solidFill>
                  <a:srgbClr val="C14A2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14A20"/>
                </a:solidFill>
                <a:latin typeface="Arial"/>
                <a:cs typeface="Arial"/>
              </a:rPr>
              <a:t>including: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C14A20"/>
                </a:solidFill>
                <a:latin typeface="Arial"/>
                <a:cs typeface="Arial"/>
              </a:rPr>
              <a:t>culture, </a:t>
            </a:r>
            <a:r>
              <a:rPr sz="2800" b="1" spc="-25" dirty="0">
                <a:solidFill>
                  <a:srgbClr val="C14A20"/>
                </a:solidFill>
                <a:latin typeface="Arial"/>
                <a:cs typeface="Arial"/>
              </a:rPr>
              <a:t>gender, </a:t>
            </a:r>
            <a:r>
              <a:rPr sz="2800" b="1" dirty="0">
                <a:solidFill>
                  <a:srgbClr val="C14A20"/>
                </a:solidFill>
                <a:latin typeface="Arial"/>
                <a:cs typeface="Arial"/>
              </a:rPr>
              <a:t>age, </a:t>
            </a:r>
            <a:r>
              <a:rPr sz="2800" b="1" spc="-40" dirty="0">
                <a:solidFill>
                  <a:srgbClr val="C14A20"/>
                </a:solidFill>
                <a:latin typeface="Arial"/>
                <a:cs typeface="Arial"/>
              </a:rPr>
              <a:t>ability,</a:t>
            </a:r>
            <a:r>
              <a:rPr sz="2800" b="1" spc="-20" dirty="0">
                <a:solidFill>
                  <a:srgbClr val="C14A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14A20"/>
                </a:solidFill>
                <a:latin typeface="Arial"/>
                <a:cs typeface="Arial"/>
              </a:rPr>
              <a:t>religion,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C14A20"/>
                </a:solidFill>
                <a:latin typeface="Arial"/>
                <a:cs typeface="Arial"/>
              </a:rPr>
              <a:t>personality, </a:t>
            </a:r>
            <a:r>
              <a:rPr sz="2800" b="1" dirty="0">
                <a:solidFill>
                  <a:srgbClr val="C14A20"/>
                </a:solidFill>
                <a:latin typeface="Arial"/>
                <a:cs typeface="Arial"/>
              </a:rPr>
              <a:t>social status, </a:t>
            </a:r>
            <a:r>
              <a:rPr sz="2800" b="1" spc="-5" dirty="0">
                <a:solidFill>
                  <a:srgbClr val="C14A20"/>
                </a:solidFill>
                <a:latin typeface="Arial"/>
                <a:cs typeface="Arial"/>
              </a:rPr>
              <a:t>and</a:t>
            </a:r>
            <a:r>
              <a:rPr sz="2800" b="1" spc="25" dirty="0">
                <a:solidFill>
                  <a:srgbClr val="C14A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14A20"/>
                </a:solidFill>
                <a:latin typeface="Arial"/>
                <a:cs typeface="Arial"/>
              </a:rPr>
              <a:t>sexual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C14A20"/>
                </a:solidFill>
                <a:latin typeface="Arial"/>
                <a:cs typeface="Arial"/>
              </a:rPr>
              <a:t>orientation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pc="-5" dirty="0"/>
              <a:t>Understanding Cultural</a:t>
            </a:r>
            <a:r>
              <a:rPr spc="-40" dirty="0"/>
              <a:t> </a:t>
            </a:r>
            <a:r>
              <a:rPr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1751" y="1790065"/>
            <a:ext cx="39916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HOFSTEDE’S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DIMENSIONS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362263"/>
            <a:ext cx="8361967" cy="292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z="3600" dirty="0"/>
              <a:t>Developing </a:t>
            </a:r>
            <a:r>
              <a:rPr sz="3600" spc="-5" dirty="0"/>
              <a:t>Cross-Cultural</a:t>
            </a:r>
            <a:r>
              <a:rPr sz="3600" spc="-45" dirty="0"/>
              <a:t> </a:t>
            </a:r>
            <a:r>
              <a:rPr sz="3600" spc="-10" dirty="0"/>
              <a:t>Sensitivity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2530" y="1586738"/>
            <a:ext cx="6163945" cy="388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Cultural </a:t>
            </a:r>
            <a:r>
              <a:rPr sz="3200" dirty="0">
                <a:latin typeface="Arial"/>
                <a:cs typeface="Arial"/>
              </a:rPr>
              <a:t>sensitivity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training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Cross-cultural task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forces/teams</a:t>
            </a:r>
            <a:endParaRPr sz="3200">
              <a:latin typeface="Arial"/>
              <a:cs typeface="Arial"/>
            </a:endParaRPr>
          </a:p>
          <a:p>
            <a:pPr marL="356870" marR="210185" indent="-344170">
              <a:lnSpc>
                <a:spcPts val="3460"/>
              </a:lnSpc>
              <a:spcBef>
                <a:spcPts val="81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Arial"/>
                <a:cs typeface="Arial"/>
              </a:rPr>
              <a:t>Global </a:t>
            </a:r>
            <a:r>
              <a:rPr sz="3200" spc="-5" dirty="0">
                <a:latin typeface="Arial"/>
                <a:cs typeface="Arial"/>
              </a:rPr>
              <a:t>view of </a:t>
            </a:r>
            <a:r>
              <a:rPr sz="3200" spc="-10" dirty="0">
                <a:latin typeface="Arial"/>
                <a:cs typeface="Arial"/>
              </a:rPr>
              <a:t>human </a:t>
            </a:r>
            <a:r>
              <a:rPr sz="3200" spc="-5" dirty="0">
                <a:latin typeface="Arial"/>
                <a:cs typeface="Arial"/>
              </a:rPr>
              <a:t>resource  functions</a:t>
            </a:r>
            <a:endParaRPr sz="32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6335" algn="l"/>
              </a:tabLst>
            </a:pPr>
            <a:r>
              <a:rPr sz="2800" dirty="0">
                <a:latin typeface="Arial"/>
                <a:cs typeface="Arial"/>
              </a:rPr>
              <a:t>Planning</a:t>
            </a:r>
            <a:endParaRPr sz="2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1156335" algn="l"/>
              </a:tabLst>
            </a:pPr>
            <a:r>
              <a:rPr sz="2800" dirty="0">
                <a:latin typeface="Arial"/>
                <a:cs typeface="Arial"/>
              </a:rPr>
              <a:t>Recruitment 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1156335" algn="l"/>
              </a:tabLst>
            </a:pPr>
            <a:r>
              <a:rPr sz="2800" dirty="0">
                <a:latin typeface="Arial"/>
                <a:cs typeface="Arial"/>
              </a:rPr>
              <a:t>Compensation</a:t>
            </a:r>
            <a:endParaRPr sz="2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1156335" algn="l"/>
              </a:tabLst>
            </a:pPr>
            <a:r>
              <a:rPr sz="2800" dirty="0">
                <a:latin typeface="Arial"/>
                <a:cs typeface="Arial"/>
              </a:rPr>
              <a:t>Training </a:t>
            </a:r>
            <a:r>
              <a:rPr sz="2800" spc="5" dirty="0">
                <a:latin typeface="Arial"/>
                <a:cs typeface="Arial"/>
              </a:rPr>
              <a:t>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292" rIns="0" bIns="0" rtlCol="0">
            <a:spAutoFit/>
          </a:bodyPr>
          <a:lstStyle/>
          <a:p>
            <a:pPr marL="378460">
              <a:lnSpc>
                <a:spcPct val="100000"/>
              </a:lnSpc>
            </a:pPr>
            <a:r>
              <a:rPr sz="3600" spc="-5" dirty="0"/>
              <a:t>Diversity </a:t>
            </a:r>
            <a:r>
              <a:rPr sz="3600" spc="-10" dirty="0"/>
              <a:t>Statistics </a:t>
            </a:r>
            <a:r>
              <a:rPr sz="3600" dirty="0"/>
              <a:t>for </a:t>
            </a:r>
            <a:r>
              <a:rPr sz="3600" spc="-10" dirty="0"/>
              <a:t>the</a:t>
            </a:r>
            <a:r>
              <a:rPr sz="3600" spc="45" dirty="0"/>
              <a:t> </a:t>
            </a:r>
            <a:r>
              <a:rPr sz="3600" spc="-5" dirty="0"/>
              <a:t>Workplace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88" y="1285811"/>
            <a:ext cx="1598930" cy="589280"/>
          </a:xfrm>
          <a:custGeom>
            <a:avLst/>
            <a:gdLst/>
            <a:ahLst/>
            <a:cxnLst/>
            <a:rect l="l" t="t" r="r" b="b"/>
            <a:pathLst>
              <a:path w="1598930" h="589280">
                <a:moveTo>
                  <a:pt x="0" y="588962"/>
                </a:moveTo>
                <a:lnTo>
                  <a:pt x="1598549" y="588962"/>
                </a:lnTo>
                <a:lnTo>
                  <a:pt x="1598549" y="0"/>
                </a:lnTo>
                <a:lnTo>
                  <a:pt x="0" y="0"/>
                </a:lnTo>
                <a:lnTo>
                  <a:pt x="0" y="58896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8" y="1285811"/>
            <a:ext cx="1598930" cy="589280"/>
          </a:xfrm>
          <a:custGeom>
            <a:avLst/>
            <a:gdLst/>
            <a:ahLst/>
            <a:cxnLst/>
            <a:rect l="l" t="t" r="r" b="b"/>
            <a:pathLst>
              <a:path w="1598930" h="589280">
                <a:moveTo>
                  <a:pt x="0" y="588962"/>
                </a:moveTo>
                <a:lnTo>
                  <a:pt x="1598549" y="588962"/>
                </a:lnTo>
                <a:lnTo>
                  <a:pt x="1598549" y="0"/>
                </a:lnTo>
                <a:lnTo>
                  <a:pt x="0" y="0"/>
                </a:lnTo>
                <a:lnTo>
                  <a:pt x="0" y="588962"/>
                </a:lnTo>
                <a:close/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349" y="1320927"/>
            <a:ext cx="115443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Ethn</a:t>
            </a:r>
            <a:r>
              <a:rPr sz="32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1850" y="1285875"/>
            <a:ext cx="7390130" cy="1567180"/>
          </a:xfrm>
          <a:custGeom>
            <a:avLst/>
            <a:gdLst/>
            <a:ahLst/>
            <a:cxnLst/>
            <a:rect l="l" t="t" r="r" b="b"/>
            <a:pathLst>
              <a:path w="7390130" h="1567180">
                <a:moveTo>
                  <a:pt x="0" y="1567052"/>
                </a:moveTo>
                <a:lnTo>
                  <a:pt x="7389749" y="1567052"/>
                </a:lnTo>
                <a:lnTo>
                  <a:pt x="7389749" y="0"/>
                </a:lnTo>
                <a:lnTo>
                  <a:pt x="0" y="0"/>
                </a:lnTo>
                <a:lnTo>
                  <a:pt x="0" y="15670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2910" y="1321942"/>
            <a:ext cx="223710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2020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Workforce: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6998" y="1321942"/>
            <a:ext cx="3274695" cy="146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68% </a:t>
            </a:r>
            <a:r>
              <a:rPr sz="2400" spc="-10" dirty="0">
                <a:latin typeface="Arial"/>
                <a:cs typeface="Arial"/>
              </a:rPr>
              <a:t>white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non-Hispanic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14%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Hispanic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5" dirty="0">
                <a:latin typeface="Arial"/>
                <a:cs typeface="Arial"/>
              </a:rPr>
              <a:t>11%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African-American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5%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Asian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9434"/>
            <a:ext cx="1597025" cy="589280"/>
          </a:xfrm>
          <a:custGeom>
            <a:avLst/>
            <a:gdLst/>
            <a:ahLst/>
            <a:cxnLst/>
            <a:rect l="l" t="t" r="r" b="b"/>
            <a:pathLst>
              <a:path w="1597025" h="589279">
                <a:moveTo>
                  <a:pt x="0" y="588962"/>
                </a:moveTo>
                <a:lnTo>
                  <a:pt x="1597025" y="588962"/>
                </a:lnTo>
                <a:lnTo>
                  <a:pt x="1597025" y="0"/>
                </a:lnTo>
                <a:lnTo>
                  <a:pt x="0" y="0"/>
                </a:lnTo>
                <a:lnTo>
                  <a:pt x="0" y="58896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349434"/>
            <a:ext cx="1597025" cy="589280"/>
          </a:xfrm>
          <a:custGeom>
            <a:avLst/>
            <a:gdLst/>
            <a:ahLst/>
            <a:cxnLst/>
            <a:rect l="l" t="t" r="r" b="b"/>
            <a:pathLst>
              <a:path w="1597025" h="589279">
                <a:moveTo>
                  <a:pt x="0" y="588962"/>
                </a:moveTo>
                <a:lnTo>
                  <a:pt x="1597025" y="588962"/>
                </a:lnTo>
                <a:lnTo>
                  <a:pt x="1597025" y="0"/>
                </a:lnTo>
                <a:lnTo>
                  <a:pt x="0" y="0"/>
                </a:lnTo>
                <a:lnTo>
                  <a:pt x="0" y="588962"/>
                </a:lnTo>
                <a:close/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825" y="3385566"/>
            <a:ext cx="13773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ender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200" y="3349485"/>
            <a:ext cx="7391400" cy="828675"/>
          </a:xfrm>
          <a:custGeom>
            <a:avLst/>
            <a:gdLst/>
            <a:ahLst/>
            <a:cxnLst/>
            <a:rect l="l" t="t" r="r" b="b"/>
            <a:pathLst>
              <a:path w="7391400" h="828675">
                <a:moveTo>
                  <a:pt x="0" y="828433"/>
                </a:moveTo>
                <a:lnTo>
                  <a:pt x="7391400" y="828433"/>
                </a:lnTo>
                <a:lnTo>
                  <a:pt x="7391400" y="0"/>
                </a:lnTo>
                <a:lnTo>
                  <a:pt x="0" y="0"/>
                </a:lnTo>
                <a:lnTo>
                  <a:pt x="0" y="8284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1385" y="3386328"/>
            <a:ext cx="223774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2020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Workforce: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5475" y="3386328"/>
            <a:ext cx="161417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50%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male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50%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female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638802"/>
            <a:ext cx="1600200" cy="558800"/>
          </a:xfrm>
          <a:custGeom>
            <a:avLst/>
            <a:gdLst/>
            <a:ahLst/>
            <a:cxnLst/>
            <a:rect l="l" t="t" r="r" b="b"/>
            <a:pathLst>
              <a:path w="1600200" h="558800">
                <a:moveTo>
                  <a:pt x="0" y="558800"/>
                </a:moveTo>
                <a:lnTo>
                  <a:pt x="1600200" y="558800"/>
                </a:lnTo>
                <a:lnTo>
                  <a:pt x="160020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638802"/>
            <a:ext cx="1600200" cy="558800"/>
          </a:xfrm>
          <a:custGeom>
            <a:avLst/>
            <a:gdLst/>
            <a:ahLst/>
            <a:cxnLst/>
            <a:rect l="l" t="t" r="r" b="b"/>
            <a:pathLst>
              <a:path w="1600200" h="558800">
                <a:moveTo>
                  <a:pt x="0" y="558800"/>
                </a:moveTo>
                <a:lnTo>
                  <a:pt x="1600200" y="558800"/>
                </a:lnTo>
                <a:lnTo>
                  <a:pt x="160020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825" y="4676267"/>
            <a:ext cx="7035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3375" y="4638789"/>
            <a:ext cx="7388225" cy="8286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Arial"/>
                <a:cs typeface="Arial"/>
              </a:rPr>
              <a:t>By 2030, people </a:t>
            </a:r>
            <a:r>
              <a:rPr sz="2400" spc="-5" dirty="0">
                <a:latin typeface="Arial"/>
                <a:cs typeface="Arial"/>
              </a:rPr>
              <a:t>over 65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comprise 20% of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population.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5940183"/>
            <a:ext cx="1600200" cy="558800"/>
          </a:xfrm>
          <a:custGeom>
            <a:avLst/>
            <a:gdLst/>
            <a:ahLst/>
            <a:cxnLst/>
            <a:rect l="l" t="t" r="r" b="b"/>
            <a:pathLst>
              <a:path w="1600200" h="558800">
                <a:moveTo>
                  <a:pt x="0" y="558800"/>
                </a:moveTo>
                <a:lnTo>
                  <a:pt x="1600200" y="558800"/>
                </a:lnTo>
                <a:lnTo>
                  <a:pt x="160020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940183"/>
            <a:ext cx="1600200" cy="558800"/>
          </a:xfrm>
          <a:custGeom>
            <a:avLst/>
            <a:gdLst/>
            <a:ahLst/>
            <a:cxnLst/>
            <a:rect l="l" t="t" r="r" b="b"/>
            <a:pathLst>
              <a:path w="1600200" h="558800">
                <a:moveTo>
                  <a:pt x="0" y="558800"/>
                </a:moveTo>
                <a:lnTo>
                  <a:pt x="1600200" y="558800"/>
                </a:lnTo>
                <a:lnTo>
                  <a:pt x="160020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825" y="5978347"/>
            <a:ext cx="104394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0200" y="5941771"/>
            <a:ext cx="7391400" cy="8286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estimated 50 </a:t>
            </a:r>
            <a:r>
              <a:rPr sz="2400" spc="-5" dirty="0">
                <a:latin typeface="Arial"/>
                <a:cs typeface="Arial"/>
              </a:rPr>
              <a:t>million </a:t>
            </a:r>
            <a:r>
              <a:rPr sz="2400" dirty="0">
                <a:latin typeface="Arial"/>
                <a:cs typeface="Arial"/>
              </a:rPr>
              <a:t>disabled </a:t>
            </a:r>
            <a:r>
              <a:rPr sz="2400" spc="-10" dirty="0">
                <a:latin typeface="Arial"/>
                <a:cs typeface="Arial"/>
              </a:rPr>
              <a:t>live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U.S.;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their</a:t>
            </a:r>
            <a:endParaRPr sz="24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unemployment </a:t>
            </a:r>
            <a:r>
              <a:rPr sz="2400" spc="-5" dirty="0">
                <a:latin typeface="Arial"/>
                <a:cs typeface="Arial"/>
              </a:rPr>
              <a:t>rate exceeds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207" rIns="0" bIns="0" rtlCol="0">
            <a:spAutoFit/>
          </a:bodyPr>
          <a:lstStyle/>
          <a:p>
            <a:pPr marL="1108075">
              <a:lnSpc>
                <a:spcPts val="4790"/>
              </a:lnSpc>
            </a:pPr>
            <a:r>
              <a:rPr b="1" spc="5" dirty="0">
                <a:latin typeface="Verdana"/>
                <a:cs typeface="Verdana"/>
              </a:rPr>
              <a:t>&amp; </a:t>
            </a:r>
            <a:r>
              <a:rPr b="1" dirty="0">
                <a:latin typeface="Verdana"/>
                <a:cs typeface="Verdana"/>
              </a:rPr>
              <a:t>OBSTACLES AT</a:t>
            </a:r>
            <a:r>
              <a:rPr b="1" spc="-19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775" y="1296034"/>
            <a:ext cx="6292215" cy="480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921D1D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Comprise </a:t>
            </a:r>
            <a:r>
              <a:rPr sz="2400" spc="-5" dirty="0">
                <a:latin typeface="Arial"/>
                <a:cs typeface="Arial"/>
              </a:rPr>
              <a:t>over </a:t>
            </a:r>
            <a:r>
              <a:rPr sz="2400" dirty="0">
                <a:latin typeface="Arial"/>
                <a:cs typeface="Arial"/>
              </a:rPr>
              <a:t>60% of 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workforce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Clr>
                <a:srgbClr val="921D1D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Earn 49% of all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doctorates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Clr>
                <a:srgbClr val="921D1D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Earn 60% of master’s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degrees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Clr>
                <a:srgbClr val="921D1D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Earn 58% of undergraduate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degrees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1D1D"/>
              </a:buClr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46710" algn="ctr">
              <a:lnSpc>
                <a:spcPct val="100000"/>
              </a:lnSpc>
              <a:spcBef>
                <a:spcPts val="5"/>
              </a:spcBef>
            </a:pPr>
            <a:r>
              <a:rPr sz="7200" spc="-5" dirty="0">
                <a:solidFill>
                  <a:srgbClr val="FF3300"/>
                </a:solidFill>
                <a:latin typeface="Mistral"/>
                <a:cs typeface="Mistral"/>
              </a:rPr>
              <a:t>BUT</a:t>
            </a:r>
            <a:endParaRPr sz="7200">
              <a:latin typeface="Mistral"/>
              <a:cs typeface="Mistral"/>
            </a:endParaRPr>
          </a:p>
          <a:p>
            <a:pPr marL="356870" indent="-344170">
              <a:lnSpc>
                <a:spcPct val="100000"/>
              </a:lnSpc>
              <a:spcBef>
                <a:spcPts val="3965"/>
              </a:spcBef>
              <a:buClr>
                <a:srgbClr val="921D1D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Little increase in number of </a:t>
            </a:r>
            <a:r>
              <a:rPr sz="2400" spc="-5" dirty="0">
                <a:latin typeface="Arial"/>
                <a:cs typeface="Arial"/>
              </a:rPr>
              <a:t>women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CEOs.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Clr>
                <a:srgbClr val="921D1D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Earn 81% of </a:t>
            </a:r>
            <a:r>
              <a:rPr sz="2400" spc="-10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male counterparts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Clr>
                <a:srgbClr val="921D1D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Encounter the </a:t>
            </a:r>
            <a:r>
              <a:rPr sz="2400" spc="-5" dirty="0">
                <a:latin typeface="Arial"/>
                <a:cs typeface="Arial"/>
              </a:rPr>
              <a:t>glass ceiling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workplace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514" y="1069348"/>
            <a:ext cx="583565" cy="25139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590"/>
              </a:lnSpc>
            </a:pPr>
            <a:r>
              <a:rPr sz="4400" b="1" spc="10" dirty="0">
                <a:latin typeface="Verdana"/>
                <a:cs typeface="Verdana"/>
              </a:rPr>
              <a:t>W</a:t>
            </a:r>
            <a:r>
              <a:rPr sz="4400" b="1" spc="5" dirty="0">
                <a:latin typeface="Verdana"/>
                <a:cs typeface="Verdana"/>
              </a:rPr>
              <a:t>O</a:t>
            </a:r>
            <a:r>
              <a:rPr sz="4400" b="1" dirty="0">
                <a:latin typeface="Verdana"/>
                <a:cs typeface="Verdana"/>
              </a:rPr>
              <a:t>MEN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3767" y="266446"/>
            <a:ext cx="517969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0" marR="5080" indent="-1473835">
              <a:lnSpc>
                <a:spcPct val="100000"/>
              </a:lnSpc>
            </a:pPr>
            <a:r>
              <a:rPr spc="-1000" dirty="0">
                <a:latin typeface="Times New Roman"/>
                <a:cs typeface="Times New Roman"/>
              </a:rPr>
              <a:t> </a:t>
            </a:r>
            <a:r>
              <a:rPr spc="5" dirty="0"/>
              <a:t>Diversity’s Benefits</a:t>
            </a:r>
            <a:r>
              <a:rPr spc="-240" dirty="0"/>
              <a:t> </a:t>
            </a:r>
            <a:r>
              <a:rPr spc="5" dirty="0"/>
              <a:t>&amp;  </a:t>
            </a:r>
            <a:r>
              <a:rPr u="none" dirty="0"/>
              <a:t>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4478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762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8122" y="1559433"/>
            <a:ext cx="576516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8720" algn="l"/>
              </a:tabLst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15" dirty="0">
                <a:latin typeface="Arial"/>
                <a:cs typeface="Arial"/>
              </a:rPr>
              <a:t>F</a:t>
            </a:r>
            <a:r>
              <a:rPr sz="2800" b="1" spc="5" dirty="0">
                <a:latin typeface="Arial"/>
                <a:cs typeface="Arial"/>
              </a:rPr>
              <a:t>I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5" dirty="0">
                <a:latin typeface="Arial"/>
                <a:cs typeface="Arial"/>
              </a:rPr>
              <a:t>P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BL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35" dirty="0">
                <a:latin typeface="Arial"/>
                <a:cs typeface="Arial"/>
              </a:rPr>
              <a:t>M</a:t>
            </a:r>
            <a:r>
              <a:rPr sz="2800" b="1" spc="5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1336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81117" y="2324861"/>
            <a:ext cx="3447415" cy="168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indent="-252729">
              <a:lnSpc>
                <a:spcPct val="100000"/>
              </a:lnSpc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Arial"/>
                <a:cs typeface="Arial"/>
              </a:rPr>
              <a:t>Resistance </a:t>
            </a:r>
            <a:r>
              <a:rPr sz="2200" spc="5" dirty="0">
                <a:latin typeface="Arial"/>
                <a:cs typeface="Arial"/>
              </a:rPr>
              <a:t>to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change</a:t>
            </a:r>
            <a:endParaRPr sz="2200">
              <a:latin typeface="Arial"/>
              <a:cs typeface="Arial"/>
            </a:endParaRPr>
          </a:p>
          <a:p>
            <a:pPr marL="265430" indent="-252729">
              <a:lnSpc>
                <a:spcPct val="100000"/>
              </a:lnSpc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Arial"/>
                <a:cs typeface="Arial"/>
              </a:rPr>
              <a:t>Lack of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cohesiveness</a:t>
            </a:r>
            <a:endParaRPr sz="2200">
              <a:latin typeface="Arial"/>
              <a:cs typeface="Arial"/>
            </a:endParaRPr>
          </a:p>
          <a:p>
            <a:pPr marL="265430" indent="-252729">
              <a:lnSpc>
                <a:spcPct val="100000"/>
              </a:lnSpc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Arial"/>
                <a:cs typeface="Arial"/>
              </a:rPr>
              <a:t>Communication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problems</a:t>
            </a:r>
            <a:endParaRPr sz="2200">
              <a:latin typeface="Arial"/>
              <a:cs typeface="Arial"/>
            </a:endParaRPr>
          </a:p>
          <a:p>
            <a:pPr marL="265430" indent="-252729">
              <a:lnSpc>
                <a:spcPct val="100000"/>
              </a:lnSpc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Arial"/>
                <a:cs typeface="Arial"/>
              </a:rPr>
              <a:t>Interpersonal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conflicts</a:t>
            </a:r>
            <a:endParaRPr sz="2200">
              <a:latin typeface="Arial"/>
              <a:cs typeface="Arial"/>
            </a:endParaRPr>
          </a:p>
          <a:p>
            <a:pPr marL="265430" indent="-252729">
              <a:lnSpc>
                <a:spcPct val="100000"/>
              </a:lnSpc>
              <a:buChar char="•"/>
              <a:tabLst>
                <a:tab pos="265430" algn="l"/>
                <a:tab pos="266065" algn="l"/>
              </a:tabLst>
            </a:pPr>
            <a:r>
              <a:rPr sz="2200" spc="-10" dirty="0">
                <a:latin typeface="Arial"/>
                <a:cs typeface="Arial"/>
              </a:rPr>
              <a:t>Slower </a:t>
            </a:r>
            <a:r>
              <a:rPr sz="2200" spc="-5" dirty="0">
                <a:latin typeface="Arial"/>
                <a:cs typeface="Arial"/>
              </a:rPr>
              <a:t>decision </a:t>
            </a:r>
            <a:r>
              <a:rPr sz="2200" dirty="0">
                <a:latin typeface="Arial"/>
                <a:cs typeface="Arial"/>
              </a:rPr>
              <a:t>making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2248661"/>
            <a:ext cx="3601085" cy="302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•Attracts and retains </a:t>
            </a:r>
            <a:r>
              <a:rPr sz="2200" spc="5" dirty="0">
                <a:latin typeface="Arial"/>
                <a:cs typeface="Arial"/>
              </a:rPr>
              <a:t>the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best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talent</a:t>
            </a:r>
            <a:endParaRPr sz="220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buChar char="•"/>
              <a:tabLst>
                <a:tab pos="186690" algn="l"/>
              </a:tabLst>
            </a:pPr>
            <a:r>
              <a:rPr sz="2200" dirty="0">
                <a:latin typeface="Arial"/>
                <a:cs typeface="Arial"/>
              </a:rPr>
              <a:t>Improves </a:t>
            </a:r>
            <a:r>
              <a:rPr sz="2200" spc="5" dirty="0">
                <a:latin typeface="Arial"/>
                <a:cs typeface="Arial"/>
              </a:rPr>
              <a:t>marketing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efforts</a:t>
            </a:r>
            <a:endParaRPr sz="220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buChar char="•"/>
              <a:tabLst>
                <a:tab pos="186690" algn="l"/>
              </a:tabLst>
            </a:pPr>
            <a:r>
              <a:rPr sz="2200" dirty="0">
                <a:latin typeface="Arial"/>
                <a:cs typeface="Arial"/>
              </a:rPr>
              <a:t>Promotes </a:t>
            </a:r>
            <a:r>
              <a:rPr sz="2200" spc="-5" dirty="0">
                <a:latin typeface="Arial"/>
                <a:cs typeface="Arial"/>
              </a:rPr>
              <a:t>creativity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innovation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•Results in </a:t>
            </a:r>
            <a:r>
              <a:rPr sz="2200" spc="5" dirty="0">
                <a:latin typeface="Arial"/>
                <a:cs typeface="Arial"/>
              </a:rPr>
              <a:t>better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solving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•Enhances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organizational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flexibility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533400" y="10668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Need for Cultural Training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05000"/>
            <a:ext cx="8229600" cy="4221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To survive and succeed expatriates require training in three matters: culture, language and practical day to day matters.</a:t>
            </a:r>
          </a:p>
          <a:p>
            <a:pPr algn="just"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For organisations, it is a big challenge to prepare expatriates for the country other than there home country.</a:t>
            </a:r>
          </a:p>
          <a:p>
            <a:pPr algn="just"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According to Harris and Moran, cultural differences between countries could be examined along the following dimensions: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A307EBC-0A8C-472C-B145-EB228E9617A2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global-integration.com/blog/wp-content/uploads/2008/10/life-in-a-matrix-7-cross-cultur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936750"/>
            <a:ext cx="4924425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Need for Cultural Training</a:t>
            </a:r>
            <a:endParaRPr lang="en-US" sz="3200" smtClean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828800"/>
            <a:ext cx="8229600" cy="4297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Sense of self and space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Dress &amp; Appearance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Food, eating habits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Time consciousness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Relationships 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Values and norms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Beliefs and attitudes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Mental processes and learning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Work habits and practices</a:t>
            </a:r>
            <a:endParaRPr lang="en-US" sz="2400" smtClean="0"/>
          </a:p>
          <a:p>
            <a:pPr eaLnBrk="1" hangingPunct="1"/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65750F-A5E4-4B99-A331-D5CB571A4A71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355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DIVERSITY MANAGEMENT</vt:lpstr>
      <vt:lpstr>  Diversity</vt:lpstr>
      <vt:lpstr>Understanding Cultural Differences</vt:lpstr>
      <vt:lpstr>Developing Cross-Cultural Sensitivity</vt:lpstr>
      <vt:lpstr>Diversity Statistics for the Workplace</vt:lpstr>
      <vt:lpstr>&amp; OBSTACLES AT WORK</vt:lpstr>
      <vt:lpstr> Diversity’s Benefits &amp;  Problems</vt:lpstr>
      <vt:lpstr>Need for Cultural Training</vt:lpstr>
      <vt:lpstr>Need for Cultural Training</vt:lpstr>
      <vt:lpstr>International training and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MANAGEMENT</dc:title>
  <dc:creator>lenovo</dc:creator>
  <cp:lastModifiedBy>lenovo</cp:lastModifiedBy>
  <cp:revision>1</cp:revision>
  <dcterms:created xsi:type="dcterms:W3CDTF">2017-04-07T07:51:17Z</dcterms:created>
  <dcterms:modified xsi:type="dcterms:W3CDTF">2017-04-07T16:09:40Z</dcterms:modified>
</cp:coreProperties>
</file>