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vml" ContentType="application/vnd.openxmlformats-officedocument.vmlDrawing"/>
  <Default Extension="gif" ContentType="image/gif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8" r:id="rId25"/>
    <p:sldId id="289" r:id="rId26"/>
    <p:sldId id="290" r:id="rId27"/>
    <p:sldId id="291" r:id="rId28"/>
    <p:sldId id="294" r:id="rId29"/>
    <p:sldId id="295" r:id="rId30"/>
    <p:sldId id="296" r:id="rId31"/>
    <p:sldId id="307" r:id="rId32"/>
    <p:sldId id="308" r:id="rId33"/>
    <p:sldId id="309" r:id="rId34"/>
    <p:sldId id="310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24" r:id="rId47"/>
    <p:sldId id="325" r:id="rId48"/>
    <p:sldId id="326" r:id="rId49"/>
    <p:sldId id="327" r:id="rId50"/>
    <p:sldId id="328" r:id="rId51"/>
    <p:sldId id="329" r:id="rId52"/>
    <p:sldId id="330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FB835F-EA8E-40B3-8C3D-C48B77D307C8}" type="doc">
      <dgm:prSet loTypeId="urn:microsoft.com/office/officeart/2005/8/layout/radial1" loCatId="relationship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A5EE30D9-5A92-44E0-ACB6-300FEDE535BA}">
      <dgm:prSet phldrT="[Text]"/>
      <dgm:spPr/>
      <dgm:t>
        <a:bodyPr/>
        <a:lstStyle/>
        <a:p>
          <a:pPr algn="ctr"/>
          <a:r>
            <a:rPr lang="en-US" dirty="0" smtClean="0"/>
            <a:t>Competitive advantage</a:t>
          </a:r>
          <a:endParaRPr lang="en-US" dirty="0"/>
        </a:p>
      </dgm:t>
    </dgm:pt>
    <dgm:pt modelId="{6D5EB1E8-08D9-44CC-86C6-4E668618D9A3}" type="parTrans" cxnId="{4A98EA82-AA64-4AE5-BF4B-802DF6CD5D87}">
      <dgm:prSet/>
      <dgm:spPr/>
      <dgm:t>
        <a:bodyPr/>
        <a:lstStyle/>
        <a:p>
          <a:pPr algn="ctr"/>
          <a:endParaRPr lang="en-US"/>
        </a:p>
      </dgm:t>
    </dgm:pt>
    <dgm:pt modelId="{72F00837-DF68-48C7-981F-3AB8C59070B4}" type="sibTrans" cxnId="{4A98EA82-AA64-4AE5-BF4B-802DF6CD5D87}">
      <dgm:prSet/>
      <dgm:spPr/>
      <dgm:t>
        <a:bodyPr/>
        <a:lstStyle/>
        <a:p>
          <a:pPr algn="ctr"/>
          <a:endParaRPr lang="en-US"/>
        </a:p>
      </dgm:t>
    </dgm:pt>
    <dgm:pt modelId="{6E914C93-CDD0-4517-BF32-D6A538361586}">
      <dgm:prSet phldrT="[Text]" custT="1"/>
      <dgm:spPr/>
      <dgm:t>
        <a:bodyPr/>
        <a:lstStyle/>
        <a:p>
          <a:pPr algn="ctr"/>
          <a:r>
            <a:rPr lang="en-US" sz="2000" dirty="0" smtClean="0"/>
            <a:t>Improving performance</a:t>
          </a:r>
          <a:endParaRPr lang="en-US" sz="2000" dirty="0"/>
        </a:p>
      </dgm:t>
    </dgm:pt>
    <dgm:pt modelId="{3C0BA698-1E40-4A19-A7C9-90B0079026F9}" type="parTrans" cxnId="{0D4F19B0-B686-49BD-B299-C5372361CD7E}">
      <dgm:prSet/>
      <dgm:spPr/>
      <dgm:t>
        <a:bodyPr/>
        <a:lstStyle/>
        <a:p>
          <a:pPr algn="ctr"/>
          <a:endParaRPr lang="en-US"/>
        </a:p>
      </dgm:t>
    </dgm:pt>
    <dgm:pt modelId="{8CF7FFAB-3C34-4832-973D-8BDD6F123D71}" type="sibTrans" cxnId="{0D4F19B0-B686-49BD-B299-C5372361CD7E}">
      <dgm:prSet/>
      <dgm:spPr/>
      <dgm:t>
        <a:bodyPr/>
        <a:lstStyle/>
        <a:p>
          <a:pPr algn="ctr"/>
          <a:endParaRPr lang="en-US"/>
        </a:p>
      </dgm:t>
    </dgm:pt>
    <dgm:pt modelId="{0B3A678A-CC54-4E06-982D-A5BD7988338B}">
      <dgm:prSet phldrT="[Text]" custT="1"/>
      <dgm:spPr/>
      <dgm:t>
        <a:bodyPr/>
        <a:lstStyle/>
        <a:p>
          <a:pPr algn="ctr"/>
          <a:r>
            <a:rPr lang="en-US" sz="2000" dirty="0" smtClean="0"/>
            <a:t>Making correct decisions</a:t>
          </a:r>
        </a:p>
      </dgm:t>
    </dgm:pt>
    <dgm:pt modelId="{0BDE0390-5933-4195-9BAB-200217D47C1A}" type="parTrans" cxnId="{32BBF39D-8BC1-462C-98DE-BA873A663887}">
      <dgm:prSet/>
      <dgm:spPr/>
      <dgm:t>
        <a:bodyPr/>
        <a:lstStyle/>
        <a:p>
          <a:pPr algn="ctr"/>
          <a:endParaRPr lang="en-US"/>
        </a:p>
      </dgm:t>
    </dgm:pt>
    <dgm:pt modelId="{480DD4B8-BAD1-4517-818D-D9DCCC7B2188}" type="sibTrans" cxnId="{32BBF39D-8BC1-462C-98DE-BA873A663887}">
      <dgm:prSet/>
      <dgm:spPr/>
      <dgm:t>
        <a:bodyPr/>
        <a:lstStyle/>
        <a:p>
          <a:pPr algn="ctr"/>
          <a:endParaRPr lang="en-US"/>
        </a:p>
      </dgm:t>
    </dgm:pt>
    <dgm:pt modelId="{F3603AF7-A251-45C5-96D1-40445299BA7E}">
      <dgm:prSet phldrT="[Text]" custT="1"/>
      <dgm:spPr/>
      <dgm:t>
        <a:bodyPr/>
        <a:lstStyle/>
        <a:p>
          <a:pPr algn="ctr"/>
          <a:r>
            <a:rPr lang="en-US" sz="2000" dirty="0" smtClean="0"/>
            <a:t>Ensuring legal compliance</a:t>
          </a:r>
        </a:p>
      </dgm:t>
    </dgm:pt>
    <dgm:pt modelId="{82387F19-C274-4616-94C9-39DE510035F2}" type="parTrans" cxnId="{6AED54C9-4A92-4562-9FFD-7A14A8A1AF33}">
      <dgm:prSet/>
      <dgm:spPr/>
      <dgm:t>
        <a:bodyPr/>
        <a:lstStyle/>
        <a:p>
          <a:pPr algn="ctr"/>
          <a:endParaRPr lang="en-US"/>
        </a:p>
      </dgm:t>
    </dgm:pt>
    <dgm:pt modelId="{62827C0A-1285-435D-B3FF-3311AC572F30}" type="sibTrans" cxnId="{6AED54C9-4A92-4562-9FFD-7A14A8A1AF33}">
      <dgm:prSet/>
      <dgm:spPr/>
      <dgm:t>
        <a:bodyPr/>
        <a:lstStyle/>
        <a:p>
          <a:pPr algn="ctr"/>
          <a:endParaRPr lang="en-US"/>
        </a:p>
      </dgm:t>
    </dgm:pt>
    <dgm:pt modelId="{460D60FF-F026-43B4-8444-AA12BA6D0A36}">
      <dgm:prSet phldrT="[Text]" custT="1"/>
      <dgm:spPr/>
      <dgm:t>
        <a:bodyPr/>
        <a:lstStyle/>
        <a:p>
          <a:pPr algn="ctr"/>
          <a:r>
            <a:rPr lang="en-US" sz="2000" dirty="0" smtClean="0"/>
            <a:t>Minimizing dissatisfaction and turnover</a:t>
          </a:r>
        </a:p>
      </dgm:t>
    </dgm:pt>
    <dgm:pt modelId="{8FCFFC1F-E605-4C42-BA52-B40FEABE91B3}" type="parTrans" cxnId="{5FABA4F3-DB82-4476-991B-BB490F82F532}">
      <dgm:prSet/>
      <dgm:spPr/>
      <dgm:t>
        <a:bodyPr/>
        <a:lstStyle/>
        <a:p>
          <a:pPr algn="ctr"/>
          <a:endParaRPr lang="en-US"/>
        </a:p>
      </dgm:t>
    </dgm:pt>
    <dgm:pt modelId="{61CD5F01-63C1-4FB8-8C5D-2B0163964DB3}" type="sibTrans" cxnId="{5FABA4F3-DB82-4476-991B-BB490F82F532}">
      <dgm:prSet/>
      <dgm:spPr/>
      <dgm:t>
        <a:bodyPr/>
        <a:lstStyle/>
        <a:p>
          <a:pPr algn="ctr"/>
          <a:endParaRPr lang="en-US"/>
        </a:p>
      </dgm:t>
    </dgm:pt>
    <dgm:pt modelId="{978F0FF6-B472-4302-8AED-B5A263AA20EC}">
      <dgm:prSet custT="1"/>
      <dgm:spPr/>
      <dgm:t>
        <a:bodyPr/>
        <a:lstStyle/>
        <a:p>
          <a:pPr algn="ctr"/>
          <a:r>
            <a:rPr lang="en-US" sz="2000" dirty="0" smtClean="0"/>
            <a:t>Strategy and behavior</a:t>
          </a:r>
        </a:p>
      </dgm:t>
    </dgm:pt>
    <dgm:pt modelId="{4A03E99D-BC09-4C4A-97A4-0BBF70EA51C0}" type="parTrans" cxnId="{4E746589-DE63-44ED-A54C-608DB0C12011}">
      <dgm:prSet/>
      <dgm:spPr/>
      <dgm:t>
        <a:bodyPr/>
        <a:lstStyle/>
        <a:p>
          <a:pPr algn="ctr"/>
          <a:endParaRPr lang="en-US"/>
        </a:p>
      </dgm:t>
    </dgm:pt>
    <dgm:pt modelId="{6A442F85-CED3-4D11-BEDC-FF463B47A9A4}" type="sibTrans" cxnId="{4E746589-DE63-44ED-A54C-608DB0C12011}">
      <dgm:prSet/>
      <dgm:spPr/>
      <dgm:t>
        <a:bodyPr/>
        <a:lstStyle/>
        <a:p>
          <a:pPr algn="ctr"/>
          <a:endParaRPr lang="en-US"/>
        </a:p>
      </dgm:t>
    </dgm:pt>
    <dgm:pt modelId="{E19063AF-EE69-4E97-8295-CCBF0ED7FAF0}">
      <dgm:prSet custT="1"/>
      <dgm:spPr/>
      <dgm:t>
        <a:bodyPr/>
        <a:lstStyle/>
        <a:p>
          <a:pPr algn="ctr"/>
          <a:r>
            <a:rPr lang="en-US" sz="2000" dirty="0" smtClean="0"/>
            <a:t>Values and behavior</a:t>
          </a:r>
        </a:p>
      </dgm:t>
    </dgm:pt>
    <dgm:pt modelId="{E97F53A6-5359-45FA-80CB-CF5F83FC5C94}" type="parTrans" cxnId="{B0F05B26-33B0-4085-A3AE-15F2090C1991}">
      <dgm:prSet/>
      <dgm:spPr/>
      <dgm:t>
        <a:bodyPr/>
        <a:lstStyle/>
        <a:p>
          <a:pPr algn="ctr"/>
          <a:endParaRPr lang="en-US"/>
        </a:p>
      </dgm:t>
    </dgm:pt>
    <dgm:pt modelId="{51D2EC15-9F03-4893-8F58-8EDFEEBE0422}" type="sibTrans" cxnId="{B0F05B26-33B0-4085-A3AE-15F2090C1991}">
      <dgm:prSet/>
      <dgm:spPr/>
      <dgm:t>
        <a:bodyPr/>
        <a:lstStyle/>
        <a:p>
          <a:pPr algn="ctr"/>
          <a:endParaRPr lang="en-US"/>
        </a:p>
      </dgm:t>
    </dgm:pt>
    <dgm:pt modelId="{C4BDF696-C54B-4489-B3C2-4106B26829CE}" type="pres">
      <dgm:prSet presAssocID="{16FB835F-EA8E-40B3-8C3D-C48B77D307C8}" presName="cycle" presStyleCnt="0">
        <dgm:presLayoutVars>
          <dgm:chMax val="1"/>
          <dgm:dir val="rev"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F84E63-80C9-45A7-840B-DE7BEA1CABB9}" type="pres">
      <dgm:prSet presAssocID="{A5EE30D9-5A92-44E0-ACB6-300FEDE535BA}" presName="centerShape" presStyleLbl="node0" presStyleIdx="0" presStyleCnt="1" custLinFactNeighborX="669" custLinFactNeighborY="2702"/>
      <dgm:spPr/>
      <dgm:t>
        <a:bodyPr/>
        <a:lstStyle/>
        <a:p>
          <a:endParaRPr lang="en-US"/>
        </a:p>
      </dgm:t>
    </dgm:pt>
    <dgm:pt modelId="{D6D1BAF1-F76A-48ED-98CD-E8A37FAA8D30}" type="pres">
      <dgm:prSet presAssocID="{3C0BA698-1E40-4A19-A7C9-90B0079026F9}" presName="Name9" presStyleLbl="parChTrans1D2" presStyleIdx="0" presStyleCnt="6"/>
      <dgm:spPr/>
      <dgm:t>
        <a:bodyPr/>
        <a:lstStyle/>
        <a:p>
          <a:endParaRPr lang="en-US"/>
        </a:p>
      </dgm:t>
    </dgm:pt>
    <dgm:pt modelId="{FA4CAE90-4118-42B6-97BE-2C9DFB7F721A}" type="pres">
      <dgm:prSet presAssocID="{3C0BA698-1E40-4A19-A7C9-90B0079026F9}" presName="connTx" presStyleLbl="parChTrans1D2" presStyleIdx="0" presStyleCnt="6"/>
      <dgm:spPr/>
      <dgm:t>
        <a:bodyPr/>
        <a:lstStyle/>
        <a:p>
          <a:endParaRPr lang="en-US"/>
        </a:p>
      </dgm:t>
    </dgm:pt>
    <dgm:pt modelId="{13EAC1A1-A833-4846-8F19-5BB171176251}" type="pres">
      <dgm:prSet presAssocID="{6E914C93-CDD0-4517-BF32-D6A538361586}" presName="node" presStyleLbl="node1" presStyleIdx="0" presStyleCnt="6" custScaleX="176001" custScaleY="1128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05072C-7544-4B34-81EE-26908BABD7E9}" type="pres">
      <dgm:prSet presAssocID="{0BDE0390-5933-4195-9BAB-200217D47C1A}" presName="Name9" presStyleLbl="parChTrans1D2" presStyleIdx="1" presStyleCnt="6"/>
      <dgm:spPr/>
      <dgm:t>
        <a:bodyPr/>
        <a:lstStyle/>
        <a:p>
          <a:endParaRPr lang="en-US"/>
        </a:p>
      </dgm:t>
    </dgm:pt>
    <dgm:pt modelId="{E0EB7029-9154-43CE-B048-58F6F2899D5B}" type="pres">
      <dgm:prSet presAssocID="{0BDE0390-5933-4195-9BAB-200217D47C1A}" presName="connTx" presStyleLbl="parChTrans1D2" presStyleIdx="1" presStyleCnt="6"/>
      <dgm:spPr/>
      <dgm:t>
        <a:bodyPr/>
        <a:lstStyle/>
        <a:p>
          <a:endParaRPr lang="en-US"/>
        </a:p>
      </dgm:t>
    </dgm:pt>
    <dgm:pt modelId="{7CC1A303-E2B1-4CE8-8238-6AA7EC29B935}" type="pres">
      <dgm:prSet presAssocID="{0B3A678A-CC54-4E06-982D-A5BD7988338B}" presName="node" presStyleLbl="node1" presStyleIdx="1" presStyleCnt="6" custScaleX="157453" custRadScaleRad="119777" custRadScaleInc="-380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82388F-E23B-4CBD-AE2B-605530F60C74}" type="pres">
      <dgm:prSet presAssocID="{4A03E99D-BC09-4C4A-97A4-0BBF70EA51C0}" presName="Name9" presStyleLbl="parChTrans1D2" presStyleIdx="2" presStyleCnt="6"/>
      <dgm:spPr/>
      <dgm:t>
        <a:bodyPr/>
        <a:lstStyle/>
        <a:p>
          <a:endParaRPr lang="en-US"/>
        </a:p>
      </dgm:t>
    </dgm:pt>
    <dgm:pt modelId="{B017B32B-5F4A-4CE3-832D-96000450E621}" type="pres">
      <dgm:prSet presAssocID="{4A03E99D-BC09-4C4A-97A4-0BBF70EA51C0}" presName="connTx" presStyleLbl="parChTrans1D2" presStyleIdx="2" presStyleCnt="6"/>
      <dgm:spPr/>
      <dgm:t>
        <a:bodyPr/>
        <a:lstStyle/>
        <a:p>
          <a:endParaRPr lang="en-US"/>
        </a:p>
      </dgm:t>
    </dgm:pt>
    <dgm:pt modelId="{145DE5B7-045C-4CF7-80A3-D4575DB9D48D}" type="pres">
      <dgm:prSet presAssocID="{978F0FF6-B472-4302-8AED-B5A263AA20EC}" presName="node" presStyleLbl="node1" presStyleIdx="2" presStyleCnt="6" custScaleX="1307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F06DCA-EF2B-4EC9-998B-8A2904DB42E0}" type="pres">
      <dgm:prSet presAssocID="{E97F53A6-5359-45FA-80CB-CF5F83FC5C94}" presName="Name9" presStyleLbl="parChTrans1D2" presStyleIdx="3" presStyleCnt="6"/>
      <dgm:spPr/>
      <dgm:t>
        <a:bodyPr/>
        <a:lstStyle/>
        <a:p>
          <a:endParaRPr lang="en-US"/>
        </a:p>
      </dgm:t>
    </dgm:pt>
    <dgm:pt modelId="{8C898CC1-911D-4E56-8B3B-A1CFACA2DF7F}" type="pres">
      <dgm:prSet presAssocID="{E97F53A6-5359-45FA-80CB-CF5F83FC5C94}" presName="connTx" presStyleLbl="parChTrans1D2" presStyleIdx="3" presStyleCnt="6"/>
      <dgm:spPr/>
      <dgm:t>
        <a:bodyPr/>
        <a:lstStyle/>
        <a:p>
          <a:endParaRPr lang="en-US"/>
        </a:p>
      </dgm:t>
    </dgm:pt>
    <dgm:pt modelId="{DE251E52-EC66-4240-BCB8-864B724F7CA1}" type="pres">
      <dgm:prSet presAssocID="{E19063AF-EE69-4E97-8295-CCBF0ED7FAF0}" presName="node" presStyleLbl="node1" presStyleIdx="3" presStyleCnt="6" custScaleX="1205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A55135-E9B9-4958-AE41-8191D6FDA368}" type="pres">
      <dgm:prSet presAssocID="{82387F19-C274-4616-94C9-39DE510035F2}" presName="Name9" presStyleLbl="parChTrans1D2" presStyleIdx="4" presStyleCnt="6"/>
      <dgm:spPr/>
      <dgm:t>
        <a:bodyPr/>
        <a:lstStyle/>
        <a:p>
          <a:endParaRPr lang="en-US"/>
        </a:p>
      </dgm:t>
    </dgm:pt>
    <dgm:pt modelId="{EE352FBB-6BA7-4F09-A96F-CD3825AC2E09}" type="pres">
      <dgm:prSet presAssocID="{82387F19-C274-4616-94C9-39DE510035F2}" presName="connTx" presStyleLbl="parChTrans1D2" presStyleIdx="4" presStyleCnt="6"/>
      <dgm:spPr/>
      <dgm:t>
        <a:bodyPr/>
        <a:lstStyle/>
        <a:p>
          <a:endParaRPr lang="en-US"/>
        </a:p>
      </dgm:t>
    </dgm:pt>
    <dgm:pt modelId="{288FFA34-A7F7-4E6C-93F1-2463F24E82EF}" type="pres">
      <dgm:prSet presAssocID="{F3603AF7-A251-45C5-96D1-40445299BA7E}" presName="node" presStyleLbl="node1" presStyleIdx="4" presStyleCnt="6" custScaleX="156157" custRadScaleRad="139715" custRadScaleInc="-378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D92E4-FF0D-4B08-99B5-FC2B8F975ED7}" type="pres">
      <dgm:prSet presAssocID="{8FCFFC1F-E605-4C42-BA52-B40FEABE91B3}" presName="Name9" presStyleLbl="parChTrans1D2" presStyleIdx="5" presStyleCnt="6"/>
      <dgm:spPr/>
      <dgm:t>
        <a:bodyPr/>
        <a:lstStyle/>
        <a:p>
          <a:endParaRPr lang="en-US"/>
        </a:p>
      </dgm:t>
    </dgm:pt>
    <dgm:pt modelId="{6B1EC7C4-1EC1-423E-99BC-644E87106353}" type="pres">
      <dgm:prSet presAssocID="{8FCFFC1F-E605-4C42-BA52-B40FEABE91B3}" presName="connTx" presStyleLbl="parChTrans1D2" presStyleIdx="5" presStyleCnt="6"/>
      <dgm:spPr/>
      <dgm:t>
        <a:bodyPr/>
        <a:lstStyle/>
        <a:p>
          <a:endParaRPr lang="en-US"/>
        </a:p>
      </dgm:t>
    </dgm:pt>
    <dgm:pt modelId="{CEDFEEB3-647F-4DC0-8A81-467CD7EA50ED}" type="pres">
      <dgm:prSet presAssocID="{460D60FF-F026-43B4-8444-AA12BA6D0A36}" presName="node" presStyleLbl="node1" presStyleIdx="5" presStyleCnt="6" custScaleX="193554" custRadScaleRad="131999" custRadScaleInc="373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05B26-33B0-4085-A3AE-15F2090C1991}" srcId="{A5EE30D9-5A92-44E0-ACB6-300FEDE535BA}" destId="{E19063AF-EE69-4E97-8295-CCBF0ED7FAF0}" srcOrd="3" destOrd="0" parTransId="{E97F53A6-5359-45FA-80CB-CF5F83FC5C94}" sibTransId="{51D2EC15-9F03-4893-8F58-8EDFEEBE0422}"/>
    <dgm:cxn modelId="{1E1173EC-65D7-487C-B5CA-C0CAC824E9A9}" type="presOf" srcId="{E19063AF-EE69-4E97-8295-CCBF0ED7FAF0}" destId="{DE251E52-EC66-4240-BCB8-864B724F7CA1}" srcOrd="0" destOrd="0" presId="urn:microsoft.com/office/officeart/2005/8/layout/radial1"/>
    <dgm:cxn modelId="{36CC8B73-3E00-412E-811E-DC1C7A9BB01C}" type="presOf" srcId="{82387F19-C274-4616-94C9-39DE510035F2}" destId="{EE352FBB-6BA7-4F09-A96F-CD3825AC2E09}" srcOrd="1" destOrd="0" presId="urn:microsoft.com/office/officeart/2005/8/layout/radial1"/>
    <dgm:cxn modelId="{C306DF12-75A2-4719-BD69-306DE2C61E06}" type="presOf" srcId="{A5EE30D9-5A92-44E0-ACB6-300FEDE535BA}" destId="{94F84E63-80C9-45A7-840B-DE7BEA1CABB9}" srcOrd="0" destOrd="0" presId="urn:microsoft.com/office/officeart/2005/8/layout/radial1"/>
    <dgm:cxn modelId="{4E746589-DE63-44ED-A54C-608DB0C12011}" srcId="{A5EE30D9-5A92-44E0-ACB6-300FEDE535BA}" destId="{978F0FF6-B472-4302-8AED-B5A263AA20EC}" srcOrd="2" destOrd="0" parTransId="{4A03E99D-BC09-4C4A-97A4-0BBF70EA51C0}" sibTransId="{6A442F85-CED3-4D11-BEDC-FF463B47A9A4}"/>
    <dgm:cxn modelId="{438846A4-7800-45A7-BAEF-806E3EBAC958}" type="presOf" srcId="{F3603AF7-A251-45C5-96D1-40445299BA7E}" destId="{288FFA34-A7F7-4E6C-93F1-2463F24E82EF}" srcOrd="0" destOrd="0" presId="urn:microsoft.com/office/officeart/2005/8/layout/radial1"/>
    <dgm:cxn modelId="{F5139527-69CF-4D09-9B75-4B02223AE44D}" type="presOf" srcId="{978F0FF6-B472-4302-8AED-B5A263AA20EC}" destId="{145DE5B7-045C-4CF7-80A3-D4575DB9D48D}" srcOrd="0" destOrd="0" presId="urn:microsoft.com/office/officeart/2005/8/layout/radial1"/>
    <dgm:cxn modelId="{A23A677C-2523-4238-8E57-D65E579A56A1}" type="presOf" srcId="{0BDE0390-5933-4195-9BAB-200217D47C1A}" destId="{4D05072C-7544-4B34-81EE-26908BABD7E9}" srcOrd="0" destOrd="0" presId="urn:microsoft.com/office/officeart/2005/8/layout/radial1"/>
    <dgm:cxn modelId="{0A0DE5DA-CD69-409E-8EE2-09CC5E7D00D5}" type="presOf" srcId="{E97F53A6-5359-45FA-80CB-CF5F83FC5C94}" destId="{8C898CC1-911D-4E56-8B3B-A1CFACA2DF7F}" srcOrd="1" destOrd="0" presId="urn:microsoft.com/office/officeart/2005/8/layout/radial1"/>
    <dgm:cxn modelId="{5FABA4F3-DB82-4476-991B-BB490F82F532}" srcId="{A5EE30D9-5A92-44E0-ACB6-300FEDE535BA}" destId="{460D60FF-F026-43B4-8444-AA12BA6D0A36}" srcOrd="5" destOrd="0" parTransId="{8FCFFC1F-E605-4C42-BA52-B40FEABE91B3}" sibTransId="{61CD5F01-63C1-4FB8-8C5D-2B0163964DB3}"/>
    <dgm:cxn modelId="{32BBF39D-8BC1-462C-98DE-BA873A663887}" srcId="{A5EE30D9-5A92-44E0-ACB6-300FEDE535BA}" destId="{0B3A678A-CC54-4E06-982D-A5BD7988338B}" srcOrd="1" destOrd="0" parTransId="{0BDE0390-5933-4195-9BAB-200217D47C1A}" sibTransId="{480DD4B8-BAD1-4517-818D-D9DCCC7B2188}"/>
    <dgm:cxn modelId="{C7F5052B-554A-4C45-84A6-65C7CB53DF4C}" type="presOf" srcId="{460D60FF-F026-43B4-8444-AA12BA6D0A36}" destId="{CEDFEEB3-647F-4DC0-8A81-467CD7EA50ED}" srcOrd="0" destOrd="0" presId="urn:microsoft.com/office/officeart/2005/8/layout/radial1"/>
    <dgm:cxn modelId="{622295C6-953B-44C3-8490-9D8C915A8D0A}" type="presOf" srcId="{8FCFFC1F-E605-4C42-BA52-B40FEABE91B3}" destId="{6B1EC7C4-1EC1-423E-99BC-644E87106353}" srcOrd="1" destOrd="0" presId="urn:microsoft.com/office/officeart/2005/8/layout/radial1"/>
    <dgm:cxn modelId="{6AED54C9-4A92-4562-9FFD-7A14A8A1AF33}" srcId="{A5EE30D9-5A92-44E0-ACB6-300FEDE535BA}" destId="{F3603AF7-A251-45C5-96D1-40445299BA7E}" srcOrd="4" destOrd="0" parTransId="{82387F19-C274-4616-94C9-39DE510035F2}" sibTransId="{62827C0A-1285-435D-B3FF-3311AC572F30}"/>
    <dgm:cxn modelId="{1A9492FB-EC56-47DB-B72C-ACA7C078DE17}" type="presOf" srcId="{E97F53A6-5359-45FA-80CB-CF5F83FC5C94}" destId="{40F06DCA-EF2B-4EC9-998B-8A2904DB42E0}" srcOrd="0" destOrd="0" presId="urn:microsoft.com/office/officeart/2005/8/layout/radial1"/>
    <dgm:cxn modelId="{32BDAD37-1A54-4913-97CF-92CBA9888F4D}" type="presOf" srcId="{4A03E99D-BC09-4C4A-97A4-0BBF70EA51C0}" destId="{F382388F-E23B-4CBD-AE2B-605530F60C74}" srcOrd="0" destOrd="0" presId="urn:microsoft.com/office/officeart/2005/8/layout/radial1"/>
    <dgm:cxn modelId="{39C0D834-7177-4E63-A9C1-CDA1F81C89AA}" type="presOf" srcId="{3C0BA698-1E40-4A19-A7C9-90B0079026F9}" destId="{FA4CAE90-4118-42B6-97BE-2C9DFB7F721A}" srcOrd="1" destOrd="0" presId="urn:microsoft.com/office/officeart/2005/8/layout/radial1"/>
    <dgm:cxn modelId="{6AC38B99-4C26-4D6B-BF27-B14D1BD89040}" type="presOf" srcId="{0B3A678A-CC54-4E06-982D-A5BD7988338B}" destId="{7CC1A303-E2B1-4CE8-8238-6AA7EC29B935}" srcOrd="0" destOrd="0" presId="urn:microsoft.com/office/officeart/2005/8/layout/radial1"/>
    <dgm:cxn modelId="{0A227AE4-DC40-4B25-858A-7CAE72B8B054}" type="presOf" srcId="{8FCFFC1F-E605-4C42-BA52-B40FEABE91B3}" destId="{AACD92E4-FF0D-4B08-99B5-FC2B8F975ED7}" srcOrd="0" destOrd="0" presId="urn:microsoft.com/office/officeart/2005/8/layout/radial1"/>
    <dgm:cxn modelId="{9EBF8624-D447-47EB-B794-56CE3AA4DB4F}" type="presOf" srcId="{6E914C93-CDD0-4517-BF32-D6A538361586}" destId="{13EAC1A1-A833-4846-8F19-5BB171176251}" srcOrd="0" destOrd="0" presId="urn:microsoft.com/office/officeart/2005/8/layout/radial1"/>
    <dgm:cxn modelId="{4C7CE762-D814-49A5-9B5D-0308EC6AF8EB}" type="presOf" srcId="{16FB835F-EA8E-40B3-8C3D-C48B77D307C8}" destId="{C4BDF696-C54B-4489-B3C2-4106B26829CE}" srcOrd="0" destOrd="0" presId="urn:microsoft.com/office/officeart/2005/8/layout/radial1"/>
    <dgm:cxn modelId="{0D4F19B0-B686-49BD-B299-C5372361CD7E}" srcId="{A5EE30D9-5A92-44E0-ACB6-300FEDE535BA}" destId="{6E914C93-CDD0-4517-BF32-D6A538361586}" srcOrd="0" destOrd="0" parTransId="{3C0BA698-1E40-4A19-A7C9-90B0079026F9}" sibTransId="{8CF7FFAB-3C34-4832-973D-8BDD6F123D71}"/>
    <dgm:cxn modelId="{195DA909-26DE-4AEF-BC81-CA9E01A4A38D}" type="presOf" srcId="{82387F19-C274-4616-94C9-39DE510035F2}" destId="{41A55135-E9B9-4958-AE41-8191D6FDA368}" srcOrd="0" destOrd="0" presId="urn:microsoft.com/office/officeart/2005/8/layout/radial1"/>
    <dgm:cxn modelId="{493CF018-0F61-4CED-9A2A-791169EC5ACC}" type="presOf" srcId="{0BDE0390-5933-4195-9BAB-200217D47C1A}" destId="{E0EB7029-9154-43CE-B048-58F6F2899D5B}" srcOrd="1" destOrd="0" presId="urn:microsoft.com/office/officeart/2005/8/layout/radial1"/>
    <dgm:cxn modelId="{63DADD85-55C3-42CD-BFAB-A72457C4F1BA}" type="presOf" srcId="{3C0BA698-1E40-4A19-A7C9-90B0079026F9}" destId="{D6D1BAF1-F76A-48ED-98CD-E8A37FAA8D30}" srcOrd="0" destOrd="0" presId="urn:microsoft.com/office/officeart/2005/8/layout/radial1"/>
    <dgm:cxn modelId="{4A98EA82-AA64-4AE5-BF4B-802DF6CD5D87}" srcId="{16FB835F-EA8E-40B3-8C3D-C48B77D307C8}" destId="{A5EE30D9-5A92-44E0-ACB6-300FEDE535BA}" srcOrd="0" destOrd="0" parTransId="{6D5EB1E8-08D9-44CC-86C6-4E668618D9A3}" sibTransId="{72F00837-DF68-48C7-981F-3AB8C59070B4}"/>
    <dgm:cxn modelId="{79BD2586-4561-4466-AA12-51957D5D86FE}" type="presOf" srcId="{4A03E99D-BC09-4C4A-97A4-0BBF70EA51C0}" destId="{B017B32B-5F4A-4CE3-832D-96000450E621}" srcOrd="1" destOrd="0" presId="urn:microsoft.com/office/officeart/2005/8/layout/radial1"/>
    <dgm:cxn modelId="{874F10C2-D0D6-4916-87C9-F74997F27E88}" type="presParOf" srcId="{C4BDF696-C54B-4489-B3C2-4106B26829CE}" destId="{94F84E63-80C9-45A7-840B-DE7BEA1CABB9}" srcOrd="0" destOrd="0" presId="urn:microsoft.com/office/officeart/2005/8/layout/radial1"/>
    <dgm:cxn modelId="{660E6F40-B77B-41EE-8B42-CF73BF042FC7}" type="presParOf" srcId="{C4BDF696-C54B-4489-B3C2-4106B26829CE}" destId="{D6D1BAF1-F76A-48ED-98CD-E8A37FAA8D30}" srcOrd="1" destOrd="0" presId="urn:microsoft.com/office/officeart/2005/8/layout/radial1"/>
    <dgm:cxn modelId="{EA417AA9-5F81-4342-807B-A89DF1C28883}" type="presParOf" srcId="{D6D1BAF1-F76A-48ED-98CD-E8A37FAA8D30}" destId="{FA4CAE90-4118-42B6-97BE-2C9DFB7F721A}" srcOrd="0" destOrd="0" presId="urn:microsoft.com/office/officeart/2005/8/layout/radial1"/>
    <dgm:cxn modelId="{1953E518-4493-4D24-BC99-90008E10410B}" type="presParOf" srcId="{C4BDF696-C54B-4489-B3C2-4106B26829CE}" destId="{13EAC1A1-A833-4846-8F19-5BB171176251}" srcOrd="2" destOrd="0" presId="urn:microsoft.com/office/officeart/2005/8/layout/radial1"/>
    <dgm:cxn modelId="{9F132E0F-E8BA-40AF-AC74-4FD492DB6895}" type="presParOf" srcId="{C4BDF696-C54B-4489-B3C2-4106B26829CE}" destId="{4D05072C-7544-4B34-81EE-26908BABD7E9}" srcOrd="3" destOrd="0" presId="urn:microsoft.com/office/officeart/2005/8/layout/radial1"/>
    <dgm:cxn modelId="{90043F30-684D-4B95-B73E-7881EFE82D42}" type="presParOf" srcId="{4D05072C-7544-4B34-81EE-26908BABD7E9}" destId="{E0EB7029-9154-43CE-B048-58F6F2899D5B}" srcOrd="0" destOrd="0" presId="urn:microsoft.com/office/officeart/2005/8/layout/radial1"/>
    <dgm:cxn modelId="{902499F4-E569-4EBA-98BD-8A592FCE9293}" type="presParOf" srcId="{C4BDF696-C54B-4489-B3C2-4106B26829CE}" destId="{7CC1A303-E2B1-4CE8-8238-6AA7EC29B935}" srcOrd="4" destOrd="0" presId="urn:microsoft.com/office/officeart/2005/8/layout/radial1"/>
    <dgm:cxn modelId="{C9AC5B03-E936-4516-A361-3C4F9E82E31B}" type="presParOf" srcId="{C4BDF696-C54B-4489-B3C2-4106B26829CE}" destId="{F382388F-E23B-4CBD-AE2B-605530F60C74}" srcOrd="5" destOrd="0" presId="urn:microsoft.com/office/officeart/2005/8/layout/radial1"/>
    <dgm:cxn modelId="{75A14684-5B2C-458B-8410-CD1D10974F70}" type="presParOf" srcId="{F382388F-E23B-4CBD-AE2B-605530F60C74}" destId="{B017B32B-5F4A-4CE3-832D-96000450E621}" srcOrd="0" destOrd="0" presId="urn:microsoft.com/office/officeart/2005/8/layout/radial1"/>
    <dgm:cxn modelId="{9F0AF0E7-3638-4260-9A5D-8CD54D7517DA}" type="presParOf" srcId="{C4BDF696-C54B-4489-B3C2-4106B26829CE}" destId="{145DE5B7-045C-4CF7-80A3-D4575DB9D48D}" srcOrd="6" destOrd="0" presId="urn:microsoft.com/office/officeart/2005/8/layout/radial1"/>
    <dgm:cxn modelId="{394B1609-2E9F-46B0-B09F-A46728AA6C94}" type="presParOf" srcId="{C4BDF696-C54B-4489-B3C2-4106B26829CE}" destId="{40F06DCA-EF2B-4EC9-998B-8A2904DB42E0}" srcOrd="7" destOrd="0" presId="urn:microsoft.com/office/officeart/2005/8/layout/radial1"/>
    <dgm:cxn modelId="{CAD620DA-9797-4C3E-AC1A-F62A07A29810}" type="presParOf" srcId="{40F06DCA-EF2B-4EC9-998B-8A2904DB42E0}" destId="{8C898CC1-911D-4E56-8B3B-A1CFACA2DF7F}" srcOrd="0" destOrd="0" presId="urn:microsoft.com/office/officeart/2005/8/layout/radial1"/>
    <dgm:cxn modelId="{7FDF7AB5-E072-4AD8-ADF3-8E489B6484EC}" type="presParOf" srcId="{C4BDF696-C54B-4489-B3C2-4106B26829CE}" destId="{DE251E52-EC66-4240-BCB8-864B724F7CA1}" srcOrd="8" destOrd="0" presId="urn:microsoft.com/office/officeart/2005/8/layout/radial1"/>
    <dgm:cxn modelId="{B303B607-4F80-4655-B736-EEDCC4BB3C08}" type="presParOf" srcId="{C4BDF696-C54B-4489-B3C2-4106B26829CE}" destId="{41A55135-E9B9-4958-AE41-8191D6FDA368}" srcOrd="9" destOrd="0" presId="urn:microsoft.com/office/officeart/2005/8/layout/radial1"/>
    <dgm:cxn modelId="{D91F5D5D-0A3B-4F24-92FB-AF60671AD4D1}" type="presParOf" srcId="{41A55135-E9B9-4958-AE41-8191D6FDA368}" destId="{EE352FBB-6BA7-4F09-A96F-CD3825AC2E09}" srcOrd="0" destOrd="0" presId="urn:microsoft.com/office/officeart/2005/8/layout/radial1"/>
    <dgm:cxn modelId="{B75F1442-3B07-4838-A427-4A7497FBAE8B}" type="presParOf" srcId="{C4BDF696-C54B-4489-B3C2-4106B26829CE}" destId="{288FFA34-A7F7-4E6C-93F1-2463F24E82EF}" srcOrd="10" destOrd="0" presId="urn:microsoft.com/office/officeart/2005/8/layout/radial1"/>
    <dgm:cxn modelId="{9123931A-14C4-490A-8245-8410286EAC0F}" type="presParOf" srcId="{C4BDF696-C54B-4489-B3C2-4106B26829CE}" destId="{AACD92E4-FF0D-4B08-99B5-FC2B8F975ED7}" srcOrd="11" destOrd="0" presId="urn:microsoft.com/office/officeart/2005/8/layout/radial1"/>
    <dgm:cxn modelId="{C797E3E0-03D3-4770-B2AC-738C5F149336}" type="presParOf" srcId="{AACD92E4-FF0D-4B08-99B5-FC2B8F975ED7}" destId="{6B1EC7C4-1EC1-423E-99BC-644E87106353}" srcOrd="0" destOrd="0" presId="urn:microsoft.com/office/officeart/2005/8/layout/radial1"/>
    <dgm:cxn modelId="{3F35299E-F3F1-44C3-93F2-2935953201E9}" type="presParOf" srcId="{C4BDF696-C54B-4489-B3C2-4106B26829CE}" destId="{CEDFEEB3-647F-4DC0-8A81-467CD7EA50ED}" srcOrd="12" destOrd="0" presId="urn:microsoft.com/office/officeart/2005/8/layout/radial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5F99B7-2EDD-4C38-B45B-35B32E5BA1B5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104A26D-B096-4E4C-8E6D-B75071D59285}">
      <dgm:prSet phldrT="[Text]"/>
      <dgm:spPr/>
      <dgm:t>
        <a:bodyPr/>
        <a:lstStyle/>
        <a:p>
          <a:r>
            <a:rPr lang="en-US" dirty="0" smtClean="0"/>
            <a:t>Job analysis: describes work and personnel requirement of a particular job</a:t>
          </a:r>
          <a:endParaRPr lang="en-US" dirty="0"/>
        </a:p>
      </dgm:t>
    </dgm:pt>
    <dgm:pt modelId="{C058A292-F6A0-40E0-820E-82F85ED6A2B9}" type="parTrans" cxnId="{88947F8A-AF04-40E1-A986-AAE0BC11E35E}">
      <dgm:prSet/>
      <dgm:spPr/>
      <dgm:t>
        <a:bodyPr/>
        <a:lstStyle/>
        <a:p>
          <a:endParaRPr lang="en-US"/>
        </a:p>
      </dgm:t>
    </dgm:pt>
    <dgm:pt modelId="{630B3B88-8C98-4287-A1C2-7807A5F413D4}" type="sibTrans" cxnId="{88947F8A-AF04-40E1-A986-AAE0BC11E35E}">
      <dgm:prSet/>
      <dgm:spPr/>
      <dgm:t>
        <a:bodyPr/>
        <a:lstStyle/>
        <a:p>
          <a:endParaRPr lang="en-US"/>
        </a:p>
      </dgm:t>
    </dgm:pt>
    <dgm:pt modelId="{3CE237AC-1C56-43B1-9935-999B25E39D4B}">
      <dgm:prSet phldrT="[Text]"/>
      <dgm:spPr/>
      <dgm:t>
        <a:bodyPr/>
        <a:lstStyle/>
        <a:p>
          <a:r>
            <a:rPr lang="en-US" dirty="0" smtClean="0"/>
            <a:t>Performance standards: translate job requirements into levels of acceptable or unacceptable performance</a:t>
          </a:r>
          <a:endParaRPr lang="en-US" dirty="0"/>
        </a:p>
      </dgm:t>
    </dgm:pt>
    <dgm:pt modelId="{7ADC6151-126D-4953-9B44-52963901E977}" type="parTrans" cxnId="{73F4295D-7C05-4855-B763-C6A6E4898638}">
      <dgm:prSet/>
      <dgm:spPr/>
      <dgm:t>
        <a:bodyPr/>
        <a:lstStyle/>
        <a:p>
          <a:endParaRPr lang="en-US"/>
        </a:p>
      </dgm:t>
    </dgm:pt>
    <dgm:pt modelId="{308AFBD0-6DE8-49D0-9DB5-5FCFD604434E}" type="sibTrans" cxnId="{73F4295D-7C05-4855-B763-C6A6E4898638}">
      <dgm:prSet/>
      <dgm:spPr/>
      <dgm:t>
        <a:bodyPr/>
        <a:lstStyle/>
        <a:p>
          <a:endParaRPr lang="en-US"/>
        </a:p>
      </dgm:t>
    </dgm:pt>
    <dgm:pt modelId="{9C0522BD-5E39-4620-90D8-1585F22CB589}">
      <dgm:prSet phldrT="[Text]"/>
      <dgm:spPr/>
      <dgm:t>
        <a:bodyPr/>
        <a:lstStyle/>
        <a:p>
          <a:r>
            <a:rPr lang="en-US" dirty="0" smtClean="0"/>
            <a:t>Performance appraisal: describe the job – relevant strengths and weaknesses of each individual</a:t>
          </a:r>
          <a:endParaRPr lang="en-US" dirty="0"/>
        </a:p>
      </dgm:t>
    </dgm:pt>
    <dgm:pt modelId="{EB801A2B-CC71-4522-8295-29729E16BB4E}" type="parTrans" cxnId="{905C9F3A-91C1-4146-8339-AB7BF6CD4B54}">
      <dgm:prSet/>
      <dgm:spPr/>
      <dgm:t>
        <a:bodyPr/>
        <a:lstStyle/>
        <a:p>
          <a:endParaRPr lang="en-US"/>
        </a:p>
      </dgm:t>
    </dgm:pt>
    <dgm:pt modelId="{265CE525-DC02-4F84-829B-BACDEB5A3B5E}" type="sibTrans" cxnId="{905C9F3A-91C1-4146-8339-AB7BF6CD4B54}">
      <dgm:prSet/>
      <dgm:spPr/>
      <dgm:t>
        <a:bodyPr/>
        <a:lstStyle/>
        <a:p>
          <a:endParaRPr lang="en-US"/>
        </a:p>
      </dgm:t>
    </dgm:pt>
    <dgm:pt modelId="{02C9E9B3-2CAF-4614-8DC3-DC0F9B9E93D9}" type="pres">
      <dgm:prSet presAssocID="{1B5F99B7-2EDD-4C38-B45B-35B32E5BA1B5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FCFBBD-1D73-4988-BFD5-0CCCFABC4792}" type="pres">
      <dgm:prSet presAssocID="{1B5F99B7-2EDD-4C38-B45B-35B32E5BA1B5}" presName="dummyMaxCanvas" presStyleCnt="0">
        <dgm:presLayoutVars/>
      </dgm:prSet>
      <dgm:spPr/>
    </dgm:pt>
    <dgm:pt modelId="{A74D810C-F842-41E1-A2AA-F539E4372939}" type="pres">
      <dgm:prSet presAssocID="{1B5F99B7-2EDD-4C38-B45B-35B32E5BA1B5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20BBF2-94D7-4A14-8674-86965CE0D873}" type="pres">
      <dgm:prSet presAssocID="{1B5F99B7-2EDD-4C38-B45B-35B32E5BA1B5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EB44D0-AD25-40AA-997D-A309F71C3025}" type="pres">
      <dgm:prSet presAssocID="{1B5F99B7-2EDD-4C38-B45B-35B32E5BA1B5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5F333D-7B69-4265-8C5C-88001308FEAF}" type="pres">
      <dgm:prSet presAssocID="{1B5F99B7-2EDD-4C38-B45B-35B32E5BA1B5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714E39-6C80-4E2F-8585-38DDF63305FE}" type="pres">
      <dgm:prSet presAssocID="{1B5F99B7-2EDD-4C38-B45B-35B32E5BA1B5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C2D602-5311-40F7-8814-8463A7A4EA68}" type="pres">
      <dgm:prSet presAssocID="{1B5F99B7-2EDD-4C38-B45B-35B32E5BA1B5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1D5AE6-7735-4BE5-A815-050F4BDDBAF1}" type="pres">
      <dgm:prSet presAssocID="{1B5F99B7-2EDD-4C38-B45B-35B32E5BA1B5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B7F17C-70A7-474E-A14F-70CD8A14EB1E}" type="pres">
      <dgm:prSet presAssocID="{1B5F99B7-2EDD-4C38-B45B-35B32E5BA1B5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947F8A-AF04-40E1-A986-AAE0BC11E35E}" srcId="{1B5F99B7-2EDD-4C38-B45B-35B32E5BA1B5}" destId="{E104A26D-B096-4E4C-8E6D-B75071D59285}" srcOrd="0" destOrd="0" parTransId="{C058A292-F6A0-40E0-820E-82F85ED6A2B9}" sibTransId="{630B3B88-8C98-4287-A1C2-7807A5F413D4}"/>
    <dgm:cxn modelId="{CAEB2CBF-05A3-4571-A44E-99F2FA2708B7}" type="presOf" srcId="{E104A26D-B096-4E4C-8E6D-B75071D59285}" destId="{A74D810C-F842-41E1-A2AA-F539E4372939}" srcOrd="0" destOrd="0" presId="urn:microsoft.com/office/officeart/2005/8/layout/vProcess5"/>
    <dgm:cxn modelId="{905C9F3A-91C1-4146-8339-AB7BF6CD4B54}" srcId="{1B5F99B7-2EDD-4C38-B45B-35B32E5BA1B5}" destId="{9C0522BD-5E39-4620-90D8-1585F22CB589}" srcOrd="2" destOrd="0" parTransId="{EB801A2B-CC71-4522-8295-29729E16BB4E}" sibTransId="{265CE525-DC02-4F84-829B-BACDEB5A3B5E}"/>
    <dgm:cxn modelId="{0A34A14A-E82D-430F-A3C6-D7464BE8CADC}" type="presOf" srcId="{9C0522BD-5E39-4620-90D8-1585F22CB589}" destId="{AAB7F17C-70A7-474E-A14F-70CD8A14EB1E}" srcOrd="1" destOrd="0" presId="urn:microsoft.com/office/officeart/2005/8/layout/vProcess5"/>
    <dgm:cxn modelId="{F5ECD343-0475-4BB5-A6BB-DFF13E44C28D}" type="presOf" srcId="{630B3B88-8C98-4287-A1C2-7807A5F413D4}" destId="{8E5F333D-7B69-4265-8C5C-88001308FEAF}" srcOrd="0" destOrd="0" presId="urn:microsoft.com/office/officeart/2005/8/layout/vProcess5"/>
    <dgm:cxn modelId="{0615C39C-591F-4705-8B5A-9BD69BEAE1A4}" type="presOf" srcId="{308AFBD0-6DE8-49D0-9DB5-5FCFD604434E}" destId="{09714E39-6C80-4E2F-8585-38DDF63305FE}" srcOrd="0" destOrd="0" presId="urn:microsoft.com/office/officeart/2005/8/layout/vProcess5"/>
    <dgm:cxn modelId="{6DA82E29-A8B6-49C3-AE93-BB1A0F58B776}" type="presOf" srcId="{3CE237AC-1C56-43B1-9935-999B25E39D4B}" destId="{CE20BBF2-94D7-4A14-8674-86965CE0D873}" srcOrd="0" destOrd="0" presId="urn:microsoft.com/office/officeart/2005/8/layout/vProcess5"/>
    <dgm:cxn modelId="{221D7B62-0731-46F4-9780-2ECEC72C9866}" type="presOf" srcId="{E104A26D-B096-4E4C-8E6D-B75071D59285}" destId="{EEC2D602-5311-40F7-8814-8463A7A4EA68}" srcOrd="1" destOrd="0" presId="urn:microsoft.com/office/officeart/2005/8/layout/vProcess5"/>
    <dgm:cxn modelId="{7587274F-8DF9-412B-BB57-A5DC502432F1}" type="presOf" srcId="{9C0522BD-5E39-4620-90D8-1585F22CB589}" destId="{B5EB44D0-AD25-40AA-997D-A309F71C3025}" srcOrd="0" destOrd="0" presId="urn:microsoft.com/office/officeart/2005/8/layout/vProcess5"/>
    <dgm:cxn modelId="{7689052D-9B38-4EBE-98E3-1E9B0D1B60FE}" type="presOf" srcId="{3CE237AC-1C56-43B1-9935-999B25E39D4B}" destId="{271D5AE6-7735-4BE5-A815-050F4BDDBAF1}" srcOrd="1" destOrd="0" presId="urn:microsoft.com/office/officeart/2005/8/layout/vProcess5"/>
    <dgm:cxn modelId="{73F4295D-7C05-4855-B763-C6A6E4898638}" srcId="{1B5F99B7-2EDD-4C38-B45B-35B32E5BA1B5}" destId="{3CE237AC-1C56-43B1-9935-999B25E39D4B}" srcOrd="1" destOrd="0" parTransId="{7ADC6151-126D-4953-9B44-52963901E977}" sibTransId="{308AFBD0-6DE8-49D0-9DB5-5FCFD604434E}"/>
    <dgm:cxn modelId="{78B6A043-67E2-4222-82ED-B38209C30DE5}" type="presOf" srcId="{1B5F99B7-2EDD-4C38-B45B-35B32E5BA1B5}" destId="{02C9E9B3-2CAF-4614-8DC3-DC0F9B9E93D9}" srcOrd="0" destOrd="0" presId="urn:microsoft.com/office/officeart/2005/8/layout/vProcess5"/>
    <dgm:cxn modelId="{3B99075A-E063-4837-A527-675D0A93E89F}" type="presParOf" srcId="{02C9E9B3-2CAF-4614-8DC3-DC0F9B9E93D9}" destId="{AEFCFBBD-1D73-4988-BFD5-0CCCFABC4792}" srcOrd="0" destOrd="0" presId="urn:microsoft.com/office/officeart/2005/8/layout/vProcess5"/>
    <dgm:cxn modelId="{455C14E1-F950-453E-B36C-40A9803AFD72}" type="presParOf" srcId="{02C9E9B3-2CAF-4614-8DC3-DC0F9B9E93D9}" destId="{A74D810C-F842-41E1-A2AA-F539E4372939}" srcOrd="1" destOrd="0" presId="urn:microsoft.com/office/officeart/2005/8/layout/vProcess5"/>
    <dgm:cxn modelId="{CCF88AE5-50C5-4D18-B16C-E773298F6683}" type="presParOf" srcId="{02C9E9B3-2CAF-4614-8DC3-DC0F9B9E93D9}" destId="{CE20BBF2-94D7-4A14-8674-86965CE0D873}" srcOrd="2" destOrd="0" presId="urn:microsoft.com/office/officeart/2005/8/layout/vProcess5"/>
    <dgm:cxn modelId="{6B39173A-0E62-4F7A-BE21-6CC452978E25}" type="presParOf" srcId="{02C9E9B3-2CAF-4614-8DC3-DC0F9B9E93D9}" destId="{B5EB44D0-AD25-40AA-997D-A309F71C3025}" srcOrd="3" destOrd="0" presId="urn:microsoft.com/office/officeart/2005/8/layout/vProcess5"/>
    <dgm:cxn modelId="{0A2EE001-6FB2-441C-BA78-697FA8605A80}" type="presParOf" srcId="{02C9E9B3-2CAF-4614-8DC3-DC0F9B9E93D9}" destId="{8E5F333D-7B69-4265-8C5C-88001308FEAF}" srcOrd="4" destOrd="0" presId="urn:microsoft.com/office/officeart/2005/8/layout/vProcess5"/>
    <dgm:cxn modelId="{B5D12555-94E7-4FA3-9AE0-320F917D293B}" type="presParOf" srcId="{02C9E9B3-2CAF-4614-8DC3-DC0F9B9E93D9}" destId="{09714E39-6C80-4E2F-8585-38DDF63305FE}" srcOrd="5" destOrd="0" presId="urn:microsoft.com/office/officeart/2005/8/layout/vProcess5"/>
    <dgm:cxn modelId="{DB4C46B1-7D08-45EA-AF99-2B852D30AA98}" type="presParOf" srcId="{02C9E9B3-2CAF-4614-8DC3-DC0F9B9E93D9}" destId="{EEC2D602-5311-40F7-8814-8463A7A4EA68}" srcOrd="6" destOrd="0" presId="urn:microsoft.com/office/officeart/2005/8/layout/vProcess5"/>
    <dgm:cxn modelId="{805D5FA0-40C8-4B0F-BD3D-CB8DEC7C4657}" type="presParOf" srcId="{02C9E9B3-2CAF-4614-8DC3-DC0F9B9E93D9}" destId="{271D5AE6-7735-4BE5-A815-050F4BDDBAF1}" srcOrd="7" destOrd="0" presId="urn:microsoft.com/office/officeart/2005/8/layout/vProcess5"/>
    <dgm:cxn modelId="{53ADBA82-6775-40A1-B82E-4FB9619EDBEE}" type="presParOf" srcId="{02C9E9B3-2CAF-4614-8DC3-DC0F9B9E93D9}" destId="{AAB7F17C-70A7-474E-A14F-70CD8A14EB1E}" srcOrd="8" destOrd="0" presId="urn:microsoft.com/office/officeart/2005/8/layout/vProcess5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7786FD-0A8D-46DD-829E-7B00475968A8}" type="doc">
      <dgm:prSet loTypeId="urn:microsoft.com/office/officeart/2005/8/layout/radial1" loCatId="cycle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23F0A242-E886-4455-8412-E79EA946E7FC}">
      <dgm:prSet phldrT="[Text]" custT="1"/>
      <dgm:spPr/>
      <dgm:t>
        <a:bodyPr/>
        <a:lstStyle/>
        <a:p>
          <a:r>
            <a:rPr lang="en-US" sz="2400" dirty="0" smtClean="0"/>
            <a:t>Appraisal design</a:t>
          </a:r>
          <a:endParaRPr lang="en-US" sz="2400" dirty="0"/>
        </a:p>
      </dgm:t>
    </dgm:pt>
    <dgm:pt modelId="{6F1B7A24-6B19-4375-B2D7-917207840809}" type="parTrans" cxnId="{C4A2909E-AFE6-466E-85D5-018428396F6E}">
      <dgm:prSet/>
      <dgm:spPr/>
      <dgm:t>
        <a:bodyPr/>
        <a:lstStyle/>
        <a:p>
          <a:endParaRPr lang="en-US"/>
        </a:p>
      </dgm:t>
    </dgm:pt>
    <dgm:pt modelId="{806C8568-6B38-4F7B-9F57-2F9406BB7ED4}" type="sibTrans" cxnId="{C4A2909E-AFE6-466E-85D5-018428396F6E}">
      <dgm:prSet/>
      <dgm:spPr/>
      <dgm:t>
        <a:bodyPr/>
        <a:lstStyle/>
        <a:p>
          <a:endParaRPr lang="en-US"/>
        </a:p>
      </dgm:t>
    </dgm:pt>
    <dgm:pt modelId="{8DA82AF6-4CF3-4E7C-8DB5-FCCA1C7A9541}">
      <dgm:prSet phldrT="[Text]" custT="1"/>
      <dgm:spPr/>
      <dgm:t>
        <a:bodyPr/>
        <a:lstStyle/>
        <a:p>
          <a:r>
            <a:rPr lang="en-US" sz="2400" dirty="0" smtClean="0"/>
            <a:t>Formal vs. informal	</a:t>
          </a:r>
          <a:endParaRPr lang="en-US" sz="2400" dirty="0"/>
        </a:p>
      </dgm:t>
    </dgm:pt>
    <dgm:pt modelId="{DEAD7E57-0DF0-4756-B1A6-3ACED6B15380}" type="parTrans" cxnId="{965C46B7-22FB-4F67-90FA-5A6A8B4FE3E2}">
      <dgm:prSet/>
      <dgm:spPr/>
      <dgm:t>
        <a:bodyPr/>
        <a:lstStyle/>
        <a:p>
          <a:endParaRPr lang="en-US"/>
        </a:p>
      </dgm:t>
    </dgm:pt>
    <dgm:pt modelId="{7663DA2D-E832-44D3-9CBC-4AF5DE453BC8}" type="sibTrans" cxnId="{965C46B7-22FB-4F67-90FA-5A6A8B4FE3E2}">
      <dgm:prSet/>
      <dgm:spPr/>
      <dgm:t>
        <a:bodyPr/>
        <a:lstStyle/>
        <a:p>
          <a:endParaRPr lang="en-US"/>
        </a:p>
      </dgm:t>
    </dgm:pt>
    <dgm:pt modelId="{0197D9AC-7584-4D13-AFCF-9DDAD6BA053C}">
      <dgm:prSet phldrT="[Text]" custT="1"/>
      <dgm:spPr/>
      <dgm:t>
        <a:bodyPr/>
        <a:lstStyle/>
        <a:p>
          <a:r>
            <a:rPr lang="en-US" sz="2400" dirty="0" smtClean="0"/>
            <a:t>Whose performance?</a:t>
          </a:r>
          <a:endParaRPr lang="en-US" sz="2400" dirty="0"/>
        </a:p>
      </dgm:t>
    </dgm:pt>
    <dgm:pt modelId="{21903352-D9DB-443E-AC0B-5C15AF887577}" type="parTrans" cxnId="{8B50BFBB-7CA4-45B1-AA61-F2ACFB9502C1}">
      <dgm:prSet/>
      <dgm:spPr/>
      <dgm:t>
        <a:bodyPr/>
        <a:lstStyle/>
        <a:p>
          <a:endParaRPr lang="en-US"/>
        </a:p>
      </dgm:t>
    </dgm:pt>
    <dgm:pt modelId="{733B76E3-8DB6-4A8B-BBCB-8348F9AA2B5E}" type="sibTrans" cxnId="{8B50BFBB-7CA4-45B1-AA61-F2ACFB9502C1}">
      <dgm:prSet/>
      <dgm:spPr/>
      <dgm:t>
        <a:bodyPr/>
        <a:lstStyle/>
        <a:p>
          <a:endParaRPr lang="en-US"/>
        </a:p>
      </dgm:t>
    </dgm:pt>
    <dgm:pt modelId="{A58C5EB7-5B2B-4C6C-8D54-259181809F58}">
      <dgm:prSet phldrT="[Text]" custT="1"/>
      <dgm:spPr/>
      <dgm:t>
        <a:bodyPr/>
        <a:lstStyle/>
        <a:p>
          <a:r>
            <a:rPr lang="en-US" sz="2400" dirty="0" smtClean="0"/>
            <a:t>Who are the raters?</a:t>
          </a:r>
          <a:endParaRPr lang="en-US" sz="2400" dirty="0"/>
        </a:p>
      </dgm:t>
    </dgm:pt>
    <dgm:pt modelId="{76BA39F7-F0AE-4C9A-99E6-11FFF7836B7A}" type="parTrans" cxnId="{100366D6-E0BA-471C-AB07-5A52FC2E6B65}">
      <dgm:prSet/>
      <dgm:spPr/>
      <dgm:t>
        <a:bodyPr/>
        <a:lstStyle/>
        <a:p>
          <a:endParaRPr lang="en-US"/>
        </a:p>
      </dgm:t>
    </dgm:pt>
    <dgm:pt modelId="{4BE31921-CF7A-4A5F-8BAF-575FA8AE290C}" type="sibTrans" cxnId="{100366D6-E0BA-471C-AB07-5A52FC2E6B65}">
      <dgm:prSet/>
      <dgm:spPr/>
      <dgm:t>
        <a:bodyPr/>
        <a:lstStyle/>
        <a:p>
          <a:endParaRPr lang="en-US"/>
        </a:p>
      </dgm:t>
    </dgm:pt>
    <dgm:pt modelId="{4AC465CF-2C08-41ED-9014-3F3D55E93A4A}">
      <dgm:prSet phldrT="[Text]" custT="1"/>
      <dgm:spPr/>
      <dgm:t>
        <a:bodyPr/>
        <a:lstStyle/>
        <a:p>
          <a:r>
            <a:rPr lang="en-US" sz="2400" dirty="0" smtClean="0"/>
            <a:t>What problems?</a:t>
          </a:r>
          <a:endParaRPr lang="en-US" sz="2400" dirty="0"/>
        </a:p>
      </dgm:t>
    </dgm:pt>
    <dgm:pt modelId="{2047EF0F-3EC2-42AA-951A-D24BF002CABE}" type="parTrans" cxnId="{379C435D-C3E9-4D8A-9242-B46C866B8F05}">
      <dgm:prSet/>
      <dgm:spPr/>
      <dgm:t>
        <a:bodyPr/>
        <a:lstStyle/>
        <a:p>
          <a:endParaRPr lang="en-US"/>
        </a:p>
      </dgm:t>
    </dgm:pt>
    <dgm:pt modelId="{DB097116-102F-4276-91F1-158594FF1A47}" type="sibTrans" cxnId="{379C435D-C3E9-4D8A-9242-B46C866B8F05}">
      <dgm:prSet/>
      <dgm:spPr/>
      <dgm:t>
        <a:bodyPr/>
        <a:lstStyle/>
        <a:p>
          <a:endParaRPr lang="en-US"/>
        </a:p>
      </dgm:t>
    </dgm:pt>
    <dgm:pt modelId="{1D8DDECE-336F-4580-AD1E-9414DC1ADB61}">
      <dgm:prSet custT="1"/>
      <dgm:spPr/>
      <dgm:t>
        <a:bodyPr/>
        <a:lstStyle/>
        <a:p>
          <a:r>
            <a:rPr lang="en-US" sz="2400" dirty="0" smtClean="0"/>
            <a:t>How to solve?</a:t>
          </a:r>
          <a:endParaRPr lang="en-US" sz="2400" dirty="0"/>
        </a:p>
      </dgm:t>
    </dgm:pt>
    <dgm:pt modelId="{D81D2FA4-C3DA-42A0-BBAE-30D927B52107}" type="parTrans" cxnId="{2C74887E-DA0E-4762-9DC4-6ACB30425223}">
      <dgm:prSet/>
      <dgm:spPr/>
      <dgm:t>
        <a:bodyPr/>
        <a:lstStyle/>
        <a:p>
          <a:endParaRPr lang="en-US"/>
        </a:p>
      </dgm:t>
    </dgm:pt>
    <dgm:pt modelId="{DB5728F7-C5C9-4D84-8902-BD89CDF44244}" type="sibTrans" cxnId="{2C74887E-DA0E-4762-9DC4-6ACB30425223}">
      <dgm:prSet/>
      <dgm:spPr/>
      <dgm:t>
        <a:bodyPr/>
        <a:lstStyle/>
        <a:p>
          <a:endParaRPr lang="en-US"/>
        </a:p>
      </dgm:t>
    </dgm:pt>
    <dgm:pt modelId="{EFBF5C34-3956-42A4-9AA7-0B115A06EEFE}">
      <dgm:prSet custT="1"/>
      <dgm:spPr/>
      <dgm:t>
        <a:bodyPr/>
        <a:lstStyle/>
        <a:p>
          <a:r>
            <a:rPr lang="en-US" sz="2400" dirty="0" smtClean="0"/>
            <a:t>What to evaluate?</a:t>
          </a:r>
          <a:endParaRPr lang="en-US" sz="2400" dirty="0"/>
        </a:p>
      </dgm:t>
    </dgm:pt>
    <dgm:pt modelId="{C09FA77B-8140-4CCD-A04D-D27F78D2938C}" type="parTrans" cxnId="{8EB10503-46F9-44DF-BE22-313FDFC5A5D6}">
      <dgm:prSet/>
      <dgm:spPr/>
      <dgm:t>
        <a:bodyPr/>
        <a:lstStyle/>
        <a:p>
          <a:endParaRPr lang="en-US"/>
        </a:p>
      </dgm:t>
    </dgm:pt>
    <dgm:pt modelId="{EEA13C0D-F2B5-4179-8320-2BEA3AC725C2}" type="sibTrans" cxnId="{8EB10503-46F9-44DF-BE22-313FDFC5A5D6}">
      <dgm:prSet/>
      <dgm:spPr/>
      <dgm:t>
        <a:bodyPr/>
        <a:lstStyle/>
        <a:p>
          <a:endParaRPr lang="en-US"/>
        </a:p>
      </dgm:t>
    </dgm:pt>
    <dgm:pt modelId="{0BCF1E7B-4C5F-456C-9771-E8C62B8D081B}">
      <dgm:prSet custT="1"/>
      <dgm:spPr/>
      <dgm:t>
        <a:bodyPr/>
        <a:lstStyle/>
        <a:p>
          <a:r>
            <a:rPr lang="en-US" sz="2400" dirty="0" smtClean="0"/>
            <a:t>What methods?</a:t>
          </a:r>
          <a:endParaRPr lang="en-US" sz="2400" dirty="0"/>
        </a:p>
      </dgm:t>
    </dgm:pt>
    <dgm:pt modelId="{9C4B4722-4FAF-4F98-9509-386743E714FC}" type="parTrans" cxnId="{905E1F78-E252-4C72-AE48-80C36D97275B}">
      <dgm:prSet/>
      <dgm:spPr/>
      <dgm:t>
        <a:bodyPr/>
        <a:lstStyle/>
        <a:p>
          <a:endParaRPr lang="en-US"/>
        </a:p>
      </dgm:t>
    </dgm:pt>
    <dgm:pt modelId="{E543EE29-973B-4830-84F8-CE258D9CC6D0}" type="sibTrans" cxnId="{905E1F78-E252-4C72-AE48-80C36D97275B}">
      <dgm:prSet/>
      <dgm:spPr/>
      <dgm:t>
        <a:bodyPr/>
        <a:lstStyle/>
        <a:p>
          <a:endParaRPr lang="en-US"/>
        </a:p>
      </dgm:t>
    </dgm:pt>
    <dgm:pt modelId="{1AAFBE31-A557-43A7-BC2B-367176405773}" type="pres">
      <dgm:prSet presAssocID="{AE7786FD-0A8D-46DD-829E-7B00475968A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6D9217-BB68-4CA2-A6C6-FD0BA4222FFD}" type="pres">
      <dgm:prSet presAssocID="{23F0A242-E886-4455-8412-E79EA946E7FC}" presName="centerShape" presStyleLbl="node0" presStyleIdx="0" presStyleCnt="1" custScaleX="163094"/>
      <dgm:spPr/>
      <dgm:t>
        <a:bodyPr/>
        <a:lstStyle/>
        <a:p>
          <a:endParaRPr lang="en-US"/>
        </a:p>
      </dgm:t>
    </dgm:pt>
    <dgm:pt modelId="{0CF9830B-6C8C-478E-9571-79D11BA32404}" type="pres">
      <dgm:prSet presAssocID="{DEAD7E57-0DF0-4756-B1A6-3ACED6B15380}" presName="Name9" presStyleLbl="parChTrans1D2" presStyleIdx="0" presStyleCnt="7"/>
      <dgm:spPr/>
      <dgm:t>
        <a:bodyPr/>
        <a:lstStyle/>
        <a:p>
          <a:endParaRPr lang="en-US"/>
        </a:p>
      </dgm:t>
    </dgm:pt>
    <dgm:pt modelId="{9DF1D900-3B41-4A62-BE26-E02C9C5692F8}" type="pres">
      <dgm:prSet presAssocID="{DEAD7E57-0DF0-4756-B1A6-3ACED6B15380}" presName="connTx" presStyleLbl="parChTrans1D2" presStyleIdx="0" presStyleCnt="7"/>
      <dgm:spPr/>
      <dgm:t>
        <a:bodyPr/>
        <a:lstStyle/>
        <a:p>
          <a:endParaRPr lang="en-US"/>
        </a:p>
      </dgm:t>
    </dgm:pt>
    <dgm:pt modelId="{6C1AD7F9-5C66-43E6-A02D-4CDEA27A6323}" type="pres">
      <dgm:prSet presAssocID="{8DA82AF6-4CF3-4E7C-8DB5-FCCA1C7A9541}" presName="node" presStyleLbl="node1" presStyleIdx="0" presStyleCnt="7" custScaleX="216633" custScaleY="92490" custRadScaleRad="103572" custRadScaleInc="-719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2C2231-ABA9-4762-BCEC-FB326DF0F1BB}" type="pres">
      <dgm:prSet presAssocID="{21903352-D9DB-443E-AC0B-5C15AF887577}" presName="Name9" presStyleLbl="parChTrans1D2" presStyleIdx="1" presStyleCnt="7"/>
      <dgm:spPr/>
      <dgm:t>
        <a:bodyPr/>
        <a:lstStyle/>
        <a:p>
          <a:endParaRPr lang="en-US"/>
        </a:p>
      </dgm:t>
    </dgm:pt>
    <dgm:pt modelId="{31574D4D-91B8-47C4-B3F8-357CB2D6494E}" type="pres">
      <dgm:prSet presAssocID="{21903352-D9DB-443E-AC0B-5C15AF887577}" presName="connTx" presStyleLbl="parChTrans1D2" presStyleIdx="1" presStyleCnt="7"/>
      <dgm:spPr/>
      <dgm:t>
        <a:bodyPr/>
        <a:lstStyle/>
        <a:p>
          <a:endParaRPr lang="en-US"/>
        </a:p>
      </dgm:t>
    </dgm:pt>
    <dgm:pt modelId="{BABDB2F8-7002-46A6-BE0C-B6609E5531AF}" type="pres">
      <dgm:prSet presAssocID="{0197D9AC-7584-4D13-AFCF-9DDAD6BA053C}" presName="node" presStyleLbl="node1" presStyleIdx="1" presStyleCnt="7" custScaleX="222770" custScaleY="78560" custRadScaleRad="138735" custRadScaleInc="471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9CACDE-6C22-4CAB-BA5A-2E2E3B3B54F7}" type="pres">
      <dgm:prSet presAssocID="{76BA39F7-F0AE-4C9A-99E6-11FFF7836B7A}" presName="Name9" presStyleLbl="parChTrans1D2" presStyleIdx="2" presStyleCnt="7"/>
      <dgm:spPr/>
      <dgm:t>
        <a:bodyPr/>
        <a:lstStyle/>
        <a:p>
          <a:endParaRPr lang="en-US"/>
        </a:p>
      </dgm:t>
    </dgm:pt>
    <dgm:pt modelId="{E49255DE-8A02-4973-8186-66D987AC323D}" type="pres">
      <dgm:prSet presAssocID="{76BA39F7-F0AE-4C9A-99E6-11FFF7836B7A}" presName="connTx" presStyleLbl="parChTrans1D2" presStyleIdx="2" presStyleCnt="7"/>
      <dgm:spPr/>
      <dgm:t>
        <a:bodyPr/>
        <a:lstStyle/>
        <a:p>
          <a:endParaRPr lang="en-US"/>
        </a:p>
      </dgm:t>
    </dgm:pt>
    <dgm:pt modelId="{12DD4C36-852D-4724-A2E0-4DAC2154704C}" type="pres">
      <dgm:prSet presAssocID="{A58C5EB7-5B2B-4C6C-8D54-259181809F58}" presName="node" presStyleLbl="node1" presStyleIdx="2" presStyleCnt="7" custScaleX="184168" custScaleY="83889" custRadScaleRad="158706" custRadScaleInc="-245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7A70D3-F15B-4E14-876A-2F277BB9A011}" type="pres">
      <dgm:prSet presAssocID="{2047EF0F-3EC2-42AA-951A-D24BF002CABE}" presName="Name9" presStyleLbl="parChTrans1D2" presStyleIdx="3" presStyleCnt="7"/>
      <dgm:spPr/>
      <dgm:t>
        <a:bodyPr/>
        <a:lstStyle/>
        <a:p>
          <a:endParaRPr lang="en-US"/>
        </a:p>
      </dgm:t>
    </dgm:pt>
    <dgm:pt modelId="{1BE524B5-3D0B-4DE1-BDB9-F3981DA80A58}" type="pres">
      <dgm:prSet presAssocID="{2047EF0F-3EC2-42AA-951A-D24BF002CABE}" presName="connTx" presStyleLbl="parChTrans1D2" presStyleIdx="3" presStyleCnt="7"/>
      <dgm:spPr/>
      <dgm:t>
        <a:bodyPr/>
        <a:lstStyle/>
        <a:p>
          <a:endParaRPr lang="en-US"/>
        </a:p>
      </dgm:t>
    </dgm:pt>
    <dgm:pt modelId="{16066035-4ECC-4D1C-8319-4C447F4DB60A}" type="pres">
      <dgm:prSet presAssocID="{4AC465CF-2C08-41ED-9014-3F3D55E93A4A}" presName="node" presStyleLbl="node1" presStyleIdx="3" presStyleCnt="7" custScaleX="173245" custScaleY="90311" custRadScaleRad="129714" custRadScaleInc="-977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D75F15-F98A-404B-926B-FC1EEEE23701}" type="pres">
      <dgm:prSet presAssocID="{D81D2FA4-C3DA-42A0-BBAE-30D927B52107}" presName="Name9" presStyleLbl="parChTrans1D2" presStyleIdx="4" presStyleCnt="7"/>
      <dgm:spPr/>
      <dgm:t>
        <a:bodyPr/>
        <a:lstStyle/>
        <a:p>
          <a:endParaRPr lang="en-US"/>
        </a:p>
      </dgm:t>
    </dgm:pt>
    <dgm:pt modelId="{EC8B8D07-EF2C-4838-A27D-B717F4689766}" type="pres">
      <dgm:prSet presAssocID="{D81D2FA4-C3DA-42A0-BBAE-30D927B52107}" presName="connTx" presStyleLbl="parChTrans1D2" presStyleIdx="4" presStyleCnt="7"/>
      <dgm:spPr/>
      <dgm:t>
        <a:bodyPr/>
        <a:lstStyle/>
        <a:p>
          <a:endParaRPr lang="en-US"/>
        </a:p>
      </dgm:t>
    </dgm:pt>
    <dgm:pt modelId="{CFDA5AB5-DCF2-441F-9A92-B14E2D6AA6DD}" type="pres">
      <dgm:prSet presAssocID="{1D8DDECE-336F-4580-AD1E-9414DC1ADB61}" presName="node" presStyleLbl="node1" presStyleIdx="4" presStyleCnt="7" custScaleX="115213" custRadScaleRad="98617" custRadScaleInc="-19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D066B5-C735-48C0-A482-3E85B4AA816C}" type="pres">
      <dgm:prSet presAssocID="{C09FA77B-8140-4CCD-A04D-D27F78D2938C}" presName="Name9" presStyleLbl="parChTrans1D2" presStyleIdx="5" presStyleCnt="7"/>
      <dgm:spPr/>
      <dgm:t>
        <a:bodyPr/>
        <a:lstStyle/>
        <a:p>
          <a:endParaRPr lang="en-US"/>
        </a:p>
      </dgm:t>
    </dgm:pt>
    <dgm:pt modelId="{84A32EA2-FF30-4FF6-9D4C-A72BAFEDD698}" type="pres">
      <dgm:prSet presAssocID="{C09FA77B-8140-4CCD-A04D-D27F78D2938C}" presName="connTx" presStyleLbl="parChTrans1D2" presStyleIdx="5" presStyleCnt="7"/>
      <dgm:spPr/>
      <dgm:t>
        <a:bodyPr/>
        <a:lstStyle/>
        <a:p>
          <a:endParaRPr lang="en-US"/>
        </a:p>
      </dgm:t>
    </dgm:pt>
    <dgm:pt modelId="{EFDAD52D-7644-487C-BCC7-8E985DA92B7A}" type="pres">
      <dgm:prSet presAssocID="{EFBF5C34-3956-42A4-9AA7-0B115A06EEFE}" presName="node" presStyleLbl="node1" presStyleIdx="5" presStyleCnt="7" custScaleX="185866" custRadScaleRad="150196" custRadScaleInc="-36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D2779B-CE7E-49C2-B9AB-93EF627E6C4E}" type="pres">
      <dgm:prSet presAssocID="{9C4B4722-4FAF-4F98-9509-386743E714FC}" presName="Name9" presStyleLbl="parChTrans1D2" presStyleIdx="6" presStyleCnt="7"/>
      <dgm:spPr/>
      <dgm:t>
        <a:bodyPr/>
        <a:lstStyle/>
        <a:p>
          <a:endParaRPr lang="en-US"/>
        </a:p>
      </dgm:t>
    </dgm:pt>
    <dgm:pt modelId="{95B907A8-8824-41F0-ADC5-F4D168A35995}" type="pres">
      <dgm:prSet presAssocID="{9C4B4722-4FAF-4F98-9509-386743E714FC}" presName="connTx" presStyleLbl="parChTrans1D2" presStyleIdx="6" presStyleCnt="7"/>
      <dgm:spPr/>
      <dgm:t>
        <a:bodyPr/>
        <a:lstStyle/>
        <a:p>
          <a:endParaRPr lang="en-US"/>
        </a:p>
      </dgm:t>
    </dgm:pt>
    <dgm:pt modelId="{B2EF90C6-64E5-49F1-8BC7-B194032DBD8D}" type="pres">
      <dgm:prSet presAssocID="{0BCF1E7B-4C5F-456C-9771-E8C62B8D081B}" presName="node" presStyleLbl="node1" presStyleIdx="6" presStyleCnt="7" custScaleX="192055" custRadScaleRad="157798" custRadScaleInc="-895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6568EB-600E-4DC2-8940-447862686799}" type="presOf" srcId="{4AC465CF-2C08-41ED-9014-3F3D55E93A4A}" destId="{16066035-4ECC-4D1C-8319-4C447F4DB60A}" srcOrd="0" destOrd="0" presId="urn:microsoft.com/office/officeart/2005/8/layout/radial1"/>
    <dgm:cxn modelId="{100366D6-E0BA-471C-AB07-5A52FC2E6B65}" srcId="{23F0A242-E886-4455-8412-E79EA946E7FC}" destId="{A58C5EB7-5B2B-4C6C-8D54-259181809F58}" srcOrd="2" destOrd="0" parTransId="{76BA39F7-F0AE-4C9A-99E6-11FFF7836B7A}" sibTransId="{4BE31921-CF7A-4A5F-8BAF-575FA8AE290C}"/>
    <dgm:cxn modelId="{74498210-48ED-4A82-973B-49A14B614F50}" type="presOf" srcId="{2047EF0F-3EC2-42AA-951A-D24BF002CABE}" destId="{1BE524B5-3D0B-4DE1-BDB9-F3981DA80A58}" srcOrd="1" destOrd="0" presId="urn:microsoft.com/office/officeart/2005/8/layout/radial1"/>
    <dgm:cxn modelId="{C4A2909E-AFE6-466E-85D5-018428396F6E}" srcId="{AE7786FD-0A8D-46DD-829E-7B00475968A8}" destId="{23F0A242-E886-4455-8412-E79EA946E7FC}" srcOrd="0" destOrd="0" parTransId="{6F1B7A24-6B19-4375-B2D7-917207840809}" sibTransId="{806C8568-6B38-4F7B-9F57-2F9406BB7ED4}"/>
    <dgm:cxn modelId="{D37B4BD4-2FF5-4D6D-940F-9709F6A36F09}" type="presOf" srcId="{9C4B4722-4FAF-4F98-9509-386743E714FC}" destId="{95B907A8-8824-41F0-ADC5-F4D168A35995}" srcOrd="1" destOrd="0" presId="urn:microsoft.com/office/officeart/2005/8/layout/radial1"/>
    <dgm:cxn modelId="{A870827C-8B99-42D1-BBED-7B36457577D7}" type="presOf" srcId="{0BCF1E7B-4C5F-456C-9771-E8C62B8D081B}" destId="{B2EF90C6-64E5-49F1-8BC7-B194032DBD8D}" srcOrd="0" destOrd="0" presId="urn:microsoft.com/office/officeart/2005/8/layout/radial1"/>
    <dgm:cxn modelId="{9C008AA7-DC2D-40F8-8D89-03487181676F}" type="presOf" srcId="{76BA39F7-F0AE-4C9A-99E6-11FFF7836B7A}" destId="{E49255DE-8A02-4973-8186-66D987AC323D}" srcOrd="1" destOrd="0" presId="urn:microsoft.com/office/officeart/2005/8/layout/radial1"/>
    <dgm:cxn modelId="{0CE12E42-9E48-43C3-B6FB-77B0F52B6E62}" type="presOf" srcId="{21903352-D9DB-443E-AC0B-5C15AF887577}" destId="{BB2C2231-ABA9-4762-BCEC-FB326DF0F1BB}" srcOrd="0" destOrd="0" presId="urn:microsoft.com/office/officeart/2005/8/layout/radial1"/>
    <dgm:cxn modelId="{905E1F78-E252-4C72-AE48-80C36D97275B}" srcId="{23F0A242-E886-4455-8412-E79EA946E7FC}" destId="{0BCF1E7B-4C5F-456C-9771-E8C62B8D081B}" srcOrd="6" destOrd="0" parTransId="{9C4B4722-4FAF-4F98-9509-386743E714FC}" sibTransId="{E543EE29-973B-4830-84F8-CE258D9CC6D0}"/>
    <dgm:cxn modelId="{14FD4BA1-45A8-43B8-9225-FD1D053EB2B6}" type="presOf" srcId="{DEAD7E57-0DF0-4756-B1A6-3ACED6B15380}" destId="{0CF9830B-6C8C-478E-9571-79D11BA32404}" srcOrd="0" destOrd="0" presId="urn:microsoft.com/office/officeart/2005/8/layout/radial1"/>
    <dgm:cxn modelId="{47801FE8-F1BF-4502-B607-C41B36CA1591}" type="presOf" srcId="{21903352-D9DB-443E-AC0B-5C15AF887577}" destId="{31574D4D-91B8-47C4-B3F8-357CB2D6494E}" srcOrd="1" destOrd="0" presId="urn:microsoft.com/office/officeart/2005/8/layout/radial1"/>
    <dgm:cxn modelId="{1477AA41-31C2-43EB-94AD-BE1B0DEB51A5}" type="presOf" srcId="{2047EF0F-3EC2-42AA-951A-D24BF002CABE}" destId="{307A70D3-F15B-4E14-876A-2F277BB9A011}" srcOrd="0" destOrd="0" presId="urn:microsoft.com/office/officeart/2005/8/layout/radial1"/>
    <dgm:cxn modelId="{32BE5D7A-9502-4A31-B1F7-58056F598740}" type="presOf" srcId="{D81D2FA4-C3DA-42A0-BBAE-30D927B52107}" destId="{E3D75F15-F98A-404B-926B-FC1EEEE23701}" srcOrd="0" destOrd="0" presId="urn:microsoft.com/office/officeart/2005/8/layout/radial1"/>
    <dgm:cxn modelId="{5931CC4F-01F7-4B3F-B3C2-8F8A6F963CC2}" type="presOf" srcId="{8DA82AF6-4CF3-4E7C-8DB5-FCCA1C7A9541}" destId="{6C1AD7F9-5C66-43E6-A02D-4CDEA27A6323}" srcOrd="0" destOrd="0" presId="urn:microsoft.com/office/officeart/2005/8/layout/radial1"/>
    <dgm:cxn modelId="{965C46B7-22FB-4F67-90FA-5A6A8B4FE3E2}" srcId="{23F0A242-E886-4455-8412-E79EA946E7FC}" destId="{8DA82AF6-4CF3-4E7C-8DB5-FCCA1C7A9541}" srcOrd="0" destOrd="0" parTransId="{DEAD7E57-0DF0-4756-B1A6-3ACED6B15380}" sibTransId="{7663DA2D-E832-44D3-9CBC-4AF5DE453BC8}"/>
    <dgm:cxn modelId="{379C435D-C3E9-4D8A-9242-B46C866B8F05}" srcId="{23F0A242-E886-4455-8412-E79EA946E7FC}" destId="{4AC465CF-2C08-41ED-9014-3F3D55E93A4A}" srcOrd="3" destOrd="0" parTransId="{2047EF0F-3EC2-42AA-951A-D24BF002CABE}" sibTransId="{DB097116-102F-4276-91F1-158594FF1A47}"/>
    <dgm:cxn modelId="{67E81947-4E89-401E-9FA2-3EF4E8A93EE0}" type="presOf" srcId="{EFBF5C34-3956-42A4-9AA7-0B115A06EEFE}" destId="{EFDAD52D-7644-487C-BCC7-8E985DA92B7A}" srcOrd="0" destOrd="0" presId="urn:microsoft.com/office/officeart/2005/8/layout/radial1"/>
    <dgm:cxn modelId="{8BEE718B-7431-471B-92BB-F3D1DB35D3F9}" type="presOf" srcId="{76BA39F7-F0AE-4C9A-99E6-11FFF7836B7A}" destId="{589CACDE-6C22-4CAB-BA5A-2E2E3B3B54F7}" srcOrd="0" destOrd="0" presId="urn:microsoft.com/office/officeart/2005/8/layout/radial1"/>
    <dgm:cxn modelId="{B7B09EC8-ECFB-4FAB-90F9-E3430B3F0CE9}" type="presOf" srcId="{1D8DDECE-336F-4580-AD1E-9414DC1ADB61}" destId="{CFDA5AB5-DCF2-441F-9A92-B14E2D6AA6DD}" srcOrd="0" destOrd="0" presId="urn:microsoft.com/office/officeart/2005/8/layout/radial1"/>
    <dgm:cxn modelId="{4AA462DE-B32A-49F7-829C-02A71D35A718}" type="presOf" srcId="{C09FA77B-8140-4CCD-A04D-D27F78D2938C}" destId="{73D066B5-C735-48C0-A482-3E85B4AA816C}" srcOrd="0" destOrd="0" presId="urn:microsoft.com/office/officeart/2005/8/layout/radial1"/>
    <dgm:cxn modelId="{8B50BFBB-7CA4-45B1-AA61-F2ACFB9502C1}" srcId="{23F0A242-E886-4455-8412-E79EA946E7FC}" destId="{0197D9AC-7584-4D13-AFCF-9DDAD6BA053C}" srcOrd="1" destOrd="0" parTransId="{21903352-D9DB-443E-AC0B-5C15AF887577}" sibTransId="{733B76E3-8DB6-4A8B-BBCB-8348F9AA2B5E}"/>
    <dgm:cxn modelId="{2C258B28-DC4A-4075-8768-2B6269860D9B}" type="presOf" srcId="{DEAD7E57-0DF0-4756-B1A6-3ACED6B15380}" destId="{9DF1D900-3B41-4A62-BE26-E02C9C5692F8}" srcOrd="1" destOrd="0" presId="urn:microsoft.com/office/officeart/2005/8/layout/radial1"/>
    <dgm:cxn modelId="{E0269D3D-EBA7-42DD-BF6A-A0FC96A50C13}" type="presOf" srcId="{23F0A242-E886-4455-8412-E79EA946E7FC}" destId="{426D9217-BB68-4CA2-A6C6-FD0BA4222FFD}" srcOrd="0" destOrd="0" presId="urn:microsoft.com/office/officeart/2005/8/layout/radial1"/>
    <dgm:cxn modelId="{2C74887E-DA0E-4762-9DC4-6ACB30425223}" srcId="{23F0A242-E886-4455-8412-E79EA946E7FC}" destId="{1D8DDECE-336F-4580-AD1E-9414DC1ADB61}" srcOrd="4" destOrd="0" parTransId="{D81D2FA4-C3DA-42A0-BBAE-30D927B52107}" sibTransId="{DB5728F7-C5C9-4D84-8902-BD89CDF44244}"/>
    <dgm:cxn modelId="{DD461CD7-D146-41CC-8ED6-16585E4CFBC9}" type="presOf" srcId="{C09FA77B-8140-4CCD-A04D-D27F78D2938C}" destId="{84A32EA2-FF30-4FF6-9D4C-A72BAFEDD698}" srcOrd="1" destOrd="0" presId="urn:microsoft.com/office/officeart/2005/8/layout/radial1"/>
    <dgm:cxn modelId="{31927D20-A450-4F14-A8B4-96F2096F0E85}" type="presOf" srcId="{0197D9AC-7584-4D13-AFCF-9DDAD6BA053C}" destId="{BABDB2F8-7002-46A6-BE0C-B6609E5531AF}" srcOrd="0" destOrd="0" presId="urn:microsoft.com/office/officeart/2005/8/layout/radial1"/>
    <dgm:cxn modelId="{E13641F8-0214-4DE7-A12F-C1E4803A9C03}" type="presOf" srcId="{AE7786FD-0A8D-46DD-829E-7B00475968A8}" destId="{1AAFBE31-A557-43A7-BC2B-367176405773}" srcOrd="0" destOrd="0" presId="urn:microsoft.com/office/officeart/2005/8/layout/radial1"/>
    <dgm:cxn modelId="{BA0EFF46-F184-4DE4-B009-1E73DE2CD2FE}" type="presOf" srcId="{9C4B4722-4FAF-4F98-9509-386743E714FC}" destId="{C3D2779B-CE7E-49C2-B9AB-93EF627E6C4E}" srcOrd="0" destOrd="0" presId="urn:microsoft.com/office/officeart/2005/8/layout/radial1"/>
    <dgm:cxn modelId="{23738978-E772-4D02-80B9-5A8A1B2E7C90}" type="presOf" srcId="{A58C5EB7-5B2B-4C6C-8D54-259181809F58}" destId="{12DD4C36-852D-4724-A2E0-4DAC2154704C}" srcOrd="0" destOrd="0" presId="urn:microsoft.com/office/officeart/2005/8/layout/radial1"/>
    <dgm:cxn modelId="{87862695-222D-43CD-936F-670BCE0034A8}" type="presOf" srcId="{D81D2FA4-C3DA-42A0-BBAE-30D927B52107}" destId="{EC8B8D07-EF2C-4838-A27D-B717F4689766}" srcOrd="1" destOrd="0" presId="urn:microsoft.com/office/officeart/2005/8/layout/radial1"/>
    <dgm:cxn modelId="{8EB10503-46F9-44DF-BE22-313FDFC5A5D6}" srcId="{23F0A242-E886-4455-8412-E79EA946E7FC}" destId="{EFBF5C34-3956-42A4-9AA7-0B115A06EEFE}" srcOrd="5" destOrd="0" parTransId="{C09FA77B-8140-4CCD-A04D-D27F78D2938C}" sibTransId="{EEA13C0D-F2B5-4179-8320-2BEA3AC725C2}"/>
    <dgm:cxn modelId="{3BEB7006-9494-4AA5-B9E6-A903D8C5512B}" type="presParOf" srcId="{1AAFBE31-A557-43A7-BC2B-367176405773}" destId="{426D9217-BB68-4CA2-A6C6-FD0BA4222FFD}" srcOrd="0" destOrd="0" presId="urn:microsoft.com/office/officeart/2005/8/layout/radial1"/>
    <dgm:cxn modelId="{B80B669D-0083-4E2B-AAE8-9015AD153627}" type="presParOf" srcId="{1AAFBE31-A557-43A7-BC2B-367176405773}" destId="{0CF9830B-6C8C-478E-9571-79D11BA32404}" srcOrd="1" destOrd="0" presId="urn:microsoft.com/office/officeart/2005/8/layout/radial1"/>
    <dgm:cxn modelId="{08D56902-003A-4463-8689-3D00C7D54BE3}" type="presParOf" srcId="{0CF9830B-6C8C-478E-9571-79D11BA32404}" destId="{9DF1D900-3B41-4A62-BE26-E02C9C5692F8}" srcOrd="0" destOrd="0" presId="urn:microsoft.com/office/officeart/2005/8/layout/radial1"/>
    <dgm:cxn modelId="{F240BB19-3DB5-4B3A-919B-D9A9EF7E81AC}" type="presParOf" srcId="{1AAFBE31-A557-43A7-BC2B-367176405773}" destId="{6C1AD7F9-5C66-43E6-A02D-4CDEA27A6323}" srcOrd="2" destOrd="0" presId="urn:microsoft.com/office/officeart/2005/8/layout/radial1"/>
    <dgm:cxn modelId="{291393E6-24B6-475B-8FC2-3227C78482F0}" type="presParOf" srcId="{1AAFBE31-A557-43A7-BC2B-367176405773}" destId="{BB2C2231-ABA9-4762-BCEC-FB326DF0F1BB}" srcOrd="3" destOrd="0" presId="urn:microsoft.com/office/officeart/2005/8/layout/radial1"/>
    <dgm:cxn modelId="{5E093FEB-62F3-465D-AB71-C4DC63301FDA}" type="presParOf" srcId="{BB2C2231-ABA9-4762-BCEC-FB326DF0F1BB}" destId="{31574D4D-91B8-47C4-B3F8-357CB2D6494E}" srcOrd="0" destOrd="0" presId="urn:microsoft.com/office/officeart/2005/8/layout/radial1"/>
    <dgm:cxn modelId="{97777958-16B2-4B97-9446-4AFB436E51C2}" type="presParOf" srcId="{1AAFBE31-A557-43A7-BC2B-367176405773}" destId="{BABDB2F8-7002-46A6-BE0C-B6609E5531AF}" srcOrd="4" destOrd="0" presId="urn:microsoft.com/office/officeart/2005/8/layout/radial1"/>
    <dgm:cxn modelId="{EF58801A-FE6F-4546-BE8B-DE0E54E342FC}" type="presParOf" srcId="{1AAFBE31-A557-43A7-BC2B-367176405773}" destId="{589CACDE-6C22-4CAB-BA5A-2E2E3B3B54F7}" srcOrd="5" destOrd="0" presId="urn:microsoft.com/office/officeart/2005/8/layout/radial1"/>
    <dgm:cxn modelId="{02ECD07C-34E3-428F-A00C-70EC9C23CE1C}" type="presParOf" srcId="{589CACDE-6C22-4CAB-BA5A-2E2E3B3B54F7}" destId="{E49255DE-8A02-4973-8186-66D987AC323D}" srcOrd="0" destOrd="0" presId="urn:microsoft.com/office/officeart/2005/8/layout/radial1"/>
    <dgm:cxn modelId="{C986033C-4960-41D1-AE44-BD17F2166C6B}" type="presParOf" srcId="{1AAFBE31-A557-43A7-BC2B-367176405773}" destId="{12DD4C36-852D-4724-A2E0-4DAC2154704C}" srcOrd="6" destOrd="0" presId="urn:microsoft.com/office/officeart/2005/8/layout/radial1"/>
    <dgm:cxn modelId="{77E1417F-63CD-4877-A24B-AC930DAEDDA6}" type="presParOf" srcId="{1AAFBE31-A557-43A7-BC2B-367176405773}" destId="{307A70D3-F15B-4E14-876A-2F277BB9A011}" srcOrd="7" destOrd="0" presId="urn:microsoft.com/office/officeart/2005/8/layout/radial1"/>
    <dgm:cxn modelId="{2480C01C-1BC8-4BEE-9C07-1196A28EA2B6}" type="presParOf" srcId="{307A70D3-F15B-4E14-876A-2F277BB9A011}" destId="{1BE524B5-3D0B-4DE1-BDB9-F3981DA80A58}" srcOrd="0" destOrd="0" presId="urn:microsoft.com/office/officeart/2005/8/layout/radial1"/>
    <dgm:cxn modelId="{1E49B800-1E8E-4D03-86D7-5BF7185FF797}" type="presParOf" srcId="{1AAFBE31-A557-43A7-BC2B-367176405773}" destId="{16066035-4ECC-4D1C-8319-4C447F4DB60A}" srcOrd="8" destOrd="0" presId="urn:microsoft.com/office/officeart/2005/8/layout/radial1"/>
    <dgm:cxn modelId="{4044E550-3FE8-49C7-A90E-8643231B38D2}" type="presParOf" srcId="{1AAFBE31-A557-43A7-BC2B-367176405773}" destId="{E3D75F15-F98A-404B-926B-FC1EEEE23701}" srcOrd="9" destOrd="0" presId="urn:microsoft.com/office/officeart/2005/8/layout/radial1"/>
    <dgm:cxn modelId="{6A0A2353-374A-4503-8FF6-F9B24EE55896}" type="presParOf" srcId="{E3D75F15-F98A-404B-926B-FC1EEEE23701}" destId="{EC8B8D07-EF2C-4838-A27D-B717F4689766}" srcOrd="0" destOrd="0" presId="urn:microsoft.com/office/officeart/2005/8/layout/radial1"/>
    <dgm:cxn modelId="{D8B84648-30D2-4E7B-9F17-CBC9B56FD0AA}" type="presParOf" srcId="{1AAFBE31-A557-43A7-BC2B-367176405773}" destId="{CFDA5AB5-DCF2-441F-9A92-B14E2D6AA6DD}" srcOrd="10" destOrd="0" presId="urn:microsoft.com/office/officeart/2005/8/layout/radial1"/>
    <dgm:cxn modelId="{9FD5BF49-3C15-4D45-A785-2835E9BFAD34}" type="presParOf" srcId="{1AAFBE31-A557-43A7-BC2B-367176405773}" destId="{73D066B5-C735-48C0-A482-3E85B4AA816C}" srcOrd="11" destOrd="0" presId="urn:microsoft.com/office/officeart/2005/8/layout/radial1"/>
    <dgm:cxn modelId="{97D5206E-E3F0-4239-8092-B01D99CD8B70}" type="presParOf" srcId="{73D066B5-C735-48C0-A482-3E85B4AA816C}" destId="{84A32EA2-FF30-4FF6-9D4C-A72BAFEDD698}" srcOrd="0" destOrd="0" presId="urn:microsoft.com/office/officeart/2005/8/layout/radial1"/>
    <dgm:cxn modelId="{F04AF671-84BC-4A0A-AB41-49FA194C3ADD}" type="presParOf" srcId="{1AAFBE31-A557-43A7-BC2B-367176405773}" destId="{EFDAD52D-7644-487C-BCC7-8E985DA92B7A}" srcOrd="12" destOrd="0" presId="urn:microsoft.com/office/officeart/2005/8/layout/radial1"/>
    <dgm:cxn modelId="{ED508B0C-27EB-4273-949E-064C49A5FA86}" type="presParOf" srcId="{1AAFBE31-A557-43A7-BC2B-367176405773}" destId="{C3D2779B-CE7E-49C2-B9AB-93EF627E6C4E}" srcOrd="13" destOrd="0" presId="urn:microsoft.com/office/officeart/2005/8/layout/radial1"/>
    <dgm:cxn modelId="{A6823A68-C707-4832-BF53-40369E814289}" type="presParOf" srcId="{C3D2779B-CE7E-49C2-B9AB-93EF627E6C4E}" destId="{95B907A8-8824-41F0-ADC5-F4D168A35995}" srcOrd="0" destOrd="0" presId="urn:microsoft.com/office/officeart/2005/8/layout/radial1"/>
    <dgm:cxn modelId="{15D6E63E-1844-48FD-AF9A-8DE40A1E03E5}" type="presParOf" srcId="{1AAFBE31-A557-43A7-BC2B-367176405773}" destId="{B2EF90C6-64E5-49F1-8BC7-B194032DBD8D}" srcOrd="14" destOrd="0" presId="urn:microsoft.com/office/officeart/2005/8/layout/radial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26D92D-312D-4527-98FB-E3D270B108A5}" type="doc">
      <dgm:prSet loTypeId="urn:microsoft.com/office/officeart/2005/8/layout/vProcess5" loCatId="process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EF963EBD-44EA-46C2-BFFB-6A72E07AC7A8}">
      <dgm:prSet phldrT="[Text]" custT="1"/>
      <dgm:spPr/>
      <dgm:t>
        <a:bodyPr/>
        <a:lstStyle/>
        <a:p>
          <a:r>
            <a:rPr lang="en-US" sz="2400" dirty="0" smtClean="0">
              <a:latin typeface="Times New Roman" pitchFamily="18" charset="0"/>
              <a:ea typeface="+mn-ea"/>
              <a:cs typeface="+mn-cs"/>
            </a:rPr>
            <a:t>Individuals from various departments are brought together</a:t>
          </a:r>
        </a:p>
      </dgm:t>
    </dgm:pt>
    <dgm:pt modelId="{5E1D790C-E6C8-49FE-B47F-9682825A5D51}" type="parTrans" cxnId="{7124D819-7349-4663-B4E7-DDE11101C742}">
      <dgm:prSet/>
      <dgm:spPr/>
      <dgm:t>
        <a:bodyPr/>
        <a:lstStyle/>
        <a:p>
          <a:endParaRPr lang="en-US"/>
        </a:p>
      </dgm:t>
    </dgm:pt>
    <dgm:pt modelId="{3BA866FA-7EA2-4D96-AA2A-D075775C405F}" type="sibTrans" cxnId="{7124D819-7349-4663-B4E7-DDE11101C742}">
      <dgm:prSet/>
      <dgm:spPr/>
      <dgm:t>
        <a:bodyPr/>
        <a:lstStyle/>
        <a:p>
          <a:endParaRPr lang="en-US"/>
        </a:p>
      </dgm:t>
    </dgm:pt>
    <dgm:pt modelId="{8CDC195A-DD47-486C-8B8F-C18CFB93E407}">
      <dgm:prSet custT="1"/>
      <dgm:spPr/>
      <dgm:t>
        <a:bodyPr/>
        <a:lstStyle/>
        <a:p>
          <a:r>
            <a:rPr lang="en-US" sz="2400" dirty="0" smtClean="0">
              <a:latin typeface="Times New Roman" pitchFamily="18" charset="0"/>
              <a:ea typeface="+mn-ea"/>
              <a:cs typeface="+mn-cs"/>
            </a:rPr>
            <a:t>Assessment are done by experts using practices like role play, case studies, transactional analysis, simulation exercises</a:t>
          </a:r>
          <a:r>
            <a:rPr lang="en-US" sz="1900" dirty="0" smtClean="0"/>
            <a:t>	</a:t>
          </a:r>
          <a:endParaRPr lang="en-US" sz="1900" dirty="0"/>
        </a:p>
      </dgm:t>
    </dgm:pt>
    <dgm:pt modelId="{A0D496D1-5463-49ED-8728-1BDC8FAB6616}" type="parTrans" cxnId="{78278828-593C-4458-8133-4616609FB772}">
      <dgm:prSet/>
      <dgm:spPr/>
      <dgm:t>
        <a:bodyPr/>
        <a:lstStyle/>
        <a:p>
          <a:endParaRPr lang="en-US"/>
        </a:p>
      </dgm:t>
    </dgm:pt>
    <dgm:pt modelId="{16B5A7B7-350E-4890-91AB-BB49186C0FFE}" type="sibTrans" cxnId="{78278828-593C-4458-8133-4616609FB772}">
      <dgm:prSet/>
      <dgm:spPr/>
      <dgm:t>
        <a:bodyPr/>
        <a:lstStyle/>
        <a:p>
          <a:endParaRPr lang="en-US"/>
        </a:p>
      </dgm:t>
    </dgm:pt>
    <dgm:pt modelId="{96D6FA31-2259-4C19-8F7B-D708D84286A3}">
      <dgm:prSet custT="1"/>
      <dgm:spPr/>
      <dgm:t>
        <a:bodyPr/>
        <a:lstStyle/>
        <a:p>
          <a:r>
            <a:rPr lang="en-US" sz="2400" dirty="0" smtClean="0">
              <a:latin typeface="Times New Roman" pitchFamily="18" charset="0"/>
              <a:ea typeface="+mn-ea"/>
              <a:cs typeface="+mn-cs"/>
            </a:rPr>
            <a:t>Ranking of participants on the basis of merit</a:t>
          </a:r>
          <a:endParaRPr lang="en-US" sz="2400" dirty="0">
            <a:latin typeface="Times New Roman" pitchFamily="18" charset="0"/>
            <a:ea typeface="+mn-ea"/>
            <a:cs typeface="+mn-cs"/>
          </a:endParaRPr>
        </a:p>
      </dgm:t>
    </dgm:pt>
    <dgm:pt modelId="{0E73FEA1-498A-4C80-99B3-58168FC60BBE}" type="parTrans" cxnId="{479973E5-B9F7-416A-904A-249B6BE732BB}">
      <dgm:prSet/>
      <dgm:spPr/>
      <dgm:t>
        <a:bodyPr/>
        <a:lstStyle/>
        <a:p>
          <a:endParaRPr lang="en-US"/>
        </a:p>
      </dgm:t>
    </dgm:pt>
    <dgm:pt modelId="{EB2CEC83-EE38-45C1-9FA7-80B02AB04EA3}" type="sibTrans" cxnId="{479973E5-B9F7-416A-904A-249B6BE732BB}">
      <dgm:prSet/>
      <dgm:spPr/>
      <dgm:t>
        <a:bodyPr/>
        <a:lstStyle/>
        <a:p>
          <a:endParaRPr lang="en-US"/>
        </a:p>
      </dgm:t>
    </dgm:pt>
    <dgm:pt modelId="{05B4A655-C57D-4877-9AD1-717E22F8B195}" type="pres">
      <dgm:prSet presAssocID="{C826D92D-312D-4527-98FB-E3D270B108A5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B3CCFA-0558-422F-8FF2-968E4F68CCA6}" type="pres">
      <dgm:prSet presAssocID="{C826D92D-312D-4527-98FB-E3D270B108A5}" presName="dummyMaxCanvas" presStyleCnt="0">
        <dgm:presLayoutVars/>
      </dgm:prSet>
      <dgm:spPr/>
    </dgm:pt>
    <dgm:pt modelId="{288CE8C5-8FD1-4F25-A5A8-8CA2FC1B2AA5}" type="pres">
      <dgm:prSet presAssocID="{C826D92D-312D-4527-98FB-E3D270B108A5}" presName="ThreeNodes_1" presStyleLbl="node1" presStyleIdx="0" presStyleCnt="3" custScaleX="117647" custLinFactNeighborX="-1471" custLinFactNeighborY="-41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F42E90-A75D-48C3-B4EA-4A4C22D1D9D6}" type="pres">
      <dgm:prSet presAssocID="{C826D92D-312D-4527-98FB-E3D270B108A5}" presName="ThreeNodes_2" presStyleLbl="node1" presStyleIdx="1" presStyleCnt="3" custScaleX="1176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E6131-7B86-4632-849A-BD94CCCC8C9A}" type="pres">
      <dgm:prSet presAssocID="{C826D92D-312D-4527-98FB-E3D270B108A5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1DD546-C685-41C1-A014-4D222180EE39}" type="pres">
      <dgm:prSet presAssocID="{C826D92D-312D-4527-98FB-E3D270B108A5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572699-69FB-4755-970F-F6D3388810B7}" type="pres">
      <dgm:prSet presAssocID="{C826D92D-312D-4527-98FB-E3D270B108A5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A2C8D0-8E07-44D9-A99E-9296A838B481}" type="pres">
      <dgm:prSet presAssocID="{C826D92D-312D-4527-98FB-E3D270B108A5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5B8A38-129F-41E3-8079-04D76BECCD1F}" type="pres">
      <dgm:prSet presAssocID="{C826D92D-312D-4527-98FB-E3D270B108A5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3CDB18-4F71-4C47-8D4A-A65038975E2D}" type="pres">
      <dgm:prSet presAssocID="{C826D92D-312D-4527-98FB-E3D270B108A5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24D819-7349-4663-B4E7-DDE11101C742}" srcId="{C826D92D-312D-4527-98FB-E3D270B108A5}" destId="{EF963EBD-44EA-46C2-BFFB-6A72E07AC7A8}" srcOrd="0" destOrd="0" parTransId="{5E1D790C-E6C8-49FE-B47F-9682825A5D51}" sibTransId="{3BA866FA-7EA2-4D96-AA2A-D075775C405F}"/>
    <dgm:cxn modelId="{479973E5-B9F7-416A-904A-249B6BE732BB}" srcId="{C826D92D-312D-4527-98FB-E3D270B108A5}" destId="{96D6FA31-2259-4C19-8F7B-D708D84286A3}" srcOrd="2" destOrd="0" parTransId="{0E73FEA1-498A-4C80-99B3-58168FC60BBE}" sibTransId="{EB2CEC83-EE38-45C1-9FA7-80B02AB04EA3}"/>
    <dgm:cxn modelId="{463E5A2E-8A38-4EC6-AD02-5DC5348351C4}" type="presOf" srcId="{96D6FA31-2259-4C19-8F7B-D708D84286A3}" destId="{F3AE6131-7B86-4632-849A-BD94CCCC8C9A}" srcOrd="0" destOrd="0" presId="urn:microsoft.com/office/officeart/2005/8/layout/vProcess5"/>
    <dgm:cxn modelId="{A39917EA-1F89-4C2B-AC54-B5C54D8726A0}" type="presOf" srcId="{C826D92D-312D-4527-98FB-E3D270B108A5}" destId="{05B4A655-C57D-4877-9AD1-717E22F8B195}" srcOrd="0" destOrd="0" presId="urn:microsoft.com/office/officeart/2005/8/layout/vProcess5"/>
    <dgm:cxn modelId="{6AB7D133-DA80-4105-ABC8-0183F97DEBA3}" type="presOf" srcId="{96D6FA31-2259-4C19-8F7B-D708D84286A3}" destId="{333CDB18-4F71-4C47-8D4A-A65038975E2D}" srcOrd="1" destOrd="0" presId="urn:microsoft.com/office/officeart/2005/8/layout/vProcess5"/>
    <dgm:cxn modelId="{88F15550-2B41-4A3A-9B18-C4303282771A}" type="presOf" srcId="{EF963EBD-44EA-46C2-BFFB-6A72E07AC7A8}" destId="{13A2C8D0-8E07-44D9-A99E-9296A838B481}" srcOrd="1" destOrd="0" presId="urn:microsoft.com/office/officeart/2005/8/layout/vProcess5"/>
    <dgm:cxn modelId="{54045FE6-13D2-484F-AA67-6688EF111637}" type="presOf" srcId="{16B5A7B7-350E-4890-91AB-BB49186C0FFE}" destId="{4C572699-69FB-4755-970F-F6D3388810B7}" srcOrd="0" destOrd="0" presId="urn:microsoft.com/office/officeart/2005/8/layout/vProcess5"/>
    <dgm:cxn modelId="{78278828-593C-4458-8133-4616609FB772}" srcId="{C826D92D-312D-4527-98FB-E3D270B108A5}" destId="{8CDC195A-DD47-486C-8B8F-C18CFB93E407}" srcOrd="1" destOrd="0" parTransId="{A0D496D1-5463-49ED-8728-1BDC8FAB6616}" sibTransId="{16B5A7B7-350E-4890-91AB-BB49186C0FFE}"/>
    <dgm:cxn modelId="{C7143A11-F786-464B-A462-2884737C6B4C}" type="presOf" srcId="{8CDC195A-DD47-486C-8B8F-C18CFB93E407}" destId="{47F42E90-A75D-48C3-B4EA-4A4C22D1D9D6}" srcOrd="0" destOrd="0" presId="urn:microsoft.com/office/officeart/2005/8/layout/vProcess5"/>
    <dgm:cxn modelId="{0AFB8B85-E5FF-48FE-BA93-20AB738E7D45}" type="presOf" srcId="{8CDC195A-DD47-486C-8B8F-C18CFB93E407}" destId="{605B8A38-129F-41E3-8079-04D76BECCD1F}" srcOrd="1" destOrd="0" presId="urn:microsoft.com/office/officeart/2005/8/layout/vProcess5"/>
    <dgm:cxn modelId="{C4CCD75B-BCAF-4B49-915D-C302A91B12AC}" type="presOf" srcId="{3BA866FA-7EA2-4D96-AA2A-D075775C405F}" destId="{5D1DD546-C685-41C1-A014-4D222180EE39}" srcOrd="0" destOrd="0" presId="urn:microsoft.com/office/officeart/2005/8/layout/vProcess5"/>
    <dgm:cxn modelId="{B063719E-DC6F-4C78-8FFF-C51B887841BE}" type="presOf" srcId="{EF963EBD-44EA-46C2-BFFB-6A72E07AC7A8}" destId="{288CE8C5-8FD1-4F25-A5A8-8CA2FC1B2AA5}" srcOrd="0" destOrd="0" presId="urn:microsoft.com/office/officeart/2005/8/layout/vProcess5"/>
    <dgm:cxn modelId="{526C7F65-3228-4784-8AC7-A86296A17867}" type="presParOf" srcId="{05B4A655-C57D-4877-9AD1-717E22F8B195}" destId="{3CB3CCFA-0558-422F-8FF2-968E4F68CCA6}" srcOrd="0" destOrd="0" presId="urn:microsoft.com/office/officeart/2005/8/layout/vProcess5"/>
    <dgm:cxn modelId="{C034A094-4E08-42BF-9F2D-381E4FB8EEEB}" type="presParOf" srcId="{05B4A655-C57D-4877-9AD1-717E22F8B195}" destId="{288CE8C5-8FD1-4F25-A5A8-8CA2FC1B2AA5}" srcOrd="1" destOrd="0" presId="urn:microsoft.com/office/officeart/2005/8/layout/vProcess5"/>
    <dgm:cxn modelId="{FF8055B1-8E76-4B07-A7EE-44B098A7B439}" type="presParOf" srcId="{05B4A655-C57D-4877-9AD1-717E22F8B195}" destId="{47F42E90-A75D-48C3-B4EA-4A4C22D1D9D6}" srcOrd="2" destOrd="0" presId="urn:microsoft.com/office/officeart/2005/8/layout/vProcess5"/>
    <dgm:cxn modelId="{CE29F21B-B7AE-44B6-80E0-7A1C3F7C13E3}" type="presParOf" srcId="{05B4A655-C57D-4877-9AD1-717E22F8B195}" destId="{F3AE6131-7B86-4632-849A-BD94CCCC8C9A}" srcOrd="3" destOrd="0" presId="urn:microsoft.com/office/officeart/2005/8/layout/vProcess5"/>
    <dgm:cxn modelId="{A3F359B6-BE17-4A95-B21E-16A04D74EF14}" type="presParOf" srcId="{05B4A655-C57D-4877-9AD1-717E22F8B195}" destId="{5D1DD546-C685-41C1-A014-4D222180EE39}" srcOrd="4" destOrd="0" presId="urn:microsoft.com/office/officeart/2005/8/layout/vProcess5"/>
    <dgm:cxn modelId="{B89B0117-D4DE-43F4-944A-B9B8708D9DF1}" type="presParOf" srcId="{05B4A655-C57D-4877-9AD1-717E22F8B195}" destId="{4C572699-69FB-4755-970F-F6D3388810B7}" srcOrd="5" destOrd="0" presId="urn:microsoft.com/office/officeart/2005/8/layout/vProcess5"/>
    <dgm:cxn modelId="{0B460789-3B08-4916-AF60-3BB979B1ABDB}" type="presParOf" srcId="{05B4A655-C57D-4877-9AD1-717E22F8B195}" destId="{13A2C8D0-8E07-44D9-A99E-9296A838B481}" srcOrd="6" destOrd="0" presId="urn:microsoft.com/office/officeart/2005/8/layout/vProcess5"/>
    <dgm:cxn modelId="{8A3157BB-FD40-4A9F-B898-FB5650000082}" type="presParOf" srcId="{05B4A655-C57D-4877-9AD1-717E22F8B195}" destId="{605B8A38-129F-41E3-8079-04D76BECCD1F}" srcOrd="7" destOrd="0" presId="urn:microsoft.com/office/officeart/2005/8/layout/vProcess5"/>
    <dgm:cxn modelId="{8EC8B9FE-33B6-49CB-986F-316DF3925548}" type="presParOf" srcId="{05B4A655-C57D-4877-9AD1-717E22F8B195}" destId="{333CDB18-4F71-4C47-8D4A-A65038975E2D}" srcOrd="8" destOrd="0" presId="urn:microsoft.com/office/officeart/2005/8/layout/vProcess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A248D-A20E-4E49-AD5F-7B59C441A698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68882-2002-48E8-915F-7B9FEFEFD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DBFB-BD58-42DB-B45B-B1F479142CD0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9D88-6865-4159-8FE6-ACD93F090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DBFB-BD58-42DB-B45B-B1F479142CD0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9D88-6865-4159-8FE6-ACD93F090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DBFB-BD58-42DB-B45B-B1F479142CD0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9D88-6865-4159-8FE6-ACD93F090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DBFB-BD58-42DB-B45B-B1F479142CD0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9D88-6865-4159-8FE6-ACD93F090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DBFB-BD58-42DB-B45B-B1F479142CD0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9D88-6865-4159-8FE6-ACD93F090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DBFB-BD58-42DB-B45B-B1F479142CD0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9D88-6865-4159-8FE6-ACD93F090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DBFB-BD58-42DB-B45B-B1F479142CD0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9D88-6865-4159-8FE6-ACD93F090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DBFB-BD58-42DB-B45B-B1F479142CD0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9D88-6865-4159-8FE6-ACD93F090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DBFB-BD58-42DB-B45B-B1F479142CD0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9D88-6865-4159-8FE6-ACD93F090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DBFB-BD58-42DB-B45B-B1F479142CD0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9D88-6865-4159-8FE6-ACD93F090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DBFB-BD58-42DB-B45B-B1F479142CD0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9D88-6865-4159-8FE6-ACD93F090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7DBFB-BD58-42DB-B45B-B1F479142CD0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89D88-6865-4159-8FE6-ACD93F090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xfrm>
            <a:off x="304800" y="152400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MODULE 3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228600" y="3048000"/>
            <a:ext cx="8229600" cy="3078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mtClean="0"/>
              <a:t>Performance Apraisal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32E3064-1327-4FF4-A883-E3FD953E7036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2178340-03A6-4724-A5AC-A1A85732034C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914400" y="2209800"/>
            <a:ext cx="4876800" cy="456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lnSpc>
                <a:spcPct val="105000"/>
              </a:lnSpc>
              <a:spcBef>
                <a:spcPct val="20000"/>
              </a:spcBef>
              <a:defRPr/>
            </a:pPr>
            <a:r>
              <a:rPr lang="en-AU" sz="2400" dirty="0">
                <a:solidFill>
                  <a:srgbClr val="67F618"/>
                </a:solidFill>
                <a:effectLst/>
                <a:latin typeface="+mn-lt"/>
              </a:rPr>
              <a:t>Developmental</a:t>
            </a:r>
          </a:p>
          <a:p>
            <a:pPr marL="685800" lvl="1" indent="-228600">
              <a:lnSpc>
                <a:spcPct val="105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AU" sz="2400" dirty="0">
                <a:effectLst/>
                <a:latin typeface="+mn-lt"/>
              </a:rPr>
              <a:t> Identification of individual needs</a:t>
            </a:r>
          </a:p>
          <a:p>
            <a:pPr marL="685800" lvl="1" indent="-228600">
              <a:lnSpc>
                <a:spcPct val="105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AU" sz="2400" dirty="0">
                <a:effectLst/>
                <a:latin typeface="+mn-lt"/>
              </a:rPr>
              <a:t>Training &amp; Development</a:t>
            </a:r>
          </a:p>
          <a:p>
            <a:pPr marL="685800" lvl="1" indent="-228600">
              <a:lnSpc>
                <a:spcPct val="105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AU" sz="2400" dirty="0">
                <a:effectLst/>
                <a:latin typeface="+mn-lt"/>
              </a:rPr>
              <a:t> Identification of individual strengths and developments</a:t>
            </a:r>
          </a:p>
          <a:p>
            <a:pPr marL="685800" lvl="1" indent="-228600">
              <a:lnSpc>
                <a:spcPct val="105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AU" sz="2400" dirty="0">
                <a:effectLst/>
                <a:latin typeface="+mn-lt"/>
              </a:rPr>
              <a:t>Job rotation</a:t>
            </a:r>
          </a:p>
          <a:p>
            <a:pPr marL="685800" lvl="1" indent="-228600">
              <a:lnSpc>
                <a:spcPct val="105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AU" sz="2400" dirty="0">
                <a:effectLst/>
                <a:latin typeface="+mn-lt"/>
              </a:rPr>
              <a:t>Performance feedback</a:t>
            </a:r>
          </a:p>
          <a:p>
            <a:pPr marL="685800" lvl="1" indent="-228600">
              <a:lnSpc>
                <a:spcPct val="105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AU" sz="2400" dirty="0">
                <a:effectLst/>
                <a:latin typeface="+mn-lt"/>
              </a:rPr>
              <a:t>Determining job assignments</a:t>
            </a:r>
          </a:p>
          <a:p>
            <a:pPr marL="685800" lvl="1" indent="-228600">
              <a:lnSpc>
                <a:spcPct val="105000"/>
              </a:lnSpc>
              <a:spcBef>
                <a:spcPct val="20000"/>
              </a:spcBef>
              <a:defRPr/>
            </a:pPr>
            <a:endParaRPr lang="en-AU" sz="2800" dirty="0">
              <a:effectLst/>
            </a:endParaRPr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1524000" y="914400"/>
            <a:ext cx="6261100" cy="1214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AU" sz="2800" dirty="0">
                <a:solidFill>
                  <a:schemeClr val="tx2"/>
                </a:solidFill>
                <a:effectLst/>
                <a:latin typeface="+mj-lt"/>
              </a:rPr>
              <a:t>Continued...</a:t>
            </a:r>
          </a:p>
        </p:txBody>
      </p:sp>
      <p:pic>
        <p:nvPicPr>
          <p:cNvPr id="12293" name="Picture 8" descr="http://t3.gstatic.com/images?q=tbn:PlPHTCX21PkJEM:http://4.bp.blogspot.com/_49cXjNCQSDM/SQL820vQ6JI/AAAAAAAAAUs/3KHadp7NUFo/s400/untitled.bmp&amp;t=1"/>
          <p:cNvPicPr>
            <a:picLocks noChangeAspect="1" noChangeArrowheads="1"/>
          </p:cNvPicPr>
          <p:nvPr/>
        </p:nvPicPr>
        <p:blipFill>
          <a:blip r:embed="rId2"/>
          <a:srcRect r="8257" b="34200"/>
          <a:stretch>
            <a:fillRect/>
          </a:stretch>
        </p:blipFill>
        <p:spPr bwMode="auto">
          <a:xfrm>
            <a:off x="6083300" y="3505200"/>
            <a:ext cx="29083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D99297D-18B3-4D16-8905-46D3DD68516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914400" y="2209800"/>
            <a:ext cx="4343400" cy="441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lnSpc>
                <a:spcPct val="105000"/>
              </a:lnSpc>
              <a:spcBef>
                <a:spcPct val="20000"/>
              </a:spcBef>
              <a:defRPr/>
            </a:pPr>
            <a:r>
              <a:rPr lang="en-AU" sz="2400" dirty="0">
                <a:solidFill>
                  <a:srgbClr val="67F618"/>
                </a:solidFill>
                <a:effectLst/>
                <a:latin typeface="+mn-lt"/>
              </a:rPr>
              <a:t>Organisational</a:t>
            </a:r>
          </a:p>
          <a:p>
            <a:pPr marL="685800" lvl="1" indent="-228600">
              <a:lnSpc>
                <a:spcPct val="105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AU" sz="2400" dirty="0">
                <a:effectLst/>
                <a:latin typeface="+mn-lt"/>
              </a:rPr>
              <a:t> HR Planning</a:t>
            </a:r>
          </a:p>
          <a:p>
            <a:pPr marL="685800" lvl="1" indent="-228600">
              <a:lnSpc>
                <a:spcPct val="105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AU" sz="2400" dirty="0">
                <a:effectLst/>
                <a:latin typeface="+mn-lt"/>
              </a:rPr>
              <a:t>Evaluation of HR systems</a:t>
            </a:r>
          </a:p>
          <a:p>
            <a:pPr marL="685800" lvl="1" indent="-228600">
              <a:lnSpc>
                <a:spcPct val="105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AU" sz="2400" dirty="0">
                <a:effectLst/>
                <a:latin typeface="+mn-lt"/>
              </a:rPr>
              <a:t>Determining organisational needs</a:t>
            </a:r>
          </a:p>
          <a:p>
            <a:pPr marL="685800" lvl="1" indent="-228600">
              <a:lnSpc>
                <a:spcPct val="105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AU" sz="2400" dirty="0">
                <a:effectLst/>
                <a:latin typeface="+mn-lt"/>
              </a:rPr>
              <a:t>Reinforcement of organisation development needs</a:t>
            </a:r>
          </a:p>
          <a:p>
            <a:pPr marL="685800" lvl="1" indent="-228600">
              <a:lnSpc>
                <a:spcPct val="105000"/>
              </a:lnSpc>
              <a:spcBef>
                <a:spcPct val="20000"/>
              </a:spcBef>
              <a:defRPr/>
            </a:pPr>
            <a:endParaRPr lang="en-AU" sz="2800" dirty="0">
              <a:effectLst/>
            </a:endParaRPr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1524000" y="1143000"/>
            <a:ext cx="6261100" cy="1214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AU" sz="2800" dirty="0">
                <a:solidFill>
                  <a:schemeClr val="tx2"/>
                </a:solidFill>
                <a:effectLst/>
                <a:latin typeface="+mj-lt"/>
              </a:rPr>
              <a:t>Continued...</a:t>
            </a:r>
          </a:p>
        </p:txBody>
      </p:sp>
      <p:pic>
        <p:nvPicPr>
          <p:cNvPr id="13317" name="Picture 8" descr="http://t3.gstatic.com/images?q=tbn:PlPHTCX21PkJEM:http://4.bp.blogspot.com/_49cXjNCQSDM/SQL820vQ6JI/AAAAAAAAAUs/3KHadp7NUFo/s400/untitled.bmp&amp;t=1"/>
          <p:cNvPicPr>
            <a:picLocks noChangeAspect="1" noChangeArrowheads="1"/>
          </p:cNvPicPr>
          <p:nvPr/>
        </p:nvPicPr>
        <p:blipFill>
          <a:blip r:embed="rId2"/>
          <a:srcRect r="8257" b="34200"/>
          <a:stretch>
            <a:fillRect/>
          </a:stretch>
        </p:blipFill>
        <p:spPr bwMode="auto">
          <a:xfrm>
            <a:off x="5562600" y="3117850"/>
            <a:ext cx="2916238" cy="22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C593A40-A94A-4F82-840E-334737D09CF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914400" y="2209800"/>
            <a:ext cx="4267200" cy="300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lnSpc>
                <a:spcPct val="105000"/>
              </a:lnSpc>
              <a:spcBef>
                <a:spcPct val="20000"/>
              </a:spcBef>
              <a:defRPr/>
            </a:pPr>
            <a:r>
              <a:rPr lang="en-AU" sz="2400" dirty="0">
                <a:solidFill>
                  <a:srgbClr val="67F618"/>
                </a:solidFill>
                <a:effectLst/>
                <a:latin typeface="+mn-lt"/>
              </a:rPr>
              <a:t>Documentation</a:t>
            </a:r>
          </a:p>
          <a:p>
            <a:pPr marL="685800" lvl="1" indent="-228600">
              <a:lnSpc>
                <a:spcPct val="105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AU" sz="2400" dirty="0">
                <a:effectLst/>
                <a:latin typeface="+mn-lt"/>
              </a:rPr>
              <a:t>Criteria for validation of research</a:t>
            </a:r>
          </a:p>
          <a:p>
            <a:pPr marL="685800" lvl="1" indent="-228600">
              <a:lnSpc>
                <a:spcPct val="105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AU" sz="2400" dirty="0">
                <a:effectLst/>
                <a:latin typeface="+mn-lt"/>
              </a:rPr>
              <a:t>Documentation for hr decisions</a:t>
            </a:r>
          </a:p>
          <a:p>
            <a:pPr marL="685800" lvl="1" indent="-228600">
              <a:lnSpc>
                <a:spcPct val="105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AU" sz="2400" dirty="0">
                <a:effectLst/>
                <a:latin typeface="+mn-lt"/>
              </a:rPr>
              <a:t>Helping to meet legal requirements</a:t>
            </a:r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1524000" y="1143000"/>
            <a:ext cx="6261100" cy="1214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AU" sz="2800" dirty="0">
                <a:solidFill>
                  <a:schemeClr val="tx2"/>
                </a:solidFill>
                <a:effectLst/>
                <a:latin typeface="+mj-lt"/>
              </a:rPr>
              <a:t>Continued...</a:t>
            </a:r>
          </a:p>
        </p:txBody>
      </p:sp>
      <p:pic>
        <p:nvPicPr>
          <p:cNvPr id="14341" name="Picture 8" descr="http://t3.gstatic.com/images?q=tbn:PlPHTCX21PkJEM:http://4.bp.blogspot.com/_49cXjNCQSDM/SQL820vQ6JI/AAAAAAAAAUs/3KHadp7NUFo/s400/untitled.bmp&amp;t=1"/>
          <p:cNvPicPr>
            <a:picLocks noChangeAspect="1" noChangeArrowheads="1"/>
          </p:cNvPicPr>
          <p:nvPr/>
        </p:nvPicPr>
        <p:blipFill>
          <a:blip r:embed="rId2"/>
          <a:srcRect r="8257" b="34200"/>
          <a:stretch>
            <a:fillRect/>
          </a:stretch>
        </p:blipFill>
        <p:spPr bwMode="auto">
          <a:xfrm>
            <a:off x="5570538" y="3124200"/>
            <a:ext cx="29083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C736674-C289-4853-B1E7-717BFC4FD7B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762000" y="1219200"/>
            <a:ext cx="7543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defRPr/>
            </a:pPr>
            <a:r>
              <a:rPr lang="en-US" sz="2800" dirty="0">
                <a:solidFill>
                  <a:schemeClr val="tx2"/>
                </a:solidFill>
                <a:effectLst/>
                <a:latin typeface="+mj-lt"/>
              </a:rPr>
              <a:t>Performance Appraisal and Competitive Advantage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1219200" y="1981200"/>
          <a:ext cx="67818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5629980-EC88-4938-BDE9-B90725D8296F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93602" name="Rectangle 2"/>
          <p:cNvSpPr>
            <a:spLocks noChangeArrowheads="1"/>
          </p:cNvSpPr>
          <p:nvPr/>
        </p:nvSpPr>
        <p:spPr bwMode="auto">
          <a:xfrm>
            <a:off x="2590800" y="1676400"/>
            <a:ext cx="3429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3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Who?</a:t>
            </a:r>
          </a:p>
        </p:txBody>
      </p:sp>
      <p:sp>
        <p:nvSpPr>
          <p:cNvPr id="793603" name="Line 3"/>
          <p:cNvSpPr>
            <a:spLocks noChangeShapeType="1"/>
          </p:cNvSpPr>
          <p:nvPr/>
        </p:nvSpPr>
        <p:spPr bwMode="auto">
          <a:xfrm flipH="1">
            <a:off x="2209800" y="2438400"/>
            <a:ext cx="838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93604" name="Line 4"/>
          <p:cNvSpPr>
            <a:spLocks noChangeShapeType="1"/>
          </p:cNvSpPr>
          <p:nvPr/>
        </p:nvSpPr>
        <p:spPr bwMode="auto">
          <a:xfrm>
            <a:off x="3657600" y="2438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93605" name="Line 5"/>
          <p:cNvSpPr>
            <a:spLocks noChangeShapeType="1"/>
          </p:cNvSpPr>
          <p:nvPr/>
        </p:nvSpPr>
        <p:spPr bwMode="auto">
          <a:xfrm>
            <a:off x="4191000" y="2514600"/>
            <a:ext cx="685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93606" name="Line 6"/>
          <p:cNvSpPr>
            <a:spLocks noChangeShapeType="1"/>
          </p:cNvSpPr>
          <p:nvPr/>
        </p:nvSpPr>
        <p:spPr bwMode="auto">
          <a:xfrm>
            <a:off x="6019800" y="2438400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93607" name="Line 7"/>
          <p:cNvSpPr>
            <a:spLocks noChangeShapeType="1"/>
          </p:cNvSpPr>
          <p:nvPr/>
        </p:nvSpPr>
        <p:spPr bwMode="auto">
          <a:xfrm flipH="1">
            <a:off x="2743200" y="2438400"/>
            <a:ext cx="4572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914400" y="4191000"/>
            <a:ext cx="18288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000" dirty="0"/>
              <a:t>Supervisors	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162800" y="3581400"/>
            <a:ext cx="15240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000" dirty="0"/>
              <a:t>Self Appraisal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419600" y="4038600"/>
            <a:ext cx="17526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000" dirty="0"/>
              <a:t>Subordinates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971800" y="4191000"/>
            <a:ext cx="12954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000" dirty="0"/>
              <a:t>Peers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81000" y="3200400"/>
            <a:ext cx="1828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000" dirty="0"/>
              <a:t>Users of services	</a:t>
            </a: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4876800" y="2438400"/>
            <a:ext cx="22098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6629400" y="4876800"/>
            <a:ext cx="18288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000" dirty="0"/>
              <a:t>Consultants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8226421-A99C-4F3A-BD1F-B372B65F6D5C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793602" name="Rectangle 2"/>
          <p:cNvSpPr>
            <a:spLocks noChangeArrowheads="1"/>
          </p:cNvSpPr>
          <p:nvPr/>
        </p:nvSpPr>
        <p:spPr bwMode="auto">
          <a:xfrm>
            <a:off x="2590800" y="1676400"/>
            <a:ext cx="3429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3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When?</a:t>
            </a:r>
          </a:p>
        </p:txBody>
      </p:sp>
      <p:sp>
        <p:nvSpPr>
          <p:cNvPr id="793603" name="Line 3"/>
          <p:cNvSpPr>
            <a:spLocks noChangeShapeType="1"/>
          </p:cNvSpPr>
          <p:nvPr/>
        </p:nvSpPr>
        <p:spPr bwMode="auto">
          <a:xfrm flipH="1">
            <a:off x="3276600" y="2438400"/>
            <a:ext cx="838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257800" y="3581400"/>
            <a:ext cx="29718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000" dirty="0">
                <a:effectLst/>
              </a:rPr>
              <a:t>Formal evaluation – Annual or Biannual</a:t>
            </a:r>
          </a:p>
          <a:p>
            <a:pPr>
              <a:defRPr/>
            </a:pPr>
            <a:r>
              <a:rPr lang="en-US" sz="2000" dirty="0"/>
              <a:t>	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62000" y="3581400"/>
            <a:ext cx="2895600" cy="1219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000" dirty="0">
                <a:effectLst/>
              </a:rPr>
              <a:t>Informal evaluation – Continuous, any time, at time of need</a:t>
            </a:r>
          </a:p>
          <a:p>
            <a:pPr>
              <a:defRPr/>
            </a:pPr>
            <a:r>
              <a:rPr lang="en-US" sz="2000" dirty="0"/>
              <a:t>	</a:t>
            </a:r>
          </a:p>
        </p:txBody>
      </p:sp>
      <p:cxnSp>
        <p:nvCxnSpPr>
          <p:cNvPr id="17415" name="Straight Arrow Connector 16"/>
          <p:cNvCxnSpPr>
            <a:cxnSpLocks noChangeShapeType="1"/>
          </p:cNvCxnSpPr>
          <p:nvPr/>
        </p:nvCxnSpPr>
        <p:spPr bwMode="auto">
          <a:xfrm>
            <a:off x="4191000" y="2438400"/>
            <a:ext cx="1219200" cy="1143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2F14809-1AE7-4615-8C34-42D244A5AEEB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381000" y="1143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defRPr/>
            </a:pPr>
            <a:endParaRPr lang="en-US" sz="2800" i="1" dirty="0">
              <a:solidFill>
                <a:schemeClr val="tx2"/>
              </a:solidFill>
              <a:effectLst/>
              <a:latin typeface="+mj-lt"/>
            </a:endParaRPr>
          </a:p>
        </p:txBody>
      </p:sp>
      <p:sp>
        <p:nvSpPr>
          <p:cNvPr id="794627" name="Text Box 3"/>
          <p:cNvSpPr txBox="1">
            <a:spLocks noChangeArrowheads="1"/>
          </p:cNvSpPr>
          <p:nvPr/>
        </p:nvSpPr>
        <p:spPr bwMode="auto">
          <a:xfrm>
            <a:off x="304800" y="3048000"/>
            <a:ext cx="2895600" cy="8302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400" dirty="0">
                <a:effectLst/>
                <a:latin typeface="+mj-lt"/>
              </a:rPr>
              <a:t>Traits or characteristics</a:t>
            </a:r>
          </a:p>
        </p:txBody>
      </p:sp>
      <p:sp>
        <p:nvSpPr>
          <p:cNvPr id="794628" name="Text Box 4"/>
          <p:cNvSpPr txBox="1">
            <a:spLocks noChangeArrowheads="1"/>
          </p:cNvSpPr>
          <p:nvPr/>
        </p:nvSpPr>
        <p:spPr bwMode="auto">
          <a:xfrm>
            <a:off x="2133600" y="4343400"/>
            <a:ext cx="2514600" cy="8302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400" dirty="0">
                <a:effectLst/>
                <a:latin typeface="+mj-lt"/>
              </a:rPr>
              <a:t>Actual performance</a:t>
            </a:r>
          </a:p>
        </p:txBody>
      </p:sp>
      <p:sp>
        <p:nvSpPr>
          <p:cNvPr id="794629" name="Text Box 5"/>
          <p:cNvSpPr txBox="1">
            <a:spLocks noChangeArrowheads="1"/>
          </p:cNvSpPr>
          <p:nvPr/>
        </p:nvSpPr>
        <p:spPr bwMode="auto">
          <a:xfrm>
            <a:off x="4800600" y="3581400"/>
            <a:ext cx="1920875" cy="8302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400" dirty="0">
                <a:effectLst/>
                <a:latin typeface="+mj-lt"/>
              </a:rPr>
              <a:t>Training Needs</a:t>
            </a:r>
          </a:p>
        </p:txBody>
      </p:sp>
      <p:sp>
        <p:nvSpPr>
          <p:cNvPr id="794630" name="Text Box 6"/>
          <p:cNvSpPr txBox="1">
            <a:spLocks noChangeArrowheads="1"/>
          </p:cNvSpPr>
          <p:nvPr/>
        </p:nvSpPr>
        <p:spPr bwMode="auto">
          <a:xfrm>
            <a:off x="7010400" y="4495800"/>
            <a:ext cx="1844675" cy="461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400" dirty="0">
                <a:effectLst/>
                <a:latin typeface="+mj-lt"/>
              </a:rPr>
              <a:t>Potential</a:t>
            </a:r>
          </a:p>
        </p:txBody>
      </p:sp>
      <p:sp>
        <p:nvSpPr>
          <p:cNvPr id="794631" name="Line 7"/>
          <p:cNvSpPr>
            <a:spLocks noChangeShapeType="1"/>
          </p:cNvSpPr>
          <p:nvPr/>
        </p:nvSpPr>
        <p:spPr bwMode="auto">
          <a:xfrm flipH="1">
            <a:off x="2057400" y="2209800"/>
            <a:ext cx="1447800" cy="762000"/>
          </a:xfrm>
          <a:prstGeom prst="line">
            <a:avLst/>
          </a:prstGeom>
          <a:noFill/>
          <a:ln w="57150">
            <a:solidFill>
              <a:srgbClr val="66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94632" name="Line 8"/>
          <p:cNvSpPr>
            <a:spLocks noChangeShapeType="1"/>
          </p:cNvSpPr>
          <p:nvPr/>
        </p:nvSpPr>
        <p:spPr bwMode="auto">
          <a:xfrm flipH="1">
            <a:off x="3581400" y="2286000"/>
            <a:ext cx="533400" cy="1981200"/>
          </a:xfrm>
          <a:prstGeom prst="line">
            <a:avLst/>
          </a:prstGeom>
          <a:noFill/>
          <a:ln w="57150">
            <a:solidFill>
              <a:srgbClr val="66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94633" name="Line 9"/>
          <p:cNvSpPr>
            <a:spLocks noChangeShapeType="1"/>
          </p:cNvSpPr>
          <p:nvPr/>
        </p:nvSpPr>
        <p:spPr bwMode="auto">
          <a:xfrm>
            <a:off x="5029200" y="2133600"/>
            <a:ext cx="609600" cy="1447800"/>
          </a:xfrm>
          <a:prstGeom prst="line">
            <a:avLst/>
          </a:prstGeom>
          <a:noFill/>
          <a:ln w="57150">
            <a:solidFill>
              <a:srgbClr val="66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sz="2400">
              <a:latin typeface="+mj-lt"/>
            </a:endParaRPr>
          </a:p>
        </p:txBody>
      </p:sp>
      <p:sp>
        <p:nvSpPr>
          <p:cNvPr id="794634" name="Line 10"/>
          <p:cNvSpPr>
            <a:spLocks noChangeShapeType="1"/>
          </p:cNvSpPr>
          <p:nvPr/>
        </p:nvSpPr>
        <p:spPr bwMode="auto">
          <a:xfrm>
            <a:off x="5638800" y="2133600"/>
            <a:ext cx="2133600" cy="2286000"/>
          </a:xfrm>
          <a:prstGeom prst="line">
            <a:avLst/>
          </a:prstGeom>
          <a:noFill/>
          <a:ln w="57150">
            <a:solidFill>
              <a:srgbClr val="66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2057400" y="1600200"/>
            <a:ext cx="5029200" cy="584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 dirty="0">
                <a:effectLst/>
                <a:latin typeface="+mj-lt"/>
              </a:rPr>
              <a:t>What criteria is used?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9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9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9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9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627" grpId="0" animBg="1" autoUpdateAnimBg="0"/>
      <p:bldP spid="794628" grpId="0" animBg="1" autoUpdateAnimBg="0"/>
      <p:bldP spid="794629" grpId="0" animBg="1" autoUpdateAnimBg="0"/>
      <p:bldP spid="794630" grpId="0" animBg="1" autoUpdateAnimBg="0"/>
      <p:bldP spid="12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 bwMode="auto">
          <a:xfrm>
            <a:off x="609600" y="144780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u="sng" smtClean="0"/>
              <a:t>Job analysis and performance appraisal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286000"/>
          <a:ext cx="8686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9E6A0D2-6E94-4483-B676-42DC76B325F3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5859AAC-2BA1-4E87-9A80-54A90D77A8FA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14400"/>
            <a:ext cx="8229600" cy="715963"/>
          </a:xfrm>
          <a:solidFill>
            <a:srgbClr val="FFFFFF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u="sng" smtClean="0"/>
              <a:t>Performance appraisal Process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048000" y="1752600"/>
            <a:ext cx="411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</a:rPr>
              <a:t>Objectives of Performance appraisal</a:t>
            </a:r>
          </a:p>
        </p:txBody>
      </p:sp>
      <p:sp>
        <p:nvSpPr>
          <p:cNvPr id="751621" name="Line 5"/>
          <p:cNvSpPr>
            <a:spLocks noChangeShapeType="1"/>
          </p:cNvSpPr>
          <p:nvPr/>
        </p:nvSpPr>
        <p:spPr bwMode="auto">
          <a:xfrm>
            <a:off x="5181600" y="2286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3124200" y="2590800"/>
            <a:ext cx="4038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</a:rPr>
              <a:t>Establish Job expectation</a:t>
            </a:r>
          </a:p>
        </p:txBody>
      </p:sp>
      <p:sp>
        <p:nvSpPr>
          <p:cNvPr id="751623" name="Line 7"/>
          <p:cNvSpPr>
            <a:spLocks noChangeShapeType="1"/>
          </p:cNvSpPr>
          <p:nvPr/>
        </p:nvSpPr>
        <p:spPr bwMode="auto">
          <a:xfrm>
            <a:off x="51816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3200400" y="3352800"/>
            <a:ext cx="4038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</a:rPr>
              <a:t>Design an appraisal programme</a:t>
            </a:r>
          </a:p>
        </p:txBody>
      </p:sp>
      <p:sp>
        <p:nvSpPr>
          <p:cNvPr id="751625" name="Line 9"/>
          <p:cNvSpPr>
            <a:spLocks noChangeShapeType="1"/>
          </p:cNvSpPr>
          <p:nvPr/>
        </p:nvSpPr>
        <p:spPr bwMode="auto">
          <a:xfrm>
            <a:off x="52578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3200400" y="4114800"/>
            <a:ext cx="4038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</a:rPr>
              <a:t>Appraise Performance</a:t>
            </a:r>
          </a:p>
        </p:txBody>
      </p:sp>
      <p:sp>
        <p:nvSpPr>
          <p:cNvPr id="751627" name="Line 11"/>
          <p:cNvSpPr>
            <a:spLocks noChangeShapeType="1"/>
          </p:cNvSpPr>
          <p:nvPr/>
        </p:nvSpPr>
        <p:spPr bwMode="auto">
          <a:xfrm>
            <a:off x="5257800" y="4419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3276600" y="4648200"/>
            <a:ext cx="3886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</a:rPr>
              <a:t>Performance Interview</a:t>
            </a:r>
          </a:p>
        </p:txBody>
      </p:sp>
      <p:sp>
        <p:nvSpPr>
          <p:cNvPr id="751629" name="Line 13"/>
          <p:cNvSpPr>
            <a:spLocks noChangeShapeType="1"/>
          </p:cNvSpPr>
          <p:nvPr/>
        </p:nvSpPr>
        <p:spPr bwMode="auto">
          <a:xfrm>
            <a:off x="53340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2895600" y="5486400"/>
            <a:ext cx="3962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</a:rPr>
              <a:t>Archive appraisal Data</a:t>
            </a:r>
          </a:p>
        </p:txBody>
      </p:sp>
      <p:sp>
        <p:nvSpPr>
          <p:cNvPr id="751631" name="Line 15"/>
          <p:cNvSpPr>
            <a:spLocks noChangeShapeType="1"/>
          </p:cNvSpPr>
          <p:nvPr/>
        </p:nvSpPr>
        <p:spPr bwMode="auto">
          <a:xfrm>
            <a:off x="533400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2438400" y="6096000"/>
            <a:ext cx="464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</a:rPr>
              <a:t>Use appraisal Data for appropriate Purpose</a:t>
            </a:r>
          </a:p>
        </p:txBody>
      </p:sp>
      <p:sp>
        <p:nvSpPr>
          <p:cNvPr id="751633" name="Line 17"/>
          <p:cNvSpPr>
            <a:spLocks noChangeShapeType="1"/>
          </p:cNvSpPr>
          <p:nvPr/>
        </p:nvSpPr>
        <p:spPr bwMode="auto">
          <a:xfrm>
            <a:off x="5334000" y="5715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51634" name="Line 18"/>
          <p:cNvSpPr>
            <a:spLocks noChangeShapeType="1"/>
          </p:cNvSpPr>
          <p:nvPr/>
        </p:nvSpPr>
        <p:spPr bwMode="auto">
          <a:xfrm flipH="1" flipV="1">
            <a:off x="2057400" y="6248400"/>
            <a:ext cx="304800" cy="46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51635" name="Line 19"/>
          <p:cNvSpPr>
            <a:spLocks noChangeShapeType="1"/>
          </p:cNvSpPr>
          <p:nvPr/>
        </p:nvSpPr>
        <p:spPr bwMode="auto">
          <a:xfrm flipV="1">
            <a:off x="2057400" y="4876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51636" name="Line 20"/>
          <p:cNvSpPr>
            <a:spLocks noChangeShapeType="1"/>
          </p:cNvSpPr>
          <p:nvPr/>
        </p:nvSpPr>
        <p:spPr bwMode="auto">
          <a:xfrm>
            <a:off x="2057400" y="4876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51637" name="Line 21"/>
          <p:cNvSpPr>
            <a:spLocks noChangeShapeType="1"/>
          </p:cNvSpPr>
          <p:nvPr/>
        </p:nvSpPr>
        <p:spPr bwMode="auto">
          <a:xfrm>
            <a:off x="7162800" y="4876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51638" name="Line 22"/>
          <p:cNvSpPr>
            <a:spLocks noChangeShapeType="1"/>
          </p:cNvSpPr>
          <p:nvPr/>
        </p:nvSpPr>
        <p:spPr bwMode="auto">
          <a:xfrm flipV="1">
            <a:off x="7772400" y="2743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51639" name="Line 23"/>
          <p:cNvSpPr>
            <a:spLocks noChangeShapeType="1"/>
          </p:cNvSpPr>
          <p:nvPr/>
        </p:nvSpPr>
        <p:spPr bwMode="auto">
          <a:xfrm flipH="1">
            <a:off x="7162800" y="2743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5" name="Right Brace 24"/>
          <p:cNvSpPr/>
          <p:nvPr/>
        </p:nvSpPr>
        <p:spPr bwMode="auto">
          <a:xfrm>
            <a:off x="7162800" y="5029200"/>
            <a:ext cx="533400" cy="1219200"/>
          </a:xfrm>
          <a:prstGeom prst="rightBrace">
            <a:avLst>
              <a:gd name="adj1" fmla="val 8333"/>
              <a:gd name="adj2" fmla="val 46931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 bwMode="auto">
          <a:xfrm>
            <a:off x="7696200" y="5257800"/>
            <a:ext cx="14478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600" dirty="0"/>
              <a:t>Performance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www.rubyspeaks.com/images/ezines/clipboard_guy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7375" y="2619375"/>
            <a:ext cx="286702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Content Placeholder 2"/>
          <p:cNvSpPr>
            <a:spLocks noGrp="1"/>
          </p:cNvSpPr>
          <p:nvPr>
            <p:ph idx="1"/>
          </p:nvPr>
        </p:nvSpPr>
        <p:spPr bwMode="auto">
          <a:xfrm>
            <a:off x="533400" y="2438400"/>
            <a:ext cx="5791200" cy="3992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2400" smtClean="0"/>
              <a:t>Objective of appraisal: Determining the goal of appraisal……. in order to increase performance and reduce problems.</a:t>
            </a:r>
          </a:p>
          <a:p>
            <a:endParaRPr lang="en-US" sz="2400" smtClean="0"/>
          </a:p>
          <a:p>
            <a:r>
              <a:rPr lang="en-US" sz="2400" smtClean="0"/>
              <a:t>Establish job expectation: Includes informing the employee what is expected of him or her on the job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7828774-B296-40EE-9502-B7E520E4DD7C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371600"/>
            <a:ext cx="8229600" cy="715963"/>
          </a:xfrm>
          <a:solidFill>
            <a:srgbClr val="FFFFFF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u="sng" smtClean="0"/>
              <a:t>Performance appraisal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A9E0335-7BCC-4005-8AA9-8AB868AF1F5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99060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572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Performance Appraisal: concept, significance, process, </a:t>
            </a:r>
          </a:p>
          <a:p>
            <a:pPr eaLnBrk="1" hangingPunct="1"/>
            <a:r>
              <a:rPr lang="en-US" smtClean="0"/>
              <a:t>Methods-Graphic rating scales, essays, confidential report, BARS,360 Degree, etc, </a:t>
            </a:r>
          </a:p>
          <a:p>
            <a:pPr eaLnBrk="1" hangingPunct="1"/>
            <a:r>
              <a:rPr lang="en-US" smtClean="0"/>
              <a:t>Errors during appraisal, reducing errors.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 bwMode="auto">
          <a:xfrm>
            <a:off x="457200" y="106680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u="sng" smtClean="0"/>
              <a:t>Design appraisal programme</a:t>
            </a:r>
            <a:br>
              <a:rPr lang="en-US" sz="2800" u="sng" smtClean="0"/>
            </a:br>
            <a:endParaRPr lang="en-US" sz="2800" u="sng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1675439-29A3-44FD-9E42-CACA39933E11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 bwMode="auto">
          <a:xfrm>
            <a:off x="609600" y="2332038"/>
            <a:ext cx="822960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2400" smtClean="0"/>
              <a:t>Appraise the performance: Measure the performance according to the benchmarks listed in the appraisal program designed like quality and quantity of output, presence at work etc.</a:t>
            </a:r>
          </a:p>
          <a:p>
            <a:pPr algn="just"/>
            <a:r>
              <a:rPr lang="en-US" sz="2400" smtClean="0"/>
              <a:t>Performance management: Its aim is to provide feedback to the employee about his performance. It includes:</a:t>
            </a:r>
          </a:p>
          <a:p>
            <a:pPr lvl="1"/>
            <a:r>
              <a:rPr lang="en-US" sz="2400" smtClean="0"/>
              <a:t>Performance interview</a:t>
            </a:r>
          </a:p>
          <a:p>
            <a:pPr lvl="1"/>
            <a:r>
              <a:rPr lang="en-US" sz="2400" smtClean="0"/>
              <a:t>Archiving performance data</a:t>
            </a:r>
          </a:p>
          <a:p>
            <a:pPr lvl="1"/>
            <a:r>
              <a:rPr lang="en-US" sz="2400" smtClean="0"/>
              <a:t>Use of appraisal data</a:t>
            </a:r>
          </a:p>
          <a:p>
            <a:endParaRPr lang="en-US" sz="2400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EC7FFF2-0D2A-4275-A681-BB1D025483E8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43000"/>
            <a:ext cx="8229600" cy="1143000"/>
          </a:xfrm>
          <a:solidFill>
            <a:srgbClr val="FFFFFF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u="sng" smtClean="0"/>
              <a:t>Performance appraisal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/>
          <p:cNvSpPr txBox="1">
            <a:spLocks noGrp="1"/>
          </p:cNvSpPr>
          <p:nvPr/>
        </p:nvSpPr>
        <p:spPr bwMode="auto">
          <a:xfrm>
            <a:off x="6799263" y="64008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0192BD32-C4F2-436F-B44E-4041E53ABC8A}" type="slidenum">
              <a:rPr lang="en-US" sz="1100"/>
              <a:pPr algn="r" eaLnBrk="1" hangingPunct="1"/>
              <a:t>22</a:t>
            </a:fld>
            <a:endParaRPr lang="en-US" sz="1100"/>
          </a:p>
        </p:txBody>
      </p:sp>
      <p:sp>
        <p:nvSpPr>
          <p:cNvPr id="72192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66800"/>
            <a:ext cx="9829800" cy="1173163"/>
          </a:xfrm>
          <a:ln/>
        </p:spPr>
        <p:txBody>
          <a:bodyPr anchor="t"/>
          <a:lstStyle/>
          <a:p>
            <a:pPr>
              <a:defRPr/>
            </a:pPr>
            <a:r>
              <a:rPr lang="en-US" sz="28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METHODS OF PERFORMANCE APPRAISAL</a:t>
            </a:r>
            <a:r>
              <a:rPr 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</a:b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21925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2332038"/>
            <a:ext cx="4038600" cy="4525962"/>
          </a:xfrm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</a:t>
            </a:r>
            <a:r>
              <a:rPr lang="en-US" sz="20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PAST-ORIENTED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000" b="1" u="sng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>
              <a:lnSpc>
                <a:spcPct val="80000"/>
              </a:lnSpc>
              <a:defRPr/>
            </a:pPr>
            <a:r>
              <a:rPr 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Graphic Rating scales</a:t>
            </a:r>
          </a:p>
          <a:p>
            <a:pPr>
              <a:lnSpc>
                <a:spcPct val="80000"/>
              </a:lnSpc>
              <a:defRPr/>
            </a:pPr>
            <a:r>
              <a:rPr 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Checklists</a:t>
            </a:r>
          </a:p>
          <a:p>
            <a:pPr>
              <a:lnSpc>
                <a:spcPct val="80000"/>
              </a:lnSpc>
              <a:defRPr/>
            </a:pPr>
            <a:r>
              <a:rPr 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Forced choice method</a:t>
            </a:r>
          </a:p>
          <a:p>
            <a:pPr>
              <a:lnSpc>
                <a:spcPct val="80000"/>
              </a:lnSpc>
              <a:defRPr/>
            </a:pPr>
            <a:r>
              <a:rPr 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Forced distribution method</a:t>
            </a:r>
          </a:p>
          <a:p>
            <a:pPr>
              <a:lnSpc>
                <a:spcPct val="80000"/>
              </a:lnSpc>
              <a:defRPr/>
            </a:pPr>
            <a:r>
              <a:rPr 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Critical incident method</a:t>
            </a:r>
          </a:p>
          <a:p>
            <a:pPr>
              <a:lnSpc>
                <a:spcPct val="80000"/>
              </a:lnSpc>
              <a:defRPr/>
            </a:pPr>
            <a:r>
              <a:rPr 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Behaviorally anchored rating scales</a:t>
            </a:r>
          </a:p>
          <a:p>
            <a:pPr>
              <a:lnSpc>
                <a:spcPct val="80000"/>
              </a:lnSpc>
              <a:defRPr/>
            </a:pPr>
            <a:r>
              <a:rPr 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Field review method</a:t>
            </a:r>
          </a:p>
          <a:p>
            <a:pPr>
              <a:lnSpc>
                <a:spcPct val="80000"/>
              </a:lnSpc>
              <a:defRPr/>
            </a:pPr>
            <a:r>
              <a:rPr 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Performance tests and observations</a:t>
            </a:r>
          </a:p>
          <a:p>
            <a:pPr>
              <a:lnSpc>
                <a:spcPct val="80000"/>
              </a:lnSpc>
              <a:defRPr/>
            </a:pPr>
            <a:r>
              <a:rPr 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Annual confidential reports</a:t>
            </a:r>
          </a:p>
          <a:p>
            <a:pPr>
              <a:lnSpc>
                <a:spcPct val="80000"/>
              </a:lnSpc>
              <a:defRPr/>
            </a:pPr>
            <a:r>
              <a:rPr 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Essay method</a:t>
            </a:r>
          </a:p>
          <a:p>
            <a:pPr>
              <a:lnSpc>
                <a:spcPct val="80000"/>
              </a:lnSpc>
              <a:defRPr/>
            </a:pPr>
            <a:r>
              <a:rPr 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Ranking and comparative method</a:t>
            </a:r>
          </a:p>
        </p:txBody>
      </p:sp>
      <p:sp>
        <p:nvSpPr>
          <p:cNvPr id="24581" name="Rectangle 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05400" y="2332038"/>
            <a:ext cx="4038600" cy="4525962"/>
          </a:xfrm>
          <a:ln/>
        </p:spPr>
        <p:txBody>
          <a:bodyPr/>
          <a:lstStyle/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sz="20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FUTURE-ORIENTED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endParaRPr lang="en-US" sz="2000" b="1" u="sng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>
              <a:lnSpc>
                <a:spcPct val="80000"/>
              </a:lnSpc>
              <a:defRPr/>
            </a:pPr>
            <a:r>
              <a:rPr lang="en-US" sz="1800" dirty="0">
                <a:latin typeface="+mn-lt"/>
                <a:ea typeface="+mn-ea"/>
                <a:cs typeface="+mn-cs"/>
              </a:rPr>
              <a:t>Management by objectives</a:t>
            </a:r>
          </a:p>
          <a:p>
            <a:pPr>
              <a:lnSpc>
                <a:spcPct val="80000"/>
              </a:lnSpc>
              <a:defRPr/>
            </a:pPr>
            <a:r>
              <a:rPr lang="en-US" sz="1800" dirty="0">
                <a:latin typeface="+mn-lt"/>
                <a:ea typeface="+mn-ea"/>
                <a:cs typeface="+mn-cs"/>
              </a:rPr>
              <a:t>Psychological appraisals</a:t>
            </a:r>
          </a:p>
          <a:p>
            <a:pPr>
              <a:lnSpc>
                <a:spcPct val="80000"/>
              </a:lnSpc>
              <a:defRPr/>
            </a:pPr>
            <a:r>
              <a:rPr lang="en-US" sz="1800" dirty="0">
                <a:latin typeface="+mn-lt"/>
                <a:ea typeface="+mn-ea"/>
                <a:cs typeface="+mn-cs"/>
              </a:rPr>
              <a:t>Assessment </a:t>
            </a:r>
            <a:r>
              <a:rPr lang="en-US" sz="1800" dirty="0" err="1">
                <a:latin typeface="+mn-lt"/>
                <a:ea typeface="+mn-ea"/>
                <a:cs typeface="+mn-cs"/>
              </a:rPr>
              <a:t>centres</a:t>
            </a:r>
            <a:r>
              <a:rPr lang="en-US" sz="1800" dirty="0">
                <a:latin typeface="+mn-lt"/>
                <a:ea typeface="+mn-ea"/>
                <a:cs typeface="+mn-cs"/>
              </a:rPr>
              <a:t>.</a:t>
            </a:r>
          </a:p>
          <a:p>
            <a:pPr>
              <a:lnSpc>
                <a:spcPct val="80000"/>
              </a:lnSpc>
              <a:defRPr/>
            </a:pPr>
            <a:r>
              <a:rPr lang="en-US" sz="1800" dirty="0">
                <a:latin typeface="+mn-lt"/>
                <a:ea typeface="+mn-ea"/>
                <a:cs typeface="+mn-cs"/>
              </a:rPr>
              <a:t>360 degree appraisal.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1"/>
          <p:cNvSpPr txBox="1">
            <a:spLocks noGrp="1"/>
          </p:cNvSpPr>
          <p:nvPr/>
        </p:nvSpPr>
        <p:spPr bwMode="auto">
          <a:xfrm>
            <a:off x="6799263" y="64008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F6407C87-9DBA-412B-8BE5-EAF80DFE573D}" type="slidenum">
              <a:rPr lang="en-US" sz="1100"/>
              <a:pPr algn="r" eaLnBrk="1" hangingPunct="1"/>
              <a:t>23</a:t>
            </a:fld>
            <a:endParaRPr lang="en-US" sz="1100"/>
          </a:p>
        </p:txBody>
      </p:sp>
      <p:sp>
        <p:nvSpPr>
          <p:cNvPr id="3" name="Rectangle 2"/>
          <p:cNvSpPr/>
          <p:nvPr/>
        </p:nvSpPr>
        <p:spPr>
          <a:xfrm>
            <a:off x="762000" y="1219200"/>
            <a:ext cx="4572000" cy="8302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FUTURE-ORIENTED METHODS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2667000"/>
            <a:ext cx="6781800" cy="13239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Given by Peter F.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Drucker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1954.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Reflects a management philosophy which </a:t>
            </a: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 and utilises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employee contributions</a:t>
            </a: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 txBox="1">
            <a:spLocks noGrp="1"/>
          </p:cNvSpPr>
          <p:nvPr/>
        </p:nvSpPr>
        <p:spPr bwMode="auto">
          <a:xfrm>
            <a:off x="6799263" y="64008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C2EE4416-2438-47D4-9638-7B94187873F9}" type="slidenum">
              <a:rPr lang="en-US" sz="1100"/>
              <a:pPr algn="r" eaLnBrk="1" hangingPunct="1"/>
              <a:t>24</a:t>
            </a:fld>
            <a:endParaRPr lang="en-US" sz="110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3048000"/>
          </a:xfrm>
          <a:solidFill>
            <a:schemeClr val="accent1"/>
          </a:solidFill>
          <a:ln>
            <a:solidFill>
              <a:schemeClr val="bg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400" b="1" u="sng">
                <a:solidFill>
                  <a:srgbClr val="FF0000"/>
                </a:solidFill>
              </a:rPr>
              <a:t>Graphic Rating Scales</a:t>
            </a:r>
            <a:r>
              <a:rPr lang="en-US" sz="2400"/>
              <a:t>: </a:t>
            </a:r>
          </a:p>
          <a:p>
            <a:pPr algn="just"/>
            <a:r>
              <a:rPr lang="en-US" sz="2400"/>
              <a:t>A form listing many job related performance criterion such as emotional stability, knowledge, creativity, discipline is used.</a:t>
            </a:r>
          </a:p>
          <a:p>
            <a:pPr algn="just"/>
            <a:r>
              <a:rPr lang="en-US" sz="2400"/>
              <a:t>Each criterion is given a scale from excellent to poor.</a:t>
            </a:r>
          </a:p>
          <a:p>
            <a:pPr algn="just"/>
            <a:r>
              <a:rPr lang="en-US" sz="2400"/>
              <a:t>A variety of traits may be used in this device, the most common being quality and quantity of work.</a:t>
            </a:r>
          </a:p>
          <a:p>
            <a:endParaRPr lang="en-US"/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2400"/>
          </a:p>
          <a:p>
            <a:pPr lvl="1"/>
            <a:endParaRPr lang="en-US" sz="240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4419600"/>
          <a:ext cx="7772400" cy="1651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95400"/>
                <a:gridCol w="1295400"/>
                <a:gridCol w="990600"/>
                <a:gridCol w="16002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Excellent (5)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 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Acceptable 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Fair</a:t>
                      </a:r>
                    </a:p>
                    <a:p>
                      <a:r>
                        <a:rPr lang="en-US" dirty="0" smtClean="0"/>
                        <a:t>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Poor (1)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Initiative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Co-operation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 txBox="1">
            <a:spLocks noGrp="1"/>
          </p:cNvSpPr>
          <p:nvPr/>
        </p:nvSpPr>
        <p:spPr bwMode="auto">
          <a:xfrm>
            <a:off x="6799263" y="64008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4578C966-E8FB-46D1-9541-3F5B1E51F502}" type="slidenum">
              <a:rPr lang="en-US" sz="1100"/>
              <a:pPr algn="r" eaLnBrk="1" hangingPunct="1"/>
              <a:t>25</a:t>
            </a:fld>
            <a:endParaRPr lang="en-US" sz="110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66800"/>
            <a:ext cx="7772400" cy="5059363"/>
          </a:xfrm>
          <a:solidFill>
            <a:schemeClr val="accent1"/>
          </a:solidFill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400" b="1"/>
              <a:t>Advantages: </a:t>
            </a:r>
          </a:p>
          <a:p>
            <a:pPr algn="just"/>
            <a:r>
              <a:rPr lang="en-US" sz="2400"/>
              <a:t>Easy to understand and use.</a:t>
            </a:r>
          </a:p>
          <a:p>
            <a:pPr algn="just"/>
            <a:r>
              <a:rPr lang="en-US" sz="2400"/>
              <a:t>Large number of employees can be rated at a very short time.</a:t>
            </a:r>
          </a:p>
          <a:p>
            <a:pPr algn="just"/>
            <a:r>
              <a:rPr lang="en-US" sz="2400"/>
              <a:t>Permits statistical tabulation of scores of employees.</a:t>
            </a:r>
          </a:p>
          <a:p>
            <a:pPr algn="just"/>
            <a:r>
              <a:rPr lang="en-US" sz="2400">
                <a:latin typeface="Times New Roman" pitchFamily="18" charset="0"/>
              </a:rPr>
              <a:t>Standardization </a:t>
            </a:r>
            <a:endParaRPr lang="en-US" sz="2400"/>
          </a:p>
          <a:p>
            <a:pPr>
              <a:buFontTx/>
              <a:buNone/>
            </a:pPr>
            <a:r>
              <a:rPr lang="en-US" sz="2400" b="1"/>
              <a:t>Disadvantages</a:t>
            </a:r>
            <a:endParaRPr lang="en-US" sz="2400"/>
          </a:p>
          <a:p>
            <a:pPr algn="just"/>
            <a:r>
              <a:rPr lang="en-US" sz="2400"/>
              <a:t>Rater’s biases are likely to influence evaluation.</a:t>
            </a:r>
          </a:p>
          <a:p>
            <a:pPr algn="just"/>
            <a:r>
              <a:rPr lang="en-US" sz="2400"/>
              <a:t>Subjective criterion like co-operation, attitude etc are used.</a:t>
            </a:r>
          </a:p>
          <a:p>
            <a:pPr algn="just"/>
            <a:r>
              <a:rPr lang="en-US" sz="2400"/>
              <a:t>Each character stands equally important in evaluation of the employee</a:t>
            </a:r>
            <a:endParaRPr lang="en-US"/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2400"/>
          </a:p>
          <a:p>
            <a:pPr lvl="1"/>
            <a:endParaRPr lang="en-US" sz="2400"/>
          </a:p>
        </p:txBody>
      </p:sp>
      <p:sp>
        <p:nvSpPr>
          <p:cNvPr id="14340" name="Title 4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 txBox="1">
            <a:spLocks noGrp="1"/>
          </p:cNvSpPr>
          <p:nvPr/>
        </p:nvSpPr>
        <p:spPr bwMode="auto">
          <a:xfrm>
            <a:off x="6799263" y="64008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56763E80-65F6-4D82-AB92-75299D64F452}" type="slidenum">
              <a:rPr lang="en-US" sz="1100"/>
              <a:pPr algn="r" eaLnBrk="1" hangingPunct="1"/>
              <a:t>26</a:t>
            </a:fld>
            <a:endParaRPr lang="en-US" sz="11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752600"/>
            <a:ext cx="8229600" cy="1143000"/>
          </a:xfrm>
          <a:solidFill>
            <a:schemeClr val="accent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US" sz="2800" b="1">
              <a:solidFill>
                <a:srgbClr val="3333FF"/>
              </a:solidFill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90600"/>
            <a:ext cx="8229600" cy="5105400"/>
          </a:xfrm>
          <a:solidFill>
            <a:schemeClr val="accent1"/>
          </a:solidFill>
          <a:ln>
            <a:solidFill>
              <a:schemeClr val="bg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u="sng">
                <a:solidFill>
                  <a:srgbClr val="FF0000"/>
                </a:solidFill>
              </a:rPr>
              <a:t>Checklists: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u="sng">
              <a:solidFill>
                <a:srgbClr val="FF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The rater is given a checklist of the descriptions of the behavior of the employees on job in two columns – yes, no.</a:t>
            </a:r>
          </a:p>
          <a:p>
            <a:pPr algn="just"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The checklist contains a list of statements on the basis of which the rater describes the on the job performance of the employees.</a:t>
            </a:r>
          </a:p>
          <a:p>
            <a:pPr algn="just"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A checklist is a set of objectives or descriptive statements about the employee and his behavior.</a:t>
            </a:r>
          </a:p>
          <a:p>
            <a:pPr>
              <a:lnSpc>
                <a:spcPct val="90000"/>
              </a:lnSpc>
            </a:pP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4800600"/>
          <a:ext cx="6553200" cy="1752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078730"/>
                <a:gridCol w="737235"/>
                <a:gridCol w="737235"/>
              </a:tblGrid>
              <a:tr h="584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 smtClean="0"/>
                        <a:t>Is the employee really interested in the job?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 smtClean="0"/>
                        <a:t>Does he or she obey</a:t>
                      </a:r>
                      <a:r>
                        <a:rPr lang="en-US" baseline="0" dirty="0" smtClean="0"/>
                        <a:t> orders?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638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001000" cy="4525963"/>
          </a:xfrm>
          <a:ln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/>
              <a:t>Advantages: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Value of each question may be weighted.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Economically good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Easy to administer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Limited training of rater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Standardization </a:t>
            </a:r>
            <a:endParaRPr lang="en-US" sz="2400" b="1"/>
          </a:p>
          <a:p>
            <a:pPr>
              <a:buFontTx/>
              <a:buNone/>
            </a:pPr>
            <a:r>
              <a:rPr lang="en-US" sz="2400" b="1"/>
              <a:t>Disadvantages</a:t>
            </a:r>
          </a:p>
          <a:p>
            <a:r>
              <a:rPr lang="en-US" sz="2400">
                <a:latin typeface="Times New Roman" pitchFamily="18" charset="0"/>
              </a:rPr>
              <a:t>Rater’s biasness</a:t>
            </a:r>
          </a:p>
          <a:p>
            <a:r>
              <a:rPr lang="en-US" sz="2400">
                <a:latin typeface="Times New Roman" pitchFamily="18" charset="0"/>
              </a:rPr>
              <a:t>Misinterpretation of checklist items</a:t>
            </a:r>
          </a:p>
          <a:p>
            <a:r>
              <a:rPr lang="en-US" sz="2400">
                <a:latin typeface="Times New Roman" pitchFamily="18" charset="0"/>
              </a:rPr>
              <a:t>Use of improper weights</a:t>
            </a:r>
          </a:p>
          <a:p>
            <a:r>
              <a:rPr lang="en-US" sz="2400">
                <a:latin typeface="Times New Roman" pitchFamily="18" charset="0"/>
              </a:rPr>
              <a:t>Very limited scaling of just yes and no.</a:t>
            </a:r>
          </a:p>
        </p:txBody>
      </p:sp>
      <p:sp>
        <p:nvSpPr>
          <p:cNvPr id="16388" name="Slide Number Placeholder 3"/>
          <p:cNvSpPr txBox="1">
            <a:spLocks noGrp="1"/>
          </p:cNvSpPr>
          <p:nvPr/>
        </p:nvSpPr>
        <p:spPr bwMode="auto">
          <a:xfrm>
            <a:off x="6799263" y="64008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37749E0F-8452-4557-9828-ABA648F6160D}" type="slidenum">
              <a:rPr lang="en-US" sz="1100"/>
              <a:pPr algn="r" eaLnBrk="1" hangingPunct="1"/>
              <a:t>27</a:t>
            </a:fld>
            <a:endParaRPr lang="en-US" sz="11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 txBox="1">
            <a:spLocks noGrp="1"/>
          </p:cNvSpPr>
          <p:nvPr/>
        </p:nvSpPr>
        <p:spPr bwMode="auto">
          <a:xfrm>
            <a:off x="6799263" y="64008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AA62E393-394D-4758-90D6-7F0F2D6A6710}" type="slidenum">
              <a:rPr lang="en-US" sz="1100"/>
              <a:pPr algn="r" eaLnBrk="1" hangingPunct="1"/>
              <a:t>28</a:t>
            </a:fld>
            <a:endParaRPr lang="en-US" sz="1100"/>
          </a:p>
        </p:txBody>
      </p:sp>
      <p:sp>
        <p:nvSpPr>
          <p:cNvPr id="802818" name="Rectangle 2"/>
          <p:cNvSpPr>
            <a:spLocks noChangeArrowheads="1"/>
          </p:cNvSpPr>
          <p:nvPr/>
        </p:nvSpPr>
        <p:spPr bwMode="auto">
          <a:xfrm>
            <a:off x="889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6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02819" name="Rectangle 3"/>
          <p:cNvSpPr>
            <a:spLocks noChangeArrowheads="1"/>
          </p:cNvSpPr>
          <p:nvPr/>
        </p:nvSpPr>
        <p:spPr bwMode="auto">
          <a:xfrm>
            <a:off x="33274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6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73063" y="1295400"/>
            <a:ext cx="8237537" cy="5334000"/>
          </a:xfrm>
          <a:ln/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en-US" sz="2400" b="1" u="sng">
                <a:solidFill>
                  <a:srgbClr val="FF0000"/>
                </a:solidFill>
              </a:rPr>
              <a:t>Forced Distribution Methods</a:t>
            </a:r>
            <a:r>
              <a:rPr lang="en-US" sz="2800" b="1" u="sng"/>
              <a:t/>
            </a:r>
            <a:br>
              <a:rPr lang="en-US" sz="2800" b="1" u="sng"/>
            </a:br>
            <a:endParaRPr lang="en-US" sz="2800" b="1" u="sng"/>
          </a:p>
          <a:p>
            <a:pPr algn="just"/>
            <a:r>
              <a:rPr lang="en-US" sz="2400">
                <a:latin typeface="Times New Roman" pitchFamily="18" charset="0"/>
              </a:rPr>
              <a:t>The rater is asked to appraise the employee according to predetermined distribution scale.</a:t>
            </a:r>
          </a:p>
          <a:p>
            <a:pPr algn="just"/>
            <a:r>
              <a:rPr lang="en-US" sz="2400">
                <a:latin typeface="Times New Roman" pitchFamily="18" charset="0"/>
              </a:rPr>
              <a:t>Two criteria used for rating are: job performance and promotability.</a:t>
            </a:r>
          </a:p>
          <a:p>
            <a:pPr algn="just"/>
            <a:r>
              <a:rPr lang="en-US" sz="2400">
                <a:latin typeface="Times New Roman" pitchFamily="18" charset="0"/>
              </a:rPr>
              <a:t>A five point performance scale is also used without mentioning any descriptive statements.</a:t>
            </a:r>
          </a:p>
          <a:p>
            <a:pPr algn="just"/>
            <a:r>
              <a:rPr lang="en-US" sz="2400">
                <a:latin typeface="Times New Roman" pitchFamily="18" charset="0"/>
              </a:rPr>
              <a:t>The worker is placed between two extremes of “poor” and “excellent” performance.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/>
          <p:cNvSpPr txBox="1">
            <a:spLocks noGrp="1"/>
          </p:cNvSpPr>
          <p:nvPr/>
        </p:nvSpPr>
        <p:spPr bwMode="auto">
          <a:xfrm>
            <a:off x="6799263" y="64008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E9F55BB9-58FD-452F-A75B-FFB15F43F909}" type="slidenum">
              <a:rPr lang="en-US" sz="1100"/>
              <a:pPr algn="r" eaLnBrk="1" hangingPunct="1"/>
              <a:t>29</a:t>
            </a:fld>
            <a:endParaRPr lang="en-US" sz="1100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533400" y="1600200"/>
            <a:ext cx="8001000" cy="4087813"/>
            <a:chOff x="538152" y="1676400"/>
            <a:chExt cx="7502096" cy="4012359"/>
          </a:xfrm>
        </p:grpSpPr>
        <p:sp>
          <p:nvSpPr>
            <p:cNvPr id="20484" name="Text Box 34"/>
            <p:cNvSpPr txBox="1">
              <a:spLocks noChangeArrowheads="1"/>
            </p:cNvSpPr>
            <p:nvPr/>
          </p:nvSpPr>
          <p:spPr bwMode="auto">
            <a:xfrm>
              <a:off x="538152" y="3124200"/>
              <a:ext cx="1671648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2200" b="1">
                  <a:solidFill>
                    <a:srgbClr val="000000"/>
                  </a:solidFill>
                  <a:latin typeface="Bookman Old Style" pitchFamily="18" charset="0"/>
                </a:rPr>
                <a:t>No. </a:t>
              </a:r>
            </a:p>
            <a:p>
              <a:pPr eaLnBrk="1" hangingPunct="1"/>
              <a:r>
                <a:rPr lang="en-US" sz="2200" b="1">
                  <a:solidFill>
                    <a:srgbClr val="000000"/>
                  </a:solidFill>
                  <a:latin typeface="Bookman Old Style" pitchFamily="18" charset="0"/>
                </a:rPr>
                <a:t>of </a:t>
              </a:r>
            </a:p>
            <a:p>
              <a:pPr eaLnBrk="1" hangingPunct="1"/>
              <a:r>
                <a:rPr lang="en-US" sz="2200" b="1">
                  <a:solidFill>
                    <a:srgbClr val="000000"/>
                  </a:solidFill>
                  <a:latin typeface="Bookman Old Style" pitchFamily="18" charset="0"/>
                </a:rPr>
                <a:t>employees</a:t>
              </a:r>
            </a:p>
          </p:txBody>
        </p:sp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2133600" y="1676400"/>
              <a:ext cx="5906648" cy="4012359"/>
              <a:chOff x="2270125" y="2438400"/>
              <a:chExt cx="5906648" cy="4012359"/>
            </a:xfrm>
          </p:grpSpPr>
          <p:sp>
            <p:nvSpPr>
              <p:cNvPr id="803845" name="Line 4"/>
              <p:cNvSpPr>
                <a:spLocks noChangeShapeType="1"/>
              </p:cNvSpPr>
              <p:nvPr/>
            </p:nvSpPr>
            <p:spPr bwMode="auto">
              <a:xfrm>
                <a:off x="2286735" y="2438400"/>
                <a:ext cx="0" cy="25149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eaLnBrk="1" hangingPunct="1">
                  <a:defRPr/>
                </a:pPr>
                <a:endParaRPr lang="en-US" sz="6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803846" name="Line 5"/>
              <p:cNvSpPr>
                <a:spLocks noChangeShapeType="1"/>
              </p:cNvSpPr>
              <p:nvPr/>
            </p:nvSpPr>
            <p:spPr bwMode="auto">
              <a:xfrm>
                <a:off x="2286735" y="4953331"/>
                <a:ext cx="525742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eaLnBrk="1" hangingPunct="1">
                  <a:defRPr/>
                </a:pPr>
                <a:endParaRPr lang="en-US" sz="6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803847" name="Line 10"/>
              <p:cNvSpPr>
                <a:spLocks noChangeShapeType="1"/>
              </p:cNvSpPr>
              <p:nvPr/>
            </p:nvSpPr>
            <p:spPr bwMode="auto">
              <a:xfrm>
                <a:off x="3200681" y="3962317"/>
                <a:ext cx="0" cy="9910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eaLnBrk="1" hangingPunct="1">
                  <a:defRPr/>
                </a:pPr>
                <a:endParaRPr lang="en-US" sz="6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803848" name="Line 11"/>
              <p:cNvSpPr>
                <a:spLocks noChangeShapeType="1"/>
              </p:cNvSpPr>
              <p:nvPr/>
            </p:nvSpPr>
            <p:spPr bwMode="auto">
              <a:xfrm>
                <a:off x="4038712" y="3276710"/>
                <a:ext cx="0" cy="16766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eaLnBrk="1" hangingPunct="1">
                  <a:defRPr/>
                </a:pPr>
                <a:endParaRPr lang="en-US" sz="6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803849" name="Line 12"/>
              <p:cNvSpPr>
                <a:spLocks noChangeShapeType="1"/>
              </p:cNvSpPr>
              <p:nvPr/>
            </p:nvSpPr>
            <p:spPr bwMode="auto">
              <a:xfrm>
                <a:off x="5409631" y="3276710"/>
                <a:ext cx="0" cy="16766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eaLnBrk="1" hangingPunct="1">
                  <a:defRPr/>
                </a:pPr>
                <a:endParaRPr lang="en-US" sz="6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803850" name="Line 13"/>
              <p:cNvSpPr>
                <a:spLocks noChangeShapeType="1"/>
              </p:cNvSpPr>
              <p:nvPr/>
            </p:nvSpPr>
            <p:spPr bwMode="auto">
              <a:xfrm>
                <a:off x="6552808" y="3962317"/>
                <a:ext cx="0" cy="9910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eaLnBrk="1" hangingPunct="1">
                  <a:defRPr/>
                </a:pPr>
                <a:endParaRPr lang="en-US" sz="6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803851" name="Line 14"/>
              <p:cNvSpPr>
                <a:spLocks noChangeShapeType="1"/>
              </p:cNvSpPr>
              <p:nvPr/>
            </p:nvSpPr>
            <p:spPr bwMode="auto">
              <a:xfrm flipV="1">
                <a:off x="2667794" y="3962317"/>
                <a:ext cx="532887" cy="534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eaLnBrk="1" hangingPunct="1">
                  <a:defRPr/>
                </a:pPr>
                <a:endParaRPr lang="en-US" sz="6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803852" name="Line 16"/>
              <p:cNvSpPr>
                <a:spLocks noChangeShapeType="1"/>
              </p:cNvSpPr>
              <p:nvPr/>
            </p:nvSpPr>
            <p:spPr bwMode="auto">
              <a:xfrm flipV="1">
                <a:off x="3200681" y="3276710"/>
                <a:ext cx="838031" cy="6856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eaLnBrk="1" hangingPunct="1">
                  <a:defRPr/>
                </a:pPr>
                <a:endParaRPr lang="en-US" sz="6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803853" name="Line 17"/>
              <p:cNvSpPr>
                <a:spLocks noChangeShapeType="1"/>
              </p:cNvSpPr>
              <p:nvPr/>
            </p:nvSpPr>
            <p:spPr bwMode="auto">
              <a:xfrm>
                <a:off x="4038712" y="3276710"/>
                <a:ext cx="137091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eaLnBrk="1" hangingPunct="1">
                  <a:defRPr/>
                </a:pPr>
                <a:endParaRPr lang="en-US" sz="6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803854" name="Line 18"/>
              <p:cNvSpPr>
                <a:spLocks noChangeShapeType="1"/>
              </p:cNvSpPr>
              <p:nvPr/>
            </p:nvSpPr>
            <p:spPr bwMode="auto">
              <a:xfrm>
                <a:off x="5409631" y="3276710"/>
                <a:ext cx="1143176" cy="6856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eaLnBrk="1" hangingPunct="1">
                  <a:defRPr/>
                </a:pPr>
                <a:endParaRPr lang="en-US" sz="6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803855" name="Line 19"/>
              <p:cNvSpPr>
                <a:spLocks noChangeShapeType="1"/>
              </p:cNvSpPr>
              <p:nvPr/>
            </p:nvSpPr>
            <p:spPr bwMode="auto">
              <a:xfrm>
                <a:off x="6552808" y="3962317"/>
                <a:ext cx="534375" cy="4581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eaLnBrk="1" hangingPunct="1">
                  <a:defRPr/>
                </a:pPr>
                <a:endParaRPr lang="en-US" sz="6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0497" name="Text Box 20"/>
              <p:cNvSpPr txBox="1">
                <a:spLocks noChangeArrowheads="1"/>
              </p:cNvSpPr>
              <p:nvPr/>
            </p:nvSpPr>
            <p:spPr bwMode="auto">
              <a:xfrm>
                <a:off x="2438400" y="4419600"/>
                <a:ext cx="821059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2200" b="1">
                    <a:solidFill>
                      <a:srgbClr val="000000"/>
                    </a:solidFill>
                    <a:latin typeface="Bookman Old Style" pitchFamily="18" charset="0"/>
                  </a:rPr>
                  <a:t>10%</a:t>
                </a:r>
              </a:p>
            </p:txBody>
          </p:sp>
          <p:sp>
            <p:nvSpPr>
              <p:cNvPr id="20498" name="Text Box 23"/>
              <p:cNvSpPr txBox="1">
                <a:spLocks noChangeArrowheads="1"/>
              </p:cNvSpPr>
              <p:nvPr/>
            </p:nvSpPr>
            <p:spPr bwMode="auto">
              <a:xfrm>
                <a:off x="3260725" y="4384675"/>
                <a:ext cx="821059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2200" b="1">
                    <a:solidFill>
                      <a:srgbClr val="000000"/>
                    </a:solidFill>
                    <a:latin typeface="Bookman Old Style" pitchFamily="18" charset="0"/>
                  </a:rPr>
                  <a:t>20%</a:t>
                </a:r>
              </a:p>
            </p:txBody>
          </p:sp>
          <p:sp>
            <p:nvSpPr>
              <p:cNvPr id="20499" name="Text Box 24"/>
              <p:cNvSpPr txBox="1">
                <a:spLocks noChangeArrowheads="1"/>
              </p:cNvSpPr>
              <p:nvPr/>
            </p:nvSpPr>
            <p:spPr bwMode="auto">
              <a:xfrm>
                <a:off x="4267200" y="4343400"/>
                <a:ext cx="821059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2200" b="1">
                    <a:solidFill>
                      <a:srgbClr val="000000"/>
                    </a:solidFill>
                    <a:latin typeface="Bookman Old Style" pitchFamily="18" charset="0"/>
                  </a:rPr>
                  <a:t>40%</a:t>
                </a:r>
              </a:p>
            </p:txBody>
          </p:sp>
          <p:sp>
            <p:nvSpPr>
              <p:cNvPr id="20500" name="Text Box 25"/>
              <p:cNvSpPr txBox="1">
                <a:spLocks noChangeArrowheads="1"/>
              </p:cNvSpPr>
              <p:nvPr/>
            </p:nvSpPr>
            <p:spPr bwMode="auto">
              <a:xfrm>
                <a:off x="5562600" y="4343400"/>
                <a:ext cx="821059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2200" b="1">
                    <a:solidFill>
                      <a:srgbClr val="000000"/>
                    </a:solidFill>
                    <a:latin typeface="Bookman Old Style" pitchFamily="18" charset="0"/>
                  </a:rPr>
                  <a:t>20%</a:t>
                </a:r>
              </a:p>
            </p:txBody>
          </p:sp>
          <p:sp>
            <p:nvSpPr>
              <p:cNvPr id="20501" name="Text Box 26"/>
              <p:cNvSpPr txBox="1">
                <a:spLocks noChangeArrowheads="1"/>
              </p:cNvSpPr>
              <p:nvPr/>
            </p:nvSpPr>
            <p:spPr bwMode="auto">
              <a:xfrm>
                <a:off x="6553200" y="4419600"/>
                <a:ext cx="821059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2200" b="1">
                    <a:solidFill>
                      <a:srgbClr val="000000"/>
                    </a:solidFill>
                    <a:latin typeface="Bookman Old Style" pitchFamily="18" charset="0"/>
                  </a:rPr>
                  <a:t>10%</a:t>
                </a:r>
              </a:p>
            </p:txBody>
          </p:sp>
          <p:sp>
            <p:nvSpPr>
              <p:cNvPr id="20502" name="Text Box 27"/>
              <p:cNvSpPr txBox="1">
                <a:spLocks noChangeArrowheads="1"/>
              </p:cNvSpPr>
              <p:nvPr/>
            </p:nvSpPr>
            <p:spPr bwMode="auto">
              <a:xfrm>
                <a:off x="2270125" y="4918075"/>
                <a:ext cx="845103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2200" b="1">
                    <a:solidFill>
                      <a:srgbClr val="000000"/>
                    </a:solidFill>
                    <a:latin typeface="Bookman Old Style" pitchFamily="18" charset="0"/>
                  </a:rPr>
                  <a:t>poor</a:t>
                </a:r>
              </a:p>
            </p:txBody>
          </p:sp>
          <p:sp>
            <p:nvSpPr>
              <p:cNvPr id="20503" name="Text Box 28"/>
              <p:cNvSpPr txBox="1">
                <a:spLocks noChangeArrowheads="1"/>
              </p:cNvSpPr>
              <p:nvPr/>
            </p:nvSpPr>
            <p:spPr bwMode="auto">
              <a:xfrm>
                <a:off x="3184525" y="4918075"/>
                <a:ext cx="1301959" cy="769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2200" b="1">
                    <a:solidFill>
                      <a:srgbClr val="000000"/>
                    </a:solidFill>
                    <a:latin typeface="Bookman Old Style" pitchFamily="18" charset="0"/>
                  </a:rPr>
                  <a:t>Below</a:t>
                </a:r>
              </a:p>
              <a:p>
                <a:pPr eaLnBrk="1" hangingPunct="1"/>
                <a:r>
                  <a:rPr lang="en-US" sz="2200" b="1">
                    <a:solidFill>
                      <a:srgbClr val="000000"/>
                    </a:solidFill>
                    <a:latin typeface="Bookman Old Style" pitchFamily="18" charset="0"/>
                  </a:rPr>
                  <a:t>average</a:t>
                </a:r>
              </a:p>
            </p:txBody>
          </p:sp>
          <p:sp>
            <p:nvSpPr>
              <p:cNvPr id="20504" name="Text Box 30"/>
              <p:cNvSpPr txBox="1">
                <a:spLocks noChangeArrowheads="1"/>
              </p:cNvSpPr>
              <p:nvPr/>
            </p:nvSpPr>
            <p:spPr bwMode="auto">
              <a:xfrm>
                <a:off x="4251325" y="4918075"/>
                <a:ext cx="1301959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2200" b="1">
                    <a:solidFill>
                      <a:srgbClr val="000000"/>
                    </a:solidFill>
                    <a:latin typeface="Bookman Old Style" pitchFamily="18" charset="0"/>
                  </a:rPr>
                  <a:t>average</a:t>
                </a:r>
              </a:p>
            </p:txBody>
          </p:sp>
          <p:sp>
            <p:nvSpPr>
              <p:cNvPr id="20505" name="Text Box 31"/>
              <p:cNvSpPr txBox="1">
                <a:spLocks noChangeArrowheads="1"/>
              </p:cNvSpPr>
              <p:nvPr/>
            </p:nvSpPr>
            <p:spPr bwMode="auto">
              <a:xfrm>
                <a:off x="5546725" y="4918075"/>
                <a:ext cx="878767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2200" b="1">
                    <a:solidFill>
                      <a:srgbClr val="000000"/>
                    </a:solidFill>
                    <a:latin typeface="Bookman Old Style" pitchFamily="18" charset="0"/>
                  </a:rPr>
                  <a:t>good</a:t>
                </a:r>
              </a:p>
            </p:txBody>
          </p:sp>
          <p:sp>
            <p:nvSpPr>
              <p:cNvPr id="20506" name="Text Box 32"/>
              <p:cNvSpPr txBox="1">
                <a:spLocks noChangeArrowheads="1"/>
              </p:cNvSpPr>
              <p:nvPr/>
            </p:nvSpPr>
            <p:spPr bwMode="auto">
              <a:xfrm>
                <a:off x="6613525" y="4918075"/>
                <a:ext cx="1563248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2200" b="1">
                    <a:solidFill>
                      <a:srgbClr val="000000"/>
                    </a:solidFill>
                    <a:latin typeface="Bookman Old Style" pitchFamily="18" charset="0"/>
                  </a:rPr>
                  <a:t>Excellent</a:t>
                </a:r>
              </a:p>
            </p:txBody>
          </p:sp>
          <p:sp>
            <p:nvSpPr>
              <p:cNvPr id="20507" name="Text Box 35"/>
              <p:cNvSpPr txBox="1">
                <a:spLocks noChangeArrowheads="1"/>
              </p:cNvSpPr>
              <p:nvPr/>
            </p:nvSpPr>
            <p:spPr bwMode="auto">
              <a:xfrm>
                <a:off x="2971800" y="6019800"/>
                <a:ext cx="1913679" cy="4309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2200" b="1">
                    <a:solidFill>
                      <a:srgbClr val="000000"/>
                    </a:solidFill>
                    <a:latin typeface="Bookman Old Style" pitchFamily="18" charset="0"/>
                  </a:rPr>
                  <a:t>Performance</a:t>
                </a:r>
              </a:p>
            </p:txBody>
          </p:sp>
        </p:grpSp>
      </p:grpSp>
      <p:sp>
        <p:nvSpPr>
          <p:cNvPr id="17411" name="TextBox 24"/>
          <p:cNvSpPr txBox="1">
            <a:spLocks noChangeArrowheads="1"/>
          </p:cNvSpPr>
          <p:nvPr/>
        </p:nvSpPr>
        <p:spPr bwMode="auto">
          <a:xfrm>
            <a:off x="762000" y="304800"/>
            <a:ext cx="7086600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3500" b="1">
                <a:solidFill>
                  <a:schemeClr val="bg1"/>
                </a:solidFill>
                <a:latin typeface="Algerian" pitchFamily="82" charset="0"/>
              </a:rPr>
              <a:t>Forced distribution method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C6E2A49-15FD-4106-BC02-AEF734FDC319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95400"/>
            <a:ext cx="8229600" cy="639763"/>
          </a:xfrm>
          <a:solidFill>
            <a:srgbClr val="FFFFFF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smtClean="0"/>
              <a:t>PERFORMANCE APPRAISAL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2600"/>
            <a:ext cx="5867400" cy="4038600"/>
          </a:xfrm>
          <a:solidFill>
            <a:srgbClr val="FFFFFF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   Performance appraisal  is a systematic way of reviewing and assessing the performance of an employee during a given period of time and planning for his future.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   It involves below three steps: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Setting work standards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Assessing employees actual performance according to these standards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Offering feedback to the employees</a:t>
            </a:r>
            <a:r>
              <a:rPr lang="en-US" sz="2400" smtClean="0"/>
              <a:t>.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/>
            </a:r>
            <a:br>
              <a:rPr lang="en-US" sz="2800" smtClean="0"/>
            </a:br>
            <a:endParaRPr lang="en-US" sz="2800" smtClean="0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381000" y="1600200"/>
            <a:ext cx="6096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effectLst/>
            </a:endParaRPr>
          </a:p>
        </p:txBody>
      </p:sp>
      <p:sp>
        <p:nvSpPr>
          <p:cNvPr id="4103" name="AutoShape 7" descr="data:image/jpg;base64,/9j/4AAQSkZJRgABAQAAAQABAAD/2wCEAAkGBhQSERQSEhQUFRUVFxUVFRcWEhgVFxoXGBUVFBQbFRUaHCYeGBojGhYXHy8gJScpLCwsFR4xNTAqNSYrLCkBCQoKDgwOGg8PGjUkHiQsLS40LSosLywsLzQtLSovKTQ0LywtLCwsMiwvNiopLC8vLC0sLCksLC8sKiwqLS0pLP/AABEIAJ4A2wMBIgACEQEDEQH/xAAcAAABBQEBAQAAAAAAAAAAAAAAAwQFBgcBAgj/xABAEAACAQMCAwYEAwUHAgcAAAABAgMABBESIQUxQQYTIlFhcQcygZGhsdEUI0JSwRUWU2JykuEkgjNDY6Ky0vD/xAAbAQACAwEBAQAAAAAAAAAAAAAABAEDBQIGB//EADERAAIBAgQEAwcFAQEAAAAAAAABAgMRBBIhMQUTUfBBYdEicYGRobHBFBUyUuEjBv/aAAwDAQACEQMRAD8A3GiiigAooooAK4TSdxcKis7kKqgliTgADmTWd8Q7WtdsdOUtwcKvJpPWTyX/AC/fyqqrUVOOZlFavGla+7Ly/GkzhMuepXGke7nb7ZpJr5zyaJPoz/j4RVJHFcbA7dB+lKpeuSoAYlhlQAdxuMj7H7VmvHVHtEr/AFMWWHiHE7uMaou5mx/DgoT7eKo/hnxNiL91coYHzgknKg/5tgV+31pGGORgSSF2ONRx4gQug5+ViWGM+YqmfEGaEtIoYmaI4BwckbZVj6Zq2liKrazRdhatVnD24y+D2f5NsSQEAggg7gjcY9K9Vm3wY7RPNBJC5J7ojST/ACnpWjSMQNhk+VaEZZkaMJZ4qR3vBnGd8Zx6UGQeY+9QktizMS2cnnXn+xz5fhXR2Twau1Af2SR0IpaOKReTN98/nQBM1wmvMWdIzzxvWTfEjtwzTtaRMVjj2kwcFm5kew8vOraNJ1ZZUU1q0aMc0jQrvthaxnDTKSOYXLfltSMPbuzY473HujD+lYdFLJM4jjDMzHCqoySfYc6S70qSDkEHB6EEc60VgY9dTNfEXfRaH0ba8QjlGY3VvY5+4505rBOF9qZYiN9QHnzHseY+laBwH4jI+Fk29+Y9j1Hod/elKuFnDbUepYqFQvdFeIZg6hlIIIyCORr3Sg0FFFFABRRRQAUUUUAFFFFAGbfF3j5QRWqnGv8AeSeoziMe2QT/ANoqt8P4bNIgKDwjIXLBdRAyVTJ8bY3wKW+Ntk6XMUwBKumjPkyknH4io/s12oaONweo1xEoH0TAYzpPRlJU/Q9KpmlJ6nmcfDNXvUdl3YlouGBUSSeXSsi5AGSwDA6HI/iQEeLHLPntTm+7SxWzMiBJGXSBoIKskkQEy95vuHAYbHmRiq3ecallXRkJH/hoMLjngEktp1eLTnGTypikFcWitkIquqWkPn38x3fcclkaXDMqS6daly+dGNJLHrkcwB9qYSITlmJJOSSTknzyTzp2lvUvwHspJeOEUERg/vH6Afyr5sfwqMxXCdSvNQjqyyfBzhBSKWYjAchV9QuxP3zWj034fYJDGsUYwqgAAU5q6nHKtd2ezo0+XBR6BRRRVhaFcxXaKACvnftpYtHeXGeZlf7E6h+Br6IrO/ih2UMim5jGSABIB6fK39D9KcwdRQnZ+IljaTqU9PAoHZftFDa4JjdpHdQ0gcJoiDK2I9jucHVnmNhzqWn4PBMskqkEy3LhZRLssbuSG7oZOFAYuGCkBlIOKpkluRzFct53icPGzI45MpKkfUVrSpXeaL1MeNZWyyWhOcQ7PSRtKUV5I4iVZ+7KYI3YFSea9cZA55xUaktSdj2rkKLDJIU3lBlOpwVl1F+8TBJJJI1rhgrHnyp/x3hsTpLdJiKMFVh0QsI5FIYqSc7bq0YIG5QFgM1ypuLtMHST9qn8iw/DztcUYQyHwMdO/wDCx+U/XkfvWpivm3ht3pzvz/Ovofg9yZLeJzzZEJ9yorOxtJRlmXia2BrOcLPdDyiiikB8KKKKACiiigAryXFN7m5xsPrXiAFvagBPjnA4ruExSjKncHqD0IrLuJ/C+6hYmDTMnlnS31HnWwgV2q5QvsLV8LTr/wA0YcnZq55G2mB/0ZH3FSdl2IuX/wDKKjzYgVruKMVXyZeL+n+szv2Whe7b+f8AhSeEfDhVwZ21f5V2H1PM1cba1WNQqKFUcgBgUtRVsYKOxpUMNSoK1NWCiiiuxgKKKKACiiigArjLnY712igDPO1Xw21EyWwG+5j/APof6Vm99wRkYqwKkcwwwftX0XTS+4VFMMSxq/uN/oeYp2li5Q0eolWwcKmuzPmyW2I5ivOpyvd6mK51adR0589PLPrW6XXwztHOQHX2bI+zA15t/hjaLz7xvTUAPrpANOfrqdthL9vqJ6PQyDs32Xlu51ijBxkd43RVzuSfyr6ItoAiKi8lAUewGBSVhwyOBdESKi+QH5nrUdx1nRlZGYZGDg7ZG429j+FZ+Irus/JGhh8OqK6tk3RURwbiLOSrsCcbbY996l6WGgooooAKb3lzoXPXkPenFV3jcpEmCTjAI9M7H8qAFrYGRsfUmppEAGB0phwaAqmWGCTn1x026VI0AFFFFABRRRQBVLvts6y3KR2kkq2uO9ZZUBwV15VDudgdvSpu045DJDHMHVUlAKF2C5z03PP0qlcP4JJc3nFFFxJCjSxo4jVMuvdnbUwJXYkbedMeK8OihvJYZ3ihhFvFHbGa375TGFIkEZLDS+rc4yTTTpwei3t5+QvnktX3uadLdKuSzKuBk5YDbz36etQUHaRpb57aLuu7hCGV2clmLqSFiUbbYGSarNnwOOW+sopczxx2OoNIhXX+88HeId9hjwnqAaX4dwdf2zirQRRrJGIxARGoKyNAxJQ48JJO+PrXKpxSd+n5sdOcnb3/AIL0l7GXKB0LjmoYFh7rnIrrXiDYuo5jdhzAyevQVl8P7ObSyjtVAvxLCThcTq4bNwZzjVpxqzq2O1d/syM2nGLkxgyCW7RGIzpXYHSOmc7nrU8ldSOa+hp37dHkjWmVGphrGQPMjOw9a5+3x6O81po/n1jT/uziqAnZ2AXnDE7lMPbyGQadnISNh3n8+5z4s1G2l0kRa3ZII4ze3bLLPF3kUWhUwqR5A1EE4yeho5Kez719A5jW670NUW5UgMGUhvlIYYPsetcivEYEq6sF2JDAgY55IO1ZLw1EltbO3IDAcSYOukphS0jDw80BGdqX49YLHcX6xpptlk4cbhI10juvEZcKo5eeKnkK9r93sRztL27tc1JL+MqXDoUHNg4KjHPLZxXuGdXAZWDA8ipBB9iKzbtG9qwt2te6S1E//Uulvqh1iL9yZEGFdR74B571Y+w1rGouGhnWVHlBwkPdRK+ga+7GSCDtnG2QarlTtHMdqd3YtVFFFUloUhdWquMN9PypeigCttAY39VO1WCCXUoI6034hb5w3ltXOHnGV+v60APaKKKAOE1UeO9ubCGYCSTvJI8gpGveYOf4iPDkeWdqbfFPtI1vbLFESsk5I1A4KxjGsg9CcgZ9TWPcJ4PuSxOOYA/qaWrV+WbvDuEvEx5k/wCPkblw34jWcxA7wxk8u9UoP93yj6mrKjgjI3B3BHKsJsrSPkV/E1buzl9LbY7omSL+KEncesR6H05GqaWMzOzQzjOCwpq9KWvR7P4+Hx+ZpVFIWd4sqB0OVbl+hHQ+lL0+eaaadmFFFFBAiowTtzptxS7jijeaX5I1Lk88YGdh59KfYqlfEC5eV7ewhTvWkYTSoGCZhiIOCx2UM230ruEc0rHE5ZVcsPAeMxXcYni1aTqTxDDAqcEMOh/Wn4XBY+dULgd7Jb3l5DNF3AuY3uok7wOAyqVlwy7b4DY6YqGsCi2NhcRTO160sSD9+zswMhWRGQtjSEyeW1XOjro9PnuVqroaqIQPEB4jzPU+560d3swxzJ6VnE0dvJLxVrmZl7mQmL/qGTQe62aNAw8WoY/DrXq2hku7jh8Vy8q67FnmVZGTX4lxrweu2Tz6dajk+fdrk8zy7vY0fRup8qYrOGmaExPhVEmsp+7JJxhW6uOdZ52u4grd9NEBGbe4jgEj3TiXUhQEQw/KEwd889zU1xJ3lvr9I5+6H7FFpcvhFLMx1DfA221Dfejk2V33t6hzNbd+JdRFy265pvxO4EUUsxBIRGcgbEhFJIz9KoPD+LRW1vcxNC6yqbeGQR3jtG7SkhGWYn91nfV196SsJTH/AGvDmMBbdWEcczSorGJ9ekvuTy1bc6OT38vUh1du+poPC7hZ7eKVV0pKivoONgwBx5daexIAMAYHl+lRvZNMWNqP/Qi/+AqWqmSs2i6LukwooorkkKKK5mgDjrkYpGOLBzXifiUa7FsnyG/3xypFeOx53JHuKUnjcPTlllUSfvLVRqNXUWSNFeI5QwyDkele6aUlJXRUZH8XWP7XEDyEII9zI+fyH2qo2zYq9/GCxOu3m6ENGT6g61/NqpPDL1oXEiY1AHBIDYyMZAO2R0NZeIXtu59N4S0+HwcOj+d2S0/DZYlSSRCqvnSTtnG+45jbcZ51KcKu+VOldpbfxxieSTSS0ZIBZUIj76XODIAfkTGTjJ6Gv2U2k4pWS5ck0UJuvCSluund/XfyWk8DvdLD+VyAw8mOyt9flP0qz1nXDbrII8xj9PscVeuFXfewpJ/Moz78j+Oa16E8yPHcRw+SWb4eg8ooopgygpq1qok7zQusrp1aRqxnONXPHpTquEUAVvtLxW1jbTOyJKYpBEWjZmAYFWIKqSBnGaQ7DcIt1tbeSMQSyKndmaNQSSCdXiIDD670y7Qyyrxi27iNZHFtNs8mhcFxnxYPLA6daj5+G3NqbaJZxFLe3kry90MooaP5VDDfAGRnrTSh7CV99fuLuXtXtt/hYeG9jkE11LOkMnez99FlAxUaVG+obHIPKp/9lUyCQqusLpDYGoAnJAPlnpVTSCSW9ayNzOsdvbxtlZNMsruSC7yAZIGOQwM1G2/aC4ljgtjMyl7ye2a5UAO0cILLpOMB2+XP+U1y4Sl4nSko+Bcp+AQOzO8MTO+zMY1JI9SRSv8AZMPiHdR4ZVjP7td0XkpGPlHlVW7QyTwNaWcUs8nfyS6nMqLLpRQwjWUjA36nxYGM14ltuJC1kQa9SzqVxNG1wbfGXQSfL3gPIncg1GRtL2icyu9C0RcBgWJoVhiEbHxII10n3GNzXI+AwKDphiHgMe0SjwHmvLkaqUt1NLZxNaSXkkaTSC5Uuq3YC5BRWI30t9T51bOzF2ktrG8ckkqsDh5cd4fEQQ+ANwdvpUSjKKvcmMk3axJwRBVVVAAAAAAwAANgBXugUVSWBRRXDQBySQAZPKmNwxYeLwr0XkT/AKj/AEr28uTnopwPUjmfpyH1qMvrysTiGOjSpt30+41RpNsQu5RyAFMp7bKghlyQSFJwSAcEjOx9qM6mAJwCdz5Dqa88VumxoIZSceE4dMDYNG3MZxXl8PSVTNXqr3Jd9+djZpxcWooW7PcRKOFJ8Lbex6Vb6z+xB1D/AFDH3FX+vScEm3GcHsmvruIcSgo1E14kL2y4J+1WkkQ+fGpP9S7j77j61iEYx0xjYjy6Yr6KNZn8Qex5V2uoR4W3lUfwnq4HkevrvWniqd1mRr/+f4hGk3hqj0buvf0+P395CdnuOGId22rSc6SmO8UnGoITsushQW6YyK7x2ONZF0BVfB71I21Ro2RpVWPzHHzHlmoVBS6CsqU3lys9NLDxVXmR06+ff3+N5rht5jfy3rQuxD5s4z7/AInP9ax2S8Oe6Td2IXA9cDHvW4cAse5t44/5VGftT2CTvdnm+O5I01Fbt/ZP1JCiiitM8kFFFFADCbhcZuEuCv7xUaMNk5Ck5Ixy51284bHK8UjrloWLRnJGkldJ99j1p6RQBU3ZFkRXFezkFw6tKh1KCoZXaNtJ5rqQglfSvM3Zm3a3W2MS90pBVRldJG4KsNw2TzznepjFcqc0uoZV0ISXshbGEQGLKB9Y8Taw55sJM6tXrmj+6Vt3Pc92wTX3m0jhi+MajIG1E42zmpzFGKM8upGWPQgX7HWxhSHuiERmZQsjqct8xLKwJJ65NSvDrFIY1ijUKiDCqOQFOMV2hyb3ZKSWwUUUVySFN76fRGzem3udhTio/jX/AIR9xSmNqSp4eco7pP7FlJZppPqMJ7nSoHkBUTPNXqafNKx2ABzIy7YBBJXDHdQW9gevPFeDjCrjal/BaLojchGNNXZ2TEYZlLgYUtoIDx9QCDzU53PoKiZn7x2bGASSB5Cl+Iyan6EjmwOc+jHkxHLV1r3bW9NYyuo/847Lw77v5WSYprJHM933363HfBbLVKvkviP05fj+VW2mfDLHu13+Y7t/QfSntep4VhZYeglP+T1fp8DBxVbmzutkFeWXIr1RWoKlI498N0cl7YiMncofk/7f5fyqvDsFdg40L7hxitYoxSs8JTm7mzR41iqUcreb37lF7LfDdYJjczHVJ/Cv8KnGCfU+vrV5FdpvJIQavhBQVkZuIxFTETz1HqOKKSiuA3v5UrXZQFFFFABXM03vr9IlLucDoOpPkB51VL3tM78sovkpwfq3P7UlicbSw+knr0GsPhKlfWO3UuElwq/Myj3IFI/2pF/iR/7x+tUyPjOnki++Mn7nelv7yv5Un+7U++0O/tk+9PUucc6t8rA+xB/Kveaz+fiIbcoAf5l8DfdaVte1ksPz5lj65+cezdfY/eu6fFaMpZX8yJcKqW9h69O/8L5RTXh/EUmjWSNtSt9/UEdCPKnVaqd9UZUouLcWtUFFFFSQFI3MOtSp6imfEeKaRhCC3XbIH/NMOG3Uksw1MSBliOQ8hsPU1zOCnFxlsyU7O6Ia/iaNirDf86Te5dkEbDUAcqSdx0I9R71eZrZXGGAPuKbLwaIfwCvNPg1Wm2qMlZ9TXhxCGVZo6oqljYljhQSf/wB9qtHDeFCPxNu34D2/WnscIUYAA9hSlOYLhEKEuZUeaX0XfUUxGMlV0WiCiiitsSCiiigAooooAKTlizSlFAETdQlf1FJpxZl5+IfY/epkimV1wtWBwMH05fUUAebDiyyHSfC3Qeft6+lP6h7fs8Obtn0Xb8edTAGKAM77Wca1XJjzsnhUevX7mvMfD5GUMFyDkjxDJA54XOTj2qP7Z8CK3pl33Iceu+f+PpUzBfRgQt49UQOAAMFixYEtnONx06V5GvCEqrdR663+a/B7O0YYek6Ot1+PUjdVGqpk8UTEYCjA0hl0HI8JV8HON8k8vyoTisahlUYGwQ6M5UJpwwyNyd9/OluTT/v3b3nHOn/QjZbN1LDSTpwWIBIGRnc+xrzPZOEyysFO2SPMZFSZ40uQdLeEhhvgFu7CEP5jb86RvuIqUCrjLJH3hyeaAjGOQrqVOik3GXu/Hfx8iI1Kt0nHvv0GXw34my3c1uT4WUuPRlIB+4P4VpdZn8PeEH9sefoFf7uwwPsDWmV6nBO9FGXxzJ+qvDor+/uwlLPjpUddXLHrt5CpFoM11LdRyFOGIQsXC2fn4R68/oKlLXhyRnKjfGCc89806ooAKKKKACiiigAooooAKKKKACiiigAooooAKKKKACiiigCP4vwhJ00tsR8rdQf0ql33BZYfmUlejDcf8fWtErhFZ+KwFPEe1s+o9hsdUoLLuuhl2ujXWi3HBYX+aND64wfuKa/3Vtv8P/3v+Wqsp8Hq30kvqaseLUbaxf09Sh95UhY8Dln+VdK9WbYfTq30+9Xa34NCm6xID56cn7mngWr6PB0nepK/kvUpq8W0tSj8X6DLhPCkt0CJ7sx5sfM/pT6iityMVFWWxiTnKcnKTu2FFFFdHIUUUUAFFFFABRRRQAUUUUAf/9k="/>
          <p:cNvSpPr>
            <a:spLocks noChangeAspect="1" noChangeArrowheads="1"/>
          </p:cNvSpPr>
          <p:nvPr/>
        </p:nvSpPr>
        <p:spPr bwMode="auto">
          <a:xfrm>
            <a:off x="303213" y="-715963"/>
            <a:ext cx="2085975" cy="1504951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5" name="AutoShape 9" descr="data:image/jpg;base64,/9j/4AAQSkZJRgABAQAAAQABAAD/2wCEAAkGBhQSERQSEhQUFRUVFxUVFRcWEhgVFxoXGBUVFBQbFRUaHCYeGBojGhYXHy8gJScpLCwsFR4xNTAqNSYrLCkBCQoKDgwOGg8PGjUkHiQsLS40LSosLywsLzQtLSovKTQ0LywtLCwsMiwvNiopLC8vLC0sLCksLC8sKiwqLS0pLP/AABEIAJ4A2wMBIgACEQEDEQH/xAAcAAABBQEBAQAAAAAAAAAAAAAAAwQFBgcBAgj/xABAEAACAQMCAwYEAwUHAgcAAAABAgMABBESIQUxQQYTIlFhcQcygZGhsdEUI0JSwRUWU2JykuEkgjNDY6Ky0vD/xAAbAQACAwEBAQAAAAAAAAAAAAAABAEDBQIGB//EADERAAIBAgQEAwcFAQEAAAAAAAABAgMRBBIhMQUTUfBBYdEicYGRobHBFBUyUuEjBv/aAAwDAQACEQMRAD8A3GiiigAooooAK4TSdxcKis7kKqgliTgADmTWd8Q7WtdsdOUtwcKvJpPWTyX/AC/fyqqrUVOOZlFavGla+7Ly/GkzhMuepXGke7nb7ZpJr5zyaJPoz/j4RVJHFcbA7dB+lKpeuSoAYlhlQAdxuMj7H7VmvHVHtEr/AFMWWHiHE7uMaou5mx/DgoT7eKo/hnxNiL91coYHzgknKg/5tgV+31pGGORgSSF2ONRx4gQug5+ViWGM+YqmfEGaEtIoYmaI4BwckbZVj6Zq2liKrazRdhatVnD24y+D2f5NsSQEAggg7gjcY9K9Vm3wY7RPNBJC5J7ojST/ACnpWjSMQNhk+VaEZZkaMJZ4qR3vBnGd8Zx6UGQeY+9QktizMS2cnnXn+xz5fhXR2Twau1Af2SR0IpaOKReTN98/nQBM1wmvMWdIzzxvWTfEjtwzTtaRMVjj2kwcFm5kew8vOraNJ1ZZUU1q0aMc0jQrvthaxnDTKSOYXLfltSMPbuzY473HujD+lYdFLJM4jjDMzHCqoySfYc6S70qSDkEHB6EEc60VgY9dTNfEXfRaH0ba8QjlGY3VvY5+4505rBOF9qZYiN9QHnzHseY+laBwH4jI+Fk29+Y9j1Hod/elKuFnDbUepYqFQvdFeIZg6hlIIIyCORr3Sg0FFFFABRRRQAUUUUAFFFFAGbfF3j5QRWqnGv8AeSeoziMe2QT/ANoqt8P4bNIgKDwjIXLBdRAyVTJ8bY3wKW+Ntk6XMUwBKumjPkyknH4io/s12oaONweo1xEoH0TAYzpPRlJU/Q9KpmlJ6nmcfDNXvUdl3YlouGBUSSeXSsi5AGSwDA6HI/iQEeLHLPntTm+7SxWzMiBJGXSBoIKskkQEy95vuHAYbHmRiq3ecallXRkJH/hoMLjngEktp1eLTnGTypikFcWitkIquqWkPn38x3fcclkaXDMqS6daly+dGNJLHrkcwB9qYSITlmJJOSSTknzyTzp2lvUvwHspJeOEUERg/vH6Afyr5sfwqMxXCdSvNQjqyyfBzhBSKWYjAchV9QuxP3zWj034fYJDGsUYwqgAAU5q6nHKtd2ezo0+XBR6BRRRVhaFcxXaKACvnftpYtHeXGeZlf7E6h+Br6IrO/ih2UMim5jGSABIB6fK39D9KcwdRQnZ+IljaTqU9PAoHZftFDa4JjdpHdQ0gcJoiDK2I9jucHVnmNhzqWn4PBMskqkEy3LhZRLssbuSG7oZOFAYuGCkBlIOKpkluRzFct53icPGzI45MpKkfUVrSpXeaL1MeNZWyyWhOcQ7PSRtKUV5I4iVZ+7KYI3YFSea9cZA55xUaktSdj2rkKLDJIU3lBlOpwVl1F+8TBJJJI1rhgrHnyp/x3hsTpLdJiKMFVh0QsI5FIYqSc7bq0YIG5QFgM1ypuLtMHST9qn8iw/DztcUYQyHwMdO/wDCx+U/XkfvWpivm3ht3pzvz/Ovofg9yZLeJzzZEJ9yorOxtJRlmXia2BrOcLPdDyiiikB8KKKKACiiigAryXFN7m5xsPrXiAFvagBPjnA4ruExSjKncHqD0IrLuJ/C+6hYmDTMnlnS31HnWwgV2q5QvsLV8LTr/wA0YcnZq55G2mB/0ZH3FSdl2IuX/wDKKjzYgVruKMVXyZeL+n+szv2Whe7b+f8AhSeEfDhVwZ21f5V2H1PM1cba1WNQqKFUcgBgUtRVsYKOxpUMNSoK1NWCiiiuxgKKKKACiiigArjLnY712igDPO1Xw21EyWwG+5j/APof6Vm99wRkYqwKkcwwwftX0XTS+4VFMMSxq/uN/oeYp2li5Q0eolWwcKmuzPmyW2I5ivOpyvd6mK51adR0589PLPrW6XXwztHOQHX2bI+zA15t/hjaLz7xvTUAPrpANOfrqdthL9vqJ6PQyDs32Xlu51ijBxkd43RVzuSfyr6ItoAiKi8lAUewGBSVhwyOBdESKi+QH5nrUdx1nRlZGYZGDg7ZG429j+FZ+Irus/JGhh8OqK6tk3RURwbiLOSrsCcbbY996l6WGgooooAKb3lzoXPXkPenFV3jcpEmCTjAI9M7H8qAFrYGRsfUmppEAGB0phwaAqmWGCTn1x026VI0AFFFFABRRRQBVLvts6y3KR2kkq2uO9ZZUBwV15VDudgdvSpu045DJDHMHVUlAKF2C5z03PP0qlcP4JJc3nFFFxJCjSxo4jVMuvdnbUwJXYkbedMeK8OihvJYZ3ihhFvFHbGa375TGFIkEZLDS+rc4yTTTpwei3t5+QvnktX3uadLdKuSzKuBk5YDbz36etQUHaRpb57aLuu7hCGV2clmLqSFiUbbYGSarNnwOOW+sopczxx2OoNIhXX+88HeId9hjwnqAaX4dwdf2zirQRRrJGIxARGoKyNAxJQ48JJO+PrXKpxSd+n5sdOcnb3/AIL0l7GXKB0LjmoYFh7rnIrrXiDYuo5jdhzAyevQVl8P7ObSyjtVAvxLCThcTq4bNwZzjVpxqzq2O1d/syM2nGLkxgyCW7RGIzpXYHSOmc7nrU8ldSOa+hp37dHkjWmVGphrGQPMjOw9a5+3x6O81po/n1jT/uziqAnZ2AXnDE7lMPbyGQadnISNh3n8+5z4s1G2l0kRa3ZII4ze3bLLPF3kUWhUwqR5A1EE4yeho5Kez719A5jW670NUW5UgMGUhvlIYYPsetcivEYEq6sF2JDAgY55IO1ZLw1EltbO3IDAcSYOukphS0jDw80BGdqX49YLHcX6xpptlk4cbhI10juvEZcKo5eeKnkK9r93sRztL27tc1JL+MqXDoUHNg4KjHPLZxXuGdXAZWDA8ipBB9iKzbtG9qwt2te6S1E//Uulvqh1iL9yZEGFdR74B571Y+w1rGouGhnWVHlBwkPdRK+ga+7GSCDtnG2QarlTtHMdqd3YtVFFFUloUhdWquMN9PypeigCttAY39VO1WCCXUoI6034hb5w3ltXOHnGV+v60APaKKKAOE1UeO9ubCGYCSTvJI8gpGveYOf4iPDkeWdqbfFPtI1vbLFESsk5I1A4KxjGsg9CcgZ9TWPcJ4PuSxOOYA/qaWrV+WbvDuEvEx5k/wCPkblw34jWcxA7wxk8u9UoP93yj6mrKjgjI3B3BHKsJsrSPkV/E1buzl9LbY7omSL+KEncesR6H05GqaWMzOzQzjOCwpq9KWvR7P4+Hx+ZpVFIWd4sqB0OVbl+hHQ+lL0+eaaadmFFFFBAiowTtzptxS7jijeaX5I1Lk88YGdh59KfYqlfEC5eV7ewhTvWkYTSoGCZhiIOCx2UM230ruEc0rHE5ZVcsPAeMxXcYni1aTqTxDDAqcEMOh/Wn4XBY+dULgd7Jb3l5DNF3AuY3uok7wOAyqVlwy7b4DY6YqGsCi2NhcRTO160sSD9+zswMhWRGQtjSEyeW1XOjro9PnuVqroaqIQPEB4jzPU+560d3swxzJ6VnE0dvJLxVrmZl7mQmL/qGTQe62aNAw8WoY/DrXq2hku7jh8Vy8q67FnmVZGTX4lxrweu2Tz6dajk+fdrk8zy7vY0fRup8qYrOGmaExPhVEmsp+7JJxhW6uOdZ52u4grd9NEBGbe4jgEj3TiXUhQEQw/KEwd889zU1xJ3lvr9I5+6H7FFpcvhFLMx1DfA221Dfejk2V33t6hzNbd+JdRFy265pvxO4EUUsxBIRGcgbEhFJIz9KoPD+LRW1vcxNC6yqbeGQR3jtG7SkhGWYn91nfV196SsJTH/AGvDmMBbdWEcczSorGJ9ekvuTy1bc6OT38vUh1du+poPC7hZ7eKVV0pKivoONgwBx5daexIAMAYHl+lRvZNMWNqP/Qi/+AqWqmSs2i6LukwooorkkKKK5mgDjrkYpGOLBzXifiUa7FsnyG/3xypFeOx53JHuKUnjcPTlllUSfvLVRqNXUWSNFeI5QwyDkele6aUlJXRUZH8XWP7XEDyEII9zI+fyH2qo2zYq9/GCxOu3m6ENGT6g61/NqpPDL1oXEiY1AHBIDYyMZAO2R0NZeIXtu59N4S0+HwcOj+d2S0/DZYlSSRCqvnSTtnG+45jbcZ51KcKu+VOldpbfxxieSTSS0ZIBZUIj76XODIAfkTGTjJ6Gv2U2k4pWS5ck0UJuvCSluund/XfyWk8DvdLD+VyAw8mOyt9flP0qz1nXDbrII8xj9PscVeuFXfewpJ/Moz78j+Oa16E8yPHcRw+SWb4eg8ooopgygpq1qok7zQusrp1aRqxnONXPHpTquEUAVvtLxW1jbTOyJKYpBEWjZmAYFWIKqSBnGaQ7DcIt1tbeSMQSyKndmaNQSSCdXiIDD670y7Qyyrxi27iNZHFtNs8mhcFxnxYPLA6daj5+G3NqbaJZxFLe3kry90MooaP5VDDfAGRnrTSh7CV99fuLuXtXtt/hYeG9jkE11LOkMnez99FlAxUaVG+obHIPKp/9lUyCQqusLpDYGoAnJAPlnpVTSCSW9ayNzOsdvbxtlZNMsruSC7yAZIGOQwM1G2/aC4ljgtjMyl7ye2a5UAO0cILLpOMB2+XP+U1y4Sl4nSko+Bcp+AQOzO8MTO+zMY1JI9SRSv8AZMPiHdR4ZVjP7td0XkpGPlHlVW7QyTwNaWcUs8nfyS6nMqLLpRQwjWUjA36nxYGM14ltuJC1kQa9SzqVxNG1wbfGXQSfL3gPIncg1GRtL2icyu9C0RcBgWJoVhiEbHxII10n3GNzXI+AwKDphiHgMe0SjwHmvLkaqUt1NLZxNaSXkkaTSC5Uuq3YC5BRWI30t9T51bOzF2ktrG8ckkqsDh5cd4fEQQ+ANwdvpUSjKKvcmMk3axJwRBVVVAAAAAAwAANgBXugUVSWBRRXDQBySQAZPKmNwxYeLwr0XkT/AKj/AEr28uTnopwPUjmfpyH1qMvrysTiGOjSpt30+41RpNsQu5RyAFMp7bKghlyQSFJwSAcEjOx9qM6mAJwCdz5Dqa88VumxoIZSceE4dMDYNG3MZxXl8PSVTNXqr3Jd9+djZpxcWooW7PcRKOFJ8Lbex6Vb6z+xB1D/AFDH3FX+vScEm3GcHsmvruIcSgo1E14kL2y4J+1WkkQ+fGpP9S7j77j61iEYx0xjYjy6Yr6KNZn8Qex5V2uoR4W3lUfwnq4HkevrvWniqd1mRr/+f4hGk3hqj0buvf0+P395CdnuOGId22rSc6SmO8UnGoITsushQW6YyK7x2ONZF0BVfB71I21Ro2RpVWPzHHzHlmoVBS6CsqU3lys9NLDxVXmR06+ff3+N5rht5jfy3rQuxD5s4z7/AInP9ax2S8Oe6Td2IXA9cDHvW4cAse5t44/5VGftT2CTvdnm+O5I01Fbt/ZP1JCiiitM8kFFFFADCbhcZuEuCv7xUaMNk5Ck5Ixy51284bHK8UjrloWLRnJGkldJ99j1p6RQBU3ZFkRXFezkFw6tKh1KCoZXaNtJ5rqQglfSvM3Zm3a3W2MS90pBVRldJG4KsNw2TzznepjFcqc0uoZV0ISXshbGEQGLKB9Y8Taw55sJM6tXrmj+6Vt3Pc92wTX3m0jhi+MajIG1E42zmpzFGKM8upGWPQgX7HWxhSHuiERmZQsjqct8xLKwJJ65NSvDrFIY1ijUKiDCqOQFOMV2hyb3ZKSWwUUUVySFN76fRGzem3udhTio/jX/AIR9xSmNqSp4eco7pP7FlJZppPqMJ7nSoHkBUTPNXqafNKx2ABzIy7YBBJXDHdQW9gevPFeDjCrjal/BaLojchGNNXZ2TEYZlLgYUtoIDx9QCDzU53PoKiZn7x2bGASSB5Cl+Iyan6EjmwOc+jHkxHLV1r3bW9NYyuo/847Lw77v5WSYprJHM933363HfBbLVKvkviP05fj+VW2mfDLHu13+Y7t/QfSntep4VhZYeglP+T1fp8DBxVbmzutkFeWXIr1RWoKlI498N0cl7YiMncofk/7f5fyqvDsFdg40L7hxitYoxSs8JTm7mzR41iqUcreb37lF7LfDdYJjczHVJ/Cv8KnGCfU+vrV5FdpvJIQavhBQVkZuIxFTETz1HqOKKSiuA3v5UrXZQFFFFABXM03vr9IlLucDoOpPkB51VL3tM78sovkpwfq3P7UlicbSw+knr0GsPhKlfWO3UuElwq/Myj3IFI/2pF/iR/7x+tUyPjOnki++Mn7nelv7yv5Un+7U++0O/tk+9PUucc6t8rA+xB/Kveaz+fiIbcoAf5l8DfdaVte1ksPz5lj65+cezdfY/eu6fFaMpZX8yJcKqW9h69O/8L5RTXh/EUmjWSNtSt9/UEdCPKnVaqd9UZUouLcWtUFFFFSQFI3MOtSp6imfEeKaRhCC3XbIH/NMOG3Uksw1MSBliOQ8hsPU1zOCnFxlsyU7O6Ia/iaNirDf86Te5dkEbDUAcqSdx0I9R71eZrZXGGAPuKbLwaIfwCvNPg1Wm2qMlZ9TXhxCGVZo6oqljYljhQSf/wB9qtHDeFCPxNu34D2/WnscIUYAA9hSlOYLhEKEuZUeaX0XfUUxGMlV0WiCiiitsSCiiigAooooAKTlizSlFAETdQlf1FJpxZl5+IfY/epkimV1wtWBwMH05fUUAebDiyyHSfC3Qeft6+lP6h7fs8Obtn0Xb8edTAGKAM77Wca1XJjzsnhUevX7mvMfD5GUMFyDkjxDJA54XOTj2qP7Z8CK3pl33Iceu+f+PpUzBfRgQt49UQOAAMFixYEtnONx06V5GvCEqrdR663+a/B7O0YYek6Ot1+PUjdVGqpk8UTEYCjA0hl0HI8JV8HON8k8vyoTisahlUYGwQ6M5UJpwwyNyd9/OluTT/v3b3nHOn/QjZbN1LDSTpwWIBIGRnc+xrzPZOEyysFO2SPMZFSZ40uQdLeEhhvgFu7CEP5jb86RvuIqUCrjLJH3hyeaAjGOQrqVOik3GXu/Hfx8iI1Kt0nHvv0GXw34my3c1uT4WUuPRlIB+4P4VpdZn8PeEH9sefoFf7uwwPsDWmV6nBO9FGXxzJ+qvDor+/uwlLPjpUddXLHrt5CpFoM11LdRyFOGIQsXC2fn4R68/oKlLXhyRnKjfGCc89806ooAKKKKACiiigAooooAKKKKACiiigAooooAKKKKACiiigCP4vwhJ00tsR8rdQf0ql33BZYfmUlejDcf8fWtErhFZ+KwFPEe1s+o9hsdUoLLuuhl2ujXWi3HBYX+aND64wfuKa/3Vtv8P/3v+Wqsp8Hq30kvqaseLUbaxf09Sh95UhY8Dln+VdK9WbYfTq30+9Xa34NCm6xID56cn7mngWr6PB0nepK/kvUpq8W0tSj8X6DLhPCkt0CJ7sx5sfM/pT6iityMVFWWxiTnKcnKTu2FFFFdHIUUUUAFFFFABRRRQAUUUUAf/9k="/>
          <p:cNvSpPr>
            <a:spLocks noChangeAspect="1" noChangeArrowheads="1"/>
          </p:cNvSpPr>
          <p:nvPr/>
        </p:nvSpPr>
        <p:spPr bwMode="auto">
          <a:xfrm>
            <a:off x="303213" y="-715963"/>
            <a:ext cx="2085975" cy="1504951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5128" name="Picture 13" descr="http://www.campbellhr.com/Images/Performance-Appraisals.jpg"/>
          <p:cNvPicPr>
            <a:picLocks noChangeAspect="1" noChangeArrowheads="1"/>
          </p:cNvPicPr>
          <p:nvPr/>
        </p:nvPicPr>
        <p:blipFill>
          <a:blip r:embed="rId2"/>
          <a:srcRect l="26666" b="29150"/>
          <a:stretch>
            <a:fillRect/>
          </a:stretch>
        </p:blipFill>
        <p:spPr bwMode="auto">
          <a:xfrm>
            <a:off x="5672138" y="3429000"/>
            <a:ext cx="296862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150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7162800" cy="4525963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sz="2400" b="1"/>
              <a:t>Advantages:</a:t>
            </a:r>
            <a:r>
              <a:rPr lang="en-US"/>
              <a:t> </a:t>
            </a:r>
          </a:p>
          <a:p>
            <a:r>
              <a:rPr lang="en-US" sz="2400">
                <a:latin typeface="Times New Roman" pitchFamily="18" charset="0"/>
              </a:rPr>
              <a:t>Absence of personnel bias to a great extend.</a:t>
            </a:r>
          </a:p>
          <a:p>
            <a:endParaRPr lang="en-US" sz="2400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sz="2400" b="1"/>
              <a:t>Disadvantage:</a:t>
            </a:r>
          </a:p>
          <a:p>
            <a:r>
              <a:rPr lang="en-US" sz="2400">
                <a:latin typeface="Times New Roman" pitchFamily="18" charset="0"/>
              </a:rPr>
              <a:t>Employee performance levels cannot be limited to a normal distribution.</a:t>
            </a:r>
            <a:endParaRPr lang="en-US"/>
          </a:p>
          <a:p>
            <a:pPr>
              <a:buFontTx/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1508" name="Slide Number Placeholder 3"/>
          <p:cNvSpPr txBox="1">
            <a:spLocks noGrp="1"/>
          </p:cNvSpPr>
          <p:nvPr/>
        </p:nvSpPr>
        <p:spPr bwMode="auto">
          <a:xfrm>
            <a:off x="6799263" y="64008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C4629701-F0E7-44A7-870E-015EC05ACFC0}" type="slidenum">
              <a:rPr lang="en-US" sz="1100"/>
              <a:pPr algn="r" eaLnBrk="1" hangingPunct="1"/>
              <a:t>30</a:t>
            </a:fld>
            <a:endParaRPr lang="en-US" sz="11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 txBox="1">
            <a:spLocks noGrp="1"/>
          </p:cNvSpPr>
          <p:nvPr/>
        </p:nvSpPr>
        <p:spPr bwMode="auto">
          <a:xfrm>
            <a:off x="6799263" y="64008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8FBB5550-48F3-4D7B-9C39-19CD3FB71D8B}" type="slidenum">
              <a:rPr lang="en-US" sz="1100"/>
              <a:pPr algn="r" eaLnBrk="1" hangingPunct="1"/>
              <a:t>31</a:t>
            </a:fld>
            <a:endParaRPr lang="en-US" sz="110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057400"/>
            <a:ext cx="8001000" cy="4419600"/>
          </a:xfrm>
          <a:solidFill>
            <a:schemeClr val="bg1"/>
          </a:solidFill>
          <a:ln/>
        </p:spPr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en-US" sz="2400">
                <a:latin typeface="Times New Roman" pitchFamily="18" charset="0"/>
              </a:rPr>
              <a:t>Specific, measurable, real, verifiable goals are set by the superior and the employee collectively.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>
                <a:latin typeface="Times New Roman" pitchFamily="18" charset="0"/>
              </a:rPr>
              <a:t>Periodical assessment of the employees performance is done relative to these goals.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>
                <a:latin typeface="Times New Roman" pitchFamily="18" charset="0"/>
              </a:rPr>
              <a:t>It is thus a goal setting and appraisal programme.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>
                <a:latin typeface="Times New Roman" pitchFamily="18" charset="0"/>
              </a:rPr>
              <a:t>Focuses attention on goals rather than on methods.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>
                <a:latin typeface="Times New Roman" pitchFamily="18" charset="0"/>
              </a:rPr>
              <a:t>Concentrates on Key Result Areas (KRA).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>
                <a:latin typeface="Times New Roman" pitchFamily="18" charset="0"/>
              </a:rPr>
              <a:t>Systematic and rational technique that allows management to attain maximum results from available resources by focusing on achievable goals.</a:t>
            </a:r>
          </a:p>
          <a:p>
            <a:pPr marL="609600" indent="-609600">
              <a:lnSpc>
                <a:spcPct val="80000"/>
              </a:lnSpc>
            </a:pPr>
            <a:endParaRPr lang="en-US" sz="2400">
              <a:latin typeface="Times New Roman" pitchFamily="18" charset="0"/>
            </a:endParaRPr>
          </a:p>
          <a:p>
            <a:pPr marL="609600" indent="-609600">
              <a:lnSpc>
                <a:spcPct val="80000"/>
              </a:lnSpc>
            </a:pPr>
            <a:endParaRPr lang="en-US" sz="2000"/>
          </a:p>
        </p:txBody>
      </p:sp>
      <p:sp>
        <p:nvSpPr>
          <p:cNvPr id="833540" name="Rectangle 4"/>
          <p:cNvSpPr>
            <a:spLocks noChangeArrowheads="1"/>
          </p:cNvSpPr>
          <p:nvPr/>
        </p:nvSpPr>
        <p:spPr bwMode="auto">
          <a:xfrm>
            <a:off x="2286000" y="1295400"/>
            <a:ext cx="2743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MBO : Management by 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fontScale="85000" lnSpcReduction="20000"/>
          </a:bodyPr>
          <a:lstStyle/>
          <a:p>
            <a:pPr marL="609600" indent="-609600">
              <a:lnSpc>
                <a:spcPct val="80000"/>
              </a:lnSpc>
              <a:buFontTx/>
              <a:buNone/>
              <a:defRPr/>
            </a:pPr>
            <a:r>
              <a:rPr lang="en-US" sz="2400" b="1" dirty="0">
                <a:latin typeface="+mn-lt"/>
                <a:ea typeface="+mn-ea"/>
                <a:cs typeface="+mn-cs"/>
              </a:rPr>
              <a:t>Steps in MBO:</a:t>
            </a:r>
          </a:p>
          <a:p>
            <a:pPr marL="609600" indent="-609600">
              <a:lnSpc>
                <a:spcPct val="80000"/>
              </a:lnSpc>
              <a:buFontTx/>
              <a:buNone/>
              <a:defRPr/>
            </a:pPr>
            <a:endParaRPr lang="en-US" dirty="0">
              <a:latin typeface="+mn-lt"/>
              <a:ea typeface="+mn-ea"/>
              <a:cs typeface="+mn-cs"/>
            </a:endParaRPr>
          </a:p>
          <a:p>
            <a:pPr marL="609600" indent="-609600">
              <a:lnSpc>
                <a:spcPts val="2880"/>
              </a:lnSpc>
              <a:buFontTx/>
              <a:buAutoNum type="arabicPeriod"/>
              <a:defRPr/>
            </a:pPr>
            <a:r>
              <a:rPr lang="en-US" sz="2400" b="1" dirty="0">
                <a:latin typeface="Times New Roman" pitchFamily="18" charset="0"/>
                <a:ea typeface="+mn-ea"/>
                <a:cs typeface="+mn-cs"/>
              </a:rPr>
              <a:t>Establish the goals </a:t>
            </a:r>
            <a:r>
              <a:rPr lang="en-US" sz="2400" dirty="0">
                <a:latin typeface="Times New Roman" pitchFamily="18" charset="0"/>
                <a:ea typeface="+mn-ea"/>
                <a:cs typeface="+mn-cs"/>
              </a:rPr>
              <a:t>each subordinate is to attain. This is done collectively by superiors and subordinates.</a:t>
            </a:r>
          </a:p>
          <a:p>
            <a:pPr marL="609600" indent="-609600">
              <a:lnSpc>
                <a:spcPts val="2880"/>
              </a:lnSpc>
              <a:buFontTx/>
              <a:buAutoNum type="arabicPeriod"/>
              <a:defRPr/>
            </a:pPr>
            <a:r>
              <a:rPr lang="en-US" sz="2400" b="1" dirty="0">
                <a:latin typeface="Times New Roman" pitchFamily="18" charset="0"/>
                <a:ea typeface="+mn-ea"/>
                <a:cs typeface="+mn-cs"/>
              </a:rPr>
              <a:t>Setting the performance standards </a:t>
            </a:r>
            <a:r>
              <a:rPr lang="en-US" sz="2400" dirty="0">
                <a:latin typeface="Times New Roman" pitchFamily="18" charset="0"/>
                <a:ea typeface="+mn-ea"/>
                <a:cs typeface="+mn-cs"/>
              </a:rPr>
              <a:t>for the subordinates for specified time period.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  <a:defRPr/>
            </a:pPr>
            <a:endParaRPr lang="en-US" sz="2400" dirty="0">
              <a:latin typeface="Times New Roman" pitchFamily="18" charset="0"/>
              <a:ea typeface="+mn-ea"/>
              <a:cs typeface="+mn-cs"/>
            </a:endParaRPr>
          </a:p>
          <a:p>
            <a:pPr marL="609600" indent="-609600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latin typeface="Times New Roman" pitchFamily="18" charset="0"/>
                <a:ea typeface="+mn-ea"/>
                <a:cs typeface="+mn-cs"/>
              </a:rPr>
              <a:t>The above two steps involves:</a:t>
            </a:r>
          </a:p>
          <a:p>
            <a:pPr lvl="4">
              <a:lnSpc>
                <a:spcPts val="2880"/>
              </a:lnSpc>
              <a:defRPr/>
            </a:pPr>
            <a:r>
              <a:rPr lang="en-US" sz="2400" dirty="0">
                <a:latin typeface="Times New Roman" pitchFamily="18" charset="0"/>
              </a:rPr>
              <a:t>Identify KRAs</a:t>
            </a:r>
          </a:p>
          <a:p>
            <a:pPr lvl="4">
              <a:lnSpc>
                <a:spcPts val="2880"/>
              </a:lnSpc>
              <a:defRPr/>
            </a:pPr>
            <a:r>
              <a:rPr lang="en-US" sz="2400" dirty="0">
                <a:latin typeface="Times New Roman" pitchFamily="18" charset="0"/>
              </a:rPr>
              <a:t>Define expected results</a:t>
            </a:r>
          </a:p>
          <a:p>
            <a:pPr lvl="4">
              <a:lnSpc>
                <a:spcPts val="2880"/>
              </a:lnSpc>
              <a:defRPr/>
            </a:pPr>
            <a:r>
              <a:rPr lang="en-US" sz="2400" dirty="0">
                <a:latin typeface="Times New Roman" pitchFamily="18" charset="0"/>
              </a:rPr>
              <a:t>Assign specific responsibilities to employees</a:t>
            </a:r>
          </a:p>
          <a:p>
            <a:pPr lvl="4">
              <a:lnSpc>
                <a:spcPts val="2880"/>
              </a:lnSpc>
              <a:defRPr/>
            </a:pPr>
            <a:r>
              <a:rPr lang="en-US" sz="2400" dirty="0">
                <a:latin typeface="Times New Roman" pitchFamily="18" charset="0"/>
              </a:rPr>
              <a:t>Define authority and responsibility relationship</a:t>
            </a:r>
          </a:p>
          <a:p>
            <a:pPr marL="609600" indent="-609600">
              <a:lnSpc>
                <a:spcPct val="80000"/>
              </a:lnSpc>
              <a:buFontTx/>
              <a:buNone/>
              <a:defRPr/>
            </a:pPr>
            <a:endParaRPr lang="en-US" sz="2400" dirty="0">
              <a:latin typeface="Times New Roman" pitchFamily="18" charset="0"/>
              <a:ea typeface="+mn-ea"/>
              <a:cs typeface="+mn-cs"/>
            </a:endParaRPr>
          </a:p>
          <a:p>
            <a:pPr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35844" name="Slide Number Placeholder 3"/>
          <p:cNvSpPr txBox="1">
            <a:spLocks noGrp="1"/>
          </p:cNvSpPr>
          <p:nvPr/>
        </p:nvSpPr>
        <p:spPr bwMode="auto">
          <a:xfrm>
            <a:off x="6799263" y="64008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C9F362C-E583-4EFD-8CB6-1A2F5EBAF1C5}" type="slidenum">
              <a:rPr lang="en-US" sz="1100"/>
              <a:pPr algn="r" eaLnBrk="1" hangingPunct="1"/>
              <a:t>32</a:t>
            </a:fld>
            <a:endParaRPr 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1066800" y="1676400"/>
            <a:ext cx="8229600" cy="1143000"/>
          </a:xfrm>
        </p:spPr>
        <p:txBody>
          <a:bodyPr/>
          <a:lstStyle/>
          <a:p>
            <a:r>
              <a:rPr lang="en-US" sz="2400" b="1">
                <a:solidFill>
                  <a:schemeClr val="tx1"/>
                </a:solidFill>
              </a:rPr>
              <a:t>Steps continued………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667000"/>
            <a:ext cx="8229600" cy="4525963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latin typeface="Times New Roman" pitchFamily="18" charset="0"/>
                <a:ea typeface="+mn-ea"/>
                <a:cs typeface="+mn-cs"/>
              </a:rPr>
              <a:t>3</a:t>
            </a:r>
            <a:r>
              <a:rPr lang="en-US" sz="2400" b="1" dirty="0">
                <a:latin typeface="Times New Roman" pitchFamily="18" charset="0"/>
                <a:ea typeface="+mn-ea"/>
                <a:cs typeface="+mn-cs"/>
              </a:rPr>
              <a:t>.     Performance review: </a:t>
            </a:r>
            <a:r>
              <a:rPr lang="en-US" sz="2400" dirty="0">
                <a:latin typeface="Times New Roman" pitchFamily="18" charset="0"/>
                <a:ea typeface="+mn-ea"/>
                <a:cs typeface="+mn-cs"/>
              </a:rPr>
              <a:t>Actual level of goal attainment is compared with the goals agreed upon. Causes are explored to assess the training needs.</a:t>
            </a:r>
          </a:p>
          <a:p>
            <a:pPr marL="609600" indent="-609600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latin typeface="Times New Roman" pitchFamily="18" charset="0"/>
                <a:ea typeface="+mn-ea"/>
                <a:cs typeface="+mn-cs"/>
              </a:rPr>
              <a:t>4.     </a:t>
            </a:r>
            <a:r>
              <a:rPr lang="en-US" sz="2400" b="1" dirty="0">
                <a:latin typeface="Times New Roman" pitchFamily="18" charset="0"/>
                <a:ea typeface="+mn-ea"/>
                <a:cs typeface="+mn-cs"/>
              </a:rPr>
              <a:t>Providing feedback and Establishing new goals </a:t>
            </a:r>
            <a:r>
              <a:rPr lang="en-US" sz="2400" dirty="0">
                <a:latin typeface="Times New Roman" pitchFamily="18" charset="0"/>
                <a:ea typeface="+mn-ea"/>
                <a:cs typeface="+mn-cs"/>
              </a:rPr>
              <a:t>specifically with the subordinates who easily attained previously set goals. New strategies are also explored. Then, the whole step is repeated.</a:t>
            </a:r>
          </a:p>
          <a:p>
            <a:pPr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36868" name="Slide Number Placeholder 3"/>
          <p:cNvSpPr txBox="1">
            <a:spLocks noGrp="1"/>
          </p:cNvSpPr>
          <p:nvPr/>
        </p:nvSpPr>
        <p:spPr bwMode="auto">
          <a:xfrm>
            <a:off x="6799263" y="64008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7B04FBCC-3AC0-4904-A5E8-CB2E234C78C1}" type="slidenum">
              <a:rPr lang="en-US" sz="1100"/>
              <a:pPr algn="r" eaLnBrk="1" hangingPunct="1"/>
              <a:t>33</a:t>
            </a:fld>
            <a:endParaRPr 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 txBox="1">
            <a:spLocks noGrp="1"/>
          </p:cNvSpPr>
          <p:nvPr/>
        </p:nvSpPr>
        <p:spPr bwMode="auto">
          <a:xfrm>
            <a:off x="6799263" y="64008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613B1C5D-13EC-4AA2-AE79-D3B0781DE2F2}" type="slidenum">
              <a:rPr lang="en-US" sz="1100"/>
              <a:pPr algn="r" eaLnBrk="1" hangingPunct="1"/>
              <a:t>34</a:t>
            </a:fld>
            <a:endParaRPr lang="en-US" sz="1100"/>
          </a:p>
        </p:txBody>
      </p:sp>
      <p:sp>
        <p:nvSpPr>
          <p:cNvPr id="835586" name="Rectangle 2"/>
          <p:cNvSpPr>
            <a:spLocks noChangeArrowheads="1"/>
          </p:cNvSpPr>
          <p:nvPr/>
        </p:nvSpPr>
        <p:spPr bwMode="auto">
          <a:xfrm>
            <a:off x="889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5587" name="Rectangle 3"/>
          <p:cNvSpPr>
            <a:spLocks noChangeArrowheads="1"/>
          </p:cNvSpPr>
          <p:nvPr/>
        </p:nvSpPr>
        <p:spPr bwMode="auto">
          <a:xfrm>
            <a:off x="33274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 lIns="90488" tIns="44450" rIns="90488" bIns="44450">
            <a:normAutofit fontScale="90000"/>
          </a:bodyPr>
          <a:lstStyle/>
          <a:p>
            <a:r>
              <a:rPr lang="en-US" sz="4000"/>
              <a:t/>
            </a:r>
            <a:br>
              <a:rPr lang="en-US" sz="4000"/>
            </a:br>
            <a:endParaRPr lang="en-US" sz="4000"/>
          </a:p>
        </p:txBody>
      </p:sp>
      <p:sp>
        <p:nvSpPr>
          <p:cNvPr id="835589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34938" y="1371600"/>
            <a:ext cx="8467725" cy="5181600"/>
          </a:xfrm>
          <a:ln w="12700"/>
        </p:spPr>
        <p:txBody>
          <a:bodyPr lIns="90488" tIns="44450" rIns="90488" bIns="44450"/>
          <a:lstStyle/>
          <a:p>
            <a:pPr lvl="2">
              <a:lnSpc>
                <a:spcPct val="120000"/>
              </a:lnSpc>
              <a:buFontTx/>
              <a:buNone/>
              <a:defRPr/>
            </a:pPr>
            <a:r>
              <a:rPr lang="en-US" b="1" dirty="0">
                <a:latin typeface="+mn-lt"/>
              </a:rPr>
              <a:t>Key Elements Of MBO:</a:t>
            </a:r>
          </a:p>
          <a:p>
            <a:pPr lvl="2">
              <a:lnSpc>
                <a:spcPct val="120000"/>
              </a:lnSpc>
              <a:defRPr/>
            </a:pPr>
            <a:r>
              <a:rPr lang="en-US" dirty="0">
                <a:latin typeface="Times New Roman" pitchFamily="18" charset="0"/>
                <a:ea typeface="+mn-ea"/>
                <a:cs typeface="+mn-cs"/>
              </a:rPr>
              <a:t>Arranging organizational goals.</a:t>
            </a:r>
          </a:p>
          <a:p>
            <a:pPr lvl="2">
              <a:lnSpc>
                <a:spcPct val="120000"/>
              </a:lnSpc>
              <a:defRPr/>
            </a:pPr>
            <a:r>
              <a:rPr lang="en-US" dirty="0">
                <a:latin typeface="Times New Roman" pitchFamily="18" charset="0"/>
                <a:ea typeface="+mn-ea"/>
                <a:cs typeface="+mn-cs"/>
              </a:rPr>
              <a:t>Engaging in joint goal setting</a:t>
            </a:r>
          </a:p>
          <a:p>
            <a:pPr lvl="2">
              <a:lnSpc>
                <a:spcPct val="120000"/>
              </a:lnSpc>
              <a:defRPr/>
            </a:pPr>
            <a:r>
              <a:rPr lang="en-US" dirty="0">
                <a:latin typeface="Times New Roman" pitchFamily="18" charset="0"/>
                <a:ea typeface="+mn-ea"/>
                <a:cs typeface="+mn-cs"/>
              </a:rPr>
              <a:t>Conducting periodic progress review</a:t>
            </a:r>
          </a:p>
          <a:p>
            <a:pPr lvl="2">
              <a:lnSpc>
                <a:spcPct val="120000"/>
              </a:lnSpc>
              <a:defRPr/>
            </a:pPr>
            <a:r>
              <a:rPr lang="en-US" dirty="0">
                <a:latin typeface="Times New Roman" pitchFamily="18" charset="0"/>
                <a:ea typeface="+mn-ea"/>
                <a:cs typeface="+mn-cs"/>
              </a:rPr>
              <a:t>Conducting annual performance review</a:t>
            </a:r>
          </a:p>
          <a:p>
            <a:pPr lvl="2">
              <a:lnSpc>
                <a:spcPct val="120000"/>
              </a:lnSpc>
              <a:defRPr/>
            </a:pPr>
            <a:endParaRPr lang="en-US" dirty="0">
              <a:latin typeface="Times New Roman" pitchFamily="18" charset="0"/>
              <a:ea typeface="+mn-ea"/>
              <a:cs typeface="+mn-cs"/>
            </a:endParaRPr>
          </a:p>
          <a:p>
            <a:pPr lvl="2">
              <a:lnSpc>
                <a:spcPct val="120000"/>
              </a:lnSpc>
              <a:buFont typeface="Wingdings" pitchFamily="2" charset="2"/>
              <a:buChar char="v"/>
              <a:defRPr/>
            </a:pPr>
            <a:r>
              <a:rPr lang="en-US" dirty="0">
                <a:latin typeface="Times New Roman" pitchFamily="18" charset="0"/>
                <a:ea typeface="+mn-ea"/>
                <a:cs typeface="+mn-cs"/>
              </a:rPr>
              <a:t>Setting of realistic goals is very important in this method otherwise it might lead to employee frustration.</a:t>
            </a:r>
          </a:p>
          <a:p>
            <a:pPr lvl="2">
              <a:lnSpc>
                <a:spcPct val="120000"/>
              </a:lnSpc>
              <a:buFontTx/>
              <a:buNone/>
              <a:defRPr/>
            </a:pPr>
            <a:endParaRPr lang="en-US" dirty="0"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 txBox="1">
            <a:spLocks noGrp="1"/>
          </p:cNvSpPr>
          <p:nvPr/>
        </p:nvSpPr>
        <p:spPr bwMode="auto">
          <a:xfrm>
            <a:off x="6799263" y="64008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6DF24EBD-B666-42E4-93FB-D3AA816EE31F}" type="slidenum">
              <a:rPr lang="en-US" sz="1100"/>
              <a:pPr algn="r" eaLnBrk="1" hangingPunct="1"/>
              <a:t>35</a:t>
            </a:fld>
            <a:endParaRPr lang="en-US" sz="1100"/>
          </a:p>
        </p:txBody>
      </p:sp>
      <p:sp>
        <p:nvSpPr>
          <p:cNvPr id="8386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676400" y="990600"/>
            <a:ext cx="8229600" cy="715963"/>
          </a:xfrm>
          <a:ln/>
        </p:spPr>
        <p:txBody>
          <a:bodyPr anchor="t"/>
          <a:lstStyle/>
          <a:p>
            <a:pPr>
              <a:defRPr/>
            </a:pPr>
            <a:r>
              <a:rPr lang="en-US" sz="2400" b="1" u="sng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Assessment </a:t>
            </a:r>
            <a:r>
              <a:rPr lang="en-US" sz="2400" b="1" u="sng" kern="12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centres</a:t>
            </a:r>
            <a:r>
              <a:rPr lang="en-US" sz="2400" b="1" u="sng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4294967295"/>
          </p:nvPr>
        </p:nvSpPr>
        <p:spPr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>
                <a:latin typeface="Times New Roman" pitchFamily="18" charset="0"/>
              </a:rPr>
              <a:t>First developed in US and UK in 1943. it was also used in German Army.</a:t>
            </a:r>
          </a:p>
          <a:p>
            <a:pPr>
              <a:lnSpc>
                <a:spcPct val="80000"/>
              </a:lnSpc>
            </a:pP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1371600" y="2362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1987" name="Content Placeholder 2"/>
          <p:cNvSpPr>
            <a:spLocks noGrp="1"/>
          </p:cNvSpPr>
          <p:nvPr>
            <p:ph idx="4294967295"/>
          </p:nvPr>
        </p:nvSpPr>
        <p:spPr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>
                <a:latin typeface="Times New Roman" pitchFamily="18" charset="0"/>
              </a:rPr>
              <a:t>It is a central location where managers may come together to have their participation in job-related exercises evaluated by trained observers.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Times New Roman" pitchFamily="18" charset="0"/>
              </a:rPr>
              <a:t>The principal idea is to evaluate the managers by observing their behavior across a series of select exercises or work samples.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Times New Roman" pitchFamily="18" charset="0"/>
              </a:rPr>
              <a:t>1-3 days are spent during this exercise.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Times New Roman" pitchFamily="18" charset="0"/>
              </a:rPr>
              <a:t>Self-appraisal and peer evaluation are also noted for final rating. 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Times New Roman" pitchFamily="18" charset="0"/>
              </a:rPr>
              <a:t>The characteristics normally assessed are: assertiveness, Persuasive ability, Communication skills, Planning and organizational ability, Self-confidence, Stress management, Energy levels, Emotional stability, Creativity,etc.</a:t>
            </a:r>
          </a:p>
          <a:p>
            <a:pPr>
              <a:lnSpc>
                <a:spcPct val="80000"/>
              </a:lnSpc>
            </a:pPr>
            <a:endParaRPr lang="en-US" sz="2400">
              <a:latin typeface="Times New Roman" pitchFamily="18" charset="0"/>
            </a:endParaRPr>
          </a:p>
          <a:p>
            <a:endParaRPr lang="en-US"/>
          </a:p>
        </p:txBody>
      </p:sp>
      <p:sp>
        <p:nvSpPr>
          <p:cNvPr id="41988" name="Slide Number Placeholder 3"/>
          <p:cNvSpPr txBox="1">
            <a:spLocks noGrp="1"/>
          </p:cNvSpPr>
          <p:nvPr/>
        </p:nvSpPr>
        <p:spPr bwMode="auto">
          <a:xfrm>
            <a:off x="6799263" y="64008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0887DA3E-7C98-4C04-A0EA-322C5CB60501}" type="slidenum">
              <a:rPr lang="en-US" sz="1100"/>
              <a:pPr algn="r" eaLnBrk="1" hangingPunct="1"/>
              <a:t>36</a:t>
            </a:fld>
            <a:endParaRPr 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1"/>
          <p:cNvSpPr txBox="1">
            <a:spLocks noGrp="1"/>
          </p:cNvSpPr>
          <p:nvPr/>
        </p:nvSpPr>
        <p:spPr bwMode="auto">
          <a:xfrm>
            <a:off x="6799263" y="64008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5CDEAB4A-4F11-4C49-B3E6-B56F23B6F0C3}" type="slidenum">
              <a:rPr lang="en-US" sz="1100"/>
              <a:pPr algn="r" eaLnBrk="1" hangingPunct="1"/>
              <a:t>37</a:t>
            </a:fld>
            <a:endParaRPr lang="en-US" sz="1100"/>
          </a:p>
        </p:txBody>
      </p:sp>
      <p:sp>
        <p:nvSpPr>
          <p:cNvPr id="43011" name="AutoShape 2"/>
          <p:cNvSpPr>
            <a:spLocks noChangeArrowheads="1"/>
          </p:cNvSpPr>
          <p:nvPr/>
        </p:nvSpPr>
        <p:spPr bwMode="auto">
          <a:xfrm>
            <a:off x="2667000" y="381000"/>
            <a:ext cx="6477000" cy="6019800"/>
          </a:xfrm>
          <a:prstGeom prst="star24">
            <a:avLst>
              <a:gd name="adj" fmla="val 37500"/>
            </a:avLst>
          </a:prstGeom>
          <a:gradFill rotWithShape="0">
            <a:gsLst>
              <a:gs pos="0">
                <a:srgbClr val="FFCC00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latin typeface="Comic Sans MS" pitchFamily="66" charset="0"/>
            </a:endParaRPr>
          </a:p>
        </p:txBody>
      </p:sp>
      <p:graphicFrame>
        <p:nvGraphicFramePr>
          <p:cNvPr id="840707" name="Object 3"/>
          <p:cNvGraphicFramePr>
            <a:graphicFrameLocks noChangeAspect="1"/>
          </p:cNvGraphicFramePr>
          <p:nvPr/>
        </p:nvGraphicFramePr>
        <p:xfrm>
          <a:off x="4495800" y="457200"/>
          <a:ext cx="2176463" cy="1219200"/>
        </p:xfrm>
        <a:graphic>
          <a:graphicData uri="http://schemas.openxmlformats.org/presentationml/2006/ole">
            <p:oleObj spid="_x0000_s1026" name="Clip" r:id="rId3" imgW="3025440" imgH="3252600" progId="">
              <p:embed/>
            </p:oleObj>
          </a:graphicData>
        </a:graphic>
      </p:graphicFrame>
      <p:sp>
        <p:nvSpPr>
          <p:cNvPr id="840708" name="Text Box 4"/>
          <p:cNvSpPr txBox="1">
            <a:spLocks noChangeArrowheads="1"/>
          </p:cNvSpPr>
          <p:nvPr/>
        </p:nvSpPr>
        <p:spPr bwMode="auto">
          <a:xfrm>
            <a:off x="4191000" y="1371600"/>
            <a:ext cx="1516063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latin typeface="Comic Sans MS" pitchFamily="66" charset="0"/>
              </a:rPr>
              <a:t>SUPERIOR</a:t>
            </a:r>
          </a:p>
        </p:txBody>
      </p:sp>
      <p:graphicFrame>
        <p:nvGraphicFramePr>
          <p:cNvPr id="840709" name="Object 5"/>
          <p:cNvGraphicFramePr>
            <a:graphicFrameLocks noChangeAspect="1"/>
          </p:cNvGraphicFramePr>
          <p:nvPr/>
        </p:nvGraphicFramePr>
        <p:xfrm>
          <a:off x="7086600" y="914400"/>
          <a:ext cx="1676400" cy="1374775"/>
        </p:xfrm>
        <a:graphic>
          <a:graphicData uri="http://schemas.openxmlformats.org/presentationml/2006/ole">
            <p:oleObj spid="_x0000_s1027" name="Clip" r:id="rId4" imgW="4519440" imgH="3466800" progId="">
              <p:embed/>
            </p:oleObj>
          </a:graphicData>
        </a:graphic>
      </p:graphicFrame>
      <p:sp>
        <p:nvSpPr>
          <p:cNvPr id="840710" name="Text Box 6"/>
          <p:cNvSpPr txBox="1">
            <a:spLocks noChangeArrowheads="1"/>
          </p:cNvSpPr>
          <p:nvPr/>
        </p:nvSpPr>
        <p:spPr bwMode="auto">
          <a:xfrm>
            <a:off x="6934200" y="2286000"/>
            <a:ext cx="1905000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latin typeface="Comic Sans MS" pitchFamily="66" charset="0"/>
              </a:rPr>
              <a:t>CUSTOMERS</a:t>
            </a:r>
          </a:p>
        </p:txBody>
      </p:sp>
      <p:sp>
        <p:nvSpPr>
          <p:cNvPr id="840711" name="Text Box 7"/>
          <p:cNvSpPr txBox="1">
            <a:spLocks noChangeArrowheads="1"/>
          </p:cNvSpPr>
          <p:nvPr/>
        </p:nvSpPr>
        <p:spPr bwMode="auto">
          <a:xfrm>
            <a:off x="4724400" y="5867400"/>
            <a:ext cx="2306638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latin typeface="Comic Sans MS" pitchFamily="66" charset="0"/>
              </a:rPr>
              <a:t>SUBORDINATES</a:t>
            </a:r>
          </a:p>
        </p:txBody>
      </p:sp>
      <p:sp>
        <p:nvSpPr>
          <p:cNvPr id="840712" name="Text Box 8"/>
          <p:cNvSpPr txBox="1">
            <a:spLocks noChangeArrowheads="1"/>
          </p:cNvSpPr>
          <p:nvPr/>
        </p:nvSpPr>
        <p:spPr bwMode="auto">
          <a:xfrm>
            <a:off x="3048000" y="2286000"/>
            <a:ext cx="1136650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latin typeface="Comic Sans MS" pitchFamily="66" charset="0"/>
              </a:rPr>
              <a:t> PEERS </a:t>
            </a:r>
          </a:p>
        </p:txBody>
      </p:sp>
      <p:graphicFrame>
        <p:nvGraphicFramePr>
          <p:cNvPr id="840713" name="Object 9"/>
          <p:cNvGraphicFramePr>
            <a:graphicFrameLocks noChangeAspect="1"/>
          </p:cNvGraphicFramePr>
          <p:nvPr/>
        </p:nvGraphicFramePr>
        <p:xfrm>
          <a:off x="5791200" y="2209800"/>
          <a:ext cx="1260475" cy="1981200"/>
        </p:xfrm>
        <a:graphic>
          <a:graphicData uri="http://schemas.openxmlformats.org/presentationml/2006/ole">
            <p:oleObj spid="_x0000_s1028" name="Clip" r:id="rId5" imgW="3466800" imgH="5631840" progId="">
              <p:embed/>
            </p:oleObj>
          </a:graphicData>
        </a:graphic>
      </p:graphicFrame>
      <p:sp>
        <p:nvSpPr>
          <p:cNvPr id="840714" name="Text Box 10"/>
          <p:cNvSpPr txBox="1">
            <a:spLocks noChangeArrowheads="1"/>
          </p:cNvSpPr>
          <p:nvPr/>
        </p:nvSpPr>
        <p:spPr bwMode="auto">
          <a:xfrm>
            <a:off x="5791200" y="3886200"/>
            <a:ext cx="822325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latin typeface="Comic Sans MS" pitchFamily="66" charset="0"/>
              </a:rPr>
              <a:t>SELF</a:t>
            </a:r>
          </a:p>
        </p:txBody>
      </p:sp>
      <p:pic>
        <p:nvPicPr>
          <p:cNvPr id="840715" name="Picture 11" descr="BD06622_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67538" y="3657600"/>
            <a:ext cx="1833562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0716" name="Text Box 12"/>
          <p:cNvSpPr txBox="1">
            <a:spLocks noChangeArrowheads="1"/>
          </p:cNvSpPr>
          <p:nvPr/>
        </p:nvSpPr>
        <p:spPr bwMode="auto">
          <a:xfrm>
            <a:off x="7315200" y="3276600"/>
            <a:ext cx="928688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latin typeface="Comic Sans MS" pitchFamily="66" charset="0"/>
              </a:rPr>
              <a:t>TEAM</a:t>
            </a:r>
          </a:p>
        </p:txBody>
      </p:sp>
      <p:pic>
        <p:nvPicPr>
          <p:cNvPr id="840717" name="Picture 13" descr="j007882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81200" y="4953000"/>
            <a:ext cx="3048000" cy="157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0718" name="Picture 14" descr="j007906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971800" y="2514600"/>
            <a:ext cx="2590800" cy="219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0720" name="Oval 16"/>
          <p:cNvSpPr>
            <a:spLocks noChangeArrowheads="1"/>
          </p:cNvSpPr>
          <p:nvPr/>
        </p:nvSpPr>
        <p:spPr bwMode="auto">
          <a:xfrm>
            <a:off x="0" y="2362200"/>
            <a:ext cx="2362200" cy="21336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25" name="Rectangle 17"/>
          <p:cNvSpPr>
            <a:spLocks noChangeArrowheads="1"/>
          </p:cNvSpPr>
          <p:nvPr/>
        </p:nvSpPr>
        <p:spPr bwMode="auto">
          <a:xfrm>
            <a:off x="0" y="3200400"/>
            <a:ext cx="30464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rgbClr val="3333FF"/>
                </a:solidFill>
                <a:latin typeface="Arial Black" pitchFamily="34" charset="0"/>
              </a:rPr>
              <a:t>360</a:t>
            </a:r>
            <a:r>
              <a:rPr lang="en-US" sz="2800" b="1" i="1" baseline="30000">
                <a:solidFill>
                  <a:srgbClr val="3333FF"/>
                </a:solidFill>
                <a:latin typeface="Arial Black" pitchFamily="34" charset="0"/>
              </a:rPr>
              <a:t>0</a:t>
            </a:r>
            <a:r>
              <a:rPr lang="en-US" sz="2800" b="1" i="1">
                <a:solidFill>
                  <a:srgbClr val="3333FF"/>
                </a:solidFill>
                <a:latin typeface="Arial Black" pitchFamily="34" charset="0"/>
              </a:rPr>
              <a:t> Appraisal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0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0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40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40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40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40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40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40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40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40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40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40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40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40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0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40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40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40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40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500"/>
                            </p:stCondLst>
                            <p:childTnLst>
                              <p:par>
                                <p:cTn id="5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40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40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000"/>
                            </p:stCondLst>
                            <p:childTnLst>
                              <p:par>
                                <p:cTn id="55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40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40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50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40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40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708" grpId="0" animBg="1" autoUpdateAnimBg="0"/>
      <p:bldP spid="840710" grpId="0" animBg="1" autoUpdateAnimBg="0"/>
      <p:bldP spid="840711" grpId="0" animBg="1" autoUpdateAnimBg="0"/>
      <p:bldP spid="840712" grpId="0" animBg="1" autoUpdateAnimBg="0"/>
      <p:bldP spid="840714" grpId="0" animBg="1" autoUpdateAnimBg="0"/>
      <p:bldP spid="840716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1"/>
          <p:cNvSpPr txBox="1">
            <a:spLocks noGrp="1"/>
          </p:cNvSpPr>
          <p:nvPr/>
        </p:nvSpPr>
        <p:spPr bwMode="auto">
          <a:xfrm>
            <a:off x="6799263" y="64008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3634C541-27F3-48E9-8F0A-75961BE968F9}" type="slidenum">
              <a:rPr lang="en-US" sz="1100"/>
              <a:pPr algn="r" eaLnBrk="1" hangingPunct="1"/>
              <a:t>38</a:t>
            </a:fld>
            <a:endParaRPr lang="en-US" sz="1100"/>
          </a:p>
        </p:txBody>
      </p:sp>
      <p:sp>
        <p:nvSpPr>
          <p:cNvPr id="841730" name="Rectangle 2"/>
          <p:cNvSpPr>
            <a:spLocks noChangeArrowheads="1"/>
          </p:cNvSpPr>
          <p:nvPr/>
        </p:nvSpPr>
        <p:spPr bwMode="auto">
          <a:xfrm>
            <a:off x="381000" y="11430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PRE-REQUISITES FOR 360 DEGREE APPRAISAL</a:t>
            </a:r>
          </a:p>
        </p:txBody>
      </p:sp>
      <p:sp>
        <p:nvSpPr>
          <p:cNvPr id="841731" name="Rectangle 3"/>
          <p:cNvSpPr>
            <a:spLocks noChangeArrowheads="1"/>
          </p:cNvSpPr>
          <p:nvPr/>
        </p:nvSpPr>
        <p:spPr bwMode="auto">
          <a:xfrm>
            <a:off x="304800" y="1905000"/>
            <a:ext cx="8305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  <a:sym typeface="Monotype Sorts" charset="2"/>
              </a:rPr>
              <a:t>Top management support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  <a:sym typeface="Monotype Sorts" charset="2"/>
              </a:rPr>
              <a:t>Some prior experimentation and positive experiences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  <a:sym typeface="Monotype Sorts" charset="2"/>
              </a:rPr>
              <a:t>Clear organizational philosophy and policy -  Purpose, phases, components, implementation plan, etc.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  <a:sym typeface="Monotype Sorts" charset="2"/>
              </a:rPr>
              <a:t>Make a team that designs and monitors it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  <a:sym typeface="Monotype Sorts" charset="2"/>
              </a:rPr>
              <a:t>Communication plan.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4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4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4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4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4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1731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1"/>
          <p:cNvSpPr txBox="1">
            <a:spLocks noGrp="1"/>
          </p:cNvSpPr>
          <p:nvPr/>
        </p:nvSpPr>
        <p:spPr bwMode="auto">
          <a:xfrm>
            <a:off x="6799263" y="64008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1EF1B8E8-22D5-4756-BD74-A8F3F0A9826A}" type="slidenum">
              <a:rPr lang="en-US" sz="1100"/>
              <a:pPr algn="r" eaLnBrk="1" hangingPunct="1"/>
              <a:t>39</a:t>
            </a:fld>
            <a:endParaRPr lang="en-US" sz="1100"/>
          </a:p>
        </p:txBody>
      </p:sp>
      <p:sp>
        <p:nvSpPr>
          <p:cNvPr id="842754" name="Rectangle 2"/>
          <p:cNvSpPr>
            <a:spLocks noChangeArrowheads="1"/>
          </p:cNvSpPr>
          <p:nvPr/>
        </p:nvSpPr>
        <p:spPr bwMode="auto">
          <a:xfrm>
            <a:off x="685800" y="10668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sz="2800" dirty="0">
                <a:solidFill>
                  <a:schemeClr val="tx2"/>
                </a:solidFill>
                <a:latin typeface="+mj-lt"/>
              </a:rPr>
              <a:t>BENEFITS OF 360</a:t>
            </a:r>
            <a:r>
              <a:rPr lang="en-US" sz="2800" baseline="30000" dirty="0">
                <a:solidFill>
                  <a:schemeClr val="tx2"/>
                </a:solidFill>
                <a:latin typeface="+mj-lt"/>
              </a:rPr>
              <a:t>0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SYSTEMS</a:t>
            </a:r>
          </a:p>
        </p:txBody>
      </p:sp>
      <p:sp>
        <p:nvSpPr>
          <p:cNvPr id="842755" name="Rectangle 3"/>
          <p:cNvSpPr>
            <a:spLocks noChangeArrowheads="1"/>
          </p:cNvSpPr>
          <p:nvPr/>
        </p:nvSpPr>
        <p:spPr bwMode="auto">
          <a:xfrm>
            <a:off x="304800" y="1905000"/>
            <a:ext cx="8534400" cy="246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ts val="23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</a:pPr>
            <a:r>
              <a:rPr lang="en-US" sz="2400">
                <a:latin typeface="Times New Roman" pitchFamily="18" charset="0"/>
                <a:sym typeface="Monotype Sorts" charset="2"/>
              </a:rPr>
              <a:t>More objective</a:t>
            </a:r>
          </a:p>
          <a:p>
            <a:pPr marL="342900" indent="-342900" eaLnBrk="1" hangingPunct="1">
              <a:lnSpc>
                <a:spcPts val="23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</a:pPr>
            <a:r>
              <a:rPr lang="en-US" sz="2400">
                <a:latin typeface="Times New Roman" pitchFamily="18" charset="0"/>
                <a:sym typeface="Monotype Sorts" charset="2"/>
              </a:rPr>
              <a:t>Points out supervisory biases</a:t>
            </a:r>
          </a:p>
          <a:p>
            <a:pPr marL="342900" indent="-342900" eaLnBrk="1" hangingPunct="1">
              <a:lnSpc>
                <a:spcPts val="23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</a:pPr>
            <a:r>
              <a:rPr lang="en-US" sz="2400">
                <a:latin typeface="Times New Roman" pitchFamily="18" charset="0"/>
                <a:sym typeface="Monotype Sorts" charset="2"/>
              </a:rPr>
              <a:t>Provides scope to get new ideas</a:t>
            </a:r>
          </a:p>
          <a:p>
            <a:pPr marL="342900" indent="-342900" eaLnBrk="1" hangingPunct="1">
              <a:lnSpc>
                <a:spcPts val="23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</a:pPr>
            <a:r>
              <a:rPr lang="en-US" sz="2400">
                <a:latin typeface="Times New Roman" pitchFamily="18" charset="0"/>
                <a:sym typeface="Monotype Sorts" charset="2"/>
              </a:rPr>
              <a:t>More authentic data for decisions</a:t>
            </a:r>
          </a:p>
          <a:p>
            <a:pPr marL="342900" indent="-342900" eaLnBrk="1" hangingPunct="1">
              <a:lnSpc>
                <a:spcPts val="23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</a:pPr>
            <a:r>
              <a:rPr lang="en-US" sz="2400">
                <a:latin typeface="Times New Roman" pitchFamily="18" charset="0"/>
                <a:sym typeface="Monotype Sorts" charset="2"/>
              </a:rPr>
              <a:t>Developmental tool</a:t>
            </a:r>
          </a:p>
          <a:p>
            <a:pPr marL="342900" indent="-342900" eaLnBrk="1" hangingPunct="1">
              <a:lnSpc>
                <a:spcPts val="23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</a:pPr>
            <a:r>
              <a:rPr lang="en-US" sz="2400">
                <a:latin typeface="Times New Roman" pitchFamily="18" charset="0"/>
                <a:sym typeface="Monotype Sorts" charset="2"/>
              </a:rPr>
              <a:t>Team building tool</a:t>
            </a:r>
          </a:p>
          <a:p>
            <a:pPr marL="342900" indent="-342900" eaLnBrk="1" hangingPunct="1">
              <a:lnSpc>
                <a:spcPts val="23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</a:pPr>
            <a:r>
              <a:rPr lang="en-US" sz="2400">
                <a:latin typeface="Times New Roman" pitchFamily="18" charset="0"/>
                <a:sym typeface="Monotype Sorts" charset="2"/>
              </a:rPr>
              <a:t>More involving and participative</a:t>
            </a:r>
          </a:p>
          <a:p>
            <a:pPr marL="342900" indent="-342900" eaLnBrk="1" hangingPunct="1">
              <a:lnSpc>
                <a:spcPts val="23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</a:pPr>
            <a:r>
              <a:rPr lang="en-US" sz="2400">
                <a:latin typeface="Times New Roman" pitchFamily="18" charset="0"/>
                <a:sym typeface="Monotype Sorts" charset="2"/>
              </a:rPr>
              <a:t>Suits new organizational cultures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4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275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59F912E-0C52-40DA-9F6F-2F8760AA030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295400"/>
            <a:ext cx="5638800" cy="5029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AU" sz="2000" b="1" u="sng" smtClean="0"/>
              <a:t>Goal</a:t>
            </a:r>
            <a:r>
              <a:rPr lang="en-AU" sz="2000" smtClean="0"/>
              <a:t>: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AU" sz="2000" smtClean="0"/>
              <a:t>let employee know where they stand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AU" sz="2000" smtClean="0"/>
              <a:t>help improve performance in future job &amp; personal development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AU" sz="2000" smtClean="0"/>
              <a:t>improvement by learning &amp; growth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AU" sz="2000" smtClean="0"/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AU" sz="2000" b="1" u="sng" smtClean="0"/>
              <a:t>Focus:</a:t>
            </a:r>
            <a:r>
              <a:rPr lang="en-AU" sz="2000" smtClean="0"/>
              <a:t> past, present and future performance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Tx/>
              <a:buNone/>
            </a:pPr>
            <a:endParaRPr lang="en-AU" sz="2000" smtClean="0"/>
          </a:p>
          <a:p>
            <a:pPr>
              <a:lnSpc>
                <a:spcPct val="90000"/>
              </a:lnSpc>
            </a:pPr>
            <a:r>
              <a:rPr lang="en-AU" sz="2000" b="1" u="sng" smtClean="0"/>
              <a:t>Role of </a:t>
            </a:r>
            <a:r>
              <a:rPr lang="en-AU" sz="2000" b="1" i="1" u="sng" smtClean="0"/>
              <a:t>Supervisor</a:t>
            </a:r>
            <a:r>
              <a:rPr lang="en-AU" sz="2000" b="1" u="sng" smtClean="0"/>
              <a:t>: </a:t>
            </a:r>
            <a:r>
              <a:rPr lang="en-AU" sz="2000" smtClean="0"/>
              <a:t>judge, evaluate, counsel, help, guide</a:t>
            </a:r>
          </a:p>
          <a:p>
            <a:pPr>
              <a:lnSpc>
                <a:spcPct val="90000"/>
              </a:lnSpc>
              <a:buFontTx/>
              <a:buNone/>
            </a:pPr>
            <a:endParaRPr lang="en-AU" sz="2000" smtClean="0"/>
          </a:p>
          <a:p>
            <a:pPr>
              <a:lnSpc>
                <a:spcPct val="90000"/>
              </a:lnSpc>
            </a:pPr>
            <a:r>
              <a:rPr lang="en-AU" sz="2000" b="1" u="sng" smtClean="0"/>
              <a:t>Role of </a:t>
            </a:r>
            <a:r>
              <a:rPr lang="en-AU" sz="2000" b="1" i="1" u="sng" smtClean="0"/>
              <a:t>Employee</a:t>
            </a:r>
            <a:r>
              <a:rPr lang="en-AU" sz="2000" b="1" u="sng" smtClean="0"/>
              <a:t>: </a:t>
            </a:r>
            <a:r>
              <a:rPr lang="en-AU" sz="2000" smtClean="0"/>
              <a:t>active involvement, justify or defend position</a:t>
            </a:r>
            <a:endParaRPr lang="en-US" sz="2000" smtClean="0"/>
          </a:p>
        </p:txBody>
      </p:sp>
      <p:pic>
        <p:nvPicPr>
          <p:cNvPr id="6149" name="Picture 13" descr="http://www.campbellhr.com/Images/Performance-Appraisals.jpg"/>
          <p:cNvPicPr>
            <a:picLocks noChangeAspect="1" noChangeArrowheads="1"/>
          </p:cNvPicPr>
          <p:nvPr/>
        </p:nvPicPr>
        <p:blipFill>
          <a:blip r:embed="rId2"/>
          <a:srcRect l="26666" b="29150"/>
          <a:stretch>
            <a:fillRect/>
          </a:stretch>
        </p:blipFill>
        <p:spPr bwMode="auto">
          <a:xfrm>
            <a:off x="6248400" y="3340100"/>
            <a:ext cx="2895600" cy="252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1"/>
          <p:cNvSpPr txBox="1">
            <a:spLocks noGrp="1"/>
          </p:cNvSpPr>
          <p:nvPr/>
        </p:nvSpPr>
        <p:spPr bwMode="auto">
          <a:xfrm>
            <a:off x="6799263" y="64008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37EA6630-7C17-4F88-A69E-D76BB2622C73}" type="slidenum">
              <a:rPr lang="en-US" sz="1100"/>
              <a:pPr algn="r" eaLnBrk="1" hangingPunct="1"/>
              <a:t>40</a:t>
            </a:fld>
            <a:endParaRPr lang="en-US" sz="1100"/>
          </a:p>
        </p:txBody>
      </p:sp>
      <p:sp>
        <p:nvSpPr>
          <p:cNvPr id="843778" name="Rectangle 2"/>
          <p:cNvSpPr>
            <a:spLocks noChangeArrowheads="1"/>
          </p:cNvSpPr>
          <p:nvPr/>
        </p:nvSpPr>
        <p:spPr bwMode="auto">
          <a:xfrm>
            <a:off x="457200" y="1295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sz="2800" dirty="0">
                <a:solidFill>
                  <a:schemeClr val="tx2"/>
                </a:solidFill>
                <a:latin typeface="+mj-lt"/>
              </a:rPr>
              <a:t>BENEFITS OF 360 DEGREE SYSTEMS (contd.)</a:t>
            </a:r>
          </a:p>
        </p:txBody>
      </p:sp>
      <p:sp>
        <p:nvSpPr>
          <p:cNvPr id="843779" name="Rectangle 3"/>
          <p:cNvSpPr>
            <a:spLocks noChangeArrowheads="1"/>
          </p:cNvSpPr>
          <p:nvPr/>
        </p:nvSpPr>
        <p:spPr bwMode="auto">
          <a:xfrm>
            <a:off x="457200" y="1981200"/>
            <a:ext cx="8305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sz="3000">
                <a:sym typeface="Monotype Sorts" charset="2"/>
              </a:rPr>
              <a:t>	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20000"/>
              </a:spcAft>
              <a:buFontTx/>
              <a:buChar char="•"/>
            </a:pPr>
            <a:endParaRPr lang="en-US" sz="3000">
              <a:sym typeface="Monotype Sorts" charset="2"/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457200" y="2819400"/>
            <a:ext cx="8382000" cy="186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lnSpc>
                <a:spcPts val="23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</a:pPr>
            <a:r>
              <a:rPr lang="en-US" sz="2400">
                <a:latin typeface="Times New Roman" pitchFamily="18" charset="0"/>
                <a:sym typeface="Monotype Sorts" charset="2"/>
              </a:rPr>
              <a:t>Suits flat structures, multiple reporting, matrix structures and modern organizations</a:t>
            </a:r>
          </a:p>
          <a:p>
            <a:pPr marL="342900" indent="-342900" eaLnBrk="1" hangingPunct="1">
              <a:lnSpc>
                <a:spcPts val="23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</a:pPr>
            <a:r>
              <a:rPr lang="en-US" sz="2400">
                <a:latin typeface="Times New Roman" pitchFamily="18" charset="0"/>
                <a:sym typeface="Monotype Sorts" charset="2"/>
              </a:rPr>
              <a:t>Enables better planning of performance</a:t>
            </a:r>
          </a:p>
          <a:p>
            <a:pPr marL="342900" indent="-342900" eaLnBrk="1" hangingPunct="1">
              <a:lnSpc>
                <a:spcPts val="23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</a:pPr>
            <a:r>
              <a:rPr lang="en-US" sz="2400">
                <a:latin typeface="Times New Roman" pitchFamily="18" charset="0"/>
                <a:sym typeface="Monotype Sorts" charset="2"/>
              </a:rPr>
              <a:t>Provides opportunity to improve quality of inputs and services to internal customers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4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3779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8229600" cy="1470025"/>
          </a:xfrm>
        </p:spPr>
        <p:txBody>
          <a:bodyPr/>
          <a:lstStyle/>
          <a:p>
            <a:pPr eaLnBrk="1" hangingPunct="1"/>
            <a:r>
              <a:rPr lang="en-US" sz="3200" b="1" u="sng" smtClean="0">
                <a:solidFill>
                  <a:srgbClr val="FF0000"/>
                </a:solidFill>
              </a:rPr>
              <a:t>BARRIERS/ERRORS/BIASES</a:t>
            </a:r>
            <a:br>
              <a:rPr lang="en-US" sz="3200" b="1" u="sng" smtClean="0">
                <a:solidFill>
                  <a:srgbClr val="FF0000"/>
                </a:solidFill>
              </a:rPr>
            </a:br>
            <a:r>
              <a:rPr lang="en-US" sz="3200" b="1" u="sng" smtClean="0">
                <a:solidFill>
                  <a:srgbClr val="FF0000"/>
                </a:solidFill>
              </a:rPr>
              <a:t>IN PERFORMANCE APPRAISAL</a:t>
            </a:r>
            <a:endParaRPr lang="en-US" sz="320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1" indent="0" algn="ctr" eaLnBrk="1" hangingPunct="1">
              <a:buFontTx/>
              <a:buNone/>
              <a:defRPr/>
            </a:pPr>
            <a:r>
              <a:rPr lang="en-CA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Need to ensure appraisal based on facts, not biased impressions.</a:t>
            </a:r>
          </a:p>
          <a:p>
            <a:pPr marL="0" indent="0" algn="ctr" eaLnBrk="1" hangingPunct="1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0"/>
            <a:ext cx="8229600" cy="4297363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Clr>
                <a:schemeClr val="accent2"/>
              </a:buClr>
              <a:buFontTx/>
              <a:buAutoNum type="arabicPeriod"/>
            </a:pPr>
            <a:r>
              <a:rPr lang="en-US" sz="2400" b="1" smtClean="0">
                <a:solidFill>
                  <a:schemeClr val="tx2"/>
                </a:solidFill>
                <a:latin typeface="Comic Sans MS" pitchFamily="66" charset="0"/>
              </a:rPr>
              <a:t>The Similar-to-me Effect.</a:t>
            </a:r>
          </a:p>
          <a:p>
            <a:pPr marL="457200" indent="-457200" eaLnBrk="1" hangingPunct="1">
              <a:lnSpc>
                <a:spcPct val="90000"/>
              </a:lnSpc>
              <a:buClr>
                <a:schemeClr val="accent2"/>
              </a:buClr>
              <a:buFontTx/>
              <a:buAutoNum type="arabicPeriod"/>
            </a:pPr>
            <a:r>
              <a:rPr lang="en-US" sz="2400" b="1" smtClean="0">
                <a:solidFill>
                  <a:schemeClr val="tx2"/>
                </a:solidFill>
                <a:latin typeface="Comic Sans MS" pitchFamily="66" charset="0"/>
              </a:rPr>
              <a:t>Attribution error.</a:t>
            </a:r>
          </a:p>
          <a:p>
            <a:pPr marL="457200" indent="-457200" eaLnBrk="1" hangingPunct="1">
              <a:lnSpc>
                <a:spcPct val="90000"/>
              </a:lnSpc>
              <a:buClr>
                <a:schemeClr val="accent2"/>
              </a:buClr>
              <a:buFontTx/>
              <a:buAutoNum type="arabicPeriod"/>
            </a:pPr>
            <a:r>
              <a:rPr lang="en-US" sz="2400" b="1" smtClean="0">
                <a:solidFill>
                  <a:schemeClr val="tx2"/>
                </a:solidFill>
                <a:latin typeface="Comic Sans MS" pitchFamily="66" charset="0"/>
              </a:rPr>
              <a:t>First Impression Error-confirming one’s expectation/primacy error.</a:t>
            </a:r>
          </a:p>
          <a:p>
            <a:pPr marL="457200" indent="-457200" eaLnBrk="1" hangingPunct="1">
              <a:lnSpc>
                <a:spcPct val="90000"/>
              </a:lnSpc>
              <a:buClr>
                <a:schemeClr val="accent2"/>
              </a:buClr>
              <a:buFontTx/>
              <a:buAutoNum type="arabicPeriod"/>
            </a:pPr>
            <a:r>
              <a:rPr lang="en-US" sz="2400" b="1" smtClean="0">
                <a:solidFill>
                  <a:schemeClr val="tx2"/>
                </a:solidFill>
                <a:latin typeface="Comic Sans MS" pitchFamily="66" charset="0"/>
              </a:rPr>
              <a:t>Self-fulfilling prophecy/ pygmallion effect.</a:t>
            </a:r>
          </a:p>
          <a:p>
            <a:pPr marL="457200" indent="-457200" eaLnBrk="1" hangingPunct="1">
              <a:lnSpc>
                <a:spcPct val="90000"/>
              </a:lnSpc>
              <a:buClr>
                <a:schemeClr val="accent2"/>
              </a:buClr>
              <a:buFontTx/>
              <a:buAutoNum type="arabicPeriod"/>
            </a:pPr>
            <a:r>
              <a:rPr lang="en-US" sz="2400" b="1" smtClean="0">
                <a:solidFill>
                  <a:schemeClr val="tx2"/>
                </a:solidFill>
                <a:latin typeface="Comic Sans MS" pitchFamily="66" charset="0"/>
              </a:rPr>
              <a:t>Recency effect.</a:t>
            </a:r>
          </a:p>
          <a:p>
            <a:pPr marL="457200" indent="-457200" eaLnBrk="1" hangingPunct="1">
              <a:lnSpc>
                <a:spcPct val="90000"/>
              </a:lnSpc>
              <a:buClr>
                <a:schemeClr val="accent2"/>
              </a:buClr>
              <a:buFontTx/>
              <a:buAutoNum type="arabicPeriod"/>
            </a:pPr>
            <a:r>
              <a:rPr lang="en-US" sz="2400" b="1" smtClean="0"/>
              <a:t>Skewing errors.</a:t>
            </a:r>
          </a:p>
          <a:p>
            <a:pPr marL="457200" indent="-457200" eaLnBrk="1" hangingPunct="1">
              <a:lnSpc>
                <a:spcPct val="90000"/>
              </a:lnSpc>
              <a:buClr>
                <a:schemeClr val="accent2"/>
              </a:buClr>
              <a:buFontTx/>
              <a:buAutoNum type="arabicPeriod"/>
            </a:pPr>
            <a:r>
              <a:rPr lang="en-US" sz="2400" b="1" smtClean="0">
                <a:solidFill>
                  <a:schemeClr val="tx2"/>
                </a:solidFill>
                <a:latin typeface="Comic Sans MS" pitchFamily="66" charset="0"/>
              </a:rPr>
              <a:t>Central tendency</a:t>
            </a:r>
          </a:p>
          <a:p>
            <a:pPr marL="457200" indent="-457200" eaLnBrk="1" hangingPunct="1">
              <a:lnSpc>
                <a:spcPct val="90000"/>
              </a:lnSpc>
              <a:buClr>
                <a:schemeClr val="accent2"/>
              </a:buClr>
              <a:buFontTx/>
              <a:buAutoNum type="arabicPeriod"/>
            </a:pPr>
            <a:r>
              <a:rPr lang="en-US" sz="2400" b="1" smtClean="0">
                <a:solidFill>
                  <a:schemeClr val="tx2"/>
                </a:solidFill>
                <a:latin typeface="Comic Sans MS" pitchFamily="66" charset="0"/>
              </a:rPr>
              <a:t>Leniency</a:t>
            </a:r>
          </a:p>
          <a:p>
            <a:pPr marL="457200" indent="-457200" eaLnBrk="1" hangingPunct="1">
              <a:lnSpc>
                <a:spcPct val="90000"/>
              </a:lnSpc>
              <a:buClr>
                <a:schemeClr val="accent2"/>
              </a:buClr>
              <a:buFontTx/>
              <a:buAutoNum type="arabicPeriod"/>
            </a:pPr>
            <a:r>
              <a:rPr lang="en-US" sz="2400" b="1" smtClean="0">
                <a:solidFill>
                  <a:schemeClr val="tx2"/>
                </a:solidFill>
                <a:latin typeface="Comic Sans MS" pitchFamily="66" charset="0"/>
              </a:rPr>
              <a:t>strictness bias.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endParaRPr lang="en-US" sz="2000" b="1" smtClean="0">
              <a:solidFill>
                <a:schemeClr val="tx2"/>
              </a:solidFill>
              <a:latin typeface="Comic Sans MS" pitchFamily="66" charset="0"/>
            </a:endParaRPr>
          </a:p>
          <a:p>
            <a:pPr marL="457200" indent="-457200"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Ø"/>
            </a:pPr>
            <a:endParaRPr lang="en-US" sz="2400" b="1" smtClean="0">
              <a:solidFill>
                <a:schemeClr val="tx2"/>
              </a:solidFill>
              <a:latin typeface="Comic Sans MS" pitchFamily="66" charset="0"/>
            </a:endParaRPr>
          </a:p>
          <a:p>
            <a:pPr marL="457200" indent="-457200" eaLnBrk="1" hangingPunct="1"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533400" y="12954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u="sng">
                <a:solidFill>
                  <a:srgbClr val="FF0000"/>
                </a:solidFill>
              </a:rPr>
              <a:t>BARRIERS/ERRORS IN PERFORMANCE APPRAISAL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62200" y="1066800"/>
            <a:ext cx="8229600" cy="609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2400" b="1" u="sng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Judgemental</a:t>
            </a:r>
            <a:r>
              <a:rPr lang="en-US" sz="2400" b="1" u="sng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Errors: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5029200" cy="4114800"/>
          </a:xfrm>
        </p:spPr>
        <p:txBody>
          <a:bodyPr>
            <a:normAutofit fontScale="92500"/>
          </a:bodyPr>
          <a:lstStyle/>
          <a:p>
            <a:pPr eaLnBrk="1" hangingPunct="1">
              <a:buFontTx/>
              <a:buNone/>
              <a:defRPr/>
            </a:pPr>
            <a:r>
              <a:rPr lang="en-US" dirty="0"/>
              <a:t> </a:t>
            </a:r>
            <a:r>
              <a:rPr lang="en-US" sz="2400" b="1" dirty="0"/>
              <a:t>1.</a:t>
            </a:r>
            <a:r>
              <a:rPr lang="en-US" sz="2400" b="1" dirty="0">
                <a:latin typeface="Times New Roman" pitchFamily="18" charset="0"/>
              </a:rPr>
              <a:t>Selective Perception: People selectively interpret what they see on </a:t>
            </a:r>
            <a:r>
              <a:rPr lang="en-US" sz="2400" b="1" dirty="0" smtClean="0">
                <a:latin typeface="Times New Roman" pitchFamily="18" charset="0"/>
              </a:rPr>
              <a:t>the </a:t>
            </a:r>
            <a:r>
              <a:rPr lang="en-US" sz="2400" b="1" dirty="0">
                <a:latin typeface="Times New Roman" pitchFamily="18" charset="0"/>
              </a:rPr>
              <a:t>basis of their interests, background, experience and attitudes</a:t>
            </a:r>
          </a:p>
          <a:p>
            <a:pPr eaLnBrk="1" hangingPunct="1">
              <a:defRPr/>
            </a:pPr>
            <a:r>
              <a:rPr lang="en-US" sz="2400" dirty="0">
                <a:latin typeface="Times New Roman" pitchFamily="18" charset="0"/>
              </a:rPr>
              <a:t>It refers to the </a:t>
            </a:r>
            <a:r>
              <a:rPr lang="en-CA" sz="2400" dirty="0">
                <a:latin typeface="Times New Roman" pitchFamily="18" charset="0"/>
              </a:rPr>
              <a:t>tendency to notice those aspects of a person or situation that are consistent with or reinforce the perceiver’s existing attitudes, beliefs or needs.</a:t>
            </a:r>
          </a:p>
          <a:p>
            <a:pPr eaLnBrk="1" hangingPunct="1">
              <a:defRPr/>
            </a:pPr>
            <a:r>
              <a:rPr lang="en-CA" sz="2400" dirty="0">
                <a:latin typeface="Times New Roman" pitchFamily="18" charset="0"/>
              </a:rPr>
              <a:t>Influences attention stage – what we notice.</a:t>
            </a:r>
          </a:p>
          <a:p>
            <a:pPr eaLnBrk="1" hangingPunct="1">
              <a:buFontTx/>
              <a:buNone/>
              <a:defRPr/>
            </a:pPr>
            <a:endParaRPr lang="en-CA" sz="2400" dirty="0">
              <a:latin typeface="Times New Roman" pitchFamily="18" charset="0"/>
            </a:endParaRPr>
          </a:p>
          <a:p>
            <a:pPr lvl="3" eaLnBrk="1" hangingPunct="1">
              <a:buFontTx/>
              <a:buNone/>
              <a:defRPr/>
            </a:pPr>
            <a:endParaRPr lang="en-US" sz="2400" dirty="0"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4100" name="Picture 4" descr="j0283254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4800" y="2743200"/>
            <a:ext cx="328295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52600"/>
            <a:ext cx="4648200" cy="3810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sz="2400" b="1" smtClean="0">
                <a:latin typeface="Times New Roman" pitchFamily="18" charset="0"/>
              </a:rPr>
              <a:t>2. Halo effect: </a:t>
            </a:r>
            <a:r>
              <a:rPr lang="en-CA" sz="2400" smtClean="0">
                <a:latin typeface="Times New Roman" pitchFamily="18" charset="0"/>
              </a:rPr>
              <a:t>One attribute of a person or situation is used to develop an overall impression of that individual or situation.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smtClean="0">
                <a:latin typeface="Times New Roman" pitchFamily="18" charset="0"/>
              </a:rPr>
              <a:t>Happens at organizing stage of perception.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smtClean="0">
                <a:latin typeface="Times New Roman" pitchFamily="18" charset="0"/>
              </a:rPr>
              <a:t>e.g., when we meet a new person who smiles at us, we have immediate first impression that the person is friendly.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smtClean="0">
                <a:latin typeface="Times New Roman" pitchFamily="18" charset="0"/>
              </a:rPr>
              <a:t>Can create distortion in performance appraisals, e.g., good attendance = intelligent, responsible</a:t>
            </a:r>
          </a:p>
        </p:txBody>
      </p:sp>
      <p:pic>
        <p:nvPicPr>
          <p:cNvPr id="5123" name="Picture 4" descr="MCj0283361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1981200"/>
            <a:ext cx="278606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lick To Downlo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1371600"/>
            <a:ext cx="3475038" cy="347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04800" y="4343400"/>
            <a:ext cx="2819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762000" y="1447800"/>
            <a:ext cx="30480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/>
              <a:t>Responsibility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/>
              <a:t>Commitment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/>
              <a:t>Initiative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/>
              <a:t>Sensitivity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/>
              <a:t>Judgement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/>
              <a:t>Communication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876800" y="5334000"/>
            <a:ext cx="39624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/>
              <a:t>Observation of specific behavior (s) (e.g., volunteers to work overtime)</a:t>
            </a:r>
          </a:p>
        </p:txBody>
      </p:sp>
      <p:sp>
        <p:nvSpPr>
          <p:cNvPr id="6150" name="AutoShape 6"/>
          <p:cNvSpPr>
            <a:spLocks/>
          </p:cNvSpPr>
          <p:nvPr/>
        </p:nvSpPr>
        <p:spPr bwMode="auto">
          <a:xfrm>
            <a:off x="4191000" y="1143000"/>
            <a:ext cx="685800" cy="41148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381000" y="1066800"/>
            <a:ext cx="274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280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3276600" y="304800"/>
            <a:ext cx="27432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1" i="1" smtClean="0">
                <a:latin typeface="Park Avenue" pitchFamily="18" charset="0"/>
              </a:rPr>
              <a:t>Halo Error</a:t>
            </a: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H="1">
            <a:off x="3429000" y="59436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304800" y="5410200"/>
            <a:ext cx="3048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/>
              <a:t>High ratings on other performance dimensions</a:t>
            </a:r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V="1">
            <a:off x="1828800" y="4800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43000"/>
            <a:ext cx="5181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sz="2400" b="1" smtClean="0">
                <a:latin typeface="Times New Roman" pitchFamily="18" charset="0"/>
              </a:rPr>
              <a:t>3.  Contrast effect:  </a:t>
            </a:r>
            <a:r>
              <a:rPr lang="en-CA" sz="2400" smtClean="0">
                <a:latin typeface="Times New Roman" pitchFamily="18" charset="0"/>
              </a:rPr>
              <a:t>When an individual’s characteristics are compared with those of people recently encountered who rank higher or lower on those characteristics.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smtClean="0">
                <a:latin typeface="Times New Roman" pitchFamily="18" charset="0"/>
              </a:rPr>
              <a:t>Person in job interview appears stronger when immediately following a weak candidate.</a:t>
            </a:r>
          </a:p>
        </p:txBody>
      </p:sp>
      <p:pic>
        <p:nvPicPr>
          <p:cNvPr id="7171" name="Picture 3" descr="j0286683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838200"/>
            <a:ext cx="3200400" cy="334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209800"/>
            <a:ext cx="5029200" cy="3916363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CA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4. </a:t>
            </a:r>
            <a:r>
              <a:rPr lang="en-CA" sz="2800" b="1" dirty="0">
                <a:latin typeface="Times New Roman" pitchFamily="18" charset="0"/>
              </a:rPr>
              <a:t>Stereotypes: </a:t>
            </a:r>
          </a:p>
          <a:p>
            <a:pPr eaLnBrk="1" hangingPunct="1">
              <a:defRPr/>
            </a:pPr>
            <a:r>
              <a:rPr lang="en-CA" sz="2400" dirty="0">
                <a:latin typeface="Times New Roman" pitchFamily="18" charset="0"/>
              </a:rPr>
              <a:t>Judging someone on the basis of one’s perception of the group to which that person belongs and thus cause problems in accurate retrieval of information.</a:t>
            </a:r>
          </a:p>
          <a:p>
            <a:pPr eaLnBrk="1" hangingPunct="1">
              <a:defRPr/>
            </a:pPr>
            <a:r>
              <a:rPr lang="en-CA" sz="2400" dirty="0">
                <a:latin typeface="Times New Roman" pitchFamily="18" charset="0"/>
              </a:rPr>
              <a:t>Can be misleading in case of employment interviews and one can lose a very deserving candidate too. </a:t>
            </a:r>
          </a:p>
          <a:p>
            <a:pPr eaLnBrk="1" hangingPunct="1">
              <a:buFontTx/>
              <a:buNone/>
              <a:defRPr/>
            </a:pPr>
            <a:endParaRPr lang="en-CA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8195" name="Picture 4" descr="MCj0240341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2895600"/>
            <a:ext cx="332581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Oval 2"/>
          <p:cNvSpPr>
            <a:spLocks noChangeArrowheads="1"/>
          </p:cNvSpPr>
          <p:nvPr/>
        </p:nvSpPr>
        <p:spPr bwMode="auto">
          <a:xfrm>
            <a:off x="1066800" y="609600"/>
            <a:ext cx="7239000" cy="12192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3200" b="1" u="sng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STEREOTYPING PROCESS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04800" y="2133600"/>
            <a:ext cx="35052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Develop social categories</a:t>
            </a:r>
          </a:p>
          <a:p>
            <a:pPr algn="ctr" eaLnBrk="1" hangingPunct="1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And assign traits </a:t>
            </a:r>
          </a:p>
          <a:p>
            <a:pPr algn="ctr" eaLnBrk="1" hangingPunct="1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To them.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429000" y="3733800"/>
            <a:ext cx="37338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Person is identified with a</a:t>
            </a:r>
          </a:p>
          <a:p>
            <a:pPr algn="ctr" eaLnBrk="1" hangingPunct="1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Social category based on</a:t>
            </a:r>
          </a:p>
          <a:p>
            <a:pPr algn="ctr" eaLnBrk="1" hangingPunct="1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Observable information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5410200" y="5334000"/>
            <a:ext cx="3505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Assign social category’s</a:t>
            </a:r>
          </a:p>
          <a:p>
            <a:pPr algn="ctr" eaLnBrk="1" hangingPunct="1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Cluster of traits</a:t>
            </a:r>
          </a:p>
          <a:p>
            <a:pPr algn="ctr" eaLnBrk="1" hangingPunct="1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In the person</a:t>
            </a:r>
          </a:p>
        </p:txBody>
      </p:sp>
      <p:sp>
        <p:nvSpPr>
          <p:cNvPr id="9222" name="AutoShape 6"/>
          <p:cNvSpPr>
            <a:spLocks noChangeArrowheads="1"/>
          </p:cNvSpPr>
          <p:nvPr/>
        </p:nvSpPr>
        <p:spPr bwMode="auto">
          <a:xfrm rot="3631447">
            <a:off x="4000500" y="2781300"/>
            <a:ext cx="1371600" cy="838200"/>
          </a:xfrm>
          <a:prstGeom prst="curvedDownArrow">
            <a:avLst>
              <a:gd name="adj1" fmla="val 32727"/>
              <a:gd name="adj2" fmla="val 65455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 rot="3631447">
            <a:off x="7200900" y="4305300"/>
            <a:ext cx="1371600" cy="838200"/>
          </a:xfrm>
          <a:prstGeom prst="curvedDownArrow">
            <a:avLst>
              <a:gd name="adj1" fmla="val 32727"/>
              <a:gd name="adj2" fmla="val 65455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66800"/>
            <a:ext cx="5486400" cy="56388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CA" sz="2800" b="1" dirty="0">
                <a:latin typeface="Times New Roman" pitchFamily="18" charset="0"/>
              </a:rPr>
              <a:t>5. Projection:</a:t>
            </a:r>
          </a:p>
          <a:p>
            <a:pPr eaLnBrk="1" hangingPunct="1">
              <a:defRPr/>
            </a:pPr>
            <a:r>
              <a:rPr lang="en-CA" sz="2400" dirty="0">
                <a:latin typeface="Times New Roman" pitchFamily="18" charset="0"/>
              </a:rPr>
              <a:t>Assigning one’s personal attributes to another individual.</a:t>
            </a:r>
          </a:p>
          <a:p>
            <a:pPr eaLnBrk="1" hangingPunct="1">
              <a:defRPr/>
            </a:pPr>
            <a:r>
              <a:rPr lang="en-CA" sz="2400" dirty="0">
                <a:latin typeface="Times New Roman" pitchFamily="18" charset="0"/>
              </a:rPr>
              <a:t>E.g., when manager assumes subordinate to react to a work opportunity the same way as the manager.</a:t>
            </a:r>
          </a:p>
          <a:p>
            <a:pPr eaLnBrk="1" hangingPunct="1">
              <a:defRPr/>
            </a:pPr>
            <a:r>
              <a:rPr lang="en-CA" sz="2400" dirty="0">
                <a:latin typeface="Times New Roman" pitchFamily="18" charset="0"/>
              </a:rPr>
              <a:t>Controlled through:</a:t>
            </a:r>
          </a:p>
          <a:p>
            <a:pPr lvl="1" eaLnBrk="1" hangingPunct="1">
              <a:defRPr/>
            </a:pPr>
            <a:r>
              <a:rPr lang="en-CA" sz="2400" dirty="0">
                <a:latin typeface="Times New Roman" pitchFamily="18" charset="0"/>
                <a:ea typeface="+mn-ea"/>
                <a:cs typeface="+mn-cs"/>
              </a:rPr>
              <a:t>self-awareness (realizing one’s own needs) and </a:t>
            </a:r>
          </a:p>
          <a:p>
            <a:pPr lvl="1" eaLnBrk="1" hangingPunct="1">
              <a:defRPr/>
            </a:pPr>
            <a:r>
              <a:rPr lang="en-CA" sz="2400" dirty="0">
                <a:latin typeface="Times New Roman" pitchFamily="18" charset="0"/>
                <a:ea typeface="+mn-ea"/>
                <a:cs typeface="+mn-cs"/>
              </a:rPr>
              <a:t>strong empathy (being able to put oneself in the other’s position and understand their perspective)</a:t>
            </a:r>
          </a:p>
          <a:p>
            <a:pPr eaLnBrk="1" hangingPunct="1">
              <a:defRPr/>
            </a:pPr>
            <a:endParaRPr lang="en-CA" sz="2400" dirty="0">
              <a:latin typeface="Times New Roman" pitchFamily="18" charset="0"/>
            </a:endParaRPr>
          </a:p>
        </p:txBody>
      </p:sp>
      <p:pic>
        <p:nvPicPr>
          <p:cNvPr id="10243" name="Picture 4" descr="MCj0137505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2133600"/>
            <a:ext cx="308451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4A0E03F-F383-4032-9C8C-2E4BF5D09E37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19200"/>
            <a:ext cx="8229600" cy="4873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2800" b="1" smtClean="0"/>
              <a:t>Objectives Of Performance appraisal</a:t>
            </a:r>
            <a:r>
              <a:rPr lang="en-US" sz="3600" b="1" smtClean="0"/>
              <a:t/>
            </a:r>
            <a:br>
              <a:rPr lang="en-US" sz="3600" b="1" smtClean="0"/>
            </a:br>
            <a:endParaRPr lang="en-US" sz="3600" b="1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057400"/>
            <a:ext cx="5638800" cy="495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smtClean="0"/>
              <a:t>To review the performance of the employees over a given period of time.</a:t>
            </a:r>
            <a:br>
              <a:rPr lang="en-US" sz="2000" smtClean="0"/>
            </a:br>
            <a:endParaRPr lang="en-US" sz="2000" smtClean="0"/>
          </a:p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smtClean="0"/>
              <a:t>To judge the gap between the actual and the desired performance.</a:t>
            </a:r>
            <a:br>
              <a:rPr lang="en-US" sz="2000" smtClean="0"/>
            </a:br>
            <a:endParaRPr lang="en-US" sz="2000" smtClean="0"/>
          </a:p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smtClean="0"/>
              <a:t>To help the management in exercising organizational control.</a:t>
            </a:r>
            <a:br>
              <a:rPr lang="en-US" sz="2000" smtClean="0"/>
            </a:br>
            <a:endParaRPr lang="en-US" sz="2000" smtClean="0"/>
          </a:p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smtClean="0"/>
              <a:t>Helps to strengthen the relationship and communication between superior – subordinates and management – employees.</a:t>
            </a:r>
            <a:br>
              <a:rPr lang="en-US" sz="2000" smtClean="0"/>
            </a:br>
            <a:endParaRPr lang="en-US" sz="2000" smtClean="0"/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/>
            </a:r>
            <a:br>
              <a:rPr lang="en-US" sz="1800" smtClean="0"/>
            </a:br>
            <a:endParaRPr lang="en-US" sz="1800" smtClean="0"/>
          </a:p>
        </p:txBody>
      </p:sp>
      <p:pic>
        <p:nvPicPr>
          <p:cNvPr id="7173" name="Picture 4" descr="Click To Downlo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2971800"/>
            <a:ext cx="1463675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4" descr="Click To Downloa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2209800"/>
            <a:ext cx="2971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04800" y="914400"/>
            <a:ext cx="8458200" cy="585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FontTx/>
              <a:buAutoNum type="arabicParenR"/>
            </a:pPr>
            <a:r>
              <a:rPr lang="en-US" sz="2800"/>
              <a:t>  </a:t>
            </a:r>
            <a:r>
              <a:rPr lang="en-US" sz="2400"/>
              <a:t>Leniency (positive bias)</a:t>
            </a:r>
          </a:p>
          <a:p>
            <a:pPr marL="342900" indent="-34290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</a:rPr>
              <a:t>                                      </a:t>
            </a:r>
            <a:r>
              <a:rPr lang="en-US" sz="2800" b="1">
                <a:solidFill>
                  <a:srgbClr val="FF3300"/>
                </a:solidFill>
              </a:rPr>
              <a:t>X</a:t>
            </a:r>
          </a:p>
          <a:p>
            <a:pPr marL="342900" indent="-34290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600"/>
              <a:t>  _____     _____     _____     _____     _____</a:t>
            </a:r>
          </a:p>
          <a:p>
            <a:pPr marL="342900" indent="-34290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600"/>
              <a:t>   Very                    Average               Excellent</a:t>
            </a:r>
          </a:p>
          <a:p>
            <a:pPr marL="342900" indent="-34290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600"/>
              <a:t>   Poor</a:t>
            </a:r>
          </a:p>
          <a:p>
            <a:pPr marL="342900" indent="-342900" eaLnBrk="1" hangingPunct="1">
              <a:lnSpc>
                <a:spcPct val="50000"/>
              </a:lnSpc>
              <a:spcBef>
                <a:spcPct val="50000"/>
              </a:spcBef>
            </a:pPr>
            <a:endParaRPr lang="en-US" sz="1600"/>
          </a:p>
          <a:p>
            <a:pPr marL="342900" indent="-342900" eaLnBrk="1" hangingPunct="1">
              <a:lnSpc>
                <a:spcPct val="125000"/>
              </a:lnSpc>
              <a:spcBef>
                <a:spcPct val="50000"/>
              </a:spcBef>
              <a:buFontTx/>
              <a:buAutoNum type="arabicParenR" startAt="2"/>
            </a:pPr>
            <a:r>
              <a:rPr lang="en-US" sz="2800"/>
              <a:t>  </a:t>
            </a:r>
            <a:r>
              <a:rPr lang="en-US" sz="2400"/>
              <a:t>Severity (negative bias)</a:t>
            </a:r>
          </a:p>
          <a:p>
            <a:pPr marL="342900" indent="-342900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sz="2800" b="1">
                <a:solidFill>
                  <a:srgbClr val="FF3300"/>
                </a:solidFill>
              </a:rPr>
              <a:t>   X</a:t>
            </a:r>
            <a:endParaRPr lang="en-US" sz="2400"/>
          </a:p>
          <a:p>
            <a:pPr marL="342900" indent="-342900" eaLnBrk="1" hangingPunct="1">
              <a:lnSpc>
                <a:spcPct val="75000"/>
              </a:lnSpc>
            </a:pPr>
            <a:r>
              <a:rPr lang="en-US" sz="1600"/>
              <a:t>  _____     _____     _____     _____     _____</a:t>
            </a:r>
          </a:p>
          <a:p>
            <a:pPr marL="342900" indent="-342900" eaLnBrk="1" hangingPunct="1"/>
            <a:r>
              <a:rPr lang="en-US" sz="1600"/>
              <a:t>   Very                    Average               Excellent</a:t>
            </a:r>
          </a:p>
          <a:p>
            <a:pPr marL="342900" indent="-342900" eaLnBrk="1" hangingPunct="1">
              <a:lnSpc>
                <a:spcPct val="125000"/>
              </a:lnSpc>
            </a:pPr>
            <a:r>
              <a:rPr lang="en-US" sz="1600"/>
              <a:t>   Poor</a:t>
            </a:r>
          </a:p>
          <a:p>
            <a:pPr marL="342900" indent="-342900" eaLnBrk="1" hangingPunct="1"/>
            <a:endParaRPr lang="en-US" sz="1600"/>
          </a:p>
          <a:p>
            <a:pPr marL="342900" indent="-342900" eaLnBrk="1" hangingPunct="1">
              <a:buFontTx/>
              <a:buAutoNum type="arabicParenR" startAt="3"/>
            </a:pPr>
            <a:r>
              <a:rPr lang="en-US" sz="2800"/>
              <a:t>Central Tendency (midpoint)</a:t>
            </a:r>
          </a:p>
          <a:p>
            <a:pPr marL="342900" indent="-342900" eaLnBrk="1" hangingPunct="1">
              <a:lnSpc>
                <a:spcPct val="75000"/>
              </a:lnSpc>
            </a:pPr>
            <a:r>
              <a:rPr lang="en-US" sz="2800"/>
              <a:t>                    </a:t>
            </a:r>
            <a:r>
              <a:rPr lang="en-US" sz="2800" b="1">
                <a:solidFill>
                  <a:srgbClr val="FF3300"/>
                </a:solidFill>
              </a:rPr>
              <a:t>X</a:t>
            </a:r>
            <a:endParaRPr lang="en-US" sz="2800"/>
          </a:p>
          <a:p>
            <a:pPr marL="342900" indent="-342900" eaLnBrk="1" hangingPunct="1">
              <a:lnSpc>
                <a:spcPct val="75000"/>
              </a:lnSpc>
            </a:pPr>
            <a:r>
              <a:rPr lang="en-US" sz="1600"/>
              <a:t>  _____     _____     _____     _____     _____</a:t>
            </a:r>
          </a:p>
          <a:p>
            <a:pPr marL="342900" indent="-342900" eaLnBrk="1" hangingPunct="1"/>
            <a:r>
              <a:rPr lang="en-US" sz="1600"/>
              <a:t>   Very                    Average               Excellent</a:t>
            </a:r>
          </a:p>
          <a:p>
            <a:pPr marL="342900" indent="-342900" eaLnBrk="1" hangingPunct="1"/>
            <a:r>
              <a:rPr lang="en-US" sz="1600"/>
              <a:t>   Poor</a:t>
            </a:r>
          </a:p>
          <a:p>
            <a:pPr marL="342900" indent="-342900" eaLnBrk="1" hangingPunct="1">
              <a:lnSpc>
                <a:spcPct val="50000"/>
              </a:lnSpc>
              <a:spcBef>
                <a:spcPct val="50000"/>
              </a:spcBef>
            </a:pPr>
            <a:endParaRPr lang="en-US" sz="1600"/>
          </a:p>
        </p:txBody>
      </p:sp>
      <p:sp>
        <p:nvSpPr>
          <p:cNvPr id="11267" name="AutoShape 3"/>
          <p:cNvSpPr>
            <a:spLocks/>
          </p:cNvSpPr>
          <p:nvPr/>
        </p:nvSpPr>
        <p:spPr bwMode="auto">
          <a:xfrm>
            <a:off x="5410200" y="1600200"/>
            <a:ext cx="457200" cy="4343400"/>
          </a:xfrm>
          <a:prstGeom prst="rightBrace">
            <a:avLst>
              <a:gd name="adj1" fmla="val 7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096000" y="2667000"/>
            <a:ext cx="25146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/>
              <a:t>All lead to a restriction in the range of performance scores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5029200" y="381000"/>
            <a:ext cx="4114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6. Common Rating</a:t>
            </a:r>
            <a:br>
              <a:rPr lang="en-US" sz="28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</a:b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Scale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87630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CA" sz="3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CA" sz="2800" b="1" smtClean="0">
                <a:latin typeface="Times New Roman" pitchFamily="18" charset="0"/>
              </a:rPr>
              <a:t>7. Self-fulfilling prophecy: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CA" sz="2800" b="1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CA" sz="2400" smtClean="0">
                <a:latin typeface="Times New Roman" pitchFamily="18" charset="0"/>
              </a:rPr>
              <a:t> The tendency to create or find in a situation or individual what one expects to find.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en-CA" sz="2400" smtClean="0">
                <a:latin typeface="Times New Roman" pitchFamily="18" charset="0"/>
              </a:rPr>
              <a:t>Because one believes something, one acts in a way that makes the outcome more likely.</a:t>
            </a:r>
          </a:p>
          <a:p>
            <a:pPr lvl="1" eaLnBrk="1" hangingPunct="1">
              <a:lnSpc>
                <a:spcPct val="85000"/>
              </a:lnSpc>
              <a:defRPr/>
            </a:pPr>
            <a:r>
              <a:rPr lang="en-CA" sz="2400" smtClean="0">
                <a:latin typeface="Times New Roman" pitchFamily="18" charset="0"/>
              </a:rPr>
              <a:t>Negative example: assume individual has no ambition so gives no challenging work; individual is bored and does not work well, confirming manager’s initial belief</a:t>
            </a:r>
          </a:p>
          <a:p>
            <a:pPr lvl="1" eaLnBrk="1" hangingPunct="1">
              <a:lnSpc>
                <a:spcPct val="85000"/>
              </a:lnSpc>
              <a:defRPr/>
            </a:pPr>
            <a:r>
              <a:rPr lang="en-CA" sz="2400" smtClean="0">
                <a:latin typeface="Times New Roman" pitchFamily="18" charset="0"/>
              </a:rPr>
              <a:t>Positive example: believe exceptional potential in employee so give challenge, support, praise; employee thrives in this attention and support, performing well, thus confirming manager’s expectations.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124200" y="1066800"/>
            <a:ext cx="25146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Supervisors form</a:t>
            </a:r>
          </a:p>
          <a:p>
            <a:pPr algn="ctr" eaLnBrk="1" hangingPunct="1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Expectations</a:t>
            </a:r>
          </a:p>
          <a:p>
            <a:pPr algn="ctr" eaLnBrk="1" hangingPunct="1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About employees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04800" y="2895600"/>
            <a:ext cx="31242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Employee’s behaviour</a:t>
            </a:r>
          </a:p>
          <a:p>
            <a:pPr algn="ctr" eaLnBrk="1" hangingPunct="1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Becomes consistent</a:t>
            </a:r>
          </a:p>
          <a:p>
            <a:pPr algn="ctr" eaLnBrk="1" hangingPunct="1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With supervisors</a:t>
            </a:r>
          </a:p>
          <a:p>
            <a:pPr algn="ctr" eaLnBrk="1" hangingPunct="1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expectations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124200" y="5105400"/>
            <a:ext cx="35052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Supervisor’s behaviour</a:t>
            </a:r>
          </a:p>
          <a:p>
            <a:pPr algn="ctr" eaLnBrk="1" hangingPunct="1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Affect employees’</a:t>
            </a:r>
          </a:p>
          <a:p>
            <a:pPr algn="ctr" eaLnBrk="1" hangingPunct="1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Abilities and self-efficacy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6019800" y="2971800"/>
            <a:ext cx="3124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Expectations affect</a:t>
            </a:r>
          </a:p>
          <a:p>
            <a:pPr algn="ctr" eaLnBrk="1" hangingPunct="1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Supervisor’s behaviour</a:t>
            </a:r>
          </a:p>
          <a:p>
            <a:pPr algn="ctr" eaLnBrk="1" hangingPunct="1"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Towards employee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 rot="2136045">
            <a:off x="5829300" y="1409700"/>
            <a:ext cx="1676400" cy="1295400"/>
          </a:xfrm>
          <a:prstGeom prst="curvedDownArrow">
            <a:avLst>
              <a:gd name="adj1" fmla="val 25882"/>
              <a:gd name="adj2" fmla="val 51765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 rot="6953809">
            <a:off x="6972300" y="5067300"/>
            <a:ext cx="1676400" cy="1295400"/>
          </a:xfrm>
          <a:prstGeom prst="curvedDownArrow">
            <a:avLst>
              <a:gd name="adj1" fmla="val 25882"/>
              <a:gd name="adj2" fmla="val 51765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auto">
          <a:xfrm rot="-3449030">
            <a:off x="495300" y="1104900"/>
            <a:ext cx="1905000" cy="1371600"/>
          </a:xfrm>
          <a:prstGeom prst="curvedDownArrow">
            <a:avLst>
              <a:gd name="adj1" fmla="val 27778"/>
              <a:gd name="adj2" fmla="val 5555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AutoShape 9"/>
          <p:cNvSpPr>
            <a:spLocks noChangeArrowheads="1"/>
          </p:cNvSpPr>
          <p:nvPr/>
        </p:nvSpPr>
        <p:spPr bwMode="auto">
          <a:xfrm rot="-7539526">
            <a:off x="685800" y="4724400"/>
            <a:ext cx="2019300" cy="952500"/>
          </a:xfrm>
          <a:prstGeom prst="curvedDownArrow">
            <a:avLst>
              <a:gd name="adj1" fmla="val 42400"/>
              <a:gd name="adj2" fmla="val 848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3429000" y="3276600"/>
            <a:ext cx="2590800" cy="1828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u="sng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SELF-FULFIILING</a:t>
            </a:r>
          </a:p>
          <a:p>
            <a:pPr algn="ctr" eaLnBrk="1" hangingPunct="1">
              <a:defRPr/>
            </a:pPr>
            <a:r>
              <a:rPr lang="en-US" sz="2400" b="1" u="sng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PROPHECY</a:t>
            </a:r>
          </a:p>
          <a:p>
            <a:pPr algn="ctr" eaLnBrk="1" hangingPunct="1">
              <a:defRPr/>
            </a:pPr>
            <a:r>
              <a:rPr lang="en-US" sz="2400" b="1" u="sng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E4A86BD-2F5B-4DFF-A0DC-243CCD83BCD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19200"/>
            <a:ext cx="8229600" cy="4873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2800" b="1" smtClean="0"/>
              <a:t>Continued…….. </a:t>
            </a:r>
            <a:r>
              <a:rPr lang="en-US" sz="3600" b="1" smtClean="0"/>
              <a:t/>
            </a:r>
            <a:br>
              <a:rPr lang="en-US" sz="3600" b="1" smtClean="0"/>
            </a:br>
            <a:endParaRPr lang="en-US" sz="3600" b="1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057400"/>
            <a:ext cx="5638800" cy="495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5. To diagnose the strengths and weaknesses of the individuals so as to identify the training and development needs of the future.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endParaRPr lang="en-US" sz="2000" smtClean="0"/>
          </a:p>
          <a:p>
            <a:pPr marL="381000" indent="-381000" eaLnBrk="1" hangingPunct="1">
              <a:lnSpc>
                <a:spcPct val="90000"/>
              </a:lnSpc>
              <a:buFontTx/>
              <a:buAutoNum type="arabicPeriod" startAt="6"/>
            </a:pPr>
            <a:r>
              <a:rPr lang="en-US" sz="2000" smtClean="0"/>
              <a:t>To provide feedback to the employees regarding their past performance.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 startAt="6"/>
            </a:pPr>
            <a:endParaRPr lang="en-US" sz="2000" smtClean="0"/>
          </a:p>
          <a:p>
            <a:pPr marL="381000" indent="-381000" eaLnBrk="1" hangingPunct="1">
              <a:lnSpc>
                <a:spcPct val="90000"/>
              </a:lnSpc>
              <a:buFontTx/>
              <a:buAutoNum type="arabicPeriod" startAt="6"/>
            </a:pPr>
            <a:r>
              <a:rPr lang="en-US" sz="2000" smtClean="0"/>
              <a:t>Provide information to assist in the other personal decisions in the organization.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 startAt="6"/>
            </a:pPr>
            <a:endParaRPr lang="en-US" sz="2000" smtClean="0"/>
          </a:p>
          <a:p>
            <a:pPr marL="381000" indent="-381000" eaLnBrk="1" hangingPunct="1">
              <a:lnSpc>
                <a:spcPct val="90000"/>
              </a:lnSpc>
              <a:buFontTx/>
              <a:buAutoNum type="arabicPeriod" startAt="6"/>
            </a:pPr>
            <a:r>
              <a:rPr lang="en-US" sz="2000" smtClean="0"/>
              <a:t>Provide clarity of the expectations and responsibilities of the duties to be performed by the employees.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/>
            </a:r>
            <a:br>
              <a:rPr lang="en-US" sz="2000" smtClean="0"/>
            </a:br>
            <a:endParaRPr lang="en-US" sz="2000" smtClean="0"/>
          </a:p>
        </p:txBody>
      </p:sp>
      <p:pic>
        <p:nvPicPr>
          <p:cNvPr id="8197" name="Picture 4" descr="Click To Downlo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2971800"/>
            <a:ext cx="1463675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4" descr="Click To Downloa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8238" y="2590800"/>
            <a:ext cx="2697162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F91C267-33A9-4738-8F10-A28330B36831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905000"/>
            <a:ext cx="5638800" cy="441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81000" indent="-381000" eaLnBrk="1" hangingPunct="1">
              <a:lnSpc>
                <a:spcPct val="90000"/>
              </a:lnSpc>
              <a:buFontTx/>
              <a:buAutoNum type="arabicPeriod" startAt="6"/>
            </a:pPr>
            <a:endParaRPr lang="en-US" sz="2000" smtClean="0"/>
          </a:p>
          <a:p>
            <a:pPr marL="381000" indent="-381000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9. To judge the effectiveness of the other human resource functions of the organization such as recruitment, selection, training and development.</a:t>
            </a:r>
          </a:p>
          <a:p>
            <a:pPr marL="381000" indent="-381000" eaLnBrk="1" hangingPunct="1">
              <a:lnSpc>
                <a:spcPct val="90000"/>
              </a:lnSpc>
              <a:buFontTx/>
              <a:buNone/>
            </a:pPr>
            <a:endParaRPr lang="en-US" sz="2000" smtClean="0"/>
          </a:p>
          <a:p>
            <a:pPr marL="381000" indent="-381000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10.To reduce the grievances of the employees.</a:t>
            </a:r>
          </a:p>
          <a:p>
            <a:pPr marL="381000" indent="-381000" eaLnBrk="1" hangingPunct="1">
              <a:lnSpc>
                <a:spcPct val="90000"/>
              </a:lnSpc>
            </a:pPr>
            <a:endParaRPr lang="en-US" sz="2800" smtClean="0"/>
          </a:p>
          <a:p>
            <a:pPr marL="381000" indent="-381000" eaLnBrk="1" hangingPunct="1">
              <a:lnSpc>
                <a:spcPct val="90000"/>
              </a:lnSpc>
            </a:pPr>
            <a:endParaRPr lang="en-US" sz="2800" smtClean="0"/>
          </a:p>
        </p:txBody>
      </p:sp>
      <p:pic>
        <p:nvPicPr>
          <p:cNvPr id="9220" name="Picture 4" descr="Click To Downlo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2209800"/>
            <a:ext cx="2971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19200"/>
            <a:ext cx="8229600" cy="4873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2800" b="1" smtClean="0"/>
              <a:t>Continued……..</a:t>
            </a:r>
            <a:r>
              <a:rPr lang="en-US" sz="3600" b="1" smtClean="0"/>
              <a:t/>
            </a:r>
            <a:br>
              <a:rPr lang="en-US" sz="3600" b="1" smtClean="0"/>
            </a:br>
            <a:endParaRPr lang="en-US" sz="36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6" descr="http://1.bp.blogspot.com/_iiQXstdrYJA/TEKDgGCICUI/AAAAAAAAAEc/Lgnnxu3p6dE/s1600/ip071241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2819400"/>
            <a:ext cx="3657600" cy="225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575108A-A311-4223-A20B-10D276048AD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99060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smtClean="0"/>
              <a:t>In short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4724400" cy="5181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sz="2000" smtClean="0"/>
              <a:t>It is a powerful tool to regulate, refine and reward the performance of the employee. </a:t>
            </a:r>
          </a:p>
          <a:p>
            <a:pPr algn="just" eaLnBrk="1" hangingPunct="1">
              <a:lnSpc>
                <a:spcPct val="90000"/>
              </a:lnSpc>
            </a:pPr>
            <a:endParaRPr lang="en-US" sz="2000" smtClean="0"/>
          </a:p>
          <a:p>
            <a:pPr algn="just" eaLnBrk="1" hangingPunct="1">
              <a:lnSpc>
                <a:spcPct val="90000"/>
              </a:lnSpc>
            </a:pPr>
            <a:r>
              <a:rPr lang="en-US" sz="2000" smtClean="0"/>
              <a:t>It helps to analyze his achievements and evaluate his contribution towards the achievements of the overall organizational goals.</a:t>
            </a:r>
          </a:p>
          <a:p>
            <a:pPr algn="just" eaLnBrk="1" hangingPunct="1">
              <a:lnSpc>
                <a:spcPct val="90000"/>
              </a:lnSpc>
            </a:pPr>
            <a:endParaRPr lang="en-US" sz="2000" smtClean="0"/>
          </a:p>
          <a:p>
            <a:pPr algn="just" eaLnBrk="1" hangingPunct="1">
              <a:lnSpc>
                <a:spcPct val="90000"/>
              </a:lnSpc>
            </a:pPr>
            <a:r>
              <a:rPr lang="en-US" sz="2000" smtClean="0"/>
              <a:t>By focusing the attention on performance,     performance appraisal goes to the heart of </a:t>
            </a:r>
            <a:r>
              <a:rPr lang="en-US" sz="2000" b="1" smtClean="0"/>
              <a:t>personnel management</a:t>
            </a:r>
            <a:r>
              <a:rPr lang="en-US" sz="2000" smtClean="0"/>
              <a:t> and reflects the management's        interest in the progress of the employees.</a:t>
            </a:r>
            <a:r>
              <a:rPr lang="en-US" sz="2400" smtClean="0"/>
              <a:t/>
            </a:r>
            <a:br>
              <a:rPr lang="en-US" sz="2400" smtClean="0"/>
            </a:b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3AB6763-8684-4F54-9CB0-EDCC6087000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524000" y="609600"/>
            <a:ext cx="6261100" cy="1214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AU" sz="4800" dirty="0">
                <a:solidFill>
                  <a:schemeClr val="tx2"/>
                </a:solidFill>
                <a:effectLst/>
              </a:rPr>
              <a:t/>
            </a:r>
            <a:br>
              <a:rPr lang="en-AU" sz="4800" dirty="0">
                <a:solidFill>
                  <a:schemeClr val="tx2"/>
                </a:solidFill>
                <a:effectLst/>
              </a:rPr>
            </a:br>
            <a:r>
              <a:rPr lang="en-AU" sz="2800" dirty="0">
                <a:solidFill>
                  <a:schemeClr val="tx2"/>
                </a:solidFill>
                <a:effectLst/>
                <a:latin typeface="+mj-lt"/>
              </a:rPr>
              <a:t>Purposes of Appraisal</a:t>
            </a:r>
          </a:p>
        </p:txBody>
      </p:sp>
      <p:sp>
        <p:nvSpPr>
          <p:cNvPr id="788483" name="Rectangle 3"/>
          <p:cNvSpPr>
            <a:spLocks noChangeArrowheads="1"/>
          </p:cNvSpPr>
          <p:nvPr/>
        </p:nvSpPr>
        <p:spPr bwMode="auto">
          <a:xfrm>
            <a:off x="457200" y="2362200"/>
            <a:ext cx="5029200" cy="419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85750" indent="-285750">
              <a:lnSpc>
                <a:spcPct val="105000"/>
              </a:lnSpc>
              <a:spcBef>
                <a:spcPct val="20000"/>
              </a:spcBef>
              <a:defRPr/>
            </a:pPr>
            <a:r>
              <a:rPr lang="en-AU" sz="2000" dirty="0">
                <a:solidFill>
                  <a:srgbClr val="67F618"/>
                </a:solidFill>
                <a:effectLst/>
                <a:latin typeface="+mn-lt"/>
              </a:rPr>
              <a:t>Administrative </a:t>
            </a:r>
          </a:p>
          <a:p>
            <a:pPr marL="285750" indent="-285750">
              <a:lnSpc>
                <a:spcPct val="105000"/>
              </a:lnSpc>
              <a:spcBef>
                <a:spcPct val="20000"/>
              </a:spcBef>
              <a:defRPr/>
            </a:pPr>
            <a:endParaRPr lang="en-AU" sz="2000" dirty="0">
              <a:solidFill>
                <a:srgbClr val="67F618"/>
              </a:solidFill>
              <a:effectLst/>
              <a:latin typeface="+mn-lt"/>
            </a:endParaRPr>
          </a:p>
          <a:p>
            <a:pPr marL="685800" lvl="1" indent="-228600" algn="just">
              <a:lnSpc>
                <a:spcPct val="105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AU" sz="2000" dirty="0">
                <a:effectLst/>
                <a:latin typeface="+mn-lt"/>
              </a:rPr>
              <a:t> Promotion</a:t>
            </a:r>
          </a:p>
          <a:p>
            <a:pPr marL="685800" lvl="1" indent="-228600" algn="just">
              <a:lnSpc>
                <a:spcPct val="105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AU" sz="2000" dirty="0">
                <a:effectLst/>
                <a:latin typeface="+mn-lt"/>
              </a:rPr>
              <a:t> Increment</a:t>
            </a:r>
          </a:p>
          <a:p>
            <a:pPr marL="685800" lvl="1" indent="-228600" algn="just">
              <a:lnSpc>
                <a:spcPct val="105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AU" sz="2000" dirty="0">
                <a:effectLst/>
                <a:latin typeface="+mn-lt"/>
              </a:rPr>
              <a:t>Retention</a:t>
            </a:r>
          </a:p>
          <a:p>
            <a:pPr marL="685800" lvl="1" indent="-228600" algn="just">
              <a:lnSpc>
                <a:spcPct val="105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AU" sz="2000" dirty="0">
                <a:effectLst/>
                <a:latin typeface="+mn-lt"/>
              </a:rPr>
              <a:t>Termination</a:t>
            </a:r>
          </a:p>
          <a:p>
            <a:pPr marL="685800" lvl="1" indent="-228600" algn="just">
              <a:lnSpc>
                <a:spcPct val="105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AU" sz="2000" dirty="0">
                <a:effectLst/>
                <a:latin typeface="+mn-lt"/>
              </a:rPr>
              <a:t>Recognition</a:t>
            </a:r>
          </a:p>
          <a:p>
            <a:pPr marL="685800" lvl="1" indent="-228600" algn="just">
              <a:lnSpc>
                <a:spcPct val="105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AU" sz="2000" dirty="0">
                <a:effectLst/>
                <a:latin typeface="+mn-lt"/>
              </a:rPr>
              <a:t>Transfer </a:t>
            </a:r>
          </a:p>
          <a:p>
            <a:pPr marL="685800" lvl="1" indent="-228600" algn="just">
              <a:lnSpc>
                <a:spcPct val="105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AU" sz="2000" dirty="0">
                <a:effectLst/>
                <a:latin typeface="+mn-lt"/>
              </a:rPr>
              <a:t>Identification of poor performance</a:t>
            </a:r>
          </a:p>
          <a:p>
            <a:pPr marL="285750" indent="-285750">
              <a:lnSpc>
                <a:spcPct val="105000"/>
              </a:lnSpc>
              <a:spcBef>
                <a:spcPct val="20000"/>
              </a:spcBef>
              <a:defRPr/>
            </a:pPr>
            <a:endParaRPr lang="en-AU" sz="3600" dirty="0">
              <a:effectLst/>
            </a:endParaRPr>
          </a:p>
        </p:txBody>
      </p:sp>
      <p:pic>
        <p:nvPicPr>
          <p:cNvPr id="11269" name="Picture 8" descr="http://t3.gstatic.com/images?q=tbn:PlPHTCX21PkJEM:http://4.bp.blogspot.com/_49cXjNCQSDM/SQL820vQ6JI/AAAAAAAAAUs/3KHadp7NUFo/s400/untitled.bmp&amp;t=1"/>
          <p:cNvPicPr>
            <a:picLocks noChangeAspect="1" noChangeArrowheads="1"/>
          </p:cNvPicPr>
          <p:nvPr/>
        </p:nvPicPr>
        <p:blipFill>
          <a:blip r:embed="rId2"/>
          <a:srcRect r="8257" b="34200"/>
          <a:stretch>
            <a:fillRect/>
          </a:stretch>
        </p:blipFill>
        <p:spPr bwMode="auto">
          <a:xfrm>
            <a:off x="4267200" y="2133600"/>
            <a:ext cx="421163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8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8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8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8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483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2137</Words>
  <Application>Microsoft Office PowerPoint</Application>
  <PresentationFormat>On-screen Show (4:3)</PresentationFormat>
  <Paragraphs>428</Paragraphs>
  <Slides>52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Office Theme</vt:lpstr>
      <vt:lpstr>Clip</vt:lpstr>
      <vt:lpstr>MODULE 3</vt:lpstr>
      <vt:lpstr>Slide 2</vt:lpstr>
      <vt:lpstr>PERFORMANCE APPRAISAL</vt:lpstr>
      <vt:lpstr>Slide 4</vt:lpstr>
      <vt:lpstr>Objectives Of Performance appraisal </vt:lpstr>
      <vt:lpstr>Continued……..  </vt:lpstr>
      <vt:lpstr>Continued…….. </vt:lpstr>
      <vt:lpstr>In short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Job analysis and performance appraisal</vt:lpstr>
      <vt:lpstr>Performance appraisal Process</vt:lpstr>
      <vt:lpstr>Performance appraisal Process</vt:lpstr>
      <vt:lpstr>Design appraisal programme </vt:lpstr>
      <vt:lpstr>Performance appraisal Process</vt:lpstr>
      <vt:lpstr>METHODS OF PERFORMANCE APPRAISAL 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Steps continued………</vt:lpstr>
      <vt:lpstr> </vt:lpstr>
      <vt:lpstr>Assessment centres </vt:lpstr>
      <vt:lpstr>Slide 36</vt:lpstr>
      <vt:lpstr>Slide 37</vt:lpstr>
      <vt:lpstr>Slide 38</vt:lpstr>
      <vt:lpstr>Slide 39</vt:lpstr>
      <vt:lpstr>Slide 40</vt:lpstr>
      <vt:lpstr>BARRIERS/ERRORS/BIASES IN PERFORMANCE APPRAISAL</vt:lpstr>
      <vt:lpstr>Slide 42</vt:lpstr>
      <vt:lpstr>Judgemental Errors:</vt:lpstr>
      <vt:lpstr>Slide 44</vt:lpstr>
      <vt:lpstr>Halo Error</vt:lpstr>
      <vt:lpstr>Slide 46</vt:lpstr>
      <vt:lpstr>Slide 47</vt:lpstr>
      <vt:lpstr>Slide 48</vt:lpstr>
      <vt:lpstr>Slide 49</vt:lpstr>
      <vt:lpstr>6. Common Rating Scale Errors</vt:lpstr>
      <vt:lpstr>Slide 51</vt:lpstr>
      <vt:lpstr>Slide 52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</dc:title>
  <dc:creator>lenovo</dc:creator>
  <cp:lastModifiedBy>lenovo</cp:lastModifiedBy>
  <cp:revision>2</cp:revision>
  <dcterms:created xsi:type="dcterms:W3CDTF">2016-11-13T03:46:45Z</dcterms:created>
  <dcterms:modified xsi:type="dcterms:W3CDTF">2017-11-04T13:33:07Z</dcterms:modified>
</cp:coreProperties>
</file>