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7" r:id="rId2"/>
    <p:sldId id="258" r:id="rId3"/>
    <p:sldId id="259" r:id="rId4"/>
    <p:sldId id="260" r:id="rId5"/>
    <p:sldId id="261" r:id="rId6"/>
    <p:sldId id="262" r:id="rId7"/>
    <p:sldId id="263" r:id="rId8"/>
    <p:sldId id="264" r:id="rId9"/>
    <p:sldId id="372" r:id="rId10"/>
    <p:sldId id="265" r:id="rId11"/>
    <p:sldId id="266" r:id="rId12"/>
    <p:sldId id="267" r:id="rId13"/>
    <p:sldId id="268" r:id="rId14"/>
    <p:sldId id="371" r:id="rId15"/>
    <p:sldId id="269" r:id="rId16"/>
    <p:sldId id="270" r:id="rId17"/>
    <p:sldId id="272" r:id="rId18"/>
    <p:sldId id="273" r:id="rId19"/>
    <p:sldId id="275" r:id="rId20"/>
    <p:sldId id="276" r:id="rId21"/>
    <p:sldId id="277" r:id="rId22"/>
    <p:sldId id="278" r:id="rId23"/>
    <p:sldId id="279" r:id="rId24"/>
    <p:sldId id="280" r:id="rId25"/>
    <p:sldId id="285" r:id="rId26"/>
    <p:sldId id="286" r:id="rId27"/>
    <p:sldId id="287" r:id="rId28"/>
    <p:sldId id="290" r:id="rId29"/>
    <p:sldId id="291" r:id="rId30"/>
    <p:sldId id="300" r:id="rId31"/>
    <p:sldId id="301" r:id="rId32"/>
    <p:sldId id="302" r:id="rId33"/>
    <p:sldId id="303" r:id="rId34"/>
    <p:sldId id="324" r:id="rId35"/>
    <p:sldId id="325" r:id="rId36"/>
    <p:sldId id="326" r:id="rId37"/>
    <p:sldId id="327" r:id="rId38"/>
    <p:sldId id="328" r:id="rId39"/>
    <p:sldId id="329" r:id="rId40"/>
    <p:sldId id="330" r:id="rId41"/>
    <p:sldId id="331" r:id="rId42"/>
    <p:sldId id="332" r:id="rId43"/>
    <p:sldId id="333" r:id="rId44"/>
    <p:sldId id="335" r:id="rId45"/>
    <p:sldId id="336" r:id="rId46"/>
    <p:sldId id="337" r:id="rId47"/>
    <p:sldId id="338" r:id="rId48"/>
    <p:sldId id="344" r:id="rId49"/>
    <p:sldId id="345" r:id="rId50"/>
    <p:sldId id="346" r:id="rId51"/>
    <p:sldId id="347" r:id="rId52"/>
    <p:sldId id="348" r:id="rId53"/>
    <p:sldId id="349" r:id="rId54"/>
    <p:sldId id="350" r:id="rId55"/>
    <p:sldId id="351" r:id="rId56"/>
    <p:sldId id="352" r:id="rId57"/>
    <p:sldId id="353" r:id="rId58"/>
    <p:sldId id="354" r:id="rId59"/>
    <p:sldId id="35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0121B-6B40-4CDF-92FE-1E46ECD67ADA}" type="doc">
      <dgm:prSet loTypeId="urn:microsoft.com/office/officeart/2005/8/layout/process3" loCatId="process" qsTypeId="urn:microsoft.com/office/officeart/2005/8/quickstyle/3d1" qsCatId="3D" csTypeId="urn:microsoft.com/office/officeart/2005/8/colors/accent0_2" csCatId="mainScheme" phldr="1"/>
      <dgm:spPr/>
      <dgm:t>
        <a:bodyPr/>
        <a:lstStyle/>
        <a:p>
          <a:endParaRPr lang="en-IN"/>
        </a:p>
      </dgm:t>
    </dgm:pt>
    <dgm:pt modelId="{A401D072-A82C-4E8E-BE5B-52F092700242}">
      <dgm:prSet phldrT="[Text]"/>
      <dgm:spPr/>
      <dgm:t>
        <a:bodyPr/>
        <a:lstStyle/>
        <a:p>
          <a:pPr algn="ctr"/>
          <a:r>
            <a:rPr lang="en-US" b="1" dirty="0" smtClean="0"/>
            <a:t>INPUTS</a:t>
          </a:r>
          <a:endParaRPr lang="en-IN" b="1" dirty="0"/>
        </a:p>
      </dgm:t>
    </dgm:pt>
    <dgm:pt modelId="{59039ACB-B52E-4448-A445-A001C20C9699}" type="parTrans" cxnId="{BE2DCCFE-0E67-4913-BE64-97CBF727DA14}">
      <dgm:prSet/>
      <dgm:spPr/>
      <dgm:t>
        <a:bodyPr/>
        <a:lstStyle/>
        <a:p>
          <a:endParaRPr lang="en-IN"/>
        </a:p>
      </dgm:t>
    </dgm:pt>
    <dgm:pt modelId="{BB1544A7-9FB4-4CB9-9935-792114698099}" type="sibTrans" cxnId="{BE2DCCFE-0E67-4913-BE64-97CBF727DA14}">
      <dgm:prSet/>
      <dgm:spPr/>
      <dgm:t>
        <a:bodyPr/>
        <a:lstStyle/>
        <a:p>
          <a:endParaRPr lang="en-IN"/>
        </a:p>
      </dgm:t>
    </dgm:pt>
    <dgm:pt modelId="{FADB9B09-4823-49E5-B73E-62C8A5B04863}">
      <dgm:prSet phldrT="[Text]"/>
      <dgm:spPr/>
      <dgm:t>
        <a:bodyPr/>
        <a:lstStyle/>
        <a:p>
          <a:r>
            <a:rPr lang="en-US" dirty="0" smtClean="0"/>
            <a:t>Raw material</a:t>
          </a:r>
          <a:endParaRPr lang="en-IN" dirty="0"/>
        </a:p>
      </dgm:t>
    </dgm:pt>
    <dgm:pt modelId="{E639E83E-6688-4CF8-8754-F8150DFD593C}" type="parTrans" cxnId="{107B9520-B603-4661-A11B-2FFA62AD557C}">
      <dgm:prSet/>
      <dgm:spPr/>
      <dgm:t>
        <a:bodyPr/>
        <a:lstStyle/>
        <a:p>
          <a:endParaRPr lang="en-IN"/>
        </a:p>
      </dgm:t>
    </dgm:pt>
    <dgm:pt modelId="{0999E89F-310C-4AB4-9796-324DC07C9E04}" type="sibTrans" cxnId="{107B9520-B603-4661-A11B-2FFA62AD557C}">
      <dgm:prSet/>
      <dgm:spPr/>
      <dgm:t>
        <a:bodyPr/>
        <a:lstStyle/>
        <a:p>
          <a:endParaRPr lang="en-IN"/>
        </a:p>
      </dgm:t>
    </dgm:pt>
    <dgm:pt modelId="{5CED1F65-B55F-43EE-AFED-C2AC0025B1C4}">
      <dgm:prSet phldrT="[Text]"/>
      <dgm:spPr/>
      <dgm:t>
        <a:bodyPr/>
        <a:lstStyle/>
        <a:p>
          <a:pPr algn="ctr"/>
          <a:r>
            <a:rPr lang="en-US" b="1" dirty="0" smtClean="0"/>
            <a:t>TRANSFORMATION</a:t>
          </a:r>
        </a:p>
        <a:p>
          <a:pPr algn="ctr"/>
          <a:r>
            <a:rPr lang="en-US" b="1" dirty="0" smtClean="0"/>
            <a:t>PROCESS</a:t>
          </a:r>
          <a:endParaRPr lang="en-IN" b="1" dirty="0"/>
        </a:p>
      </dgm:t>
    </dgm:pt>
    <dgm:pt modelId="{33E89060-7967-4668-B58D-302329608EC3}" type="parTrans" cxnId="{E263BC9F-ABC1-46CF-9DED-756CC65CAACA}">
      <dgm:prSet/>
      <dgm:spPr/>
      <dgm:t>
        <a:bodyPr/>
        <a:lstStyle/>
        <a:p>
          <a:endParaRPr lang="en-IN"/>
        </a:p>
      </dgm:t>
    </dgm:pt>
    <dgm:pt modelId="{98E36777-26BD-4DA7-AF41-42606F9591C2}" type="sibTrans" cxnId="{E263BC9F-ABC1-46CF-9DED-756CC65CAACA}">
      <dgm:prSet/>
      <dgm:spPr/>
      <dgm:t>
        <a:bodyPr/>
        <a:lstStyle/>
        <a:p>
          <a:endParaRPr lang="en-IN"/>
        </a:p>
      </dgm:t>
    </dgm:pt>
    <dgm:pt modelId="{A3587E3B-3971-409A-AE25-40C5C114CB04}">
      <dgm:prSet phldrT="[Text]"/>
      <dgm:spPr/>
      <dgm:t>
        <a:bodyPr/>
        <a:lstStyle/>
        <a:p>
          <a:r>
            <a:rPr lang="en-US" dirty="0" smtClean="0"/>
            <a:t>Employees’ work activities</a:t>
          </a:r>
          <a:endParaRPr lang="en-IN" dirty="0"/>
        </a:p>
      </dgm:t>
    </dgm:pt>
    <dgm:pt modelId="{F596EA24-9BC5-47D0-90C2-A8C85BE19913}" type="parTrans" cxnId="{18C1F8AC-97D1-46C5-B25F-BD68DC808FF0}">
      <dgm:prSet/>
      <dgm:spPr/>
      <dgm:t>
        <a:bodyPr/>
        <a:lstStyle/>
        <a:p>
          <a:endParaRPr lang="en-IN"/>
        </a:p>
      </dgm:t>
    </dgm:pt>
    <dgm:pt modelId="{8CB5BBD7-5674-4A48-B012-6D53DA9569A0}" type="sibTrans" cxnId="{18C1F8AC-97D1-46C5-B25F-BD68DC808FF0}">
      <dgm:prSet/>
      <dgm:spPr/>
      <dgm:t>
        <a:bodyPr/>
        <a:lstStyle/>
        <a:p>
          <a:endParaRPr lang="en-IN"/>
        </a:p>
      </dgm:t>
    </dgm:pt>
    <dgm:pt modelId="{169E01F0-B7FF-4EA0-80F9-60EB77FF1137}">
      <dgm:prSet phldrT="[Text]"/>
      <dgm:spPr/>
      <dgm:t>
        <a:bodyPr/>
        <a:lstStyle/>
        <a:p>
          <a:pPr algn="ctr"/>
          <a:r>
            <a:rPr lang="en-US" b="1" dirty="0" smtClean="0"/>
            <a:t>OUTPUTS</a:t>
          </a:r>
          <a:endParaRPr lang="en-IN" b="1" dirty="0"/>
        </a:p>
      </dgm:t>
    </dgm:pt>
    <dgm:pt modelId="{0ABA9367-4207-4700-AEE3-FD6038497685}" type="parTrans" cxnId="{2D65F9E0-8F66-4CD5-9294-51BC51330930}">
      <dgm:prSet/>
      <dgm:spPr/>
      <dgm:t>
        <a:bodyPr/>
        <a:lstStyle/>
        <a:p>
          <a:endParaRPr lang="en-IN"/>
        </a:p>
      </dgm:t>
    </dgm:pt>
    <dgm:pt modelId="{CD4D67F0-0390-4852-95F2-2EFB5F08AE20}" type="sibTrans" cxnId="{2D65F9E0-8F66-4CD5-9294-51BC51330930}">
      <dgm:prSet/>
      <dgm:spPr/>
      <dgm:t>
        <a:bodyPr/>
        <a:lstStyle/>
        <a:p>
          <a:endParaRPr lang="en-IN"/>
        </a:p>
      </dgm:t>
    </dgm:pt>
    <dgm:pt modelId="{1078D32A-DE9B-4C25-8A4F-047980C081B2}">
      <dgm:prSet phldrT="[Text]"/>
      <dgm:spPr/>
      <dgm:t>
        <a:bodyPr/>
        <a:lstStyle/>
        <a:p>
          <a:r>
            <a:rPr lang="en-US" dirty="0" smtClean="0"/>
            <a:t>Production and services</a:t>
          </a:r>
          <a:endParaRPr lang="en-IN" dirty="0"/>
        </a:p>
      </dgm:t>
    </dgm:pt>
    <dgm:pt modelId="{D49DACD1-4861-4E06-A176-A6FEB6306B19}" type="parTrans" cxnId="{63DA4844-9177-451C-9B82-198DADED9057}">
      <dgm:prSet/>
      <dgm:spPr/>
      <dgm:t>
        <a:bodyPr/>
        <a:lstStyle/>
        <a:p>
          <a:endParaRPr lang="en-IN"/>
        </a:p>
      </dgm:t>
    </dgm:pt>
    <dgm:pt modelId="{AB5243CB-0BF3-4CF5-8F6A-FA620DE602A4}" type="sibTrans" cxnId="{63DA4844-9177-451C-9B82-198DADED9057}">
      <dgm:prSet/>
      <dgm:spPr/>
      <dgm:t>
        <a:bodyPr/>
        <a:lstStyle/>
        <a:p>
          <a:endParaRPr lang="en-IN"/>
        </a:p>
      </dgm:t>
    </dgm:pt>
    <dgm:pt modelId="{F00A7640-7571-48BE-8A21-8512D9FE6451}">
      <dgm:prSet phldrT="[Text]"/>
      <dgm:spPr/>
      <dgm:t>
        <a:bodyPr/>
        <a:lstStyle/>
        <a:p>
          <a:r>
            <a:rPr lang="en-US" dirty="0" smtClean="0"/>
            <a:t>Human resource</a:t>
          </a:r>
          <a:endParaRPr lang="en-IN" dirty="0"/>
        </a:p>
      </dgm:t>
    </dgm:pt>
    <dgm:pt modelId="{527F1DB7-2AA2-49BF-8A5E-CD241D3E70BB}" type="parTrans" cxnId="{50B7DE04-6C27-4A81-8DC2-50AC3C355F7A}">
      <dgm:prSet/>
      <dgm:spPr/>
      <dgm:t>
        <a:bodyPr/>
        <a:lstStyle/>
        <a:p>
          <a:endParaRPr lang="en-IN"/>
        </a:p>
      </dgm:t>
    </dgm:pt>
    <dgm:pt modelId="{EFB5DDED-E678-470D-94C0-B9056D0F330E}" type="sibTrans" cxnId="{50B7DE04-6C27-4A81-8DC2-50AC3C355F7A}">
      <dgm:prSet/>
      <dgm:spPr/>
      <dgm:t>
        <a:bodyPr/>
        <a:lstStyle/>
        <a:p>
          <a:endParaRPr lang="en-IN"/>
        </a:p>
      </dgm:t>
    </dgm:pt>
    <dgm:pt modelId="{18FA9D4E-EBEB-4A83-B176-7808635C1E58}">
      <dgm:prSet phldrT="[Text]"/>
      <dgm:spPr/>
      <dgm:t>
        <a:bodyPr/>
        <a:lstStyle/>
        <a:p>
          <a:r>
            <a:rPr lang="en-US" dirty="0" smtClean="0"/>
            <a:t>Capital</a:t>
          </a:r>
          <a:endParaRPr lang="en-IN" dirty="0"/>
        </a:p>
      </dgm:t>
    </dgm:pt>
    <dgm:pt modelId="{C15F904F-1139-4BEA-A860-E38C086E016F}" type="parTrans" cxnId="{06E0F3EE-2ADF-4BAB-9D03-2AF2E53A2514}">
      <dgm:prSet/>
      <dgm:spPr/>
      <dgm:t>
        <a:bodyPr/>
        <a:lstStyle/>
        <a:p>
          <a:endParaRPr lang="en-IN"/>
        </a:p>
      </dgm:t>
    </dgm:pt>
    <dgm:pt modelId="{ECE4D9B9-6EC1-4461-B3AF-B3744F893ED9}" type="sibTrans" cxnId="{06E0F3EE-2ADF-4BAB-9D03-2AF2E53A2514}">
      <dgm:prSet/>
      <dgm:spPr/>
      <dgm:t>
        <a:bodyPr/>
        <a:lstStyle/>
        <a:p>
          <a:endParaRPr lang="en-IN"/>
        </a:p>
      </dgm:t>
    </dgm:pt>
    <dgm:pt modelId="{AF29FF31-FE4A-445E-B297-4DB883BE64BB}">
      <dgm:prSet phldrT="[Text]"/>
      <dgm:spPr/>
      <dgm:t>
        <a:bodyPr/>
        <a:lstStyle/>
        <a:p>
          <a:endParaRPr lang="en-IN" dirty="0"/>
        </a:p>
      </dgm:t>
    </dgm:pt>
    <dgm:pt modelId="{A89AA708-68DF-4CDF-BA91-D37F5FA97FC0}" type="parTrans" cxnId="{9CBFF426-4772-421A-B52E-0184B7F886CA}">
      <dgm:prSet/>
      <dgm:spPr/>
      <dgm:t>
        <a:bodyPr/>
        <a:lstStyle/>
        <a:p>
          <a:endParaRPr lang="en-IN"/>
        </a:p>
      </dgm:t>
    </dgm:pt>
    <dgm:pt modelId="{5A6CF8FD-1145-4497-8E70-E125EE4DC259}" type="sibTrans" cxnId="{9CBFF426-4772-421A-B52E-0184B7F886CA}">
      <dgm:prSet/>
      <dgm:spPr/>
      <dgm:t>
        <a:bodyPr/>
        <a:lstStyle/>
        <a:p>
          <a:endParaRPr lang="en-IN"/>
        </a:p>
      </dgm:t>
    </dgm:pt>
    <dgm:pt modelId="{FCDFDF31-C23A-47C9-9688-DFDD02AE90DD}">
      <dgm:prSet phldrT="[Text]"/>
      <dgm:spPr/>
      <dgm:t>
        <a:bodyPr/>
        <a:lstStyle/>
        <a:p>
          <a:r>
            <a:rPr lang="en-US" dirty="0" smtClean="0"/>
            <a:t>Technology</a:t>
          </a:r>
          <a:endParaRPr lang="en-IN" dirty="0"/>
        </a:p>
      </dgm:t>
    </dgm:pt>
    <dgm:pt modelId="{F4C8A163-357B-466E-96E3-0A0B1231D61F}" type="parTrans" cxnId="{ACC8B6B4-93B0-4CDB-9373-70748442E04F}">
      <dgm:prSet/>
      <dgm:spPr/>
      <dgm:t>
        <a:bodyPr/>
        <a:lstStyle/>
        <a:p>
          <a:endParaRPr lang="en-IN"/>
        </a:p>
      </dgm:t>
    </dgm:pt>
    <dgm:pt modelId="{74B4D28E-8956-4CC6-BAD8-DC87AEA06FDC}" type="sibTrans" cxnId="{ACC8B6B4-93B0-4CDB-9373-70748442E04F}">
      <dgm:prSet/>
      <dgm:spPr/>
      <dgm:t>
        <a:bodyPr/>
        <a:lstStyle/>
        <a:p>
          <a:endParaRPr lang="en-IN"/>
        </a:p>
      </dgm:t>
    </dgm:pt>
    <dgm:pt modelId="{8D2FADE6-C275-4424-8E7F-B85BE4159E23}">
      <dgm:prSet phldrT="[Text]"/>
      <dgm:spPr/>
      <dgm:t>
        <a:bodyPr/>
        <a:lstStyle/>
        <a:p>
          <a:r>
            <a:rPr lang="en-US" dirty="0" smtClean="0"/>
            <a:t>Information</a:t>
          </a:r>
          <a:endParaRPr lang="en-IN" dirty="0"/>
        </a:p>
      </dgm:t>
    </dgm:pt>
    <dgm:pt modelId="{348E390C-847D-46D9-BAB5-2BEC4A006AE3}" type="parTrans" cxnId="{285F07AB-1DE2-4263-AB3A-CA49CF72C6A7}">
      <dgm:prSet/>
      <dgm:spPr/>
      <dgm:t>
        <a:bodyPr/>
        <a:lstStyle/>
        <a:p>
          <a:endParaRPr lang="en-IN"/>
        </a:p>
      </dgm:t>
    </dgm:pt>
    <dgm:pt modelId="{8A90D101-3621-43C0-87E9-A0A64FE94B2E}" type="sibTrans" cxnId="{285F07AB-1DE2-4263-AB3A-CA49CF72C6A7}">
      <dgm:prSet/>
      <dgm:spPr/>
      <dgm:t>
        <a:bodyPr/>
        <a:lstStyle/>
        <a:p>
          <a:endParaRPr lang="en-IN"/>
        </a:p>
      </dgm:t>
    </dgm:pt>
    <dgm:pt modelId="{894885C5-2F3E-4C40-B54C-699A2B8AE9B3}">
      <dgm:prSet phldrT="[Text]"/>
      <dgm:spPr/>
      <dgm:t>
        <a:bodyPr/>
        <a:lstStyle/>
        <a:p>
          <a:r>
            <a:rPr lang="en-US" dirty="0" smtClean="0"/>
            <a:t>Management activities</a:t>
          </a:r>
          <a:endParaRPr lang="en-IN" dirty="0"/>
        </a:p>
      </dgm:t>
    </dgm:pt>
    <dgm:pt modelId="{5347A03D-09FD-4425-B89C-58BCCF540FD0}" type="parTrans" cxnId="{268413B4-295E-4434-AA17-CA2D6921EA45}">
      <dgm:prSet/>
      <dgm:spPr/>
      <dgm:t>
        <a:bodyPr/>
        <a:lstStyle/>
        <a:p>
          <a:endParaRPr lang="en-IN"/>
        </a:p>
      </dgm:t>
    </dgm:pt>
    <dgm:pt modelId="{C3833DFA-1699-476C-89C4-BE6796062550}" type="sibTrans" cxnId="{268413B4-295E-4434-AA17-CA2D6921EA45}">
      <dgm:prSet/>
      <dgm:spPr/>
      <dgm:t>
        <a:bodyPr/>
        <a:lstStyle/>
        <a:p>
          <a:endParaRPr lang="en-IN"/>
        </a:p>
      </dgm:t>
    </dgm:pt>
    <dgm:pt modelId="{046F915C-AAF3-4158-83A9-65A94F1A3EA3}">
      <dgm:prSet phldrT="[Text]"/>
      <dgm:spPr/>
      <dgm:t>
        <a:bodyPr/>
        <a:lstStyle/>
        <a:p>
          <a:r>
            <a:rPr lang="en-US" dirty="0" smtClean="0"/>
            <a:t>Technology and operations methods</a:t>
          </a:r>
          <a:endParaRPr lang="en-IN" dirty="0"/>
        </a:p>
      </dgm:t>
    </dgm:pt>
    <dgm:pt modelId="{5844B03E-00B6-4AFF-901D-AAF7649D891B}" type="parTrans" cxnId="{E9D6C806-6D8B-4AFF-9B8C-182300C3027B}">
      <dgm:prSet/>
      <dgm:spPr/>
      <dgm:t>
        <a:bodyPr/>
        <a:lstStyle/>
        <a:p>
          <a:endParaRPr lang="en-IN"/>
        </a:p>
      </dgm:t>
    </dgm:pt>
    <dgm:pt modelId="{BD287C50-0BEB-422B-AACF-4A560097B5A1}" type="sibTrans" cxnId="{E9D6C806-6D8B-4AFF-9B8C-182300C3027B}">
      <dgm:prSet/>
      <dgm:spPr/>
      <dgm:t>
        <a:bodyPr/>
        <a:lstStyle/>
        <a:p>
          <a:endParaRPr lang="en-IN"/>
        </a:p>
      </dgm:t>
    </dgm:pt>
    <dgm:pt modelId="{AB063AAC-4264-4FF4-8F0F-39135E4DC745}">
      <dgm:prSet phldrT="[Text]"/>
      <dgm:spPr/>
      <dgm:t>
        <a:bodyPr/>
        <a:lstStyle/>
        <a:p>
          <a:r>
            <a:rPr lang="en-US" dirty="0" smtClean="0"/>
            <a:t>Financial results</a:t>
          </a:r>
          <a:endParaRPr lang="en-IN" dirty="0"/>
        </a:p>
      </dgm:t>
    </dgm:pt>
    <dgm:pt modelId="{B1ABC83B-1E73-4A3B-91F1-5168CE7E3774}" type="parTrans" cxnId="{47E56B06-DE68-4471-ADE5-7644CCF366D6}">
      <dgm:prSet/>
      <dgm:spPr/>
      <dgm:t>
        <a:bodyPr/>
        <a:lstStyle/>
        <a:p>
          <a:endParaRPr lang="en-IN"/>
        </a:p>
      </dgm:t>
    </dgm:pt>
    <dgm:pt modelId="{8F3F3E83-501F-42F3-B3AC-A2A3E6325C37}" type="sibTrans" cxnId="{47E56B06-DE68-4471-ADE5-7644CCF366D6}">
      <dgm:prSet/>
      <dgm:spPr/>
      <dgm:t>
        <a:bodyPr/>
        <a:lstStyle/>
        <a:p>
          <a:endParaRPr lang="en-IN"/>
        </a:p>
      </dgm:t>
    </dgm:pt>
    <dgm:pt modelId="{B9DE456A-81FE-4ABB-9705-06EA6C35E807}">
      <dgm:prSet phldrT="[Text]"/>
      <dgm:spPr/>
      <dgm:t>
        <a:bodyPr/>
        <a:lstStyle/>
        <a:p>
          <a:r>
            <a:rPr lang="en-US" dirty="0" smtClean="0"/>
            <a:t>Human results</a:t>
          </a:r>
          <a:endParaRPr lang="en-IN" dirty="0"/>
        </a:p>
      </dgm:t>
    </dgm:pt>
    <dgm:pt modelId="{FD78B452-8E2B-4957-BE57-A132D0E776E1}" type="parTrans" cxnId="{273B1DA5-E6B9-491B-A2A2-B274791EED02}">
      <dgm:prSet/>
      <dgm:spPr/>
      <dgm:t>
        <a:bodyPr/>
        <a:lstStyle/>
        <a:p>
          <a:endParaRPr lang="en-IN"/>
        </a:p>
      </dgm:t>
    </dgm:pt>
    <dgm:pt modelId="{00D53FFF-8DDA-4818-943B-4D7495F66596}" type="sibTrans" cxnId="{273B1DA5-E6B9-491B-A2A2-B274791EED02}">
      <dgm:prSet/>
      <dgm:spPr/>
      <dgm:t>
        <a:bodyPr/>
        <a:lstStyle/>
        <a:p>
          <a:endParaRPr lang="en-IN"/>
        </a:p>
      </dgm:t>
    </dgm:pt>
    <dgm:pt modelId="{49ECE922-B86E-4DB2-A4B8-6ED2176DB44B}">
      <dgm:prSet phldrT="[Text]"/>
      <dgm:spPr/>
      <dgm:t>
        <a:bodyPr/>
        <a:lstStyle/>
        <a:p>
          <a:r>
            <a:rPr lang="en-US" dirty="0" smtClean="0"/>
            <a:t>Information</a:t>
          </a:r>
          <a:endParaRPr lang="en-IN" dirty="0"/>
        </a:p>
      </dgm:t>
    </dgm:pt>
    <dgm:pt modelId="{615930B7-C24D-4D00-8B80-A0C806995264}" type="parTrans" cxnId="{AD292491-8D59-499C-8456-394C51C208A8}">
      <dgm:prSet/>
      <dgm:spPr/>
      <dgm:t>
        <a:bodyPr/>
        <a:lstStyle/>
        <a:p>
          <a:endParaRPr lang="en-IN"/>
        </a:p>
      </dgm:t>
    </dgm:pt>
    <dgm:pt modelId="{1846B520-3A7F-4C2F-8531-E4DD087C5A79}" type="sibTrans" cxnId="{AD292491-8D59-499C-8456-394C51C208A8}">
      <dgm:prSet/>
      <dgm:spPr/>
      <dgm:t>
        <a:bodyPr/>
        <a:lstStyle/>
        <a:p>
          <a:endParaRPr lang="en-IN"/>
        </a:p>
      </dgm:t>
    </dgm:pt>
    <dgm:pt modelId="{98E82BF5-D5BB-42CC-AEAC-35C6CE5A300F}" type="pres">
      <dgm:prSet presAssocID="{2F10121B-6B40-4CDF-92FE-1E46ECD67ADA}" presName="linearFlow" presStyleCnt="0">
        <dgm:presLayoutVars>
          <dgm:dir/>
          <dgm:animLvl val="lvl"/>
          <dgm:resizeHandles val="exact"/>
        </dgm:presLayoutVars>
      </dgm:prSet>
      <dgm:spPr/>
      <dgm:t>
        <a:bodyPr/>
        <a:lstStyle/>
        <a:p>
          <a:endParaRPr lang="en-IN"/>
        </a:p>
      </dgm:t>
    </dgm:pt>
    <dgm:pt modelId="{152B6269-7C53-4958-A3CE-D1869947C38C}" type="pres">
      <dgm:prSet presAssocID="{A401D072-A82C-4E8E-BE5B-52F092700242}" presName="composite" presStyleCnt="0"/>
      <dgm:spPr/>
    </dgm:pt>
    <dgm:pt modelId="{78835BA8-5E43-45BD-8E9D-7E107D82141F}" type="pres">
      <dgm:prSet presAssocID="{A401D072-A82C-4E8E-BE5B-52F092700242}" presName="parTx" presStyleLbl="node1" presStyleIdx="0" presStyleCnt="3">
        <dgm:presLayoutVars>
          <dgm:chMax val="0"/>
          <dgm:chPref val="0"/>
          <dgm:bulletEnabled val="1"/>
        </dgm:presLayoutVars>
      </dgm:prSet>
      <dgm:spPr/>
      <dgm:t>
        <a:bodyPr/>
        <a:lstStyle/>
        <a:p>
          <a:endParaRPr lang="en-IN"/>
        </a:p>
      </dgm:t>
    </dgm:pt>
    <dgm:pt modelId="{2C148AA1-52B3-49C0-B6BB-1873146E5D4E}" type="pres">
      <dgm:prSet presAssocID="{A401D072-A82C-4E8E-BE5B-52F092700242}" presName="parSh" presStyleLbl="node1" presStyleIdx="0" presStyleCnt="3"/>
      <dgm:spPr/>
      <dgm:t>
        <a:bodyPr/>
        <a:lstStyle/>
        <a:p>
          <a:endParaRPr lang="en-IN"/>
        </a:p>
      </dgm:t>
    </dgm:pt>
    <dgm:pt modelId="{02B12DE9-E400-454A-BF58-C1C2273B06AD}" type="pres">
      <dgm:prSet presAssocID="{A401D072-A82C-4E8E-BE5B-52F092700242}" presName="desTx" presStyleLbl="fgAcc1" presStyleIdx="0" presStyleCnt="3">
        <dgm:presLayoutVars>
          <dgm:bulletEnabled val="1"/>
        </dgm:presLayoutVars>
      </dgm:prSet>
      <dgm:spPr/>
      <dgm:t>
        <a:bodyPr/>
        <a:lstStyle/>
        <a:p>
          <a:endParaRPr lang="en-IN"/>
        </a:p>
      </dgm:t>
    </dgm:pt>
    <dgm:pt modelId="{D09152E2-7C5D-4F83-86D8-5A82B5F25306}" type="pres">
      <dgm:prSet presAssocID="{BB1544A7-9FB4-4CB9-9935-792114698099}" presName="sibTrans" presStyleLbl="sibTrans2D1" presStyleIdx="0" presStyleCnt="2"/>
      <dgm:spPr/>
      <dgm:t>
        <a:bodyPr/>
        <a:lstStyle/>
        <a:p>
          <a:endParaRPr lang="en-IN"/>
        </a:p>
      </dgm:t>
    </dgm:pt>
    <dgm:pt modelId="{2D9C2CF2-AC88-4164-A839-529D72E54020}" type="pres">
      <dgm:prSet presAssocID="{BB1544A7-9FB4-4CB9-9935-792114698099}" presName="connTx" presStyleLbl="sibTrans2D1" presStyleIdx="0" presStyleCnt="2"/>
      <dgm:spPr/>
      <dgm:t>
        <a:bodyPr/>
        <a:lstStyle/>
        <a:p>
          <a:endParaRPr lang="en-IN"/>
        </a:p>
      </dgm:t>
    </dgm:pt>
    <dgm:pt modelId="{9556C733-DA14-4AFF-9A5F-4ED309EC5193}" type="pres">
      <dgm:prSet presAssocID="{5CED1F65-B55F-43EE-AFED-C2AC0025B1C4}" presName="composite" presStyleCnt="0"/>
      <dgm:spPr/>
    </dgm:pt>
    <dgm:pt modelId="{71653878-773A-4EFB-BE89-FF0E785068F1}" type="pres">
      <dgm:prSet presAssocID="{5CED1F65-B55F-43EE-AFED-C2AC0025B1C4}" presName="parTx" presStyleLbl="node1" presStyleIdx="0" presStyleCnt="3">
        <dgm:presLayoutVars>
          <dgm:chMax val="0"/>
          <dgm:chPref val="0"/>
          <dgm:bulletEnabled val="1"/>
        </dgm:presLayoutVars>
      </dgm:prSet>
      <dgm:spPr/>
      <dgm:t>
        <a:bodyPr/>
        <a:lstStyle/>
        <a:p>
          <a:endParaRPr lang="en-IN"/>
        </a:p>
      </dgm:t>
    </dgm:pt>
    <dgm:pt modelId="{A9A4B5B1-C233-4A57-94D0-F401F5993136}" type="pres">
      <dgm:prSet presAssocID="{5CED1F65-B55F-43EE-AFED-C2AC0025B1C4}" presName="parSh" presStyleLbl="node1" presStyleIdx="1" presStyleCnt="3"/>
      <dgm:spPr/>
      <dgm:t>
        <a:bodyPr/>
        <a:lstStyle/>
        <a:p>
          <a:endParaRPr lang="en-IN"/>
        </a:p>
      </dgm:t>
    </dgm:pt>
    <dgm:pt modelId="{C54E901D-3AEE-4896-87EA-38B4FDA9A4F9}" type="pres">
      <dgm:prSet presAssocID="{5CED1F65-B55F-43EE-AFED-C2AC0025B1C4}" presName="desTx" presStyleLbl="fgAcc1" presStyleIdx="1" presStyleCnt="3">
        <dgm:presLayoutVars>
          <dgm:bulletEnabled val="1"/>
        </dgm:presLayoutVars>
      </dgm:prSet>
      <dgm:spPr/>
      <dgm:t>
        <a:bodyPr/>
        <a:lstStyle/>
        <a:p>
          <a:endParaRPr lang="en-IN"/>
        </a:p>
      </dgm:t>
    </dgm:pt>
    <dgm:pt modelId="{BA85A8D0-84FB-4785-8FA9-0CDDB03112EC}" type="pres">
      <dgm:prSet presAssocID="{98E36777-26BD-4DA7-AF41-42606F9591C2}" presName="sibTrans" presStyleLbl="sibTrans2D1" presStyleIdx="1" presStyleCnt="2"/>
      <dgm:spPr/>
      <dgm:t>
        <a:bodyPr/>
        <a:lstStyle/>
        <a:p>
          <a:endParaRPr lang="en-IN"/>
        </a:p>
      </dgm:t>
    </dgm:pt>
    <dgm:pt modelId="{BDEF0EA2-7B2F-427B-8EFB-CCA61D624432}" type="pres">
      <dgm:prSet presAssocID="{98E36777-26BD-4DA7-AF41-42606F9591C2}" presName="connTx" presStyleLbl="sibTrans2D1" presStyleIdx="1" presStyleCnt="2"/>
      <dgm:spPr/>
      <dgm:t>
        <a:bodyPr/>
        <a:lstStyle/>
        <a:p>
          <a:endParaRPr lang="en-IN"/>
        </a:p>
      </dgm:t>
    </dgm:pt>
    <dgm:pt modelId="{4E49D084-A0C9-4D62-AC3B-D9FDD6370CDD}" type="pres">
      <dgm:prSet presAssocID="{169E01F0-B7FF-4EA0-80F9-60EB77FF1137}" presName="composite" presStyleCnt="0"/>
      <dgm:spPr/>
    </dgm:pt>
    <dgm:pt modelId="{C01F0A1C-0656-43B5-A332-CA2184C9C307}" type="pres">
      <dgm:prSet presAssocID="{169E01F0-B7FF-4EA0-80F9-60EB77FF1137}" presName="parTx" presStyleLbl="node1" presStyleIdx="1" presStyleCnt="3">
        <dgm:presLayoutVars>
          <dgm:chMax val="0"/>
          <dgm:chPref val="0"/>
          <dgm:bulletEnabled val="1"/>
        </dgm:presLayoutVars>
      </dgm:prSet>
      <dgm:spPr/>
      <dgm:t>
        <a:bodyPr/>
        <a:lstStyle/>
        <a:p>
          <a:endParaRPr lang="en-IN"/>
        </a:p>
      </dgm:t>
    </dgm:pt>
    <dgm:pt modelId="{BFEB7F12-0F40-4F61-B3FB-300976745252}" type="pres">
      <dgm:prSet presAssocID="{169E01F0-B7FF-4EA0-80F9-60EB77FF1137}" presName="parSh" presStyleLbl="node1" presStyleIdx="2" presStyleCnt="3"/>
      <dgm:spPr/>
      <dgm:t>
        <a:bodyPr/>
        <a:lstStyle/>
        <a:p>
          <a:endParaRPr lang="en-IN"/>
        </a:p>
      </dgm:t>
    </dgm:pt>
    <dgm:pt modelId="{0691C79E-B75E-4940-AC4A-11746D1C17A9}" type="pres">
      <dgm:prSet presAssocID="{169E01F0-B7FF-4EA0-80F9-60EB77FF1137}" presName="desTx" presStyleLbl="fgAcc1" presStyleIdx="2" presStyleCnt="3">
        <dgm:presLayoutVars>
          <dgm:bulletEnabled val="1"/>
        </dgm:presLayoutVars>
      </dgm:prSet>
      <dgm:spPr/>
      <dgm:t>
        <a:bodyPr/>
        <a:lstStyle/>
        <a:p>
          <a:endParaRPr lang="en-IN"/>
        </a:p>
      </dgm:t>
    </dgm:pt>
  </dgm:ptLst>
  <dgm:cxnLst>
    <dgm:cxn modelId="{9FA5AF66-76D6-4988-A3C6-2839CC12250F}" type="presOf" srcId="{169E01F0-B7FF-4EA0-80F9-60EB77FF1137}" destId="{C01F0A1C-0656-43B5-A332-CA2184C9C307}" srcOrd="0" destOrd="0" presId="urn:microsoft.com/office/officeart/2005/8/layout/process3"/>
    <dgm:cxn modelId="{AA04F876-563D-4708-B931-1BDB43012212}" type="presOf" srcId="{98E36777-26BD-4DA7-AF41-42606F9591C2}" destId="{BDEF0EA2-7B2F-427B-8EFB-CCA61D624432}" srcOrd="1" destOrd="0" presId="urn:microsoft.com/office/officeart/2005/8/layout/process3"/>
    <dgm:cxn modelId="{47E56B06-DE68-4471-ADE5-7644CCF366D6}" srcId="{169E01F0-B7FF-4EA0-80F9-60EB77FF1137}" destId="{AB063AAC-4264-4FF4-8F0F-39135E4DC745}" srcOrd="1" destOrd="0" parTransId="{B1ABC83B-1E73-4A3B-91F1-5168CE7E3774}" sibTransId="{8F3F3E83-501F-42F3-B3AC-A2A3E6325C37}"/>
    <dgm:cxn modelId="{4D937790-02E4-44B9-B0D9-213693636EC9}" type="presOf" srcId="{98E36777-26BD-4DA7-AF41-42606F9591C2}" destId="{BA85A8D0-84FB-4785-8FA9-0CDDB03112EC}" srcOrd="0" destOrd="0" presId="urn:microsoft.com/office/officeart/2005/8/layout/process3"/>
    <dgm:cxn modelId="{285F07AB-1DE2-4263-AB3A-CA49CF72C6A7}" srcId="{A401D072-A82C-4E8E-BE5B-52F092700242}" destId="{8D2FADE6-C275-4424-8E7F-B85BE4159E23}" srcOrd="4" destOrd="0" parTransId="{348E390C-847D-46D9-BAB5-2BEC4A006AE3}" sibTransId="{8A90D101-3621-43C0-87E9-A0A64FE94B2E}"/>
    <dgm:cxn modelId="{7A47CFF8-AEDB-4735-B19F-41FC98C79D3E}" type="presOf" srcId="{169E01F0-B7FF-4EA0-80F9-60EB77FF1137}" destId="{BFEB7F12-0F40-4F61-B3FB-300976745252}" srcOrd="1" destOrd="0" presId="urn:microsoft.com/office/officeart/2005/8/layout/process3"/>
    <dgm:cxn modelId="{681C49A7-FDAC-4180-9969-1004D93E6767}" type="presOf" srcId="{A3587E3B-3971-409A-AE25-40C5C114CB04}" destId="{C54E901D-3AEE-4896-87EA-38B4FDA9A4F9}" srcOrd="0" destOrd="0" presId="urn:microsoft.com/office/officeart/2005/8/layout/process3"/>
    <dgm:cxn modelId="{77689E70-0301-4FF1-A878-39C92E86DDCC}" type="presOf" srcId="{F00A7640-7571-48BE-8A21-8512D9FE6451}" destId="{02B12DE9-E400-454A-BF58-C1C2273B06AD}" srcOrd="0" destOrd="1" presId="urn:microsoft.com/office/officeart/2005/8/layout/process3"/>
    <dgm:cxn modelId="{F877B7FC-32ED-416B-B39B-836D893469A3}" type="presOf" srcId="{FCDFDF31-C23A-47C9-9688-DFDD02AE90DD}" destId="{02B12DE9-E400-454A-BF58-C1C2273B06AD}" srcOrd="0" destOrd="3" presId="urn:microsoft.com/office/officeart/2005/8/layout/process3"/>
    <dgm:cxn modelId="{3E577D85-85F7-4A41-9D13-B57C196F8A1E}" type="presOf" srcId="{A401D072-A82C-4E8E-BE5B-52F092700242}" destId="{2C148AA1-52B3-49C0-B6BB-1873146E5D4E}" srcOrd="1" destOrd="0" presId="urn:microsoft.com/office/officeart/2005/8/layout/process3"/>
    <dgm:cxn modelId="{63DA4844-9177-451C-9B82-198DADED9057}" srcId="{169E01F0-B7FF-4EA0-80F9-60EB77FF1137}" destId="{1078D32A-DE9B-4C25-8A4F-047980C081B2}" srcOrd="0" destOrd="0" parTransId="{D49DACD1-4861-4E06-A176-A6FEB6306B19}" sibTransId="{AB5243CB-0BF3-4CF5-8F6A-FA620DE602A4}"/>
    <dgm:cxn modelId="{BE2DCCFE-0E67-4913-BE64-97CBF727DA14}" srcId="{2F10121B-6B40-4CDF-92FE-1E46ECD67ADA}" destId="{A401D072-A82C-4E8E-BE5B-52F092700242}" srcOrd="0" destOrd="0" parTransId="{59039ACB-B52E-4448-A445-A001C20C9699}" sibTransId="{BB1544A7-9FB4-4CB9-9935-792114698099}"/>
    <dgm:cxn modelId="{AD292491-8D59-499C-8456-394C51C208A8}" srcId="{169E01F0-B7FF-4EA0-80F9-60EB77FF1137}" destId="{49ECE922-B86E-4DB2-A4B8-6ED2176DB44B}" srcOrd="3" destOrd="0" parTransId="{615930B7-C24D-4D00-8B80-A0C806995264}" sibTransId="{1846B520-3A7F-4C2F-8531-E4DD087C5A79}"/>
    <dgm:cxn modelId="{A0D803EE-15AD-4D96-9FC7-144BFE48B832}" type="presOf" srcId="{B9DE456A-81FE-4ABB-9705-06EA6C35E807}" destId="{0691C79E-B75E-4940-AC4A-11746D1C17A9}" srcOrd="0" destOrd="2" presId="urn:microsoft.com/office/officeart/2005/8/layout/process3"/>
    <dgm:cxn modelId="{E7C6E851-9BC7-44B3-99B1-E3BCC91B9D92}" type="presOf" srcId="{5CED1F65-B55F-43EE-AFED-C2AC0025B1C4}" destId="{A9A4B5B1-C233-4A57-94D0-F401F5993136}" srcOrd="1" destOrd="0" presId="urn:microsoft.com/office/officeart/2005/8/layout/process3"/>
    <dgm:cxn modelId="{107B9520-B603-4661-A11B-2FFA62AD557C}" srcId="{A401D072-A82C-4E8E-BE5B-52F092700242}" destId="{FADB9B09-4823-49E5-B73E-62C8A5B04863}" srcOrd="0" destOrd="0" parTransId="{E639E83E-6688-4CF8-8754-F8150DFD593C}" sibTransId="{0999E89F-310C-4AB4-9796-324DC07C9E04}"/>
    <dgm:cxn modelId="{50B7DE04-6C27-4A81-8DC2-50AC3C355F7A}" srcId="{A401D072-A82C-4E8E-BE5B-52F092700242}" destId="{F00A7640-7571-48BE-8A21-8512D9FE6451}" srcOrd="1" destOrd="0" parTransId="{527F1DB7-2AA2-49BF-8A5E-CD241D3E70BB}" sibTransId="{EFB5DDED-E678-470D-94C0-B9056D0F330E}"/>
    <dgm:cxn modelId="{1D21B848-2D54-4A67-8B13-A54837BDEACE}" type="presOf" srcId="{1078D32A-DE9B-4C25-8A4F-047980C081B2}" destId="{0691C79E-B75E-4940-AC4A-11746D1C17A9}" srcOrd="0" destOrd="0" presId="urn:microsoft.com/office/officeart/2005/8/layout/process3"/>
    <dgm:cxn modelId="{0DB7700B-74E8-45D6-B409-9D7FBF6B4717}" type="presOf" srcId="{49ECE922-B86E-4DB2-A4B8-6ED2176DB44B}" destId="{0691C79E-B75E-4940-AC4A-11746D1C17A9}" srcOrd="0" destOrd="3" presId="urn:microsoft.com/office/officeart/2005/8/layout/process3"/>
    <dgm:cxn modelId="{ACB989E5-1E33-48BC-B637-CE1C697D683E}" type="presOf" srcId="{BB1544A7-9FB4-4CB9-9935-792114698099}" destId="{D09152E2-7C5D-4F83-86D8-5A82B5F25306}" srcOrd="0" destOrd="0" presId="urn:microsoft.com/office/officeart/2005/8/layout/process3"/>
    <dgm:cxn modelId="{06E0F3EE-2ADF-4BAB-9D03-2AF2E53A2514}" srcId="{A401D072-A82C-4E8E-BE5B-52F092700242}" destId="{18FA9D4E-EBEB-4A83-B176-7808635C1E58}" srcOrd="2" destOrd="0" parTransId="{C15F904F-1139-4BEA-A860-E38C086E016F}" sibTransId="{ECE4D9B9-6EC1-4461-B3AF-B3744F893ED9}"/>
    <dgm:cxn modelId="{2D65F9E0-8F66-4CD5-9294-51BC51330930}" srcId="{2F10121B-6B40-4CDF-92FE-1E46ECD67ADA}" destId="{169E01F0-B7FF-4EA0-80F9-60EB77FF1137}" srcOrd="2" destOrd="0" parTransId="{0ABA9367-4207-4700-AEE3-FD6038497685}" sibTransId="{CD4D67F0-0390-4852-95F2-2EFB5F08AE20}"/>
    <dgm:cxn modelId="{E263BC9F-ABC1-46CF-9DED-756CC65CAACA}" srcId="{2F10121B-6B40-4CDF-92FE-1E46ECD67ADA}" destId="{5CED1F65-B55F-43EE-AFED-C2AC0025B1C4}" srcOrd="1" destOrd="0" parTransId="{33E89060-7967-4668-B58D-302329608EC3}" sibTransId="{98E36777-26BD-4DA7-AF41-42606F9591C2}"/>
    <dgm:cxn modelId="{8C377505-0B78-4C60-A84C-AE2B0F779127}" type="presOf" srcId="{5CED1F65-B55F-43EE-AFED-C2AC0025B1C4}" destId="{71653878-773A-4EFB-BE89-FF0E785068F1}" srcOrd="0" destOrd="0" presId="urn:microsoft.com/office/officeart/2005/8/layout/process3"/>
    <dgm:cxn modelId="{18C1F8AC-97D1-46C5-B25F-BD68DC808FF0}" srcId="{5CED1F65-B55F-43EE-AFED-C2AC0025B1C4}" destId="{A3587E3B-3971-409A-AE25-40C5C114CB04}" srcOrd="0" destOrd="0" parTransId="{F596EA24-9BC5-47D0-90C2-A8C85BE19913}" sibTransId="{8CB5BBD7-5674-4A48-B012-6D53DA9569A0}"/>
    <dgm:cxn modelId="{ACC8B6B4-93B0-4CDB-9373-70748442E04F}" srcId="{A401D072-A82C-4E8E-BE5B-52F092700242}" destId="{FCDFDF31-C23A-47C9-9688-DFDD02AE90DD}" srcOrd="3" destOrd="0" parTransId="{F4C8A163-357B-466E-96E3-0A0B1231D61F}" sibTransId="{74B4D28E-8956-4CC6-BAD8-DC87AEA06FDC}"/>
    <dgm:cxn modelId="{273B1DA5-E6B9-491B-A2A2-B274791EED02}" srcId="{169E01F0-B7FF-4EA0-80F9-60EB77FF1137}" destId="{B9DE456A-81FE-4ABB-9705-06EA6C35E807}" srcOrd="2" destOrd="0" parTransId="{FD78B452-8E2B-4957-BE57-A132D0E776E1}" sibTransId="{00D53FFF-8DDA-4818-943B-4D7495F66596}"/>
    <dgm:cxn modelId="{BB26E25F-81C4-4BDD-8958-2D1D846A38E9}" type="presOf" srcId="{AF29FF31-FE4A-445E-B297-4DB883BE64BB}" destId="{02B12DE9-E400-454A-BF58-C1C2273B06AD}" srcOrd="0" destOrd="5" presId="urn:microsoft.com/office/officeart/2005/8/layout/process3"/>
    <dgm:cxn modelId="{C2DD2AF7-8764-4CF8-87BA-68F36BE79D20}" type="presOf" srcId="{8D2FADE6-C275-4424-8E7F-B85BE4159E23}" destId="{02B12DE9-E400-454A-BF58-C1C2273B06AD}" srcOrd="0" destOrd="4" presId="urn:microsoft.com/office/officeart/2005/8/layout/process3"/>
    <dgm:cxn modelId="{9CBFF426-4772-421A-B52E-0184B7F886CA}" srcId="{A401D072-A82C-4E8E-BE5B-52F092700242}" destId="{AF29FF31-FE4A-445E-B297-4DB883BE64BB}" srcOrd="5" destOrd="0" parTransId="{A89AA708-68DF-4CDF-BA91-D37F5FA97FC0}" sibTransId="{5A6CF8FD-1145-4497-8E70-E125EE4DC259}"/>
    <dgm:cxn modelId="{5541C14D-77C8-432C-8B29-F17BC5BEC60C}" type="presOf" srcId="{894885C5-2F3E-4C40-B54C-699A2B8AE9B3}" destId="{C54E901D-3AEE-4896-87EA-38B4FDA9A4F9}" srcOrd="0" destOrd="1" presId="urn:microsoft.com/office/officeart/2005/8/layout/process3"/>
    <dgm:cxn modelId="{7F6999A8-762F-4577-8C44-FAB46040AEA5}" type="presOf" srcId="{A401D072-A82C-4E8E-BE5B-52F092700242}" destId="{78835BA8-5E43-45BD-8E9D-7E107D82141F}" srcOrd="0" destOrd="0" presId="urn:microsoft.com/office/officeart/2005/8/layout/process3"/>
    <dgm:cxn modelId="{06C7CFB3-B4A5-4176-8483-439A21926808}" type="presOf" srcId="{AB063AAC-4264-4FF4-8F0F-39135E4DC745}" destId="{0691C79E-B75E-4940-AC4A-11746D1C17A9}" srcOrd="0" destOrd="1" presId="urn:microsoft.com/office/officeart/2005/8/layout/process3"/>
    <dgm:cxn modelId="{B9389116-6EF8-48C7-8E61-D4ADA80BC1A8}" type="presOf" srcId="{2F10121B-6B40-4CDF-92FE-1E46ECD67ADA}" destId="{98E82BF5-D5BB-42CC-AEAC-35C6CE5A300F}" srcOrd="0" destOrd="0" presId="urn:microsoft.com/office/officeart/2005/8/layout/process3"/>
    <dgm:cxn modelId="{021B104C-8701-4E87-BC92-931F6E67F0EC}" type="presOf" srcId="{BB1544A7-9FB4-4CB9-9935-792114698099}" destId="{2D9C2CF2-AC88-4164-A839-529D72E54020}" srcOrd="1" destOrd="0" presId="urn:microsoft.com/office/officeart/2005/8/layout/process3"/>
    <dgm:cxn modelId="{268413B4-295E-4434-AA17-CA2D6921EA45}" srcId="{5CED1F65-B55F-43EE-AFED-C2AC0025B1C4}" destId="{894885C5-2F3E-4C40-B54C-699A2B8AE9B3}" srcOrd="1" destOrd="0" parTransId="{5347A03D-09FD-4425-B89C-58BCCF540FD0}" sibTransId="{C3833DFA-1699-476C-89C4-BE6796062550}"/>
    <dgm:cxn modelId="{E9D6C806-6D8B-4AFF-9B8C-182300C3027B}" srcId="{5CED1F65-B55F-43EE-AFED-C2AC0025B1C4}" destId="{046F915C-AAF3-4158-83A9-65A94F1A3EA3}" srcOrd="2" destOrd="0" parTransId="{5844B03E-00B6-4AFF-901D-AAF7649D891B}" sibTransId="{BD287C50-0BEB-422B-AACF-4A560097B5A1}"/>
    <dgm:cxn modelId="{71C02BD9-46B6-4703-8F05-7E03B5916B1B}" type="presOf" srcId="{18FA9D4E-EBEB-4A83-B176-7808635C1E58}" destId="{02B12DE9-E400-454A-BF58-C1C2273B06AD}" srcOrd="0" destOrd="2" presId="urn:microsoft.com/office/officeart/2005/8/layout/process3"/>
    <dgm:cxn modelId="{95F35DD5-3FE1-48BD-9F54-7303E2C7EB0D}" type="presOf" srcId="{046F915C-AAF3-4158-83A9-65A94F1A3EA3}" destId="{C54E901D-3AEE-4896-87EA-38B4FDA9A4F9}" srcOrd="0" destOrd="2" presId="urn:microsoft.com/office/officeart/2005/8/layout/process3"/>
    <dgm:cxn modelId="{6C6F8126-3E77-4FA0-BF3F-ED3F7727FE9A}" type="presOf" srcId="{FADB9B09-4823-49E5-B73E-62C8A5B04863}" destId="{02B12DE9-E400-454A-BF58-C1C2273B06AD}" srcOrd="0" destOrd="0" presId="urn:microsoft.com/office/officeart/2005/8/layout/process3"/>
    <dgm:cxn modelId="{D10F1A49-F090-4D9B-9884-1ACC99D296DA}" type="presParOf" srcId="{98E82BF5-D5BB-42CC-AEAC-35C6CE5A300F}" destId="{152B6269-7C53-4958-A3CE-D1869947C38C}" srcOrd="0" destOrd="0" presId="urn:microsoft.com/office/officeart/2005/8/layout/process3"/>
    <dgm:cxn modelId="{744E703D-D2C9-4627-959C-EEE06D720116}" type="presParOf" srcId="{152B6269-7C53-4958-A3CE-D1869947C38C}" destId="{78835BA8-5E43-45BD-8E9D-7E107D82141F}" srcOrd="0" destOrd="0" presId="urn:microsoft.com/office/officeart/2005/8/layout/process3"/>
    <dgm:cxn modelId="{7CC554A3-15F7-43C0-92A0-98C51E0D0826}" type="presParOf" srcId="{152B6269-7C53-4958-A3CE-D1869947C38C}" destId="{2C148AA1-52B3-49C0-B6BB-1873146E5D4E}" srcOrd="1" destOrd="0" presId="urn:microsoft.com/office/officeart/2005/8/layout/process3"/>
    <dgm:cxn modelId="{1CCE6D0D-E91A-440A-95FF-FD8224B68F82}" type="presParOf" srcId="{152B6269-7C53-4958-A3CE-D1869947C38C}" destId="{02B12DE9-E400-454A-BF58-C1C2273B06AD}" srcOrd="2" destOrd="0" presId="urn:microsoft.com/office/officeart/2005/8/layout/process3"/>
    <dgm:cxn modelId="{678A1F1C-FA35-4AF1-AB51-9A2F2F16DD8A}" type="presParOf" srcId="{98E82BF5-D5BB-42CC-AEAC-35C6CE5A300F}" destId="{D09152E2-7C5D-4F83-86D8-5A82B5F25306}" srcOrd="1" destOrd="0" presId="urn:microsoft.com/office/officeart/2005/8/layout/process3"/>
    <dgm:cxn modelId="{4845ADD1-21DC-4609-BACE-C76E0CB1454D}" type="presParOf" srcId="{D09152E2-7C5D-4F83-86D8-5A82B5F25306}" destId="{2D9C2CF2-AC88-4164-A839-529D72E54020}" srcOrd="0" destOrd="0" presId="urn:microsoft.com/office/officeart/2005/8/layout/process3"/>
    <dgm:cxn modelId="{AF37F526-8D0A-45F4-8834-0FA1292EF35D}" type="presParOf" srcId="{98E82BF5-D5BB-42CC-AEAC-35C6CE5A300F}" destId="{9556C733-DA14-4AFF-9A5F-4ED309EC5193}" srcOrd="2" destOrd="0" presId="urn:microsoft.com/office/officeart/2005/8/layout/process3"/>
    <dgm:cxn modelId="{40A08C73-EFA9-4D0E-AF82-AAB7164DFE48}" type="presParOf" srcId="{9556C733-DA14-4AFF-9A5F-4ED309EC5193}" destId="{71653878-773A-4EFB-BE89-FF0E785068F1}" srcOrd="0" destOrd="0" presId="urn:microsoft.com/office/officeart/2005/8/layout/process3"/>
    <dgm:cxn modelId="{5C45A3B3-6011-4F7C-8EEE-D8A3F2208872}" type="presParOf" srcId="{9556C733-DA14-4AFF-9A5F-4ED309EC5193}" destId="{A9A4B5B1-C233-4A57-94D0-F401F5993136}" srcOrd="1" destOrd="0" presId="urn:microsoft.com/office/officeart/2005/8/layout/process3"/>
    <dgm:cxn modelId="{082E33F5-52B1-4321-8E4A-56D5AF429391}" type="presParOf" srcId="{9556C733-DA14-4AFF-9A5F-4ED309EC5193}" destId="{C54E901D-3AEE-4896-87EA-38B4FDA9A4F9}" srcOrd="2" destOrd="0" presId="urn:microsoft.com/office/officeart/2005/8/layout/process3"/>
    <dgm:cxn modelId="{DCD4AEFD-4022-4739-ABDD-0265DCB30958}" type="presParOf" srcId="{98E82BF5-D5BB-42CC-AEAC-35C6CE5A300F}" destId="{BA85A8D0-84FB-4785-8FA9-0CDDB03112EC}" srcOrd="3" destOrd="0" presId="urn:microsoft.com/office/officeart/2005/8/layout/process3"/>
    <dgm:cxn modelId="{C1A28153-88AB-4F7D-854F-ADC06CC73EC6}" type="presParOf" srcId="{BA85A8D0-84FB-4785-8FA9-0CDDB03112EC}" destId="{BDEF0EA2-7B2F-427B-8EFB-CCA61D624432}" srcOrd="0" destOrd="0" presId="urn:microsoft.com/office/officeart/2005/8/layout/process3"/>
    <dgm:cxn modelId="{CCC69DBB-EF14-491D-9524-1FDCAF8EC513}" type="presParOf" srcId="{98E82BF5-D5BB-42CC-AEAC-35C6CE5A300F}" destId="{4E49D084-A0C9-4D62-AC3B-D9FDD6370CDD}" srcOrd="4" destOrd="0" presId="urn:microsoft.com/office/officeart/2005/8/layout/process3"/>
    <dgm:cxn modelId="{C2721248-0D9C-4EA3-8997-5E78AC5BB812}" type="presParOf" srcId="{4E49D084-A0C9-4D62-AC3B-D9FDD6370CDD}" destId="{C01F0A1C-0656-43B5-A332-CA2184C9C307}" srcOrd="0" destOrd="0" presId="urn:microsoft.com/office/officeart/2005/8/layout/process3"/>
    <dgm:cxn modelId="{F8D01B46-F825-46EA-8DF6-087585715D1C}" type="presParOf" srcId="{4E49D084-A0C9-4D62-AC3B-D9FDD6370CDD}" destId="{BFEB7F12-0F40-4F61-B3FB-300976745252}" srcOrd="1" destOrd="0" presId="urn:microsoft.com/office/officeart/2005/8/layout/process3"/>
    <dgm:cxn modelId="{B1BCE1EF-BACD-4F7D-A165-FEB3C2943785}" type="presParOf" srcId="{4E49D084-A0C9-4D62-AC3B-D9FDD6370CDD}" destId="{0691C79E-B75E-4940-AC4A-11746D1C17A9}" srcOrd="2" destOrd="0" presId="urn:microsoft.com/office/officeart/2005/8/layout/process3"/>
  </dgm:cxnLst>
  <dgm:bg/>
  <dgm:whole/>
</dgm:dataModel>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64194-6529-4576-A508-A416417FC001}" type="datetimeFigureOut">
              <a:rPr lang="en-US" smtClean="0"/>
              <a:pPr/>
              <a:t>1/19/2017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A13771-D0A4-4D3C-B1F5-62F3305D01D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latin typeface="Arial" pitchFamily="34" charset="0"/>
            </a:endParaRPr>
          </a:p>
        </p:txBody>
      </p:sp>
      <p:sp>
        <p:nvSpPr>
          <p:cNvPr id="40964" name="Header Placeholder 3"/>
          <p:cNvSpPr>
            <a:spLocks noGrp="1"/>
          </p:cNvSpPr>
          <p:nvPr>
            <p:ph type="hdr" sz="quarter"/>
          </p:nvPr>
        </p:nvSpPr>
        <p:spPr>
          <a:noFill/>
        </p:spPr>
        <p:txBody>
          <a:bodyPr/>
          <a:lstStyle/>
          <a:p>
            <a:r>
              <a:rPr lang="en-US" smtClean="0">
                <a:latin typeface="Arial" pitchFamily="34" charset="0"/>
              </a:rPr>
              <a:t>Amity Business School</a:t>
            </a:r>
          </a:p>
        </p:txBody>
      </p:sp>
      <p:sp>
        <p:nvSpPr>
          <p:cNvPr id="40965" name="Slide Number Placeholder 4"/>
          <p:cNvSpPr>
            <a:spLocks noGrp="1"/>
          </p:cNvSpPr>
          <p:nvPr>
            <p:ph type="sldNum" sz="quarter" idx="5"/>
          </p:nvPr>
        </p:nvSpPr>
        <p:spPr>
          <a:noFill/>
        </p:spPr>
        <p:txBody>
          <a:bodyPr/>
          <a:lstStyle/>
          <a:p>
            <a:fld id="{6B66E532-9917-4070-BBF8-06150457D38A}" type="slidenum">
              <a:rPr lang="en-US" smtClean="0">
                <a:latin typeface="Arial" pitchFamily="34" charset="0"/>
              </a:rPr>
              <a:pPr/>
              <a:t>2</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53252" name="Header Placeholder 3"/>
          <p:cNvSpPr>
            <a:spLocks noGrp="1"/>
          </p:cNvSpPr>
          <p:nvPr>
            <p:ph type="hdr" sz="quarter"/>
          </p:nvPr>
        </p:nvSpPr>
        <p:spPr>
          <a:noFill/>
        </p:spPr>
        <p:txBody>
          <a:bodyPr/>
          <a:lstStyle/>
          <a:p>
            <a:r>
              <a:rPr lang="en-US" smtClean="0">
                <a:latin typeface="Arial" pitchFamily="34" charset="0"/>
              </a:rPr>
              <a:t>Amity Business School</a:t>
            </a:r>
          </a:p>
        </p:txBody>
      </p:sp>
      <p:sp>
        <p:nvSpPr>
          <p:cNvPr id="53253" name="Slide Number Placeholder 4"/>
          <p:cNvSpPr>
            <a:spLocks noGrp="1"/>
          </p:cNvSpPr>
          <p:nvPr>
            <p:ph type="sldNum" sz="quarter" idx="5"/>
          </p:nvPr>
        </p:nvSpPr>
        <p:spPr>
          <a:noFill/>
        </p:spPr>
        <p:txBody>
          <a:bodyPr/>
          <a:lstStyle/>
          <a:p>
            <a:fld id="{D1053631-FC75-4831-ACC4-876A23DEFAFA}" type="slidenum">
              <a:rPr lang="en-US" smtClean="0">
                <a:latin typeface="Arial" pitchFamily="34" charset="0"/>
              </a:rPr>
              <a:pPr/>
              <a:t>26</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pitchFamily="34" charset="0"/>
            </a:endParaRPr>
          </a:p>
        </p:txBody>
      </p:sp>
      <p:sp>
        <p:nvSpPr>
          <p:cNvPr id="54276" name="Header Placeholder 3"/>
          <p:cNvSpPr>
            <a:spLocks noGrp="1"/>
          </p:cNvSpPr>
          <p:nvPr>
            <p:ph type="hdr" sz="quarter"/>
          </p:nvPr>
        </p:nvSpPr>
        <p:spPr>
          <a:noFill/>
        </p:spPr>
        <p:txBody>
          <a:bodyPr/>
          <a:lstStyle/>
          <a:p>
            <a:r>
              <a:rPr lang="en-US" smtClean="0">
                <a:latin typeface="Arial" pitchFamily="34" charset="0"/>
              </a:rPr>
              <a:t>Amity Business School</a:t>
            </a:r>
          </a:p>
        </p:txBody>
      </p:sp>
      <p:sp>
        <p:nvSpPr>
          <p:cNvPr id="54277" name="Slide Number Placeholder 4"/>
          <p:cNvSpPr>
            <a:spLocks noGrp="1"/>
          </p:cNvSpPr>
          <p:nvPr>
            <p:ph type="sldNum" sz="quarter" idx="5"/>
          </p:nvPr>
        </p:nvSpPr>
        <p:spPr>
          <a:noFill/>
        </p:spPr>
        <p:txBody>
          <a:bodyPr/>
          <a:lstStyle/>
          <a:p>
            <a:fld id="{542F7131-5966-4DD8-BDAD-BA75366DE278}" type="slidenum">
              <a:rPr lang="en-US" smtClean="0">
                <a:latin typeface="Arial" pitchFamily="34" charset="0"/>
              </a:rPr>
              <a:pPr/>
              <a:t>27</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fontAlgn="auto" hangingPunct="1">
              <a:lnSpc>
                <a:spcPct val="80000"/>
              </a:lnSpc>
              <a:spcAft>
                <a:spcPts val="0"/>
              </a:spcAft>
              <a:defRPr/>
            </a:pPr>
            <a:r>
              <a:rPr lang="en-US" sz="1400" b="1" dirty="0" smtClean="0">
                <a:solidFill>
                  <a:schemeClr val="hlink"/>
                </a:solidFill>
              </a:rPr>
              <a:t>Contributions</a:t>
            </a:r>
            <a:endParaRPr lang="en-US" sz="1400" dirty="0" smtClean="0">
              <a:solidFill>
                <a:schemeClr val="hlink"/>
              </a:solidFill>
            </a:endParaRPr>
          </a:p>
          <a:p>
            <a:pPr eaLnBrk="1" fontAlgn="auto" hangingPunct="1">
              <a:lnSpc>
                <a:spcPct val="80000"/>
              </a:lnSpc>
              <a:spcAft>
                <a:spcPts val="0"/>
              </a:spcAft>
              <a:buFont typeface="Wingdings 2"/>
              <a:buChar char=""/>
              <a:defRPr/>
            </a:pPr>
            <a:r>
              <a:rPr lang="en-US" b="1" dirty="0" smtClean="0"/>
              <a:t>Demonstrated the importance of compensation for performance.</a:t>
            </a:r>
          </a:p>
          <a:p>
            <a:pPr eaLnBrk="1" fontAlgn="auto" hangingPunct="1">
              <a:lnSpc>
                <a:spcPct val="80000"/>
              </a:lnSpc>
              <a:spcAft>
                <a:spcPts val="0"/>
              </a:spcAft>
              <a:buFont typeface="Wingdings 2"/>
              <a:buChar char=""/>
              <a:defRPr/>
            </a:pPr>
            <a:r>
              <a:rPr lang="en-US" b="1" dirty="0" smtClean="0"/>
              <a:t>Initiated the careful study of tasks and jobs.</a:t>
            </a:r>
          </a:p>
          <a:p>
            <a:pPr eaLnBrk="1" fontAlgn="auto" hangingPunct="1">
              <a:lnSpc>
                <a:spcPct val="80000"/>
              </a:lnSpc>
              <a:spcAft>
                <a:spcPts val="0"/>
              </a:spcAft>
              <a:buFont typeface="Wingdings 2"/>
              <a:buChar char=""/>
              <a:defRPr/>
            </a:pPr>
            <a:r>
              <a:rPr lang="en-US" b="1" dirty="0" smtClean="0"/>
              <a:t>Demonstrated the importance of personnel and their training</a:t>
            </a:r>
            <a:r>
              <a:rPr lang="en-US" sz="1050" b="1" dirty="0" smtClean="0"/>
              <a:t>.</a:t>
            </a:r>
          </a:p>
          <a:p>
            <a:pPr eaLnBrk="1" fontAlgn="auto" hangingPunct="1">
              <a:lnSpc>
                <a:spcPct val="80000"/>
              </a:lnSpc>
              <a:spcAft>
                <a:spcPts val="0"/>
              </a:spcAft>
              <a:buFont typeface="Wingdings 2"/>
              <a:buChar char=""/>
              <a:defRPr/>
            </a:pPr>
            <a:endParaRPr lang="en-US" sz="1050" b="1" dirty="0" smtClean="0"/>
          </a:p>
          <a:p>
            <a:pPr eaLnBrk="1" fontAlgn="auto" hangingPunct="1">
              <a:lnSpc>
                <a:spcPct val="80000"/>
              </a:lnSpc>
              <a:spcAft>
                <a:spcPts val="0"/>
              </a:spcAft>
              <a:defRPr/>
            </a:pPr>
            <a:r>
              <a:rPr lang="en-US" sz="1400" b="1" dirty="0" smtClean="0">
                <a:solidFill>
                  <a:schemeClr val="hlink"/>
                </a:solidFill>
              </a:rPr>
              <a:t>Criticisms</a:t>
            </a:r>
          </a:p>
          <a:p>
            <a:pPr eaLnBrk="1" fontAlgn="auto" hangingPunct="1">
              <a:lnSpc>
                <a:spcPct val="80000"/>
              </a:lnSpc>
              <a:spcAft>
                <a:spcPts val="0"/>
              </a:spcAft>
              <a:buFont typeface="Wingdings 2"/>
              <a:buChar char=""/>
              <a:defRPr/>
            </a:pPr>
            <a:r>
              <a:rPr lang="en-US" b="1" dirty="0" smtClean="0"/>
              <a:t>Did not appreciate social context of work and higher needs of workers.</a:t>
            </a:r>
          </a:p>
          <a:p>
            <a:pPr eaLnBrk="1" fontAlgn="auto" hangingPunct="1">
              <a:lnSpc>
                <a:spcPct val="80000"/>
              </a:lnSpc>
              <a:spcAft>
                <a:spcPts val="0"/>
              </a:spcAft>
              <a:buFont typeface="Wingdings 2"/>
              <a:buChar char=""/>
              <a:defRPr/>
            </a:pPr>
            <a:r>
              <a:rPr lang="en-US" b="1" dirty="0" smtClean="0"/>
              <a:t>Did not acknowledge variance among individuals.</a:t>
            </a:r>
          </a:p>
          <a:p>
            <a:pPr eaLnBrk="1" fontAlgn="auto" hangingPunct="1">
              <a:lnSpc>
                <a:spcPct val="80000"/>
              </a:lnSpc>
              <a:spcAft>
                <a:spcPts val="0"/>
              </a:spcAft>
              <a:buFont typeface="Wingdings 2"/>
              <a:buChar char=""/>
              <a:defRPr/>
            </a:pPr>
            <a:r>
              <a:rPr lang="en-US" b="1" dirty="0" smtClean="0"/>
              <a:t>Tended to regard workers as uninformed and ignored their ideas</a:t>
            </a:r>
          </a:p>
          <a:p>
            <a:pPr>
              <a:defRPr/>
            </a:pPr>
            <a:endParaRPr lang="en-US" dirty="0"/>
          </a:p>
        </p:txBody>
      </p:sp>
      <p:sp>
        <p:nvSpPr>
          <p:cNvPr id="56324" name="Header Placeholder 3"/>
          <p:cNvSpPr>
            <a:spLocks noGrp="1"/>
          </p:cNvSpPr>
          <p:nvPr>
            <p:ph type="hdr" sz="quarter"/>
          </p:nvPr>
        </p:nvSpPr>
        <p:spPr>
          <a:noFill/>
        </p:spPr>
        <p:txBody>
          <a:bodyPr/>
          <a:lstStyle/>
          <a:p>
            <a:r>
              <a:rPr lang="en-US" smtClean="0">
                <a:latin typeface="Arial" pitchFamily="34" charset="0"/>
              </a:rPr>
              <a:t>Amity Business School</a:t>
            </a:r>
          </a:p>
        </p:txBody>
      </p:sp>
      <p:sp>
        <p:nvSpPr>
          <p:cNvPr id="56325" name="Slide Number Placeholder 4"/>
          <p:cNvSpPr>
            <a:spLocks noGrp="1"/>
          </p:cNvSpPr>
          <p:nvPr>
            <p:ph type="sldNum" sz="quarter" idx="5"/>
          </p:nvPr>
        </p:nvSpPr>
        <p:spPr>
          <a:noFill/>
        </p:spPr>
        <p:txBody>
          <a:bodyPr/>
          <a:lstStyle/>
          <a:p>
            <a:fld id="{C270889E-4279-4206-AB63-91B9ACE4D908}" type="slidenum">
              <a:rPr lang="en-US" smtClean="0">
                <a:latin typeface="Arial" pitchFamily="34" charset="0"/>
              </a:rPr>
              <a:pPr/>
              <a:t>29</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smtClean="0"/>
              <a:t>In  America early focus was worker productivity; in France, the focus was organization and its administration by engineer Henri </a:t>
            </a:r>
            <a:r>
              <a:rPr lang="en-US" dirty="0" err="1" smtClean="0"/>
              <a:t>Fayol</a:t>
            </a:r>
            <a:r>
              <a:rPr lang="en-US" dirty="0" smtClean="0"/>
              <a:t>, director of </a:t>
            </a:r>
            <a:r>
              <a:rPr lang="en-US" dirty="0" err="1" smtClean="0"/>
              <a:t>Comambault</a:t>
            </a:r>
            <a:r>
              <a:rPr lang="en-US" dirty="0" smtClean="0"/>
              <a:t>, the French mining company.</a:t>
            </a:r>
          </a:p>
          <a:p>
            <a:pPr>
              <a:defRPr/>
            </a:pPr>
            <a:r>
              <a:rPr lang="en-US" dirty="0" smtClean="0"/>
              <a:t>B. 1918,  </a:t>
            </a:r>
            <a:r>
              <a:rPr lang="en-US" u="sng" dirty="0" smtClean="0"/>
              <a:t>Industrial and General Administration</a:t>
            </a:r>
            <a:r>
              <a:rPr lang="en-US" dirty="0" smtClean="0"/>
              <a:t> - translated into English in 1930's to impact US management in Classical organization theory.</a:t>
            </a:r>
          </a:p>
          <a:p>
            <a:pPr>
              <a:defRPr/>
            </a:pPr>
            <a:endParaRPr lang="en-US" dirty="0" smtClean="0"/>
          </a:p>
          <a:p>
            <a:pPr>
              <a:defRPr/>
            </a:pPr>
            <a:r>
              <a:rPr lang="en-US" dirty="0" smtClean="0"/>
              <a:t>C. "Fourteen principles” of organization identified general rules that successful organizations ought to follow:</a:t>
            </a:r>
          </a:p>
          <a:p>
            <a:pPr>
              <a:defRPr/>
            </a:pPr>
            <a:r>
              <a:rPr lang="en-US" dirty="0" smtClean="0"/>
              <a:t>Division of work – work and tasks should be perform by people specialized in the work and similar tasks should be organized as a unit or department. </a:t>
            </a:r>
          </a:p>
          <a:p>
            <a:pPr>
              <a:defRPr/>
            </a:pPr>
            <a:r>
              <a:rPr lang="en-US" dirty="0" smtClean="0"/>
              <a:t>Authority – delegated persons ought to have the right to give orders and expect that they be followed. </a:t>
            </a:r>
          </a:p>
          <a:p>
            <a:pPr>
              <a:defRPr/>
            </a:pPr>
            <a:r>
              <a:rPr lang="en-US" dirty="0" smtClean="0"/>
              <a:t>Discipline – workers should be obedient and respectful of the organization </a:t>
            </a:r>
          </a:p>
          <a:p>
            <a:pPr>
              <a:defRPr/>
            </a:pPr>
            <a:r>
              <a:rPr lang="en-US" dirty="0" smtClean="0"/>
              <a:t>Unity of command – employees should receive orders from only one person with authority </a:t>
            </a:r>
          </a:p>
          <a:p>
            <a:pPr>
              <a:defRPr/>
            </a:pPr>
            <a:r>
              <a:rPr lang="en-US" dirty="0" smtClean="0"/>
              <a:t>Unity of direction – the organization and employees are dedicated to one plan of action or set of objectives. </a:t>
            </a:r>
          </a:p>
          <a:p>
            <a:pPr>
              <a:defRPr/>
            </a:pPr>
            <a:r>
              <a:rPr lang="en-US" dirty="0" smtClean="0"/>
              <a:t>Subordination of individual interests to the general interest – organizational conflict should be limited by the dominance of one objective. </a:t>
            </a:r>
          </a:p>
          <a:p>
            <a:pPr>
              <a:defRPr/>
            </a:pPr>
            <a:r>
              <a:rPr lang="en-US" dirty="0" smtClean="0"/>
              <a:t>Remuneration – although </a:t>
            </a:r>
            <a:r>
              <a:rPr lang="en-US" dirty="0" err="1" smtClean="0"/>
              <a:t>Fayol</a:t>
            </a:r>
            <a:r>
              <a:rPr lang="en-US" dirty="0" smtClean="0"/>
              <a:t> provides no guidance on pay, the organization must recognize the economic value of employees and that their economic interests are important. </a:t>
            </a:r>
          </a:p>
          <a:p>
            <a:pPr>
              <a:defRPr/>
            </a:pPr>
            <a:r>
              <a:rPr lang="en-US" dirty="0" smtClean="0"/>
              <a:t>Centralization – whether an organization should be centralized or decentralized depends upon such factors as communications and the importance of who should make the decision. </a:t>
            </a:r>
          </a:p>
          <a:p>
            <a:pPr>
              <a:defRPr/>
            </a:pPr>
            <a:r>
              <a:rPr lang="en-US" dirty="0" smtClean="0"/>
              <a:t>Scalar chain – authority in an organization moves in a continuous chain of command from top to bottom. </a:t>
            </a:r>
          </a:p>
          <a:p>
            <a:pPr>
              <a:defRPr/>
            </a:pPr>
            <a:r>
              <a:rPr lang="en-US" dirty="0" smtClean="0"/>
              <a:t>Order – everything, people and resources, has a place that it belongs. </a:t>
            </a:r>
          </a:p>
          <a:p>
            <a:pPr>
              <a:defRPr/>
            </a:pPr>
            <a:r>
              <a:rPr lang="en-US" dirty="0" smtClean="0"/>
              <a:t>Equity – fairness is important in management-employee relations </a:t>
            </a:r>
          </a:p>
          <a:p>
            <a:pPr>
              <a:defRPr/>
            </a:pPr>
            <a:r>
              <a:rPr lang="en-US" dirty="0" smtClean="0"/>
              <a:t>Stability of tenure of personnel – turnover is disruptive; shared experience is important </a:t>
            </a:r>
          </a:p>
          <a:p>
            <a:pPr>
              <a:defRPr/>
            </a:pPr>
            <a:r>
              <a:rPr lang="en-US" dirty="0" smtClean="0"/>
              <a:t> Initiative – Workers are exhorted to be productive and motivated. </a:t>
            </a:r>
          </a:p>
          <a:p>
            <a:pPr>
              <a:defRPr/>
            </a:pPr>
            <a:r>
              <a:rPr lang="en-US" i="1" dirty="0" smtClean="0"/>
              <a:t>Esprit de corps</a:t>
            </a:r>
            <a:r>
              <a:rPr lang="en-US" dirty="0" smtClean="0"/>
              <a:t> – there is a need for harmony and unity within the organization</a:t>
            </a:r>
          </a:p>
          <a:p>
            <a:pPr>
              <a:defRPr/>
            </a:pPr>
            <a:endParaRPr lang="en-US" dirty="0"/>
          </a:p>
        </p:txBody>
      </p:sp>
      <p:sp>
        <p:nvSpPr>
          <p:cNvPr id="37892" name="Header Placeholder 3"/>
          <p:cNvSpPr>
            <a:spLocks noGrp="1"/>
          </p:cNvSpPr>
          <p:nvPr>
            <p:ph type="hdr" sz="quarter"/>
          </p:nvPr>
        </p:nvSpPr>
        <p:spPr>
          <a:noFill/>
        </p:spPr>
        <p:txBody>
          <a:bodyPr/>
          <a:lstStyle/>
          <a:p>
            <a:r>
              <a:rPr lang="en-US" smtClean="0">
                <a:latin typeface="Arial" pitchFamily="34" charset="0"/>
              </a:rPr>
              <a:t>Amity Business School</a:t>
            </a:r>
          </a:p>
        </p:txBody>
      </p:sp>
      <p:sp>
        <p:nvSpPr>
          <p:cNvPr id="37893" name="Slide Number Placeholder 4"/>
          <p:cNvSpPr>
            <a:spLocks noGrp="1"/>
          </p:cNvSpPr>
          <p:nvPr>
            <p:ph type="sldNum" sz="quarter" idx="5"/>
          </p:nvPr>
        </p:nvSpPr>
        <p:spPr>
          <a:noFill/>
        </p:spPr>
        <p:txBody>
          <a:bodyPr/>
          <a:lstStyle/>
          <a:p>
            <a:fld id="{63760AA8-F6D8-47E2-A31D-533CE1AC3CFE}" type="slidenum">
              <a:rPr lang="en-US" smtClean="0">
                <a:latin typeface="Arial" pitchFamily="34" charset="0"/>
              </a:rPr>
              <a:pPr/>
              <a:t>31</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latin typeface="Arial" pitchFamily="34" charset="0"/>
            </a:endParaRPr>
          </a:p>
        </p:txBody>
      </p:sp>
      <p:sp>
        <p:nvSpPr>
          <p:cNvPr id="38916" name="Header Placeholder 3"/>
          <p:cNvSpPr>
            <a:spLocks noGrp="1"/>
          </p:cNvSpPr>
          <p:nvPr>
            <p:ph type="hdr" sz="quarter"/>
          </p:nvPr>
        </p:nvSpPr>
        <p:spPr>
          <a:noFill/>
        </p:spPr>
        <p:txBody>
          <a:bodyPr/>
          <a:lstStyle/>
          <a:p>
            <a:r>
              <a:rPr lang="en-US" smtClean="0">
                <a:latin typeface="Arial" pitchFamily="34" charset="0"/>
              </a:rPr>
              <a:t>Amity Business School</a:t>
            </a:r>
          </a:p>
        </p:txBody>
      </p:sp>
      <p:sp>
        <p:nvSpPr>
          <p:cNvPr id="38917" name="Slide Number Placeholder 4"/>
          <p:cNvSpPr>
            <a:spLocks noGrp="1"/>
          </p:cNvSpPr>
          <p:nvPr>
            <p:ph type="sldNum" sz="quarter" idx="5"/>
          </p:nvPr>
        </p:nvSpPr>
        <p:spPr>
          <a:noFill/>
        </p:spPr>
        <p:txBody>
          <a:bodyPr/>
          <a:lstStyle/>
          <a:p>
            <a:fld id="{F16E1F52-BDE3-4F64-ADAD-1DAC6FE3AFD8}" type="slidenum">
              <a:rPr lang="en-US" smtClean="0">
                <a:latin typeface="Arial" pitchFamily="34" charset="0"/>
              </a:rPr>
              <a:pPr/>
              <a:t>33</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smtClean="0"/>
              <a:t>Mayo’s HAWTHORNE STUDIES </a:t>
            </a:r>
          </a:p>
        </p:txBody>
      </p:sp>
      <p:sp>
        <p:nvSpPr>
          <p:cNvPr id="37892" name="Header Placeholder 3"/>
          <p:cNvSpPr>
            <a:spLocks noGrp="1"/>
          </p:cNvSpPr>
          <p:nvPr>
            <p:ph type="hdr" sz="quarter"/>
          </p:nvPr>
        </p:nvSpPr>
        <p:spPr>
          <a:noFill/>
        </p:spPr>
        <p:txBody>
          <a:bodyPr/>
          <a:lstStyle/>
          <a:p>
            <a:r>
              <a:rPr lang="en-US" smtClean="0"/>
              <a:t>Amity Business School</a:t>
            </a:r>
          </a:p>
        </p:txBody>
      </p:sp>
      <p:sp>
        <p:nvSpPr>
          <p:cNvPr id="37893" name="Slide Number Placeholder 4"/>
          <p:cNvSpPr>
            <a:spLocks noGrp="1"/>
          </p:cNvSpPr>
          <p:nvPr>
            <p:ph type="sldNum" sz="quarter" idx="5"/>
          </p:nvPr>
        </p:nvSpPr>
        <p:spPr>
          <a:noFill/>
        </p:spPr>
        <p:txBody>
          <a:bodyPr/>
          <a:lstStyle/>
          <a:p>
            <a:fld id="{962B9350-E56A-4BEB-9925-2837D7F5F854}" type="slidenum">
              <a:rPr lang="en-US" smtClean="0"/>
              <a:pPr/>
              <a:t>35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r>
              <a:rPr lang="en-US" smtClean="0"/>
              <a:t>1. It is a set of inter related parts which work together to achieve certain goals. </a:t>
            </a:r>
            <a:endParaRPr lang="en-IN" smtClean="0"/>
          </a:p>
        </p:txBody>
      </p:sp>
      <p:sp>
        <p:nvSpPr>
          <p:cNvPr id="39940" name="Slide Number Placeholder 3"/>
          <p:cNvSpPr>
            <a:spLocks noGrp="1"/>
          </p:cNvSpPr>
          <p:nvPr>
            <p:ph type="sldNum" sz="quarter" idx="5"/>
          </p:nvPr>
        </p:nvSpPr>
        <p:spPr>
          <a:noFill/>
        </p:spPr>
        <p:txBody>
          <a:bodyPr/>
          <a:lstStyle/>
          <a:p>
            <a:fld id="{A6A109AE-D563-4EC5-AEF7-C50782EDC1AD}" type="slidenum">
              <a:rPr lang="en-IN" smtClean="0"/>
              <a:pPr/>
              <a:t>49</a:t>
            </a:fld>
            <a:endParaRPr lang="en-I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spcBef>
                <a:spcPct val="0"/>
              </a:spcBef>
            </a:pPr>
            <a:r>
              <a:rPr lang="en-US" smtClean="0"/>
              <a:t>1. </a:t>
            </a:r>
            <a:r>
              <a:rPr lang="en-IN" smtClean="0"/>
              <a:t>For example, the approach used to manage a group of teenagers working in a fast‐food restaurant would be very different from the approach used to manage a medical research team trying to find a cure for a disease.</a:t>
            </a:r>
          </a:p>
          <a:p>
            <a:endParaRPr lang="en-IN" smtClean="0"/>
          </a:p>
        </p:txBody>
      </p:sp>
      <p:sp>
        <p:nvSpPr>
          <p:cNvPr id="40964" name="Slide Number Placeholder 3"/>
          <p:cNvSpPr>
            <a:spLocks noGrp="1"/>
          </p:cNvSpPr>
          <p:nvPr>
            <p:ph type="sldNum" sz="quarter" idx="5"/>
          </p:nvPr>
        </p:nvSpPr>
        <p:spPr>
          <a:noFill/>
        </p:spPr>
        <p:txBody>
          <a:bodyPr/>
          <a:lstStyle/>
          <a:p>
            <a:fld id="{9470FBFC-5E21-420C-8BD3-22283ED1EDD2}" type="slidenum">
              <a:rPr lang="en-IN" smtClean="0"/>
              <a:pPr/>
              <a:t>56</a:t>
            </a:fld>
            <a:endParaRPr lang="en-I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r>
              <a:rPr lang="en-US" smtClean="0"/>
              <a:t>1. They accept the basic features of organizational environment relationship and dynamic nature of organization. </a:t>
            </a:r>
            <a:endParaRPr lang="en-IN" smtClean="0"/>
          </a:p>
        </p:txBody>
      </p:sp>
      <p:sp>
        <p:nvSpPr>
          <p:cNvPr id="41988" name="Slide Number Placeholder 3"/>
          <p:cNvSpPr>
            <a:spLocks noGrp="1"/>
          </p:cNvSpPr>
          <p:nvPr>
            <p:ph type="sldNum" sz="quarter" idx="5"/>
          </p:nvPr>
        </p:nvSpPr>
        <p:spPr>
          <a:noFill/>
        </p:spPr>
        <p:txBody>
          <a:bodyPr/>
          <a:lstStyle/>
          <a:p>
            <a:fld id="{1D953295-1202-4B7A-80E7-52EF49A45F0E}" type="slidenum">
              <a:rPr lang="en-IN" smtClean="0"/>
              <a:pPr/>
              <a:t>59</a:t>
            </a:fld>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lvl="1" eaLnBrk="1" hangingPunct="1"/>
            <a:r>
              <a:rPr lang="en-US" sz="1100" smtClean="0">
                <a:latin typeface="Arial" pitchFamily="34" charset="0"/>
              </a:rPr>
              <a:t>Technical skills</a:t>
            </a:r>
          </a:p>
          <a:p>
            <a:pPr lvl="2" eaLnBrk="1" hangingPunct="1"/>
            <a:r>
              <a:rPr lang="en-US" sz="1100" smtClean="0">
                <a:latin typeface="Arial" pitchFamily="34" charset="0"/>
              </a:rPr>
              <a:t>Knowledge and proficiency in a specific field</a:t>
            </a:r>
          </a:p>
          <a:p>
            <a:pPr lvl="1" eaLnBrk="1" hangingPunct="1"/>
            <a:r>
              <a:rPr lang="en-US" sz="1100" smtClean="0">
                <a:latin typeface="Arial" pitchFamily="34" charset="0"/>
              </a:rPr>
              <a:t>Human skills</a:t>
            </a:r>
          </a:p>
          <a:p>
            <a:pPr lvl="2" eaLnBrk="1" hangingPunct="1"/>
            <a:r>
              <a:rPr lang="en-US" sz="1100" smtClean="0">
                <a:latin typeface="Arial" pitchFamily="34" charset="0"/>
              </a:rPr>
              <a:t>The ability to work well with other people</a:t>
            </a:r>
          </a:p>
          <a:p>
            <a:pPr lvl="1" eaLnBrk="1" hangingPunct="1"/>
            <a:r>
              <a:rPr lang="en-US" sz="1100" smtClean="0">
                <a:latin typeface="Arial" pitchFamily="34" charset="0"/>
              </a:rPr>
              <a:t>Conceptual skills</a:t>
            </a:r>
          </a:p>
          <a:p>
            <a:pPr lvl="2" eaLnBrk="1" hangingPunct="1"/>
            <a:r>
              <a:rPr lang="en-US" sz="1100" smtClean="0">
                <a:latin typeface="Arial" pitchFamily="34" charset="0"/>
              </a:rPr>
              <a:t>The ability to think and conceptualize about abstract and complex situations concerning the organization</a:t>
            </a:r>
          </a:p>
          <a:p>
            <a:endParaRPr lang="en-US" smtClean="0">
              <a:latin typeface="Arial" pitchFamily="34" charset="0"/>
            </a:endParaRPr>
          </a:p>
        </p:txBody>
      </p:sp>
      <p:sp>
        <p:nvSpPr>
          <p:cNvPr id="41988" name="Header Placeholder 3"/>
          <p:cNvSpPr>
            <a:spLocks noGrp="1"/>
          </p:cNvSpPr>
          <p:nvPr>
            <p:ph type="hdr" sz="quarter"/>
          </p:nvPr>
        </p:nvSpPr>
        <p:spPr>
          <a:noFill/>
        </p:spPr>
        <p:txBody>
          <a:bodyPr/>
          <a:lstStyle/>
          <a:p>
            <a:r>
              <a:rPr lang="en-US" smtClean="0">
                <a:latin typeface="Arial" pitchFamily="34" charset="0"/>
              </a:rPr>
              <a:t>Amity Business School</a:t>
            </a:r>
          </a:p>
        </p:txBody>
      </p:sp>
      <p:sp>
        <p:nvSpPr>
          <p:cNvPr id="41989" name="Slide Number Placeholder 4"/>
          <p:cNvSpPr>
            <a:spLocks noGrp="1"/>
          </p:cNvSpPr>
          <p:nvPr>
            <p:ph type="sldNum" sz="quarter" idx="5"/>
          </p:nvPr>
        </p:nvSpPr>
        <p:spPr>
          <a:noFill/>
        </p:spPr>
        <p:txBody>
          <a:bodyPr/>
          <a:lstStyle/>
          <a:p>
            <a:fld id="{8EB54385-9DAE-4955-A445-C2535DA33DF8}" type="slidenum">
              <a:rPr lang="en-US" smtClean="0">
                <a:latin typeface="Arial" pitchFamily="34" charset="0"/>
              </a:rPr>
              <a:pPr/>
              <a:t>8</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lvl="1" eaLnBrk="1" hangingPunct="1"/>
            <a:r>
              <a:rPr lang="en-US" sz="1100" smtClean="0">
                <a:latin typeface="Arial" pitchFamily="34" charset="0"/>
              </a:rPr>
              <a:t>Technical skills</a:t>
            </a:r>
          </a:p>
          <a:p>
            <a:pPr lvl="2" eaLnBrk="1" hangingPunct="1"/>
            <a:r>
              <a:rPr lang="en-US" sz="1100" smtClean="0">
                <a:latin typeface="Arial" pitchFamily="34" charset="0"/>
              </a:rPr>
              <a:t>Knowledge and proficiency in a specific field</a:t>
            </a:r>
          </a:p>
          <a:p>
            <a:pPr lvl="1" eaLnBrk="1" hangingPunct="1"/>
            <a:r>
              <a:rPr lang="en-US" sz="1100" smtClean="0">
                <a:latin typeface="Arial" pitchFamily="34" charset="0"/>
              </a:rPr>
              <a:t>Human skills</a:t>
            </a:r>
          </a:p>
          <a:p>
            <a:pPr lvl="2" eaLnBrk="1" hangingPunct="1"/>
            <a:r>
              <a:rPr lang="en-US" sz="1100" smtClean="0">
                <a:latin typeface="Arial" pitchFamily="34" charset="0"/>
              </a:rPr>
              <a:t>The ability to work well with other people</a:t>
            </a:r>
          </a:p>
          <a:p>
            <a:pPr lvl="1" eaLnBrk="1" hangingPunct="1"/>
            <a:r>
              <a:rPr lang="en-US" sz="1100" smtClean="0">
                <a:latin typeface="Arial" pitchFamily="34" charset="0"/>
              </a:rPr>
              <a:t>Conceptual skills</a:t>
            </a:r>
          </a:p>
          <a:p>
            <a:pPr lvl="2" eaLnBrk="1" hangingPunct="1"/>
            <a:r>
              <a:rPr lang="en-US" sz="1100" smtClean="0">
                <a:latin typeface="Arial" pitchFamily="34" charset="0"/>
              </a:rPr>
              <a:t>The ability to think and conceptualize about abstract and complex situations concerning the organization</a:t>
            </a:r>
          </a:p>
          <a:p>
            <a:endParaRPr lang="en-US" smtClean="0">
              <a:latin typeface="Arial" pitchFamily="34" charset="0"/>
            </a:endParaRPr>
          </a:p>
        </p:txBody>
      </p:sp>
      <p:sp>
        <p:nvSpPr>
          <p:cNvPr id="47108" name="Header Placeholder 3"/>
          <p:cNvSpPr>
            <a:spLocks noGrp="1"/>
          </p:cNvSpPr>
          <p:nvPr>
            <p:ph type="hdr" sz="quarter"/>
          </p:nvPr>
        </p:nvSpPr>
        <p:spPr>
          <a:noFill/>
        </p:spPr>
        <p:txBody>
          <a:bodyPr/>
          <a:lstStyle/>
          <a:p>
            <a:r>
              <a:rPr lang="en-US" smtClean="0">
                <a:latin typeface="Arial" pitchFamily="34" charset="0"/>
              </a:rPr>
              <a:t>Amity Business School</a:t>
            </a:r>
          </a:p>
        </p:txBody>
      </p:sp>
      <p:sp>
        <p:nvSpPr>
          <p:cNvPr id="47109" name="Slide Number Placeholder 4"/>
          <p:cNvSpPr>
            <a:spLocks noGrp="1"/>
          </p:cNvSpPr>
          <p:nvPr>
            <p:ph type="sldNum" sz="quarter" idx="5"/>
          </p:nvPr>
        </p:nvSpPr>
        <p:spPr>
          <a:noFill/>
        </p:spPr>
        <p:txBody>
          <a:bodyPr/>
          <a:lstStyle/>
          <a:p>
            <a:fld id="{1D3F5AC4-BD9C-4CAD-9B17-DC76D4FA8625}" type="slidenum">
              <a:rPr lang="en-US" smtClean="0">
                <a:latin typeface="Arial" pitchFamily="34" charset="0"/>
              </a:rPr>
              <a:pPr/>
              <a:t>9</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buFontTx/>
              <a:buChar char="•"/>
            </a:pPr>
            <a:r>
              <a:rPr lang="en-US" smtClean="0">
                <a:latin typeface="Arial" pitchFamily="34" charset="0"/>
              </a:rPr>
              <a:t>Management is a subject with principles , concepts and theories .</a:t>
            </a:r>
          </a:p>
          <a:p>
            <a:pPr eaLnBrk="1" hangingPunct="1">
              <a:buFontTx/>
              <a:buChar char="•"/>
            </a:pPr>
            <a:r>
              <a:rPr lang="en-US" smtClean="0">
                <a:latin typeface="Arial" pitchFamily="34" charset="0"/>
              </a:rPr>
              <a:t>People make the management of an organisation  by engaging in various process : eg : Great Leaders , coo’s , Managers , executive body , employees etc managing</a:t>
            </a:r>
          </a:p>
          <a:p>
            <a:pPr eaLnBrk="1" hangingPunct="1"/>
            <a:r>
              <a:rPr lang="en-US" smtClean="0">
                <a:latin typeface="Arial" pitchFamily="34" charset="0"/>
              </a:rPr>
              <a:t>People to achieve organisation’s objective.</a:t>
            </a:r>
          </a:p>
          <a:p>
            <a:pPr eaLnBrk="1" hangingPunct="1">
              <a:buFontTx/>
              <a:buChar char="•"/>
            </a:pPr>
            <a:r>
              <a:rPr lang="en-US" smtClean="0">
                <a:latin typeface="Arial" pitchFamily="34" charset="0"/>
              </a:rPr>
              <a:t>Functions in terms of Planning , Organising , Leading , Controlling in order to achieve the vision/mission .</a:t>
            </a:r>
          </a:p>
          <a:p>
            <a:pPr eaLnBrk="1" hangingPunct="1">
              <a:buFontTx/>
              <a:buChar char="•"/>
            </a:pPr>
            <a:r>
              <a:rPr lang="en-US" smtClean="0">
                <a:latin typeface="Arial" pitchFamily="34" charset="0"/>
              </a:rPr>
              <a:t>Career : Sequence of activities, jobs, organizations and challenges constitute a career .</a:t>
            </a:r>
          </a:p>
          <a:p>
            <a:pPr eaLnBrk="1" hangingPunct="1">
              <a:buFontTx/>
              <a:buChar char="•"/>
            </a:pPr>
            <a:endParaRPr lang="en-US" smtClean="0">
              <a:latin typeface="Arial" pitchFamily="34" charset="0"/>
            </a:endParaRPr>
          </a:p>
          <a:p>
            <a:pPr eaLnBrk="1" hangingPunct="1">
              <a:buFontTx/>
              <a:buChar char="•"/>
            </a:pPr>
            <a:endParaRPr lang="en-US" smtClean="0">
              <a:latin typeface="Arial" pitchFamily="34" charset="0"/>
            </a:endParaRPr>
          </a:p>
          <a:p>
            <a:pPr eaLnBrk="1" hangingPunct="1">
              <a:buFontTx/>
              <a:buChar char="•"/>
            </a:pPr>
            <a:endParaRPr lang="en-US" smtClean="0">
              <a:latin typeface="Arial" pitchFamily="34" charset="0"/>
            </a:endParaRPr>
          </a:p>
          <a:p>
            <a:pPr eaLnBrk="1" hangingPunct="1"/>
            <a:endParaRPr lang="en-US" smtClean="0">
              <a:latin typeface="Arial" pitchFamily="34" charset="0"/>
            </a:endParaRPr>
          </a:p>
          <a:p>
            <a:pPr eaLnBrk="1" hangingPunct="1"/>
            <a:endParaRPr lang="en-US" smtClean="0">
              <a:latin typeface="Arial" pitchFamily="34" charset="0"/>
            </a:endParaRPr>
          </a:p>
          <a:p>
            <a:pPr eaLnBrk="1" hangingPunct="1"/>
            <a:endParaRPr lang="en-US" smtClean="0">
              <a:latin typeface="Arial" pitchFamily="34" charset="0"/>
            </a:endParaRPr>
          </a:p>
        </p:txBody>
      </p:sp>
      <p:sp>
        <p:nvSpPr>
          <p:cNvPr id="43012" name="Header Placeholder 3"/>
          <p:cNvSpPr>
            <a:spLocks noGrp="1"/>
          </p:cNvSpPr>
          <p:nvPr>
            <p:ph type="hdr" sz="quarter"/>
          </p:nvPr>
        </p:nvSpPr>
        <p:spPr>
          <a:noFill/>
        </p:spPr>
        <p:txBody>
          <a:bodyPr/>
          <a:lstStyle/>
          <a:p>
            <a:r>
              <a:rPr lang="en-US" smtClean="0">
                <a:latin typeface="Arial" pitchFamily="34" charset="0"/>
              </a:rPr>
              <a:t>Amity Business School</a:t>
            </a:r>
          </a:p>
        </p:txBody>
      </p:sp>
      <p:sp>
        <p:nvSpPr>
          <p:cNvPr id="43013" name="Slide Number Placeholder 4"/>
          <p:cNvSpPr>
            <a:spLocks noGrp="1"/>
          </p:cNvSpPr>
          <p:nvPr>
            <p:ph type="sldNum" sz="quarter" idx="5"/>
          </p:nvPr>
        </p:nvSpPr>
        <p:spPr>
          <a:noFill/>
        </p:spPr>
        <p:txBody>
          <a:bodyPr/>
          <a:lstStyle/>
          <a:p>
            <a:fld id="{187D2EBE-AAAA-450D-8139-33DE34BB9370}" type="slidenum">
              <a:rPr lang="en-US" smtClean="0">
                <a:latin typeface="Arial" pitchFamily="34" charset="0"/>
              </a:rPr>
              <a:pPr/>
              <a:t>10</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buFontTx/>
              <a:buChar char="•"/>
            </a:pPr>
            <a:r>
              <a:rPr lang="en-US" smtClean="0">
                <a:latin typeface="Arial" pitchFamily="34" charset="0"/>
              </a:rPr>
              <a:t>Management is a subject with principles , concepts and theories .</a:t>
            </a:r>
          </a:p>
          <a:p>
            <a:pPr eaLnBrk="1" hangingPunct="1">
              <a:buFontTx/>
              <a:buChar char="•"/>
            </a:pPr>
            <a:r>
              <a:rPr lang="en-US" smtClean="0">
                <a:latin typeface="Arial" pitchFamily="34" charset="0"/>
              </a:rPr>
              <a:t>People make the management of an organisation  by engaging in various process : eg : Great Leaders , coo’s , Managers , executive body , employees etc managing</a:t>
            </a:r>
          </a:p>
          <a:p>
            <a:pPr eaLnBrk="1" hangingPunct="1"/>
            <a:r>
              <a:rPr lang="en-US" smtClean="0">
                <a:latin typeface="Arial" pitchFamily="34" charset="0"/>
              </a:rPr>
              <a:t>People to achieve organisation’s objective.</a:t>
            </a:r>
          </a:p>
          <a:p>
            <a:pPr eaLnBrk="1" hangingPunct="1">
              <a:buFontTx/>
              <a:buChar char="•"/>
            </a:pPr>
            <a:r>
              <a:rPr lang="en-US" smtClean="0">
                <a:latin typeface="Arial" pitchFamily="34" charset="0"/>
              </a:rPr>
              <a:t>Functions in terms of Planning , Organising , Leading , Controlling in order to achieve the vision/mission .</a:t>
            </a:r>
          </a:p>
          <a:p>
            <a:pPr eaLnBrk="1" hangingPunct="1">
              <a:buFontTx/>
              <a:buChar char="•"/>
            </a:pPr>
            <a:r>
              <a:rPr lang="en-US" smtClean="0">
                <a:latin typeface="Arial" pitchFamily="34" charset="0"/>
              </a:rPr>
              <a:t>Career : Sequence of activities, jobs, organizations and challenges constitute a career .</a:t>
            </a:r>
          </a:p>
          <a:p>
            <a:pPr eaLnBrk="1" hangingPunct="1">
              <a:buFontTx/>
              <a:buChar char="•"/>
            </a:pPr>
            <a:endParaRPr lang="en-US" smtClean="0">
              <a:latin typeface="Arial" pitchFamily="34" charset="0"/>
            </a:endParaRPr>
          </a:p>
          <a:p>
            <a:pPr eaLnBrk="1" hangingPunct="1">
              <a:buFontTx/>
              <a:buChar char="•"/>
            </a:pPr>
            <a:endParaRPr lang="en-US" smtClean="0">
              <a:latin typeface="Arial" pitchFamily="34" charset="0"/>
            </a:endParaRPr>
          </a:p>
          <a:p>
            <a:pPr eaLnBrk="1" hangingPunct="1">
              <a:buFontTx/>
              <a:buChar char="•"/>
            </a:pPr>
            <a:endParaRPr lang="en-US" smtClean="0">
              <a:latin typeface="Arial" pitchFamily="34" charset="0"/>
            </a:endParaRPr>
          </a:p>
          <a:p>
            <a:pPr eaLnBrk="1" hangingPunct="1"/>
            <a:endParaRPr lang="en-US" smtClean="0">
              <a:latin typeface="Arial" pitchFamily="34" charset="0"/>
            </a:endParaRPr>
          </a:p>
          <a:p>
            <a:pPr eaLnBrk="1" hangingPunct="1"/>
            <a:endParaRPr lang="en-US" smtClean="0">
              <a:latin typeface="Arial" pitchFamily="34" charset="0"/>
            </a:endParaRPr>
          </a:p>
          <a:p>
            <a:pPr eaLnBrk="1" hangingPunct="1"/>
            <a:endParaRPr lang="en-US" smtClean="0">
              <a:latin typeface="Arial" pitchFamily="34" charset="0"/>
            </a:endParaRPr>
          </a:p>
        </p:txBody>
      </p:sp>
      <p:sp>
        <p:nvSpPr>
          <p:cNvPr id="44036" name="Header Placeholder 3"/>
          <p:cNvSpPr>
            <a:spLocks noGrp="1"/>
          </p:cNvSpPr>
          <p:nvPr>
            <p:ph type="hdr" sz="quarter"/>
          </p:nvPr>
        </p:nvSpPr>
        <p:spPr>
          <a:noFill/>
        </p:spPr>
        <p:txBody>
          <a:bodyPr/>
          <a:lstStyle/>
          <a:p>
            <a:r>
              <a:rPr lang="en-US" smtClean="0">
                <a:latin typeface="Arial" pitchFamily="34" charset="0"/>
              </a:rPr>
              <a:t>Amity Business School</a:t>
            </a:r>
          </a:p>
        </p:txBody>
      </p:sp>
      <p:sp>
        <p:nvSpPr>
          <p:cNvPr id="44037" name="Slide Number Placeholder 4"/>
          <p:cNvSpPr>
            <a:spLocks noGrp="1"/>
          </p:cNvSpPr>
          <p:nvPr>
            <p:ph type="sldNum" sz="quarter" idx="5"/>
          </p:nvPr>
        </p:nvSpPr>
        <p:spPr>
          <a:noFill/>
        </p:spPr>
        <p:txBody>
          <a:bodyPr/>
          <a:lstStyle/>
          <a:p>
            <a:fld id="{F63DEB16-6AB0-4EE6-ACAA-7CFF19D926C9}" type="slidenum">
              <a:rPr lang="en-US" smtClean="0">
                <a:latin typeface="Arial" pitchFamily="34" charset="0"/>
              </a:rPr>
              <a:pPr/>
              <a:t>11</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latin typeface="Arial" pitchFamily="34" charset="0"/>
            </a:endParaRPr>
          </a:p>
        </p:txBody>
      </p:sp>
      <p:sp>
        <p:nvSpPr>
          <p:cNvPr id="45060" name="Header Placeholder 3"/>
          <p:cNvSpPr>
            <a:spLocks noGrp="1"/>
          </p:cNvSpPr>
          <p:nvPr>
            <p:ph type="hdr" sz="quarter"/>
          </p:nvPr>
        </p:nvSpPr>
        <p:spPr>
          <a:noFill/>
        </p:spPr>
        <p:txBody>
          <a:bodyPr/>
          <a:lstStyle/>
          <a:p>
            <a:r>
              <a:rPr lang="en-US" smtClean="0">
                <a:latin typeface="Arial" pitchFamily="34" charset="0"/>
              </a:rPr>
              <a:t>Amity Business School</a:t>
            </a:r>
          </a:p>
        </p:txBody>
      </p:sp>
      <p:sp>
        <p:nvSpPr>
          <p:cNvPr id="45061" name="Slide Number Placeholder 4"/>
          <p:cNvSpPr>
            <a:spLocks noGrp="1"/>
          </p:cNvSpPr>
          <p:nvPr>
            <p:ph type="sldNum" sz="quarter" idx="5"/>
          </p:nvPr>
        </p:nvSpPr>
        <p:spPr>
          <a:noFill/>
        </p:spPr>
        <p:txBody>
          <a:bodyPr/>
          <a:lstStyle/>
          <a:p>
            <a:fld id="{A5C6CC01-731B-44A3-8E23-3BDA3A1036FA}" type="slidenum">
              <a:rPr lang="en-US" smtClean="0">
                <a:latin typeface="Arial" pitchFamily="34" charset="0"/>
              </a:rPr>
              <a:pPr/>
              <a:t>13</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r>
              <a:rPr lang="en-US" smtClean="0">
                <a:latin typeface="Arial" pitchFamily="34" charset="0"/>
              </a:rPr>
              <a:t>For doing these functions managers need Skills .</a:t>
            </a:r>
          </a:p>
        </p:txBody>
      </p:sp>
      <p:sp>
        <p:nvSpPr>
          <p:cNvPr id="46084" name="Header Placeholder 3"/>
          <p:cNvSpPr>
            <a:spLocks noGrp="1"/>
          </p:cNvSpPr>
          <p:nvPr>
            <p:ph type="hdr" sz="quarter"/>
          </p:nvPr>
        </p:nvSpPr>
        <p:spPr>
          <a:noFill/>
        </p:spPr>
        <p:txBody>
          <a:bodyPr/>
          <a:lstStyle/>
          <a:p>
            <a:r>
              <a:rPr lang="en-US" smtClean="0">
                <a:latin typeface="Arial" pitchFamily="34" charset="0"/>
              </a:rPr>
              <a:t>Amity Business School</a:t>
            </a:r>
          </a:p>
        </p:txBody>
      </p:sp>
      <p:sp>
        <p:nvSpPr>
          <p:cNvPr id="46085" name="Slide Number Placeholder 4"/>
          <p:cNvSpPr>
            <a:spLocks noGrp="1"/>
          </p:cNvSpPr>
          <p:nvPr>
            <p:ph type="sldNum" sz="quarter" idx="5"/>
          </p:nvPr>
        </p:nvSpPr>
        <p:spPr>
          <a:noFill/>
        </p:spPr>
        <p:txBody>
          <a:bodyPr/>
          <a:lstStyle/>
          <a:p>
            <a:fld id="{18BD2364-C118-4A71-8F42-5E9E6C930294}" type="slidenum">
              <a:rPr lang="en-US" smtClean="0">
                <a:latin typeface="Arial" pitchFamily="34" charset="0"/>
              </a:rPr>
              <a:pPr/>
              <a:t>16</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a:bodyPr>
          <a:lstStyle/>
          <a:p>
            <a:pPr>
              <a:defRPr/>
            </a:pPr>
            <a:endParaRPr lang="en-US" dirty="0"/>
          </a:p>
        </p:txBody>
      </p:sp>
      <p:sp>
        <p:nvSpPr>
          <p:cNvPr id="48132" name="Header Placeholder 3"/>
          <p:cNvSpPr>
            <a:spLocks noGrp="1"/>
          </p:cNvSpPr>
          <p:nvPr>
            <p:ph type="hdr" sz="quarter"/>
          </p:nvPr>
        </p:nvSpPr>
        <p:spPr>
          <a:noFill/>
        </p:spPr>
        <p:txBody>
          <a:bodyPr/>
          <a:lstStyle/>
          <a:p>
            <a:r>
              <a:rPr lang="en-US" smtClean="0">
                <a:latin typeface="Arial" pitchFamily="34" charset="0"/>
              </a:rPr>
              <a:t>Amity Business School</a:t>
            </a:r>
          </a:p>
        </p:txBody>
      </p:sp>
      <p:sp>
        <p:nvSpPr>
          <p:cNvPr id="48133" name="Slide Number Placeholder 4"/>
          <p:cNvSpPr>
            <a:spLocks noGrp="1"/>
          </p:cNvSpPr>
          <p:nvPr>
            <p:ph type="sldNum" sz="quarter" idx="5"/>
          </p:nvPr>
        </p:nvSpPr>
        <p:spPr>
          <a:noFill/>
        </p:spPr>
        <p:txBody>
          <a:bodyPr/>
          <a:lstStyle/>
          <a:p>
            <a:fld id="{EE9FC3CB-5616-4536-A7E1-B873E3084532}" type="slidenum">
              <a:rPr lang="en-US" smtClean="0">
                <a:latin typeface="Arial" pitchFamily="34" charset="0"/>
              </a:rPr>
              <a:pPr/>
              <a:t>19</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latin typeface="Arial" pitchFamily="34" charset="0"/>
              </a:rPr>
              <a:t>Amity Business School</a:t>
            </a:r>
          </a:p>
        </p:txBody>
      </p:sp>
      <p:sp>
        <p:nvSpPr>
          <p:cNvPr id="49155" name="Rectangle 7"/>
          <p:cNvSpPr>
            <a:spLocks noGrp="1" noChangeArrowheads="1"/>
          </p:cNvSpPr>
          <p:nvPr>
            <p:ph type="sldNum" sz="quarter" idx="5"/>
          </p:nvPr>
        </p:nvSpPr>
        <p:spPr>
          <a:noFill/>
        </p:spPr>
        <p:txBody>
          <a:bodyPr/>
          <a:lstStyle/>
          <a:p>
            <a:fld id="{E0EE78EA-F743-4A07-ADA1-D7C3004E12C7}" type="slidenum">
              <a:rPr lang="en-US" smtClean="0">
                <a:latin typeface="Arial" pitchFamily="34" charset="0"/>
              </a:rPr>
              <a:pPr/>
              <a:t>24</a:t>
            </a:fld>
            <a:endParaRPr lang="en-US" smtClean="0">
              <a:latin typeface="Arial" pitchFamily="34" charset="0"/>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16B5A7B-3964-4CC0-91B3-ECF346418387}" type="datetimeFigureOut">
              <a:rPr lang="en-US" smtClean="0"/>
              <a:pPr/>
              <a:t>1/19/2017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53F1C7A-CB9C-4278-821B-856AAA96CCC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6B5A7B-3964-4CC0-91B3-ECF346418387}"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1C7A-CB9C-4278-821B-856AAA96CC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6B5A7B-3964-4CC0-91B3-ECF346418387}"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1C7A-CB9C-4278-821B-856AAA96CC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6B5A7B-3964-4CC0-91B3-ECF346418387}"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1C7A-CB9C-4278-821B-856AAA96CC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16B5A7B-3964-4CC0-91B3-ECF346418387}"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1C7A-CB9C-4278-821B-856AAA96CCC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16B5A7B-3964-4CC0-91B3-ECF346418387}"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F1C7A-CB9C-4278-821B-856AAA96CC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16B5A7B-3964-4CC0-91B3-ECF346418387}" type="datetimeFigureOut">
              <a:rPr lang="en-US" smtClean="0"/>
              <a:pPr/>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3F1C7A-CB9C-4278-821B-856AAA96CC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16B5A7B-3964-4CC0-91B3-ECF346418387}" type="datetimeFigureOut">
              <a:rPr lang="en-US" smtClean="0"/>
              <a:pPr/>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F1C7A-CB9C-4278-821B-856AAA96CC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B5A7B-3964-4CC0-91B3-ECF346418387}" type="datetimeFigureOut">
              <a:rPr lang="en-US" smtClean="0"/>
              <a:pPr/>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3F1C7A-CB9C-4278-821B-856AAA96CC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16B5A7B-3964-4CC0-91B3-ECF346418387}"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F1C7A-CB9C-4278-821B-856AAA96CC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6B5A7B-3964-4CC0-91B3-ECF346418387}"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53F1C7A-CB9C-4278-821B-856AAA96CCC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16B5A7B-3964-4CC0-91B3-ECF346418387}" type="datetimeFigureOut">
              <a:rPr lang="en-US" smtClean="0"/>
              <a:pPr/>
              <a:t>1/19/2017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53F1C7A-CB9C-4278-821B-856AAA96CCC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2.bp.blogspot.com/_V_54fyv93TU/RqciHy015jI/AAAAAAAAACY/ywskiScG5BU/s1600-h/Managerial+Skills.JP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2.bp.blogspot.com/_V_54fyv93TU/RqciHy015jI/AAAAAAAAACY/ywskiScG5BU/s1600-h/Managerial+Skills.JPG"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title"/>
          </p:nvPr>
        </p:nvSpPr>
        <p:spPr>
          <a:xfrm>
            <a:off x="457200" y="2057400"/>
            <a:ext cx="8229600" cy="1143000"/>
          </a:xfrm>
        </p:spPr>
        <p:txBody>
          <a:bodyPr rtlCol="0" anchor="t">
            <a:normAutofit fontScale="90000"/>
          </a:bodyPr>
          <a:lstStyle/>
          <a:p>
            <a:pPr algn="ctr" eaLnBrk="1" fontAlgn="auto" hangingPunct="1">
              <a:spcAft>
                <a:spcPts val="0"/>
              </a:spcAft>
              <a:defRPr/>
            </a:pPr>
            <a:r>
              <a:rPr lang="en-US" sz="4000" dirty="0" smtClean="0"/>
              <a:t/>
            </a:r>
            <a:br>
              <a:rPr lang="en-US" sz="4000" dirty="0" smtClean="0"/>
            </a:br>
            <a:r>
              <a:rPr lang="en-US" sz="4000" dirty="0" smtClean="0"/>
              <a:t>Management for Engineers</a:t>
            </a:r>
            <a:r>
              <a:rPr lang="en-US" sz="4000" dirty="0" smtClean="0"/>
              <a:t/>
            </a:r>
            <a:br>
              <a:rPr lang="en-US" sz="4000" dirty="0" smtClean="0"/>
            </a:br>
            <a:r>
              <a:rPr lang="en-US" sz="4000" dirty="0" smtClean="0"/>
              <a:t>Module-I</a:t>
            </a:r>
            <a:br>
              <a:rPr lang="en-US" sz="4000" dirty="0" smtClean="0"/>
            </a:br>
            <a:r>
              <a:rPr lang="en-US" sz="4000" dirty="0" smtClean="0"/>
              <a:t/>
            </a:r>
            <a:br>
              <a:rPr lang="en-US" sz="4000" dirty="0" smtClean="0"/>
            </a:br>
            <a:r>
              <a:rPr lang="en-US" sz="4000" dirty="0" smtClean="0"/>
              <a:t>By</a:t>
            </a:r>
            <a:br>
              <a:rPr lang="en-US" sz="4000" dirty="0" smtClean="0"/>
            </a:br>
            <a:r>
              <a:rPr lang="en-US" sz="2400" dirty="0" err="1" smtClean="0"/>
              <a:t>Neeti</a:t>
            </a:r>
            <a:r>
              <a:rPr lang="en-US" sz="2400" dirty="0" smtClean="0"/>
              <a:t> </a:t>
            </a:r>
            <a:r>
              <a:rPr lang="en-US" sz="2400" dirty="0" err="1" smtClean="0"/>
              <a:t>Saxena</a:t>
            </a:r>
            <a:r>
              <a:rPr lang="en-US" sz="2400" dirty="0" smtClean="0"/>
              <a:t/>
            </a:r>
            <a:br>
              <a:rPr lang="en-US" sz="2400" dirty="0" smtClean="0"/>
            </a:br>
            <a:r>
              <a:rPr lang="en-US" sz="2400" dirty="0" smtClean="0"/>
              <a:t>Assistant Professor</a:t>
            </a:r>
            <a:r>
              <a:rPr lang="en-US" sz="4000" dirty="0" smtClean="0"/>
              <a:t/>
            </a:r>
            <a:br>
              <a:rPr lang="en-US" sz="4000" dirty="0" smtClean="0"/>
            </a:br>
            <a:endParaRPr lang="en-US" sz="4000" dirty="0" smtClean="0"/>
          </a:p>
        </p:txBody>
      </p:sp>
      <p:sp>
        <p:nvSpPr>
          <p:cNvPr id="3074" name="Slide Number Placeholder 2"/>
          <p:cNvSpPr>
            <a:spLocks noGrp="1"/>
          </p:cNvSpPr>
          <p:nvPr>
            <p:ph type="sldNum" sz="quarter" idx="12"/>
          </p:nvPr>
        </p:nvSpPr>
        <p:spPr/>
        <p:txBody>
          <a:bodyPr/>
          <a:lstStyle/>
          <a:p>
            <a:pPr>
              <a:defRPr/>
            </a:pPr>
            <a:fld id="{2DB06678-7BDB-4887-B262-4C1C76FAA46B}" type="slidenum">
              <a:rPr lang="en-US"/>
              <a:pPr>
                <a:defRPr/>
              </a:pPr>
              <a:t>1</a:t>
            </a:fld>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381000" y="1447800"/>
            <a:ext cx="5562600" cy="5943600"/>
          </a:xfrm>
        </p:spPr>
        <p:txBody>
          <a:bodyPr/>
          <a:lstStyle/>
          <a:p>
            <a:pPr algn="ctr" eaLnBrk="1" hangingPunct="1">
              <a:buFontTx/>
              <a:buNone/>
            </a:pPr>
            <a:r>
              <a:rPr lang="en-US" sz="2800" b="1" smtClean="0"/>
              <a:t>What  is Management ?</a:t>
            </a:r>
          </a:p>
          <a:p>
            <a:pPr algn="just" eaLnBrk="1" hangingPunct="1">
              <a:buFont typeface="Arial" pitchFamily="34" charset="0"/>
              <a:buNone/>
            </a:pPr>
            <a:r>
              <a:rPr lang="en-US" sz="2800" smtClean="0"/>
              <a:t>    The process of achieving the objectives of the business organization by bringing together human, physical, and financial resources in an optimum combination and making the best decision for the organization while taking into consideration its operating environment. </a:t>
            </a:r>
            <a:endParaRPr lang="en-US" sz="2800" b="1" smtClean="0"/>
          </a:p>
          <a:p>
            <a:pPr algn="just" eaLnBrk="1" hangingPunct="1">
              <a:buFont typeface="Arial" pitchFamily="34" charset="0"/>
              <a:buNone/>
            </a:pPr>
            <a:endParaRPr lang="en-US" sz="2800" smtClean="0"/>
          </a:p>
        </p:txBody>
      </p:sp>
      <p:sp>
        <p:nvSpPr>
          <p:cNvPr id="4098" name="Slide Number Placeholder 3"/>
          <p:cNvSpPr>
            <a:spLocks noGrp="1"/>
          </p:cNvSpPr>
          <p:nvPr>
            <p:ph type="sldNum" sz="quarter" idx="12"/>
          </p:nvPr>
        </p:nvSpPr>
        <p:spPr/>
        <p:txBody>
          <a:bodyPr/>
          <a:lstStyle/>
          <a:p>
            <a:pPr>
              <a:defRPr/>
            </a:pPr>
            <a:fld id="{1952348B-7FA9-4F57-A333-01849AA1509A}" type="slidenum">
              <a:rPr lang="en-US"/>
              <a:pPr>
                <a:defRPr/>
              </a:pPr>
              <a:t>10</a:t>
            </a:fld>
            <a:endParaRPr lang="en-US"/>
          </a:p>
        </p:txBody>
      </p:sp>
      <p:pic>
        <p:nvPicPr>
          <p:cNvPr id="11268" name="Picture 5" descr="C:\Program Files\Microsoft Office\MEDIA\CAGCAT10\j0233018.wmf"/>
          <p:cNvPicPr>
            <a:picLocks noChangeAspect="1" noChangeArrowheads="1"/>
          </p:cNvPicPr>
          <p:nvPr/>
        </p:nvPicPr>
        <p:blipFill>
          <a:blip r:embed="rId3"/>
          <a:srcRect/>
          <a:stretch>
            <a:fillRect/>
          </a:stretch>
        </p:blipFill>
        <p:spPr bwMode="auto">
          <a:xfrm>
            <a:off x="6172200" y="1524000"/>
            <a:ext cx="2971800" cy="5029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bg/>
                                          </p:spTgt>
                                        </p:tgtEl>
                                        <p:attrNameLst>
                                          <p:attrName>style.visibility</p:attrName>
                                        </p:attrNameLst>
                                      </p:cBhvr>
                                      <p:to>
                                        <p:strVal val="visible"/>
                                      </p:to>
                                    </p:set>
                                    <p:animEffect transition="in" filter="wipe(down)">
                                      <p:cBhvr>
                                        <p:cTn id="7" dur="500"/>
                                        <p:tgtEl>
                                          <p:spTgt spid="4099">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Effect transition="in" filter="wipe(down)">
                                      <p:cBhvr>
                                        <p:cTn id="12" dur="500"/>
                                        <p:tgtEl>
                                          <p:spTgt spid="40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99">
                                            <p:txEl>
                                              <p:pRg st="1" end="1"/>
                                            </p:txEl>
                                          </p:spTgt>
                                        </p:tgtEl>
                                        <p:attrNameLst>
                                          <p:attrName>style.visibility</p:attrName>
                                        </p:attrNameLst>
                                      </p:cBhvr>
                                      <p:to>
                                        <p:strVal val="visible"/>
                                      </p:to>
                                    </p:set>
                                    <p:animEffect transition="in" filter="wipe(down)">
                                      <p:cBhvr>
                                        <p:cTn id="17"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457200" y="1295400"/>
            <a:ext cx="5334000" cy="5943600"/>
          </a:xfrm>
        </p:spPr>
        <p:txBody>
          <a:bodyPr/>
          <a:lstStyle/>
          <a:p>
            <a:pPr algn="ctr" eaLnBrk="1" hangingPunct="1">
              <a:buFontTx/>
              <a:buNone/>
            </a:pPr>
            <a:r>
              <a:rPr lang="en-US" sz="2800" b="1" smtClean="0"/>
              <a:t>What  is Management ?</a:t>
            </a:r>
          </a:p>
          <a:p>
            <a:pPr algn="just" eaLnBrk="1" hangingPunct="1">
              <a:buFont typeface="Arial" pitchFamily="34" charset="0"/>
              <a:buNone/>
            </a:pPr>
            <a:r>
              <a:rPr lang="en-US" sz="2800" smtClean="0"/>
              <a:t>It is….</a:t>
            </a:r>
          </a:p>
          <a:p>
            <a:pPr algn="just" eaLnBrk="1" hangingPunct="1"/>
            <a:r>
              <a:rPr lang="en-US" sz="2800" smtClean="0"/>
              <a:t>A Discipline - Accumulated body of knowledge that can be learned</a:t>
            </a:r>
          </a:p>
          <a:p>
            <a:pPr algn="just" eaLnBrk="1" hangingPunct="1"/>
            <a:r>
              <a:rPr lang="en-US" sz="2800" smtClean="0"/>
              <a:t>Human Activity - managing  the most important asset of an organisation ie </a:t>
            </a:r>
            <a:r>
              <a:rPr lang="en-US" sz="2800" b="1" smtClean="0"/>
              <a:t>People</a:t>
            </a:r>
          </a:p>
          <a:p>
            <a:pPr algn="just" eaLnBrk="1" hangingPunct="1"/>
            <a:r>
              <a:rPr lang="en-US" sz="2800" smtClean="0"/>
              <a:t>Process – involving certain functions and activities.</a:t>
            </a:r>
          </a:p>
        </p:txBody>
      </p:sp>
      <p:sp>
        <p:nvSpPr>
          <p:cNvPr id="4098" name="Slide Number Placeholder 3"/>
          <p:cNvSpPr>
            <a:spLocks noGrp="1"/>
          </p:cNvSpPr>
          <p:nvPr>
            <p:ph type="sldNum" sz="quarter" idx="12"/>
          </p:nvPr>
        </p:nvSpPr>
        <p:spPr/>
        <p:txBody>
          <a:bodyPr/>
          <a:lstStyle/>
          <a:p>
            <a:pPr>
              <a:defRPr/>
            </a:pPr>
            <a:fld id="{59FF51AA-7666-4FD9-9C07-512F2F0AA4D9}" type="slidenum">
              <a:rPr lang="en-US"/>
              <a:pPr>
                <a:defRPr/>
              </a:pPr>
              <a:t>11</a:t>
            </a:fld>
            <a:endParaRPr lang="en-US"/>
          </a:p>
        </p:txBody>
      </p:sp>
      <p:pic>
        <p:nvPicPr>
          <p:cNvPr id="12292" name="Picture 5" descr="C:\Program Files\Microsoft Office\MEDIA\CAGCAT10\j0233018.wmf"/>
          <p:cNvPicPr>
            <a:picLocks noChangeAspect="1" noChangeArrowheads="1"/>
          </p:cNvPicPr>
          <p:nvPr/>
        </p:nvPicPr>
        <p:blipFill>
          <a:blip r:embed="rId3"/>
          <a:srcRect/>
          <a:stretch>
            <a:fillRect/>
          </a:stretch>
        </p:blipFill>
        <p:spPr bwMode="auto">
          <a:xfrm>
            <a:off x="6172200" y="1524000"/>
            <a:ext cx="2971800" cy="5029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bg/>
                                          </p:spTgt>
                                        </p:tgtEl>
                                        <p:attrNameLst>
                                          <p:attrName>style.visibility</p:attrName>
                                        </p:attrNameLst>
                                      </p:cBhvr>
                                      <p:to>
                                        <p:strVal val="visible"/>
                                      </p:to>
                                    </p:set>
                                    <p:animEffect transition="in" filter="wipe(down)">
                                      <p:cBhvr>
                                        <p:cTn id="7" dur="500"/>
                                        <p:tgtEl>
                                          <p:spTgt spid="4099">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Effect transition="in" filter="wipe(down)">
                                      <p:cBhvr>
                                        <p:cTn id="12" dur="500"/>
                                        <p:tgtEl>
                                          <p:spTgt spid="40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99">
                                            <p:txEl>
                                              <p:pRg st="1" end="1"/>
                                            </p:txEl>
                                          </p:spTgt>
                                        </p:tgtEl>
                                        <p:attrNameLst>
                                          <p:attrName>style.visibility</p:attrName>
                                        </p:attrNameLst>
                                      </p:cBhvr>
                                      <p:to>
                                        <p:strVal val="visible"/>
                                      </p:to>
                                    </p:set>
                                    <p:animEffect transition="in" filter="wipe(down)">
                                      <p:cBhvr>
                                        <p:cTn id="17" dur="500"/>
                                        <p:tgtEl>
                                          <p:spTgt spid="40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099">
                                            <p:txEl>
                                              <p:pRg st="2" end="2"/>
                                            </p:txEl>
                                          </p:spTgt>
                                        </p:tgtEl>
                                        <p:attrNameLst>
                                          <p:attrName>style.visibility</p:attrName>
                                        </p:attrNameLst>
                                      </p:cBhvr>
                                      <p:to>
                                        <p:strVal val="visible"/>
                                      </p:to>
                                    </p:set>
                                    <p:animEffect transition="in" filter="wipe(down)">
                                      <p:cBhvr>
                                        <p:cTn id="22" dur="500"/>
                                        <p:tgtEl>
                                          <p:spTgt spid="409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099">
                                            <p:txEl>
                                              <p:pRg st="3" end="3"/>
                                            </p:txEl>
                                          </p:spTgt>
                                        </p:tgtEl>
                                        <p:attrNameLst>
                                          <p:attrName>style.visibility</p:attrName>
                                        </p:attrNameLst>
                                      </p:cBhvr>
                                      <p:to>
                                        <p:strVal val="visible"/>
                                      </p:to>
                                    </p:set>
                                    <p:animEffect transition="in" filter="wipe(down)">
                                      <p:cBhvr>
                                        <p:cTn id="27" dur="500"/>
                                        <p:tgtEl>
                                          <p:spTgt spid="409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099">
                                            <p:txEl>
                                              <p:pRg st="4" end="4"/>
                                            </p:txEl>
                                          </p:spTgt>
                                        </p:tgtEl>
                                        <p:attrNameLst>
                                          <p:attrName>style.visibility</p:attrName>
                                        </p:attrNameLst>
                                      </p:cBhvr>
                                      <p:to>
                                        <p:strVal val="visible"/>
                                      </p:to>
                                    </p:set>
                                    <p:animEffect transition="in" filter="wipe(down)">
                                      <p:cBhvr>
                                        <p:cTn id="32"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838200"/>
            <a:ext cx="8229600" cy="579438"/>
          </a:xfrm>
        </p:spPr>
        <p:txBody>
          <a:bodyPr rtlCol="0" anchor="t">
            <a:normAutofit fontScale="90000"/>
          </a:bodyPr>
          <a:lstStyle/>
          <a:p>
            <a:pPr eaLnBrk="1" fontAlgn="auto" hangingPunct="1">
              <a:spcAft>
                <a:spcPts val="0"/>
              </a:spcAft>
              <a:defRPr/>
            </a:pPr>
            <a:r>
              <a:rPr lang="en-US" smtClean="0"/>
              <a:t>Thus Management is ….</a:t>
            </a:r>
          </a:p>
        </p:txBody>
      </p:sp>
      <p:sp>
        <p:nvSpPr>
          <p:cNvPr id="6147" name="Content Placeholder 2"/>
          <p:cNvSpPr>
            <a:spLocks noGrp="1"/>
          </p:cNvSpPr>
          <p:nvPr>
            <p:ph idx="1"/>
          </p:nvPr>
        </p:nvSpPr>
        <p:spPr>
          <a:xfrm>
            <a:off x="457200" y="1752600"/>
            <a:ext cx="8229600" cy="4373563"/>
          </a:xfrm>
        </p:spPr>
        <p:txBody>
          <a:bodyPr/>
          <a:lstStyle/>
          <a:p>
            <a:pPr eaLnBrk="1" hangingPunct="1"/>
            <a:endParaRPr lang="en-US" sz="2800" smtClean="0"/>
          </a:p>
          <a:p>
            <a:pPr eaLnBrk="1" hangingPunct="1"/>
            <a:r>
              <a:rPr lang="en-US" sz="2800" smtClean="0"/>
              <a:t>Management is the Process of “getting things done through the efforts of others”,getting from where we are to where we want to be with the least expenditure of time,money and efforts.</a:t>
            </a:r>
          </a:p>
          <a:p>
            <a:pPr eaLnBrk="1" hangingPunct="1"/>
            <a:endParaRPr lang="en-US" sz="2800" smtClean="0"/>
          </a:p>
          <a:p>
            <a:pPr eaLnBrk="1" hangingPunct="1"/>
            <a:r>
              <a:rPr lang="en-US" sz="2800" smtClean="0"/>
              <a:t>Coordinating individual and group efforts towards superordinate goals.</a:t>
            </a:r>
          </a:p>
          <a:p>
            <a:pPr eaLnBrk="1" hangingPunct="1"/>
            <a:endParaRPr lang="en-US" smtClean="0"/>
          </a:p>
        </p:txBody>
      </p:sp>
      <p:sp>
        <p:nvSpPr>
          <p:cNvPr id="6148" name="Slide Number Placeholder 3"/>
          <p:cNvSpPr>
            <a:spLocks noGrp="1"/>
          </p:cNvSpPr>
          <p:nvPr>
            <p:ph type="sldNum" sz="quarter" idx="12"/>
          </p:nvPr>
        </p:nvSpPr>
        <p:spPr/>
        <p:txBody>
          <a:bodyPr/>
          <a:lstStyle/>
          <a:p>
            <a:pPr>
              <a:defRPr/>
            </a:pPr>
            <a:fld id="{6DA08C4C-D18F-4123-AE66-6658D0BCB579}" type="slidenum">
              <a:rPr lang="en-US"/>
              <a:pPr>
                <a:defRPr/>
              </a:pPr>
              <a:t>12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bg/>
                                          </p:spTgt>
                                        </p:tgtEl>
                                        <p:attrNameLst>
                                          <p:attrName>style.visibility</p:attrName>
                                        </p:attrNameLst>
                                      </p:cBhvr>
                                      <p:to>
                                        <p:strVal val="visible"/>
                                      </p:to>
                                    </p:set>
                                    <p:anim calcmode="lin" valueType="num">
                                      <p:cBhvr additive="base">
                                        <p:cTn id="7" dur="500" fill="hold"/>
                                        <p:tgtEl>
                                          <p:spTgt spid="614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686800" cy="609600"/>
          </a:xfrm>
        </p:spPr>
        <p:txBody>
          <a:bodyPr rtlCol="0">
            <a:normAutofit fontScale="90000"/>
          </a:bodyPr>
          <a:lstStyle/>
          <a:p>
            <a:pPr fontAlgn="auto">
              <a:spcAft>
                <a:spcPts val="0"/>
              </a:spcAft>
              <a:defRPr/>
            </a:pPr>
            <a:r>
              <a:rPr lang="en-US" dirty="0" smtClean="0"/>
              <a:t>Who Are Managers?</a:t>
            </a:r>
            <a:endParaRPr lang="en-US" dirty="0"/>
          </a:p>
        </p:txBody>
      </p:sp>
      <p:sp>
        <p:nvSpPr>
          <p:cNvPr id="14339" name="Content Placeholder 2"/>
          <p:cNvSpPr>
            <a:spLocks noGrp="1"/>
          </p:cNvSpPr>
          <p:nvPr>
            <p:ph idx="1"/>
          </p:nvPr>
        </p:nvSpPr>
        <p:spPr>
          <a:xfrm>
            <a:off x="304800" y="1554163"/>
            <a:ext cx="8686800" cy="5303837"/>
          </a:xfrm>
        </p:spPr>
        <p:txBody>
          <a:bodyPr/>
          <a:lstStyle/>
          <a:p>
            <a:r>
              <a:rPr lang="en-US" b="1" smtClean="0"/>
              <a:t>Manager</a:t>
            </a:r>
          </a:p>
          <a:p>
            <a:pPr lvl="1"/>
            <a:r>
              <a:rPr lang="en-US" smtClean="0"/>
              <a:t>Someone who works with and through other people by coordinating and integrating their work activities in order to accomplish organizational goals.</a:t>
            </a:r>
          </a:p>
          <a:p>
            <a:pPr lvl="1"/>
            <a:r>
              <a:rPr lang="en-US" b="1" smtClean="0"/>
              <a:t>Classification </a:t>
            </a:r>
          </a:p>
          <a:p>
            <a:r>
              <a:rPr lang="en-US" sz="2000" smtClean="0"/>
              <a:t>First-line Managers</a:t>
            </a:r>
          </a:p>
          <a:p>
            <a:pPr lvl="1"/>
            <a:r>
              <a:rPr lang="en-US" sz="1800" smtClean="0"/>
              <a:t>Are at the lowest level of management and manage the work of non-managerial employees.</a:t>
            </a:r>
          </a:p>
          <a:p>
            <a:r>
              <a:rPr lang="en-US" sz="2000" smtClean="0"/>
              <a:t>Middle Managers</a:t>
            </a:r>
          </a:p>
          <a:p>
            <a:pPr lvl="1"/>
            <a:r>
              <a:rPr lang="en-US" sz="1800" smtClean="0"/>
              <a:t>Manage the work of first-line managers.</a:t>
            </a:r>
          </a:p>
          <a:p>
            <a:r>
              <a:rPr lang="en-US" sz="2000" smtClean="0"/>
              <a:t>Top Managers</a:t>
            </a:r>
          </a:p>
          <a:p>
            <a:pPr lvl="1"/>
            <a:r>
              <a:rPr lang="en-US" sz="1800" smtClean="0"/>
              <a:t>Are responsible for making organization-wide decisions and establishing plans and goals that affect the entire organization.</a:t>
            </a:r>
          </a:p>
          <a:p>
            <a:pPr lvl="1"/>
            <a:endParaRPr lang="en-US" b="1" smtClean="0"/>
          </a:p>
          <a:p>
            <a:pPr>
              <a:buFont typeface="Wingdings 2" pitchFamily="18" charset="2"/>
              <a:buNone/>
            </a:pPr>
            <a:endParaRPr lang="en-US" smtClean="0"/>
          </a:p>
        </p:txBody>
      </p:sp>
      <p:sp>
        <p:nvSpPr>
          <p:cNvPr id="4" name="Slide Number Placeholder 3"/>
          <p:cNvSpPr>
            <a:spLocks noGrp="1"/>
          </p:cNvSpPr>
          <p:nvPr>
            <p:ph type="sldNum" sz="quarter" idx="12"/>
          </p:nvPr>
        </p:nvSpPr>
        <p:spPr/>
        <p:txBody>
          <a:bodyPr/>
          <a:lstStyle/>
          <a:p>
            <a:pPr>
              <a:defRPr/>
            </a:pPr>
            <a:fld id="{A8B58F43-8BBA-421A-8BA0-31D0A7F7EABD}" type="slidenum">
              <a:rPr lang="en-US"/>
              <a:pPr>
                <a:defRPr/>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Luther </a:t>
            </a:r>
            <a:r>
              <a:rPr lang="en-US" dirty="0" err="1" smtClean="0"/>
              <a:t>Gullick</a:t>
            </a:r>
            <a:r>
              <a:rPr lang="en-US" dirty="0" smtClean="0"/>
              <a:t> has given a keyword ’</a:t>
            </a:r>
            <a:r>
              <a:rPr lang="en-US" b="1" dirty="0" smtClean="0"/>
              <a:t>POSDCORB</a:t>
            </a:r>
            <a:r>
              <a:rPr lang="en-US" dirty="0" smtClean="0"/>
              <a:t>’ where P stands for Planning, O for Organizing, S for Staffing, D for Directing, Co for Co-ordination, R for reporting &amp; B for Budgeting. But the most widely accepted are functions of management given by KOONTZ and O’DONNEL i.e. </a:t>
            </a:r>
            <a:r>
              <a:rPr lang="en-US" b="1" dirty="0" smtClean="0"/>
              <a:t>Planning</a:t>
            </a:r>
            <a:r>
              <a:rPr lang="en-US" dirty="0" smtClean="0"/>
              <a:t>, </a:t>
            </a:r>
            <a:r>
              <a:rPr lang="en-US" b="1" dirty="0" smtClean="0"/>
              <a:t>Organizing</a:t>
            </a:r>
            <a:r>
              <a:rPr lang="en-US" dirty="0" smtClean="0"/>
              <a:t>, </a:t>
            </a:r>
            <a:r>
              <a:rPr lang="en-US" b="1" dirty="0" smtClean="0"/>
              <a:t>Staffing</a:t>
            </a:r>
            <a:r>
              <a:rPr lang="en-US" dirty="0" smtClean="0"/>
              <a:t>, </a:t>
            </a:r>
            <a:r>
              <a:rPr lang="en-US" b="1" dirty="0" smtClean="0"/>
              <a:t>Directing</a:t>
            </a:r>
            <a:r>
              <a:rPr lang="en-US" dirty="0" smtClean="0"/>
              <a:t> and </a:t>
            </a:r>
            <a:r>
              <a:rPr lang="en-US" b="1" dirty="0" smtClean="0"/>
              <a:t>Controlling</a:t>
            </a:r>
            <a:endParaRPr lang="en-US" dirty="0"/>
          </a:p>
        </p:txBody>
      </p:sp>
      <p:sp>
        <p:nvSpPr>
          <p:cNvPr id="4" name="Title 1"/>
          <p:cNvSpPr>
            <a:spLocks noGrp="1"/>
          </p:cNvSpPr>
          <p:nvPr>
            <p:ph type="title"/>
          </p:nvPr>
        </p:nvSpPr>
        <p:spPr>
          <a:xfrm>
            <a:off x="304800" y="762000"/>
            <a:ext cx="8686800" cy="1066800"/>
          </a:xfrm>
        </p:spPr>
        <p:txBody>
          <a:bodyPr/>
          <a:lstStyle/>
          <a:p>
            <a:r>
              <a:rPr lang="en-US" dirty="0" smtClean="0"/>
              <a:t>What do Managers Do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04800" y="762000"/>
            <a:ext cx="8686800" cy="1066800"/>
          </a:xfrm>
        </p:spPr>
        <p:txBody>
          <a:bodyPr/>
          <a:lstStyle/>
          <a:p>
            <a:r>
              <a:rPr lang="en-US" dirty="0" smtClean="0"/>
              <a:t>What do Managers Do ?</a:t>
            </a:r>
          </a:p>
        </p:txBody>
      </p:sp>
      <p:sp>
        <p:nvSpPr>
          <p:cNvPr id="15363" name="Content Placeholder 2"/>
          <p:cNvSpPr>
            <a:spLocks noGrp="1"/>
          </p:cNvSpPr>
          <p:nvPr>
            <p:ph idx="1"/>
          </p:nvPr>
        </p:nvSpPr>
        <p:spPr>
          <a:xfrm>
            <a:off x="304800" y="1828800"/>
            <a:ext cx="8686800" cy="5029200"/>
          </a:xfrm>
        </p:spPr>
        <p:txBody>
          <a:bodyPr/>
          <a:lstStyle/>
          <a:p>
            <a:r>
              <a:rPr lang="en-US" dirty="0" smtClean="0"/>
              <a:t>Functional Approach</a:t>
            </a:r>
          </a:p>
          <a:p>
            <a:pPr lvl="1"/>
            <a:r>
              <a:rPr lang="en-US" dirty="0" smtClean="0"/>
              <a:t>Planning</a:t>
            </a:r>
          </a:p>
          <a:p>
            <a:pPr lvl="2"/>
            <a:r>
              <a:rPr lang="en-US" dirty="0" smtClean="0"/>
              <a:t>Defining goals, establishing strategies to achieve goals, developing plans to integrate and coordinate activities.</a:t>
            </a:r>
          </a:p>
          <a:p>
            <a:pPr lvl="1"/>
            <a:r>
              <a:rPr lang="en-US" dirty="0" smtClean="0"/>
              <a:t>Organizing</a:t>
            </a:r>
          </a:p>
          <a:p>
            <a:pPr lvl="2"/>
            <a:r>
              <a:rPr lang="en-US" dirty="0" smtClean="0"/>
              <a:t>Arranging work to accomplish organizational goals.</a:t>
            </a:r>
          </a:p>
          <a:p>
            <a:pPr lvl="1"/>
            <a:r>
              <a:rPr lang="en-US" dirty="0" smtClean="0"/>
              <a:t>Staffing </a:t>
            </a:r>
          </a:p>
          <a:p>
            <a:pPr lvl="2"/>
            <a:r>
              <a:rPr lang="en-US" dirty="0" smtClean="0"/>
              <a:t>Recruitment of right person for the right job.</a:t>
            </a:r>
          </a:p>
          <a:p>
            <a:pPr lvl="1"/>
            <a:r>
              <a:rPr lang="en-US" dirty="0" smtClean="0"/>
              <a:t>Directing </a:t>
            </a:r>
          </a:p>
          <a:p>
            <a:pPr lvl="2"/>
            <a:r>
              <a:rPr lang="en-US" dirty="0" smtClean="0"/>
              <a:t>Working with and through people to accomplish goals.</a:t>
            </a:r>
          </a:p>
          <a:p>
            <a:pPr lvl="1"/>
            <a:r>
              <a:rPr lang="en-US" dirty="0" smtClean="0"/>
              <a:t>Controlling</a:t>
            </a:r>
          </a:p>
          <a:p>
            <a:pPr lvl="2"/>
            <a:r>
              <a:rPr lang="en-US" dirty="0" smtClean="0"/>
              <a:t>Monitoring, comparing, and correcting the work.</a:t>
            </a:r>
          </a:p>
          <a:p>
            <a:endParaRPr lang="en-US" dirty="0" smtClean="0"/>
          </a:p>
        </p:txBody>
      </p:sp>
      <p:sp>
        <p:nvSpPr>
          <p:cNvPr id="4" name="Slide Number Placeholder 3"/>
          <p:cNvSpPr>
            <a:spLocks noGrp="1"/>
          </p:cNvSpPr>
          <p:nvPr>
            <p:ph type="sldNum" sz="quarter" idx="12"/>
          </p:nvPr>
        </p:nvSpPr>
        <p:spPr/>
        <p:txBody>
          <a:bodyPr/>
          <a:lstStyle/>
          <a:p>
            <a:pPr>
              <a:defRPr/>
            </a:pPr>
            <a:fld id="{99A39B26-2698-47CB-87D7-EA98D1CA9304}" type="slidenum">
              <a:rPr lang="en-US"/>
              <a:pPr>
                <a:defRPr/>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04800" y="1143000"/>
            <a:ext cx="8686800" cy="914400"/>
          </a:xfrm>
        </p:spPr>
        <p:txBody>
          <a:bodyPr/>
          <a:lstStyle/>
          <a:p>
            <a:r>
              <a:rPr lang="en-US" smtClean="0"/>
              <a:t>Managers do Management </a:t>
            </a:r>
          </a:p>
        </p:txBody>
      </p:sp>
      <p:pic>
        <p:nvPicPr>
          <p:cNvPr id="5" name="Picture 8"/>
          <p:cNvPicPr>
            <a:picLocks noGrp="1" noChangeAspect="1" noChangeArrowheads="1"/>
          </p:cNvPicPr>
          <p:nvPr>
            <p:ph idx="1"/>
          </p:nvPr>
        </p:nvPicPr>
        <p:blipFill>
          <a:blip r:embed="rId3"/>
          <a:stretch>
            <a:fillRect/>
          </a:stretch>
        </p:blipFill>
        <p:spPr>
          <a:xfrm>
            <a:off x="457200" y="2907710"/>
            <a:ext cx="8229600" cy="2444343"/>
          </a:xfrm>
          <a:noFill/>
        </p:spPr>
      </p:pic>
      <p:sp>
        <p:nvSpPr>
          <p:cNvPr id="4" name="Slide Number Placeholder 3"/>
          <p:cNvSpPr>
            <a:spLocks noGrp="1"/>
          </p:cNvSpPr>
          <p:nvPr>
            <p:ph type="sldNum" sz="quarter" idx="12"/>
          </p:nvPr>
        </p:nvSpPr>
        <p:spPr/>
        <p:txBody>
          <a:bodyPr/>
          <a:lstStyle/>
          <a:p>
            <a:pPr>
              <a:defRPr/>
            </a:pPr>
            <a:fld id="{C2F7A20B-0D02-464C-A1C5-0CFEC6E97903}" type="slidenum">
              <a:rPr lang="en-US" smtClean="0"/>
              <a:pPr>
                <a:defRPr/>
              </a:pPr>
              <a:t>16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04800" y="914400"/>
            <a:ext cx="8686800" cy="762000"/>
          </a:xfrm>
        </p:spPr>
        <p:txBody>
          <a:bodyPr>
            <a:normAutofit fontScale="90000"/>
          </a:bodyPr>
          <a:lstStyle/>
          <a:p>
            <a:r>
              <a:rPr lang="en-US" smtClean="0"/>
              <a:t>What do Managers do ?</a:t>
            </a:r>
          </a:p>
        </p:txBody>
      </p:sp>
      <p:sp>
        <p:nvSpPr>
          <p:cNvPr id="18435" name="Content Placeholder 2"/>
          <p:cNvSpPr>
            <a:spLocks noGrp="1"/>
          </p:cNvSpPr>
          <p:nvPr>
            <p:ph idx="1"/>
          </p:nvPr>
        </p:nvSpPr>
        <p:spPr/>
        <p:txBody>
          <a:bodyPr/>
          <a:lstStyle/>
          <a:p>
            <a:pPr lvl="1" eaLnBrk="1" hangingPunct="1"/>
            <a:endParaRPr lang="en-US" smtClean="0"/>
          </a:p>
          <a:p>
            <a:pPr lvl="1" eaLnBrk="1" hangingPunct="1"/>
            <a:r>
              <a:rPr lang="en-US" smtClean="0"/>
              <a:t>Efficiency</a:t>
            </a:r>
          </a:p>
          <a:p>
            <a:pPr lvl="2" eaLnBrk="1" hangingPunct="1"/>
            <a:r>
              <a:rPr lang="en-US" smtClean="0"/>
              <a:t>“Doing things right”</a:t>
            </a:r>
          </a:p>
          <a:p>
            <a:pPr lvl="3" eaLnBrk="1" hangingPunct="1"/>
            <a:r>
              <a:rPr lang="en-US" smtClean="0"/>
              <a:t>Getting the most output for</a:t>
            </a:r>
          </a:p>
          <a:p>
            <a:pPr lvl="3" eaLnBrk="1" hangingPunct="1">
              <a:buFont typeface="Wingdings 2" pitchFamily="18" charset="2"/>
              <a:buNone/>
            </a:pPr>
            <a:r>
              <a:rPr lang="en-US" smtClean="0"/>
              <a:t>    the least inputs</a:t>
            </a:r>
          </a:p>
          <a:p>
            <a:pPr lvl="1" eaLnBrk="1" hangingPunct="1"/>
            <a:r>
              <a:rPr lang="en-US" smtClean="0"/>
              <a:t>Effectiveness</a:t>
            </a:r>
          </a:p>
          <a:p>
            <a:pPr lvl="2" eaLnBrk="1" hangingPunct="1"/>
            <a:r>
              <a:rPr lang="en-US" smtClean="0"/>
              <a:t>“Doing the right things”</a:t>
            </a:r>
          </a:p>
          <a:p>
            <a:pPr lvl="3" eaLnBrk="1" hangingPunct="1"/>
            <a:r>
              <a:rPr lang="en-US" smtClean="0"/>
              <a:t>Attaining organizational goals</a:t>
            </a:r>
          </a:p>
          <a:p>
            <a:pPr lvl="3" eaLnBrk="1" hangingPunct="1">
              <a:buFont typeface="Wingdings 2" pitchFamily="18" charset="2"/>
              <a:buNone/>
            </a:pPr>
            <a:endParaRPr lang="en-US" smtClean="0"/>
          </a:p>
          <a:p>
            <a:pPr>
              <a:buFont typeface="Wingdings 2" pitchFamily="18" charset="2"/>
              <a:buNone/>
            </a:pPr>
            <a:endParaRPr lang="en-US" smtClean="0"/>
          </a:p>
          <a:p>
            <a:pPr>
              <a:buFont typeface="Wingdings 2" pitchFamily="18" charset="2"/>
              <a:buNone/>
            </a:pPr>
            <a:endParaRPr lang="en-US" smtClean="0"/>
          </a:p>
        </p:txBody>
      </p:sp>
      <p:sp>
        <p:nvSpPr>
          <p:cNvPr id="4" name="Slide Number Placeholder 3"/>
          <p:cNvSpPr>
            <a:spLocks noGrp="1"/>
          </p:cNvSpPr>
          <p:nvPr>
            <p:ph type="sldNum" sz="quarter" idx="12"/>
          </p:nvPr>
        </p:nvSpPr>
        <p:spPr/>
        <p:txBody>
          <a:bodyPr/>
          <a:lstStyle/>
          <a:p>
            <a:pPr>
              <a:defRPr/>
            </a:pPr>
            <a:fld id="{BA739451-1A87-48D3-9996-D5767384354B}" type="slidenum">
              <a:rPr lang="en-US" smtClean="0"/>
              <a:pPr>
                <a:defRPr/>
              </a:pPr>
              <a:t>17</a:t>
            </a:fld>
            <a:endParaRPr lang="en-US"/>
          </a:p>
        </p:txBody>
      </p:sp>
      <p:pic>
        <p:nvPicPr>
          <p:cNvPr id="5" name="Picture 8"/>
          <p:cNvPicPr>
            <a:picLocks noChangeAspect="1" noChangeArrowheads="1"/>
          </p:cNvPicPr>
          <p:nvPr/>
        </p:nvPicPr>
        <p:blipFill>
          <a:blip r:embed="rId2"/>
          <a:srcRect/>
          <a:stretch>
            <a:fillRect/>
          </a:stretch>
        </p:blipFill>
        <p:spPr bwMode="auto">
          <a:xfrm>
            <a:off x="5257800" y="1676400"/>
            <a:ext cx="3886200" cy="5181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04800" y="838200"/>
            <a:ext cx="8686800" cy="762000"/>
          </a:xfrm>
        </p:spPr>
        <p:txBody>
          <a:bodyPr/>
          <a:lstStyle/>
          <a:p>
            <a:r>
              <a:rPr lang="en-US" sz="2400" smtClean="0"/>
              <a:t>Management Skills and Management Function Matrix</a:t>
            </a:r>
          </a:p>
        </p:txBody>
      </p:sp>
      <p:pic>
        <p:nvPicPr>
          <p:cNvPr id="5" name="Picture 12"/>
          <p:cNvPicPr>
            <a:picLocks noGrp="1" noChangeAspect="1" noChangeArrowheads="1"/>
          </p:cNvPicPr>
          <p:nvPr>
            <p:ph idx="1"/>
          </p:nvPr>
        </p:nvPicPr>
        <p:blipFill>
          <a:blip r:embed="rId2"/>
          <a:stretch>
            <a:fillRect/>
          </a:stretch>
        </p:blipFill>
        <p:spPr>
          <a:xfrm>
            <a:off x="1354753" y="1935163"/>
            <a:ext cx="6434494" cy="4389437"/>
          </a:xfrm>
          <a:noFill/>
        </p:spPr>
      </p:pic>
      <p:sp>
        <p:nvSpPr>
          <p:cNvPr id="4" name="Slide Number Placeholder 3"/>
          <p:cNvSpPr>
            <a:spLocks noGrp="1"/>
          </p:cNvSpPr>
          <p:nvPr>
            <p:ph type="sldNum" sz="quarter" idx="12"/>
          </p:nvPr>
        </p:nvSpPr>
        <p:spPr/>
        <p:txBody>
          <a:bodyPr/>
          <a:lstStyle/>
          <a:p>
            <a:pPr>
              <a:defRPr/>
            </a:pPr>
            <a:fld id="{DDA72D85-A86E-491A-AF2E-C2B6AA8A635A}" type="slidenum">
              <a:rPr lang="en-US" smtClean="0"/>
              <a:pPr>
                <a:defRPr/>
              </a:pPr>
              <a:t>18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04800" y="1143000"/>
            <a:ext cx="8686800" cy="762000"/>
          </a:xfrm>
        </p:spPr>
        <p:txBody>
          <a:bodyPr>
            <a:normAutofit fontScale="90000"/>
          </a:bodyPr>
          <a:lstStyle/>
          <a:p>
            <a:r>
              <a:rPr lang="en-US" smtClean="0"/>
              <a:t>What Roles do Managers Play ?</a:t>
            </a:r>
          </a:p>
        </p:txBody>
      </p:sp>
      <p:sp>
        <p:nvSpPr>
          <p:cNvPr id="21507" name="Content Placeholder 2"/>
          <p:cNvSpPr>
            <a:spLocks noGrp="1"/>
          </p:cNvSpPr>
          <p:nvPr>
            <p:ph idx="1"/>
          </p:nvPr>
        </p:nvSpPr>
        <p:spPr>
          <a:xfrm>
            <a:off x="304800" y="1981200"/>
            <a:ext cx="8686800" cy="4495800"/>
          </a:xfrm>
        </p:spPr>
        <p:txBody>
          <a:bodyPr/>
          <a:lstStyle/>
          <a:p>
            <a:pPr eaLnBrk="1" hangingPunct="1"/>
            <a:r>
              <a:rPr lang="en-US" smtClean="0"/>
              <a:t>Management Roles Approach</a:t>
            </a:r>
          </a:p>
          <a:p>
            <a:pPr lvl="1" eaLnBrk="1" hangingPunct="1"/>
            <a:r>
              <a:rPr lang="en-US" smtClean="0"/>
              <a:t>Interpersonal roles</a:t>
            </a:r>
          </a:p>
          <a:p>
            <a:pPr lvl="2" eaLnBrk="1" hangingPunct="1"/>
            <a:r>
              <a:rPr lang="en-US" smtClean="0"/>
              <a:t>Figurehead, leader, liaison</a:t>
            </a:r>
          </a:p>
          <a:p>
            <a:pPr lvl="1" eaLnBrk="1" hangingPunct="1"/>
            <a:r>
              <a:rPr lang="en-US" smtClean="0"/>
              <a:t>Informational roles</a:t>
            </a:r>
          </a:p>
          <a:p>
            <a:pPr lvl="2" eaLnBrk="1" hangingPunct="1"/>
            <a:r>
              <a:rPr lang="en-US" smtClean="0"/>
              <a:t>Monitor, disseminator, spokesperson</a:t>
            </a:r>
          </a:p>
          <a:p>
            <a:pPr lvl="1" eaLnBrk="1" hangingPunct="1"/>
            <a:r>
              <a:rPr lang="en-US" smtClean="0"/>
              <a:t>Decisional roles</a:t>
            </a:r>
          </a:p>
          <a:p>
            <a:pPr lvl="2" eaLnBrk="1" hangingPunct="1"/>
            <a:r>
              <a:rPr lang="en-US" smtClean="0"/>
              <a:t>Disturbance handler, resource allocator, negotiator</a:t>
            </a:r>
          </a:p>
          <a:p>
            <a:endParaRPr lang="en-US" smtClean="0"/>
          </a:p>
        </p:txBody>
      </p:sp>
      <p:sp>
        <p:nvSpPr>
          <p:cNvPr id="4" name="Slide Number Placeholder 3"/>
          <p:cNvSpPr>
            <a:spLocks noGrp="1"/>
          </p:cNvSpPr>
          <p:nvPr>
            <p:ph type="sldNum" sz="quarter" idx="12"/>
          </p:nvPr>
        </p:nvSpPr>
        <p:spPr/>
        <p:txBody>
          <a:bodyPr/>
          <a:lstStyle/>
          <a:p>
            <a:pPr>
              <a:defRPr/>
            </a:pPr>
            <a:fld id="{8E0FD9DA-F46F-441E-AF94-E2E2233AFF67}" type="slidenum">
              <a:rPr lang="en-US" smtClean="0"/>
              <a:pPr>
                <a:defRPr/>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838200"/>
            <a:ext cx="8686800" cy="838200"/>
          </a:xfrm>
        </p:spPr>
        <p:txBody>
          <a:bodyPr/>
          <a:lstStyle/>
          <a:p>
            <a:r>
              <a:rPr lang="en-US" smtClean="0"/>
              <a:t>Questions for the Session </a:t>
            </a:r>
          </a:p>
        </p:txBody>
      </p:sp>
      <p:sp>
        <p:nvSpPr>
          <p:cNvPr id="4099" name="Content Placeholder 2"/>
          <p:cNvSpPr>
            <a:spLocks noGrp="1"/>
          </p:cNvSpPr>
          <p:nvPr>
            <p:ph idx="1"/>
          </p:nvPr>
        </p:nvSpPr>
        <p:spPr>
          <a:xfrm>
            <a:off x="304800" y="1752600"/>
            <a:ext cx="8686800" cy="4327525"/>
          </a:xfrm>
        </p:spPr>
        <p:txBody>
          <a:bodyPr/>
          <a:lstStyle/>
          <a:p>
            <a:pPr eaLnBrk="1" hangingPunct="1">
              <a:spcBef>
                <a:spcPct val="50000"/>
              </a:spcBef>
              <a:buFontTx/>
              <a:buNone/>
            </a:pPr>
            <a:r>
              <a:rPr lang="en-US" sz="2400" b="1" dirty="0" smtClean="0">
                <a:solidFill>
                  <a:srgbClr val="CC3300"/>
                </a:solidFill>
              </a:rPr>
              <a:t>Who Are Managers?</a:t>
            </a:r>
          </a:p>
          <a:p>
            <a:pPr marL="398463" lvl="1" indent="-173038" eaLnBrk="1" hangingPunct="1">
              <a:spcBef>
                <a:spcPct val="50000"/>
              </a:spcBef>
              <a:buFontTx/>
              <a:buChar char="•"/>
            </a:pPr>
            <a:r>
              <a:rPr lang="en-US" sz="2000" b="1" dirty="0" smtClean="0"/>
              <a:t>Explain how manager differ from non-managerial employees.</a:t>
            </a:r>
          </a:p>
          <a:p>
            <a:pPr marL="398463" lvl="1" indent="-173038" eaLnBrk="1" hangingPunct="1">
              <a:spcBef>
                <a:spcPct val="50000"/>
              </a:spcBef>
              <a:buFontTx/>
              <a:buChar char="•"/>
            </a:pPr>
            <a:r>
              <a:rPr lang="en-US" sz="2000" b="1" dirty="0" smtClean="0"/>
              <a:t>Discuss how to classify managers in organizations.</a:t>
            </a:r>
          </a:p>
          <a:p>
            <a:pPr eaLnBrk="1" hangingPunct="1">
              <a:spcBef>
                <a:spcPct val="50000"/>
              </a:spcBef>
              <a:buFontTx/>
              <a:buNone/>
            </a:pPr>
            <a:r>
              <a:rPr lang="en-US" sz="2400" b="1" dirty="0" smtClean="0">
                <a:solidFill>
                  <a:srgbClr val="CC3300"/>
                </a:solidFill>
              </a:rPr>
              <a:t>What Is Management?</a:t>
            </a:r>
          </a:p>
          <a:p>
            <a:pPr marL="398463" lvl="1" indent="-173038" eaLnBrk="1" hangingPunct="1">
              <a:spcBef>
                <a:spcPct val="50000"/>
              </a:spcBef>
              <a:buFontTx/>
              <a:buChar char="•"/>
            </a:pPr>
            <a:r>
              <a:rPr lang="en-US" sz="2000" b="1" dirty="0" smtClean="0"/>
              <a:t>Define management.</a:t>
            </a:r>
          </a:p>
          <a:p>
            <a:pPr marL="398463" lvl="1" indent="-173038" eaLnBrk="1" hangingPunct="1">
              <a:spcBef>
                <a:spcPct val="50000"/>
              </a:spcBef>
              <a:buFontTx/>
              <a:buChar char="•"/>
            </a:pPr>
            <a:r>
              <a:rPr lang="en-US" sz="2000" b="1" dirty="0" smtClean="0"/>
              <a:t>Contrast efficiency and effectiveness.</a:t>
            </a:r>
          </a:p>
          <a:p>
            <a:pPr marL="398463" lvl="1" indent="-173038" eaLnBrk="1" hangingPunct="1">
              <a:spcBef>
                <a:spcPct val="50000"/>
              </a:spcBef>
              <a:buFontTx/>
              <a:buChar char="•"/>
            </a:pPr>
            <a:r>
              <a:rPr lang="en-US" sz="2000" b="1" dirty="0" smtClean="0"/>
              <a:t>Explain why efficiency and effectiveness are important to management.</a:t>
            </a:r>
          </a:p>
          <a:p>
            <a:endParaRPr lang="en-US" dirty="0" smtClean="0"/>
          </a:p>
        </p:txBody>
      </p:sp>
      <p:sp>
        <p:nvSpPr>
          <p:cNvPr id="4" name="Slide Number Placeholder 3"/>
          <p:cNvSpPr>
            <a:spLocks noGrp="1"/>
          </p:cNvSpPr>
          <p:nvPr>
            <p:ph type="sldNum" sz="quarter" idx="12"/>
          </p:nvPr>
        </p:nvSpPr>
        <p:spPr/>
        <p:txBody>
          <a:bodyPr/>
          <a:lstStyle/>
          <a:p>
            <a:pPr>
              <a:defRPr/>
            </a:pPr>
            <a:fld id="{73DF9834-EF79-4218-988E-A4561F4281A9}" type="slidenum">
              <a:rPr lang="en-US" smtClean="0"/>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04800" y="838200"/>
            <a:ext cx="8686800" cy="762000"/>
          </a:xfrm>
        </p:spPr>
        <p:txBody>
          <a:bodyPr/>
          <a:lstStyle/>
          <a:p>
            <a:r>
              <a:rPr lang="en-US" sz="3200" smtClean="0"/>
              <a:t>Mintzberg’s 10  Managerial Roles </a:t>
            </a:r>
          </a:p>
        </p:txBody>
      </p:sp>
      <p:sp>
        <p:nvSpPr>
          <p:cNvPr id="22531" name="Content Placeholder 2"/>
          <p:cNvSpPr>
            <a:spLocks noGrp="1"/>
          </p:cNvSpPr>
          <p:nvPr>
            <p:ph idx="1"/>
          </p:nvPr>
        </p:nvSpPr>
        <p:spPr>
          <a:xfrm>
            <a:off x="304800" y="1676400"/>
            <a:ext cx="8686800" cy="5181600"/>
          </a:xfrm>
        </p:spPr>
        <p:txBody>
          <a:bodyPr/>
          <a:lstStyle/>
          <a:p>
            <a:r>
              <a:rPr lang="en-US" sz="2000" b="1" smtClean="0"/>
              <a:t>INTERPERSONAL</a:t>
            </a:r>
            <a:r>
              <a:rPr lang="en-US" sz="2000" smtClean="0"/>
              <a:t> </a:t>
            </a:r>
          </a:p>
          <a:p>
            <a:r>
              <a:rPr lang="en-US" sz="2000" b="1" smtClean="0"/>
              <a:t>Figurehead</a:t>
            </a:r>
            <a:r>
              <a:rPr lang="en-US" sz="2000" smtClean="0"/>
              <a:t> Performs ceremonial and symbolic duties such as greeting visitors, signing legal documents</a:t>
            </a:r>
          </a:p>
          <a:p>
            <a:r>
              <a:rPr lang="en-US" sz="2000" smtClean="0"/>
              <a:t> </a:t>
            </a:r>
            <a:r>
              <a:rPr lang="en-US" sz="2000" b="1" smtClean="0"/>
              <a:t>Leader</a:t>
            </a:r>
            <a:r>
              <a:rPr lang="en-US" sz="2000" smtClean="0"/>
              <a:t> Direct and motivate subordinates, training, counseling, and communicating with subordinates</a:t>
            </a:r>
          </a:p>
          <a:p>
            <a:r>
              <a:rPr lang="en-US" sz="2000" smtClean="0"/>
              <a:t>  </a:t>
            </a:r>
            <a:r>
              <a:rPr lang="en-US" sz="2000" b="1" smtClean="0"/>
              <a:t>Liaison</a:t>
            </a:r>
            <a:r>
              <a:rPr lang="en-US" sz="2000" smtClean="0"/>
              <a:t> Maintain information links both inside and outside organizaion; use mail, phone calls, meetings </a:t>
            </a:r>
          </a:p>
          <a:p>
            <a:r>
              <a:rPr lang="en-US" sz="2000" b="1" smtClean="0"/>
              <a:t>INFORMATIONAL</a:t>
            </a:r>
            <a:r>
              <a:rPr lang="en-US" sz="2000" smtClean="0"/>
              <a:t> </a:t>
            </a:r>
          </a:p>
          <a:p>
            <a:r>
              <a:rPr lang="en-US" sz="2000" b="1" smtClean="0"/>
              <a:t>Monitor</a:t>
            </a:r>
            <a:r>
              <a:rPr lang="en-US" sz="2000" smtClean="0"/>
              <a:t> Seek and receive information, scan periodicals and reports, maintain personal contacts </a:t>
            </a:r>
          </a:p>
          <a:p>
            <a:r>
              <a:rPr lang="en-US" sz="2000" b="1" smtClean="0"/>
              <a:t>Disseminator</a:t>
            </a:r>
            <a:r>
              <a:rPr lang="en-US" sz="2000" smtClean="0"/>
              <a:t> Forward information to other organization members; send memos and reports, make phone calls </a:t>
            </a:r>
          </a:p>
          <a:p>
            <a:r>
              <a:rPr lang="en-US" sz="2000" b="1" smtClean="0"/>
              <a:t>Spokesperson</a:t>
            </a:r>
            <a:r>
              <a:rPr lang="en-US" sz="2000" smtClean="0"/>
              <a:t> Transmit information to outsiders through speeches, reports, memos; represent departmental interests</a:t>
            </a:r>
          </a:p>
        </p:txBody>
      </p:sp>
      <p:sp>
        <p:nvSpPr>
          <p:cNvPr id="4" name="Slide Number Placeholder 3"/>
          <p:cNvSpPr>
            <a:spLocks noGrp="1"/>
          </p:cNvSpPr>
          <p:nvPr>
            <p:ph type="sldNum" sz="quarter" idx="12"/>
          </p:nvPr>
        </p:nvSpPr>
        <p:spPr/>
        <p:txBody>
          <a:bodyPr/>
          <a:lstStyle/>
          <a:p>
            <a:pPr>
              <a:defRPr/>
            </a:pPr>
            <a:fld id="{BCD8C408-71DC-47C7-90CD-63A850089B3B}" type="slidenum">
              <a:rPr lang="en-US" smtClean="0"/>
              <a:pPr>
                <a:defRPr/>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04800" y="914400"/>
            <a:ext cx="8686800" cy="685800"/>
          </a:xfrm>
        </p:spPr>
        <p:txBody>
          <a:bodyPr>
            <a:normAutofit fontScale="90000"/>
          </a:bodyPr>
          <a:lstStyle/>
          <a:p>
            <a:r>
              <a:rPr lang="en-US" smtClean="0"/>
              <a:t>Mintzberg’s 10  Managerial Roles </a:t>
            </a:r>
          </a:p>
        </p:txBody>
      </p:sp>
      <p:sp>
        <p:nvSpPr>
          <p:cNvPr id="23555" name="Content Placeholder 2"/>
          <p:cNvSpPr>
            <a:spLocks noGrp="1"/>
          </p:cNvSpPr>
          <p:nvPr>
            <p:ph idx="1"/>
          </p:nvPr>
        </p:nvSpPr>
        <p:spPr>
          <a:xfrm>
            <a:off x="304800" y="1752600"/>
            <a:ext cx="8686800" cy="4648200"/>
          </a:xfrm>
        </p:spPr>
        <p:txBody>
          <a:bodyPr/>
          <a:lstStyle/>
          <a:p>
            <a:r>
              <a:rPr lang="en-US" sz="2400" b="1" smtClean="0"/>
              <a:t>DECISIONAL</a:t>
            </a:r>
            <a:r>
              <a:rPr lang="en-US" sz="2400" smtClean="0"/>
              <a:t> </a:t>
            </a:r>
          </a:p>
          <a:p>
            <a:r>
              <a:rPr lang="en-US" sz="2400" b="1" smtClean="0"/>
              <a:t>Entrepreneur</a:t>
            </a:r>
            <a:r>
              <a:rPr lang="en-US" sz="2400" smtClean="0"/>
              <a:t> Initiate improvement projects, identify new ideas, delegate idea responsibility to others </a:t>
            </a:r>
          </a:p>
          <a:p>
            <a:r>
              <a:rPr lang="en-US" sz="2400" b="1" smtClean="0"/>
              <a:t>Disturbance Handler</a:t>
            </a:r>
            <a:r>
              <a:rPr lang="en-US" sz="2400" smtClean="0"/>
              <a:t> Take corrective action during disputes or crises; resolve conflicts among subordinates; adapt to environmental crises </a:t>
            </a:r>
          </a:p>
          <a:p>
            <a:r>
              <a:rPr lang="en-US" sz="2400" b="1" smtClean="0"/>
              <a:t>Resource Allocator</a:t>
            </a:r>
            <a:r>
              <a:rPr lang="en-US" sz="2400" smtClean="0"/>
              <a:t> Decide who gets resources, scheduling, budgeting, setting priorities </a:t>
            </a:r>
          </a:p>
          <a:p>
            <a:r>
              <a:rPr lang="en-US" sz="2400" b="1" smtClean="0"/>
              <a:t>Negotiator</a:t>
            </a:r>
            <a:r>
              <a:rPr lang="en-US" sz="2400" smtClean="0"/>
              <a:t> Represent department during negotiation of union contracts, sales, purchases, budgets</a:t>
            </a:r>
          </a:p>
        </p:txBody>
      </p:sp>
      <p:sp>
        <p:nvSpPr>
          <p:cNvPr id="4" name="Slide Number Placeholder 3"/>
          <p:cNvSpPr>
            <a:spLocks noGrp="1"/>
          </p:cNvSpPr>
          <p:nvPr>
            <p:ph type="sldNum" sz="quarter" idx="12"/>
          </p:nvPr>
        </p:nvSpPr>
        <p:spPr/>
        <p:txBody>
          <a:bodyPr/>
          <a:lstStyle/>
          <a:p>
            <a:pPr>
              <a:defRPr/>
            </a:pPr>
            <a:fld id="{1A11629D-3FB3-41FA-BB4D-57A5E74EBC98}" type="slidenum">
              <a:rPr lang="en-US" smtClean="0"/>
              <a:pPr>
                <a:defRPr/>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04800" y="838200"/>
            <a:ext cx="8686800" cy="1219200"/>
          </a:xfrm>
        </p:spPr>
        <p:txBody>
          <a:bodyPr>
            <a:normAutofit fontScale="90000"/>
          </a:bodyPr>
          <a:lstStyle/>
          <a:p>
            <a:r>
              <a:rPr lang="en-US" smtClean="0"/>
              <a:t>How The Manager’s Job Is Changing</a:t>
            </a:r>
          </a:p>
        </p:txBody>
      </p:sp>
      <p:sp>
        <p:nvSpPr>
          <p:cNvPr id="24579" name="Content Placeholder 2"/>
          <p:cNvSpPr>
            <a:spLocks noGrp="1"/>
          </p:cNvSpPr>
          <p:nvPr>
            <p:ph idx="1"/>
          </p:nvPr>
        </p:nvSpPr>
        <p:spPr>
          <a:xfrm>
            <a:off x="304800" y="2286000"/>
            <a:ext cx="8686800" cy="4572000"/>
          </a:xfrm>
        </p:spPr>
        <p:txBody>
          <a:bodyPr/>
          <a:lstStyle/>
          <a:p>
            <a:pPr eaLnBrk="1" hangingPunct="1"/>
            <a:r>
              <a:rPr lang="en-US" sz="2000" b="1" smtClean="0"/>
              <a:t>The Increasing Importance of Customers</a:t>
            </a:r>
          </a:p>
          <a:p>
            <a:pPr eaLnBrk="1" hangingPunct="1"/>
            <a:endParaRPr lang="en-US" sz="2000" smtClean="0"/>
          </a:p>
          <a:p>
            <a:pPr lvl="1" eaLnBrk="1" hangingPunct="1"/>
            <a:r>
              <a:rPr lang="en-US" sz="2000" smtClean="0"/>
              <a:t>Customers: the reason that organizations exist</a:t>
            </a:r>
          </a:p>
          <a:p>
            <a:pPr lvl="2" eaLnBrk="1" hangingPunct="1"/>
            <a:r>
              <a:rPr lang="en-US" sz="2000" smtClean="0"/>
              <a:t>Managing customer relationships is the responsibility of all managers and employees.</a:t>
            </a:r>
          </a:p>
          <a:p>
            <a:pPr lvl="2" eaLnBrk="1" hangingPunct="1"/>
            <a:r>
              <a:rPr lang="en-US" sz="2000" smtClean="0"/>
              <a:t>Consistent high quality customer service is essential for survival.</a:t>
            </a:r>
          </a:p>
          <a:p>
            <a:pPr lvl="2" eaLnBrk="1" hangingPunct="1"/>
            <a:endParaRPr lang="en-US" sz="2000" smtClean="0"/>
          </a:p>
          <a:p>
            <a:pPr eaLnBrk="1" hangingPunct="1"/>
            <a:r>
              <a:rPr lang="en-US" sz="2000" b="1" smtClean="0"/>
              <a:t>Innovation</a:t>
            </a:r>
          </a:p>
          <a:p>
            <a:pPr eaLnBrk="1" hangingPunct="1"/>
            <a:endParaRPr lang="en-US" sz="2000" smtClean="0"/>
          </a:p>
          <a:p>
            <a:pPr lvl="1" eaLnBrk="1" hangingPunct="1"/>
            <a:r>
              <a:rPr lang="en-US" sz="2000" smtClean="0"/>
              <a:t>Doing things differently, exploring new territory, and taking risks</a:t>
            </a:r>
          </a:p>
          <a:p>
            <a:pPr lvl="2" eaLnBrk="1" hangingPunct="1"/>
            <a:r>
              <a:rPr lang="en-US" sz="2000" smtClean="0"/>
              <a:t>Managers should encourage employees to be aware of and act on opportunities for innovation.</a:t>
            </a:r>
          </a:p>
          <a:p>
            <a:endParaRPr lang="en-US" sz="2000" smtClean="0"/>
          </a:p>
        </p:txBody>
      </p:sp>
      <p:sp>
        <p:nvSpPr>
          <p:cNvPr id="4" name="Slide Number Placeholder 3"/>
          <p:cNvSpPr>
            <a:spLocks noGrp="1"/>
          </p:cNvSpPr>
          <p:nvPr>
            <p:ph type="sldNum" sz="quarter" idx="12"/>
          </p:nvPr>
        </p:nvSpPr>
        <p:spPr/>
        <p:txBody>
          <a:bodyPr/>
          <a:lstStyle/>
          <a:p>
            <a:pPr>
              <a:defRPr/>
            </a:pPr>
            <a:fld id="{B7863B83-7F6F-4FEC-BA05-34A9AB344F1A}" type="slidenum">
              <a:rPr lang="en-US" smtClean="0"/>
              <a:pPr>
                <a:defRPr/>
              </a:pPr>
              <a:t>22</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04800" y="609600"/>
            <a:ext cx="8686800" cy="838200"/>
          </a:xfrm>
        </p:spPr>
        <p:txBody>
          <a:bodyPr/>
          <a:lstStyle/>
          <a:p>
            <a:r>
              <a:rPr lang="en-US" sz="2800" smtClean="0"/>
              <a:t>Changes Impacting the Manager’s Job</a:t>
            </a:r>
          </a:p>
        </p:txBody>
      </p:sp>
      <p:pic>
        <p:nvPicPr>
          <p:cNvPr id="5" name="Picture 8"/>
          <p:cNvPicPr>
            <a:picLocks noGrp="1" noChangeAspect="1" noChangeArrowheads="1"/>
          </p:cNvPicPr>
          <p:nvPr>
            <p:ph idx="1"/>
          </p:nvPr>
        </p:nvPicPr>
        <p:blipFill>
          <a:blip r:embed="rId2"/>
          <a:srcRect/>
          <a:stretch>
            <a:fillRect/>
          </a:stretch>
        </p:blipFill>
        <p:spPr>
          <a:xfrm>
            <a:off x="381000" y="1828800"/>
            <a:ext cx="8229600" cy="5029200"/>
          </a:xfrm>
          <a:noFill/>
        </p:spPr>
      </p:pic>
      <p:sp>
        <p:nvSpPr>
          <p:cNvPr id="4" name="Slide Number Placeholder 3"/>
          <p:cNvSpPr>
            <a:spLocks noGrp="1"/>
          </p:cNvSpPr>
          <p:nvPr>
            <p:ph type="sldNum" sz="quarter" idx="12"/>
          </p:nvPr>
        </p:nvSpPr>
        <p:spPr/>
        <p:txBody>
          <a:bodyPr/>
          <a:lstStyle/>
          <a:p>
            <a:pPr>
              <a:defRPr/>
            </a:pPr>
            <a:fld id="{C05C8BAF-76F7-4BD6-A007-81786B24F2DF}" type="slidenum">
              <a:rPr lang="en-US" smtClean="0"/>
              <a:pPr>
                <a:defRPr/>
              </a:pPr>
              <a:t>23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bwMode="auto">
          <a:xfrm>
            <a:off x="304800" y="990600"/>
            <a:ext cx="8628063" cy="1371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200" smtClean="0"/>
              <a:t>Forces Influencing </a:t>
            </a:r>
            <a:br>
              <a:rPr lang="en-US" sz="3200" smtClean="0"/>
            </a:br>
            <a:r>
              <a:rPr lang="en-US" sz="3200" smtClean="0"/>
              <a:t>Organizations and  Management </a:t>
            </a:r>
          </a:p>
        </p:txBody>
      </p:sp>
      <p:sp>
        <p:nvSpPr>
          <p:cNvPr id="144387" name="Rectangle 3"/>
          <p:cNvSpPr>
            <a:spLocks noGrp="1" noChangeArrowheads="1"/>
          </p:cNvSpPr>
          <p:nvPr>
            <p:ph idx="1"/>
          </p:nvPr>
        </p:nvSpPr>
        <p:spPr bwMode="auto">
          <a:xfrm>
            <a:off x="609600" y="2590800"/>
            <a:ext cx="8001000" cy="3810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smtClean="0">
                <a:solidFill>
                  <a:schemeClr val="hlink"/>
                </a:solidFill>
              </a:rPr>
              <a:t>Social Forces</a:t>
            </a:r>
            <a:r>
              <a:rPr lang="en-US" smtClean="0"/>
              <a:t> - </a:t>
            </a:r>
            <a:r>
              <a:rPr lang="en-US" sz="2800" smtClean="0"/>
              <a:t>values, needs, and standards of behavior</a:t>
            </a:r>
          </a:p>
          <a:p>
            <a:pPr eaLnBrk="1" hangingPunct="1">
              <a:lnSpc>
                <a:spcPct val="90000"/>
              </a:lnSpc>
            </a:pPr>
            <a:r>
              <a:rPr lang="en-US" smtClean="0">
                <a:solidFill>
                  <a:schemeClr val="hlink"/>
                </a:solidFill>
              </a:rPr>
              <a:t>Political Forces</a:t>
            </a:r>
            <a:r>
              <a:rPr lang="en-US" smtClean="0"/>
              <a:t> - </a:t>
            </a:r>
            <a:r>
              <a:rPr lang="en-US" sz="2800" smtClean="0"/>
              <a:t>influence of political and legal institutions on people &amp; organizations</a:t>
            </a:r>
          </a:p>
          <a:p>
            <a:pPr eaLnBrk="1" hangingPunct="1">
              <a:lnSpc>
                <a:spcPct val="90000"/>
              </a:lnSpc>
            </a:pPr>
            <a:r>
              <a:rPr lang="en-US" smtClean="0">
                <a:solidFill>
                  <a:schemeClr val="hlink"/>
                </a:solidFill>
              </a:rPr>
              <a:t>Economic Forces</a:t>
            </a:r>
            <a:r>
              <a:rPr lang="en-US" smtClean="0"/>
              <a:t> - </a:t>
            </a:r>
            <a:r>
              <a:rPr lang="en-US" sz="2800" smtClean="0"/>
              <a:t>forces that affect the availability, production, &amp; distribution of a society’s resources among competing users</a:t>
            </a:r>
          </a:p>
        </p:txBody>
      </p:sp>
      <p:sp>
        <p:nvSpPr>
          <p:cNvPr id="26626" name="Slide Number Placeholder 3"/>
          <p:cNvSpPr>
            <a:spLocks noGrp="1"/>
          </p:cNvSpPr>
          <p:nvPr>
            <p:ph type="sldNum" sz="quarter" idx="12"/>
          </p:nvPr>
        </p:nvSpPr>
        <p:spPr>
          <a:noFill/>
        </p:spPr>
        <p:txBody>
          <a:bodyPr/>
          <a:lstStyle/>
          <a:p>
            <a:fld id="{75386425-D0B1-4F61-A1CC-AB550361E038}" type="slidenum">
              <a:rPr lang="en-US" smtClean="0">
                <a:latin typeface="Arial" pitchFamily="34" charset="0"/>
              </a:rPr>
              <a:pPr/>
              <a:t>24</a:t>
            </a:fld>
            <a:endParaRPr lang="en-US"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bldLvl="5"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04800" y="1066800"/>
            <a:ext cx="8686800" cy="838200"/>
          </a:xfrm>
        </p:spPr>
        <p:txBody>
          <a:bodyPr/>
          <a:lstStyle/>
          <a:p>
            <a:r>
              <a:rPr lang="en-US" smtClean="0"/>
              <a:t>Scientific Management</a:t>
            </a:r>
          </a:p>
        </p:txBody>
      </p:sp>
      <p:pic>
        <p:nvPicPr>
          <p:cNvPr id="31748" name="Picture 4" descr="MMj03546260000[1]"/>
          <p:cNvPicPr>
            <a:picLocks noGrp="1" noChangeAspect="1" noChangeArrowheads="1" noCrop="1"/>
          </p:cNvPicPr>
          <p:nvPr>
            <p:ph idx="1"/>
          </p:nvPr>
        </p:nvPicPr>
        <p:blipFill>
          <a:blip r:embed="rId2"/>
          <a:srcRect/>
          <a:stretch>
            <a:fillRect/>
          </a:stretch>
        </p:blipFill>
        <p:spPr>
          <a:xfrm>
            <a:off x="7010400" y="2286000"/>
            <a:ext cx="1905000" cy="1905000"/>
          </a:xfrm>
          <a:noFill/>
        </p:spPr>
      </p:pic>
      <p:sp>
        <p:nvSpPr>
          <p:cNvPr id="4" name="Slide Number Placeholder 3"/>
          <p:cNvSpPr>
            <a:spLocks noGrp="1"/>
          </p:cNvSpPr>
          <p:nvPr>
            <p:ph type="sldNum" sz="quarter" idx="12"/>
          </p:nvPr>
        </p:nvSpPr>
        <p:spPr/>
        <p:txBody>
          <a:bodyPr/>
          <a:lstStyle/>
          <a:p>
            <a:pPr>
              <a:defRPr/>
            </a:pPr>
            <a:fld id="{270E7F61-D075-4219-8249-4EAF551B9127}" type="slidenum">
              <a:rPr lang="en-US" smtClean="0"/>
              <a:pPr>
                <a:defRPr/>
              </a:pPr>
              <a:t>25</a:t>
            </a:fld>
            <a:endParaRPr lang="en-US"/>
          </a:p>
        </p:txBody>
      </p:sp>
      <p:sp>
        <p:nvSpPr>
          <p:cNvPr id="7" name="Rectangle 6"/>
          <p:cNvSpPr>
            <a:spLocks noChangeArrowheads="1"/>
          </p:cNvSpPr>
          <p:nvPr/>
        </p:nvSpPr>
        <p:spPr bwMode="auto">
          <a:xfrm>
            <a:off x="381000" y="2133600"/>
            <a:ext cx="6477000" cy="3416300"/>
          </a:xfrm>
          <a:prstGeom prst="rect">
            <a:avLst/>
          </a:prstGeom>
          <a:noFill/>
          <a:ln w="9525">
            <a:noFill/>
            <a:miter lim="800000"/>
            <a:headEnd/>
            <a:tailEnd/>
          </a:ln>
        </p:spPr>
        <p:txBody>
          <a:bodyPr>
            <a:spAutoFit/>
          </a:bodyPr>
          <a:lstStyle/>
          <a:p>
            <a:pPr algn="l">
              <a:spcBef>
                <a:spcPct val="40000"/>
              </a:spcBef>
            </a:pPr>
            <a:r>
              <a:rPr lang="en-US"/>
              <a:t>Fredrick Winslow Taylor – ( 1856-1915 )The “father” of scientific management. Published </a:t>
            </a:r>
            <a:r>
              <a:rPr lang="en-US" i="1"/>
              <a:t>Principles of Scientific Management</a:t>
            </a:r>
            <a:r>
              <a:rPr lang="en-US"/>
              <a:t> (1911) .</a:t>
            </a:r>
          </a:p>
          <a:p>
            <a:pPr algn="l">
              <a:spcBef>
                <a:spcPct val="40000"/>
              </a:spcBef>
            </a:pPr>
            <a:r>
              <a:rPr lang="en-US"/>
              <a:t>The theory of scientific management  </a:t>
            </a:r>
          </a:p>
          <a:p>
            <a:pPr algn="l">
              <a:spcBef>
                <a:spcPct val="40000"/>
              </a:spcBef>
              <a:buFont typeface="Arial" pitchFamily="34" charset="0"/>
              <a:buChar char="•"/>
            </a:pPr>
            <a:r>
              <a:rPr lang="en-US"/>
              <a:t>Using scientific methods to define the “one best way” for a job to be done.</a:t>
            </a:r>
          </a:p>
          <a:p>
            <a:pPr algn="l">
              <a:spcBef>
                <a:spcPct val="40000"/>
              </a:spcBef>
              <a:buFont typeface="Arial" pitchFamily="34" charset="0"/>
              <a:buChar char="•"/>
            </a:pPr>
            <a:r>
              <a:rPr lang="en-US"/>
              <a:t>Putting the right person on the job with the correct tools and equipment.</a:t>
            </a:r>
          </a:p>
          <a:p>
            <a:pPr algn="l">
              <a:spcBef>
                <a:spcPct val="40000"/>
              </a:spcBef>
              <a:buFont typeface="Arial" pitchFamily="34" charset="0"/>
              <a:buChar char="•"/>
            </a:pPr>
            <a:r>
              <a:rPr lang="en-US"/>
              <a:t>Having a standardized method of doing the job.</a:t>
            </a:r>
          </a:p>
          <a:p>
            <a:pPr algn="l">
              <a:spcBef>
                <a:spcPct val="40000"/>
              </a:spcBef>
              <a:buFont typeface="Arial" pitchFamily="34" charset="0"/>
              <a:buChar char="•"/>
            </a:pPr>
            <a:r>
              <a:rPr lang="en-US"/>
              <a:t>Providing an economic incentive to the worker.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blinds(horizontal)">
                                      <p:cBhvr>
                                        <p:cTn id="10" dur="500"/>
                                        <p:tgtEl>
                                          <p:spTgt spid="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blinds(horizontal)">
                                      <p:cBhvr>
                                        <p:cTn id="13" dur="500"/>
                                        <p:tgtEl>
                                          <p:spTgt spid="7">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blinds(horizontal)">
                                      <p:cBhvr>
                                        <p:cTn id="16" dur="500"/>
                                        <p:tgtEl>
                                          <p:spTgt spid="7">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 calcmode="lin" valueType="num">
                                      <p:cBhvr additive="base">
                                        <p:cTn id="3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914400"/>
            <a:ext cx="8229600" cy="914400"/>
          </a:xfrm>
        </p:spPr>
        <p:txBody>
          <a:bodyPr anchor="t">
            <a:normAutofit fontScale="90000"/>
          </a:bodyPr>
          <a:lstStyle/>
          <a:p>
            <a:pPr eaLnBrk="1" fontAlgn="auto" hangingPunct="1">
              <a:spcAft>
                <a:spcPts val="0"/>
              </a:spcAft>
              <a:defRPr/>
            </a:pPr>
            <a:r>
              <a:rPr lang="en-US" sz="3200" b="1" dirty="0" smtClean="0"/>
              <a:t>Scientific Management  4  principles</a:t>
            </a:r>
            <a:br>
              <a:rPr lang="en-US" sz="3200" b="1" dirty="0" smtClean="0"/>
            </a:br>
            <a:r>
              <a:rPr lang="en-US" sz="2400" dirty="0" smtClean="0"/>
              <a:t/>
            </a:r>
            <a:br>
              <a:rPr lang="en-US" sz="2400" dirty="0" smtClean="0"/>
            </a:br>
            <a:endParaRPr lang="en-US" sz="2400" dirty="0" smtClean="0"/>
          </a:p>
        </p:txBody>
      </p:sp>
      <p:sp>
        <p:nvSpPr>
          <p:cNvPr id="32771" name="Content Placeholder 2"/>
          <p:cNvSpPr>
            <a:spLocks noGrp="1"/>
          </p:cNvSpPr>
          <p:nvPr>
            <p:ph idx="1"/>
          </p:nvPr>
        </p:nvSpPr>
        <p:spPr>
          <a:xfrm>
            <a:off x="457200" y="2133600"/>
            <a:ext cx="8229600" cy="3992563"/>
          </a:xfrm>
        </p:spPr>
        <p:txBody>
          <a:bodyPr/>
          <a:lstStyle/>
          <a:p>
            <a:pPr marL="338138" indent="-338138">
              <a:spcBef>
                <a:spcPct val="50000"/>
              </a:spcBef>
              <a:buFontTx/>
              <a:buAutoNum type="arabicPeriod"/>
            </a:pPr>
            <a:r>
              <a:rPr lang="en-US" sz="2400" smtClean="0"/>
              <a:t> </a:t>
            </a:r>
            <a:r>
              <a:rPr lang="en-US" sz="2000" b="1" smtClean="0">
                <a:solidFill>
                  <a:srgbClr val="211D1E"/>
                </a:solidFill>
                <a:latin typeface="Frutiger" charset="0"/>
              </a:rPr>
              <a:t>Develop a science for each element of an individual’s work, which will replace the old rule-of-thumb method.</a:t>
            </a:r>
          </a:p>
          <a:p>
            <a:pPr marL="338138" indent="-338138">
              <a:spcBef>
                <a:spcPct val="50000"/>
              </a:spcBef>
              <a:buFontTx/>
              <a:buAutoNum type="arabicPeriod"/>
            </a:pPr>
            <a:r>
              <a:rPr lang="en-US" sz="2000" b="1" smtClean="0">
                <a:solidFill>
                  <a:srgbClr val="211D1E"/>
                </a:solidFill>
                <a:latin typeface="Frutiger" charset="0"/>
              </a:rPr>
              <a:t>Scientifically select and then train, teach, and develop the worker.</a:t>
            </a:r>
          </a:p>
          <a:p>
            <a:pPr marL="338138" indent="-338138">
              <a:spcBef>
                <a:spcPct val="50000"/>
              </a:spcBef>
              <a:buFontTx/>
              <a:buAutoNum type="arabicPeriod"/>
            </a:pPr>
            <a:r>
              <a:rPr lang="en-US" sz="2000" b="1" smtClean="0">
                <a:solidFill>
                  <a:srgbClr val="211D1E"/>
                </a:solidFill>
                <a:latin typeface="Frutiger" charset="0"/>
              </a:rPr>
              <a:t>Heartily cooperate with the workers so as to ensure that all work is done in accordance with the principles of the science that has been developed. 	</a:t>
            </a:r>
          </a:p>
          <a:p>
            <a:pPr marL="338138" indent="-338138">
              <a:spcBef>
                <a:spcPct val="50000"/>
              </a:spcBef>
              <a:buFontTx/>
              <a:buAutoNum type="arabicPeriod"/>
            </a:pPr>
            <a:r>
              <a:rPr lang="en-US" sz="2000" b="1" smtClean="0">
                <a:solidFill>
                  <a:srgbClr val="211D1E"/>
                </a:solidFill>
                <a:latin typeface="Frutiger" charset="0"/>
              </a:rPr>
              <a:t>Divide work and responsibility almost equally between management and workers</a:t>
            </a:r>
            <a:r>
              <a:rPr lang="en-US" b="1" smtClean="0">
                <a:solidFill>
                  <a:srgbClr val="211D1E"/>
                </a:solidFill>
                <a:latin typeface="Frutiger" charset="0"/>
              </a:rPr>
              <a:t>.</a:t>
            </a:r>
            <a:endParaRPr lang="en-US" smtClean="0"/>
          </a:p>
        </p:txBody>
      </p:sp>
      <p:sp>
        <p:nvSpPr>
          <p:cNvPr id="12292" name="Slide Number Placeholder 3"/>
          <p:cNvSpPr>
            <a:spLocks noGrp="1"/>
          </p:cNvSpPr>
          <p:nvPr>
            <p:ph type="sldNum" sz="quarter" idx="12"/>
          </p:nvPr>
        </p:nvSpPr>
        <p:spPr/>
        <p:txBody>
          <a:bodyPr/>
          <a:lstStyle/>
          <a:p>
            <a:pPr>
              <a:defRPr/>
            </a:pPr>
            <a:fld id="{0B3C38DF-016E-49E4-962B-AA1A5966CF49}" type="slidenum">
              <a:rPr lang="en-US"/>
              <a:pPr>
                <a:defRPr/>
              </a:pPr>
              <a:t>26</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838200"/>
            <a:ext cx="8229600" cy="609600"/>
          </a:xfrm>
        </p:spPr>
        <p:txBody>
          <a:bodyPr anchor="t">
            <a:normAutofit fontScale="90000"/>
          </a:bodyPr>
          <a:lstStyle/>
          <a:p>
            <a:pPr eaLnBrk="1" fontAlgn="auto" hangingPunct="1">
              <a:spcAft>
                <a:spcPts val="0"/>
              </a:spcAft>
              <a:defRPr/>
            </a:pPr>
            <a:r>
              <a:rPr lang="en-US" smtClean="0"/>
              <a:t>Scientific Management</a:t>
            </a:r>
          </a:p>
        </p:txBody>
      </p:sp>
      <p:sp>
        <p:nvSpPr>
          <p:cNvPr id="33795" name="Content Placeholder 2"/>
          <p:cNvSpPr>
            <a:spLocks noGrp="1"/>
          </p:cNvSpPr>
          <p:nvPr>
            <p:ph idx="1"/>
          </p:nvPr>
        </p:nvSpPr>
        <p:spPr>
          <a:xfrm>
            <a:off x="457200" y="1752600"/>
            <a:ext cx="8305800" cy="5105400"/>
          </a:xfrm>
        </p:spPr>
        <p:txBody>
          <a:bodyPr/>
          <a:lstStyle/>
          <a:p>
            <a:pPr eaLnBrk="1" hangingPunct="1"/>
            <a:endParaRPr lang="en-US" sz="2400" smtClean="0"/>
          </a:p>
          <a:p>
            <a:pPr eaLnBrk="1" hangingPunct="1"/>
            <a:r>
              <a:rPr lang="en-US" sz="2400" smtClean="0"/>
              <a:t>Employers to pay more productive workers higher rate than others. Using a “</a:t>
            </a:r>
            <a:r>
              <a:rPr lang="en-US" sz="2400" b="1" smtClean="0"/>
              <a:t>scientifically correct “rate </a:t>
            </a:r>
            <a:r>
              <a:rPr lang="en-US" sz="2400" smtClean="0"/>
              <a:t>that would benefit both the company and workers.</a:t>
            </a:r>
            <a:br>
              <a:rPr lang="en-US" sz="2400" smtClean="0"/>
            </a:br>
            <a:endParaRPr lang="en-US" sz="2400" smtClean="0"/>
          </a:p>
          <a:p>
            <a:pPr eaLnBrk="1" hangingPunct="1"/>
            <a:r>
              <a:rPr lang="en-US" sz="2400" smtClean="0"/>
              <a:t>Thus the workers were urged to </a:t>
            </a:r>
            <a:r>
              <a:rPr lang="en-US" sz="2400" b="1" smtClean="0"/>
              <a:t>surpass their previous performance </a:t>
            </a:r>
            <a:r>
              <a:rPr lang="en-US" sz="2400" smtClean="0"/>
              <a:t>standards to earn more pay </a:t>
            </a:r>
            <a:br>
              <a:rPr lang="en-US" sz="2400" smtClean="0"/>
            </a:br>
            <a:endParaRPr lang="en-US" sz="2400" smtClean="0"/>
          </a:p>
          <a:p>
            <a:pPr eaLnBrk="1" hangingPunct="1"/>
            <a:r>
              <a:rPr lang="en-US" sz="2400" smtClean="0"/>
              <a:t>Taylor called his plane the </a:t>
            </a:r>
            <a:r>
              <a:rPr lang="en-US" sz="2400" b="1" smtClean="0"/>
              <a:t>differential rate system</a:t>
            </a:r>
            <a:r>
              <a:rPr lang="en-US" sz="2400" smtClean="0"/>
              <a:t>.</a:t>
            </a:r>
          </a:p>
          <a:p>
            <a:pPr eaLnBrk="1" hangingPunct="1">
              <a:buFont typeface="Wingdings 2" pitchFamily="18" charset="2"/>
              <a:buNone/>
            </a:pPr>
            <a:endParaRPr lang="en-US" smtClean="0"/>
          </a:p>
          <a:p>
            <a:pPr eaLnBrk="1" hangingPunct="1"/>
            <a:endParaRPr lang="en-US" smtClean="0"/>
          </a:p>
        </p:txBody>
      </p:sp>
      <p:sp>
        <p:nvSpPr>
          <p:cNvPr id="15364" name="Slide Number Placeholder 3"/>
          <p:cNvSpPr>
            <a:spLocks noGrp="1"/>
          </p:cNvSpPr>
          <p:nvPr>
            <p:ph type="sldNum" sz="quarter" idx="12"/>
          </p:nvPr>
        </p:nvSpPr>
        <p:spPr/>
        <p:txBody>
          <a:bodyPr/>
          <a:lstStyle/>
          <a:p>
            <a:pPr>
              <a:defRPr/>
            </a:pPr>
            <a:fld id="{2D13AB57-9272-46FA-86A4-9056B7E12B1A}" type="slidenum">
              <a:rPr lang="en-US"/>
              <a:pPr>
                <a:defRPr/>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AutoShape 2"/>
          <p:cNvSpPr>
            <a:spLocks noGrp="1" noChangeArrowheads="1"/>
          </p:cNvSpPr>
          <p:nvPr>
            <p:ph type="title"/>
          </p:nvPr>
        </p:nvSpPr>
        <p:spPr>
          <a:xfrm>
            <a:off x="457200" y="1143000"/>
            <a:ext cx="8229600" cy="762000"/>
          </a:xfrm>
          <a:prstGeom prst="roundRect">
            <a:avLst>
              <a:gd name="adj" fmla="val 16667"/>
            </a:avLst>
          </a:prstGeom>
          <a:solidFill>
            <a:srgbClr val="FFFFFF"/>
          </a:solidFill>
          <a:ln>
            <a:solidFill>
              <a:srgbClr val="000000"/>
            </a:solidFill>
            <a:round/>
          </a:ln>
        </p:spPr>
        <p:txBody>
          <a:bodyPr anchor="t">
            <a:normAutofit/>
          </a:bodyPr>
          <a:lstStyle/>
          <a:p>
            <a:pPr eaLnBrk="1" hangingPunct="1"/>
            <a:r>
              <a:rPr lang="en-US" sz="4000" smtClean="0"/>
              <a:t>Scientific Management</a:t>
            </a:r>
          </a:p>
        </p:txBody>
      </p:sp>
      <p:sp>
        <p:nvSpPr>
          <p:cNvPr id="149507" name="Rectangle 3"/>
          <p:cNvSpPr>
            <a:spLocks noGrp="1" noChangeArrowheads="1"/>
          </p:cNvSpPr>
          <p:nvPr>
            <p:ph idx="1"/>
          </p:nvPr>
        </p:nvSpPr>
        <p:spPr>
          <a:xfrm>
            <a:off x="457200" y="2057400"/>
            <a:ext cx="8229600" cy="4495800"/>
          </a:xfrm>
          <a:solidFill>
            <a:srgbClr val="FFFFFF"/>
          </a:solidFill>
          <a:ln>
            <a:solidFill>
              <a:srgbClr val="000000"/>
            </a:solidFill>
          </a:ln>
        </p:spPr>
        <p:txBody>
          <a:bodyPr>
            <a:normAutofit lnSpcReduction="10000"/>
          </a:bodyPr>
          <a:lstStyle/>
          <a:p>
            <a:pPr eaLnBrk="1" hangingPunct="1">
              <a:lnSpc>
                <a:spcPct val="80000"/>
              </a:lnSpc>
              <a:buFontTx/>
              <a:buNone/>
            </a:pPr>
            <a:r>
              <a:rPr lang="en-US" sz="2800" b="1" smtClean="0">
                <a:solidFill>
                  <a:schemeClr val="hlink"/>
                </a:solidFill>
              </a:rPr>
              <a:t>Contributions</a:t>
            </a:r>
            <a:endParaRPr lang="en-US" sz="2800" smtClean="0">
              <a:solidFill>
                <a:schemeClr val="hlink"/>
              </a:solidFill>
            </a:endParaRPr>
          </a:p>
          <a:p>
            <a:pPr eaLnBrk="1" hangingPunct="1">
              <a:lnSpc>
                <a:spcPct val="80000"/>
              </a:lnSpc>
            </a:pPr>
            <a:r>
              <a:rPr lang="en-US" sz="2400" b="1" smtClean="0"/>
              <a:t>Demonstrated the importance of compensation for performance.</a:t>
            </a:r>
          </a:p>
          <a:p>
            <a:pPr eaLnBrk="1" hangingPunct="1">
              <a:lnSpc>
                <a:spcPct val="80000"/>
              </a:lnSpc>
            </a:pPr>
            <a:r>
              <a:rPr lang="en-US" sz="2400" b="1" smtClean="0"/>
              <a:t>Initiated the careful study of tasks and jobs.</a:t>
            </a:r>
          </a:p>
          <a:p>
            <a:pPr eaLnBrk="1" hangingPunct="1">
              <a:lnSpc>
                <a:spcPct val="80000"/>
              </a:lnSpc>
            </a:pPr>
            <a:r>
              <a:rPr lang="en-US" sz="2400" b="1" smtClean="0"/>
              <a:t>Demonstrated the importance of personnel and their training</a:t>
            </a:r>
            <a:r>
              <a:rPr lang="en-US" sz="1800" b="1" smtClean="0"/>
              <a:t>.</a:t>
            </a:r>
          </a:p>
          <a:p>
            <a:pPr eaLnBrk="1" hangingPunct="1">
              <a:lnSpc>
                <a:spcPct val="80000"/>
              </a:lnSpc>
            </a:pPr>
            <a:endParaRPr lang="en-US" sz="1800" b="1" smtClean="0"/>
          </a:p>
          <a:p>
            <a:pPr eaLnBrk="1" hangingPunct="1">
              <a:lnSpc>
                <a:spcPct val="80000"/>
              </a:lnSpc>
              <a:buFontTx/>
              <a:buNone/>
            </a:pPr>
            <a:r>
              <a:rPr lang="en-US" sz="2800" b="1" smtClean="0">
                <a:solidFill>
                  <a:schemeClr val="hlink"/>
                </a:solidFill>
              </a:rPr>
              <a:t>Criticisms</a:t>
            </a:r>
          </a:p>
          <a:p>
            <a:pPr eaLnBrk="1" hangingPunct="1">
              <a:lnSpc>
                <a:spcPct val="80000"/>
              </a:lnSpc>
            </a:pPr>
            <a:r>
              <a:rPr lang="en-US" sz="2400" b="1" smtClean="0"/>
              <a:t>Did not appreciate social context of work and higher needs of workers.</a:t>
            </a:r>
          </a:p>
          <a:p>
            <a:pPr eaLnBrk="1" hangingPunct="1">
              <a:lnSpc>
                <a:spcPct val="80000"/>
              </a:lnSpc>
            </a:pPr>
            <a:r>
              <a:rPr lang="en-US" sz="2400" b="1" smtClean="0"/>
              <a:t>Did not acknowledge variance among individuals.</a:t>
            </a:r>
          </a:p>
          <a:p>
            <a:pPr eaLnBrk="1" hangingPunct="1">
              <a:lnSpc>
                <a:spcPct val="80000"/>
              </a:lnSpc>
            </a:pPr>
            <a:r>
              <a:rPr lang="en-US" sz="2400" b="1" smtClean="0"/>
              <a:t>Tended to regard workers as uninformed and ignored their ideas</a:t>
            </a:r>
          </a:p>
        </p:txBody>
      </p:sp>
      <p:sp>
        <p:nvSpPr>
          <p:cNvPr id="9218" name="Slide Number Placeholder 3"/>
          <p:cNvSpPr>
            <a:spLocks noGrp="1"/>
          </p:cNvSpPr>
          <p:nvPr>
            <p:ph type="sldNum" sz="quarter" idx="12"/>
          </p:nvPr>
        </p:nvSpPr>
        <p:spPr>
          <a:xfrm>
            <a:off x="457200" y="6356350"/>
            <a:ext cx="2133600" cy="365125"/>
          </a:xfrm>
        </p:spPr>
        <p:txBody>
          <a:bodyPr/>
          <a:lstStyle/>
          <a:p>
            <a:pPr algn="l">
              <a:defRPr/>
            </a:pPr>
            <a:fld id="{73F24AD1-EAD0-4994-9F85-9FCA6632FEF6}" type="slidenum">
              <a:rPr lang="en-US"/>
              <a:pPr algn="l">
                <a:defRPr/>
              </a:pPr>
              <a:t>28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9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5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5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5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9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nimBg="1"/>
      <p:bldP spid="1495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1249362"/>
          </a:xfrm>
        </p:spPr>
        <p:txBody>
          <a:bodyPr anchor="t">
            <a:normAutofit fontScale="90000"/>
          </a:bodyPr>
          <a:lstStyle/>
          <a:p>
            <a:pPr eaLnBrk="1" fontAlgn="auto" hangingPunct="1">
              <a:spcAft>
                <a:spcPts val="0"/>
              </a:spcAft>
              <a:defRPr/>
            </a:pPr>
            <a:r>
              <a:rPr lang="en-US" smtClean="0"/>
              <a:t/>
            </a:r>
            <a:br>
              <a:rPr lang="en-US" smtClean="0"/>
            </a:br>
            <a:r>
              <a:rPr lang="en-US" sz="2800" b="1" smtClean="0"/>
              <a:t>Limitations of Scientific Management Theory </a:t>
            </a:r>
            <a:br>
              <a:rPr lang="en-US" sz="2800" b="1" smtClean="0"/>
            </a:br>
            <a:endParaRPr lang="en-US" sz="2800" smtClean="0"/>
          </a:p>
        </p:txBody>
      </p:sp>
      <p:sp>
        <p:nvSpPr>
          <p:cNvPr id="37891" name="Content Placeholder 2"/>
          <p:cNvSpPr>
            <a:spLocks noGrp="1"/>
          </p:cNvSpPr>
          <p:nvPr>
            <p:ph idx="1"/>
          </p:nvPr>
        </p:nvSpPr>
        <p:spPr>
          <a:xfrm>
            <a:off x="457200" y="1600200"/>
            <a:ext cx="8229600" cy="4953000"/>
          </a:xfrm>
        </p:spPr>
        <p:txBody>
          <a:bodyPr/>
          <a:lstStyle/>
          <a:p>
            <a:pPr eaLnBrk="1" hangingPunct="1"/>
            <a:r>
              <a:rPr lang="en-US" sz="1800" smtClean="0"/>
              <a:t> Although Taylor's method led to dramatic increase in productivity and higher pay in number of instance , Workers and unions began to oppose his approach because they feared that working harder or faster would exhaust whatever work was available Causing layoffs. </a:t>
            </a:r>
          </a:p>
          <a:p>
            <a:pPr eaLnBrk="1" hangingPunct="1"/>
            <a:endParaRPr lang="en-US" sz="1800" smtClean="0"/>
          </a:p>
          <a:p>
            <a:pPr eaLnBrk="1" hangingPunct="1"/>
            <a:r>
              <a:rPr lang="en-US" sz="1800" smtClean="0"/>
              <a:t>Taylors system clearly meant </a:t>
            </a:r>
            <a:r>
              <a:rPr lang="en-US" sz="1800" b="1" smtClean="0"/>
              <a:t>that time was of the essence </a:t>
            </a:r>
            <a:r>
              <a:rPr lang="en-US" sz="1800" smtClean="0"/>
              <a:t>. </a:t>
            </a:r>
          </a:p>
          <a:p>
            <a:pPr eaLnBrk="1" hangingPunct="1"/>
            <a:endParaRPr lang="en-US" sz="1800" smtClean="0"/>
          </a:p>
          <a:p>
            <a:pPr eaLnBrk="1" hangingPunct="1"/>
            <a:r>
              <a:rPr lang="en-US" sz="1800" smtClean="0"/>
              <a:t>– His critics objected to the </a:t>
            </a:r>
            <a:r>
              <a:rPr lang="en-US" sz="1800" b="1" smtClean="0"/>
              <a:t>speed up condition </a:t>
            </a:r>
            <a:r>
              <a:rPr lang="en-US" sz="1800" smtClean="0"/>
              <a:t>that placed undue pressure on employees to perform at faster and faster levels. </a:t>
            </a:r>
          </a:p>
          <a:p>
            <a:pPr eaLnBrk="1" hangingPunct="1"/>
            <a:endParaRPr lang="en-US" sz="1800" smtClean="0"/>
          </a:p>
          <a:p>
            <a:pPr eaLnBrk="1" hangingPunct="1"/>
            <a:r>
              <a:rPr lang="en-US" sz="1800" smtClean="0"/>
              <a:t>– The emphasis on productivity and by extension profitability led some managers to exploit both the workers and customers. </a:t>
            </a:r>
          </a:p>
          <a:p>
            <a:pPr eaLnBrk="1" hangingPunct="1"/>
            <a:endParaRPr lang="en-US" sz="1800" smtClean="0"/>
          </a:p>
          <a:p>
            <a:pPr eaLnBrk="1" hangingPunct="1"/>
            <a:r>
              <a:rPr lang="en-US" sz="1800" smtClean="0"/>
              <a:t>– As a result more workers joined unions and thus reinforced a pattern of suspicious and mistrust that shaded labor relations for decades.</a:t>
            </a:r>
          </a:p>
          <a:p>
            <a:pPr eaLnBrk="1" hangingPunct="1"/>
            <a:endParaRPr lang="en-US" smtClean="0"/>
          </a:p>
        </p:txBody>
      </p:sp>
      <p:sp>
        <p:nvSpPr>
          <p:cNvPr id="17412" name="Slide Number Placeholder 3"/>
          <p:cNvSpPr>
            <a:spLocks noGrp="1"/>
          </p:cNvSpPr>
          <p:nvPr>
            <p:ph type="sldNum" sz="quarter" idx="12"/>
          </p:nvPr>
        </p:nvSpPr>
        <p:spPr/>
        <p:txBody>
          <a:bodyPr/>
          <a:lstStyle/>
          <a:p>
            <a:pPr>
              <a:defRPr/>
            </a:pPr>
            <a:fld id="{1F103A6A-B56C-4B68-96DB-FD652683098D}" type="slidenum">
              <a:rPr lang="en-US"/>
              <a:pPr>
                <a:defRPr/>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04800" y="838200"/>
            <a:ext cx="8686800" cy="685800"/>
          </a:xfrm>
        </p:spPr>
        <p:txBody>
          <a:bodyPr>
            <a:normAutofit fontScale="90000"/>
          </a:bodyPr>
          <a:lstStyle/>
          <a:p>
            <a:r>
              <a:rPr lang="en-US" smtClean="0"/>
              <a:t>Questions </a:t>
            </a:r>
          </a:p>
        </p:txBody>
      </p:sp>
      <p:sp>
        <p:nvSpPr>
          <p:cNvPr id="3" name="Content Placeholder 2"/>
          <p:cNvSpPr>
            <a:spLocks noGrp="1"/>
          </p:cNvSpPr>
          <p:nvPr>
            <p:ph idx="1"/>
          </p:nvPr>
        </p:nvSpPr>
        <p:spPr>
          <a:xfrm>
            <a:off x="304800" y="1676400"/>
            <a:ext cx="8686800" cy="4403725"/>
          </a:xfrm>
        </p:spPr>
        <p:txBody>
          <a:bodyPr/>
          <a:lstStyle/>
          <a:p>
            <a:pPr marL="0" indent="0" eaLnBrk="1" hangingPunct="1">
              <a:spcBef>
                <a:spcPct val="50000"/>
              </a:spcBef>
              <a:buFontTx/>
              <a:buNone/>
              <a:defRPr/>
            </a:pPr>
            <a:r>
              <a:rPr lang="en-US" sz="2400" b="1" dirty="0" smtClean="0">
                <a:solidFill>
                  <a:srgbClr val="CC0000"/>
                </a:solidFill>
              </a:rPr>
              <a:t>What Do Managers Do?</a:t>
            </a:r>
          </a:p>
          <a:p>
            <a:pPr marL="398463" lvl="1" indent="-173038" eaLnBrk="1" hangingPunct="1">
              <a:spcBef>
                <a:spcPct val="50000"/>
              </a:spcBef>
              <a:buFontTx/>
              <a:buChar char="•"/>
              <a:defRPr/>
            </a:pPr>
            <a:r>
              <a:rPr lang="en-US" sz="2400" b="1" dirty="0" smtClean="0"/>
              <a:t>Describe the four functions of management.</a:t>
            </a:r>
          </a:p>
          <a:p>
            <a:pPr marL="398463" lvl="1" indent="-173038" eaLnBrk="1" hangingPunct="1">
              <a:spcBef>
                <a:spcPct val="50000"/>
              </a:spcBef>
              <a:buFontTx/>
              <a:buChar char="•"/>
              <a:defRPr/>
            </a:pPr>
            <a:r>
              <a:rPr lang="en-US" sz="2400" b="1" dirty="0" smtClean="0"/>
              <a:t>Explain </a:t>
            </a:r>
            <a:r>
              <a:rPr lang="en-US" sz="2400" b="1" dirty="0" err="1" smtClean="0"/>
              <a:t>Mintzberg’s</a:t>
            </a:r>
            <a:r>
              <a:rPr lang="en-US" sz="2400" b="1" dirty="0" smtClean="0"/>
              <a:t> managerial roles.</a:t>
            </a:r>
          </a:p>
          <a:p>
            <a:pPr marL="398463" lvl="1" indent="-173038" eaLnBrk="1" hangingPunct="1">
              <a:spcBef>
                <a:spcPct val="50000"/>
              </a:spcBef>
              <a:buFontTx/>
              <a:buChar char="•"/>
              <a:defRPr/>
            </a:pPr>
            <a:r>
              <a:rPr lang="en-US" sz="2400" b="1" dirty="0" smtClean="0"/>
              <a:t>Describe Katz’s three essential managerial skills and how the importance of these skills changes depending on managerial level.</a:t>
            </a:r>
          </a:p>
          <a:p>
            <a:pPr marL="398463" lvl="1" indent="-173038" eaLnBrk="1" hangingPunct="1">
              <a:spcBef>
                <a:spcPct val="50000"/>
              </a:spcBef>
              <a:buFontTx/>
              <a:buChar char="•"/>
              <a:defRPr/>
            </a:pPr>
            <a:r>
              <a:rPr lang="en-US" sz="2400" b="1" dirty="0" smtClean="0"/>
              <a:t>Discuss the changes that are impacting managers’ jobs.</a:t>
            </a:r>
          </a:p>
          <a:p>
            <a:pPr marL="398463" lvl="1" indent="-173038" eaLnBrk="1" hangingPunct="1">
              <a:spcBef>
                <a:spcPct val="50000"/>
              </a:spcBef>
              <a:buFontTx/>
              <a:buChar char="•"/>
              <a:defRPr/>
            </a:pPr>
            <a:r>
              <a:rPr lang="en-US" sz="2400" b="1" dirty="0" smtClean="0"/>
              <a:t>Explain why customer service and innovation are important to the manager’s job.</a:t>
            </a:r>
          </a:p>
          <a:p>
            <a:pPr>
              <a:buFont typeface="Arial" charset="0"/>
              <a:buChar char="•"/>
              <a:defRPr/>
            </a:pPr>
            <a:endParaRPr lang="en-US" dirty="0"/>
          </a:p>
        </p:txBody>
      </p:sp>
      <p:sp>
        <p:nvSpPr>
          <p:cNvPr id="4" name="Slide Number Placeholder 3"/>
          <p:cNvSpPr>
            <a:spLocks noGrp="1"/>
          </p:cNvSpPr>
          <p:nvPr>
            <p:ph type="sldNum" sz="quarter" idx="12"/>
          </p:nvPr>
        </p:nvSpPr>
        <p:spPr/>
        <p:txBody>
          <a:bodyPr/>
          <a:lstStyle/>
          <a:p>
            <a:pPr>
              <a:defRPr/>
            </a:pPr>
            <a:fld id="{A9CB4189-7E28-4FF2-9113-461750906210}" type="slidenum">
              <a:rPr lang="en-US" smtClean="0"/>
              <a:pPr>
                <a:defRPr/>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xfrm>
            <a:off x="457200" y="6356350"/>
            <a:ext cx="2133600" cy="365125"/>
          </a:xfrm>
        </p:spPr>
        <p:txBody>
          <a:bodyPr/>
          <a:lstStyle/>
          <a:p>
            <a:pPr algn="l">
              <a:defRPr/>
            </a:pPr>
            <a:fld id="{A6E421AF-3D49-4855-B7FA-871EE273E6C9}" type="slidenum">
              <a:rPr lang="en-US"/>
              <a:pPr algn="l">
                <a:defRPr/>
              </a:pPr>
              <a:t>30</a:t>
            </a:fld>
            <a:endParaRPr lang="en-US"/>
          </a:p>
        </p:txBody>
      </p:sp>
      <p:sp>
        <p:nvSpPr>
          <p:cNvPr id="11267" name="Rectangle 2"/>
          <p:cNvSpPr>
            <a:spLocks noGrp="1" noChangeArrowheads="1"/>
          </p:cNvSpPr>
          <p:nvPr>
            <p:ph type="title"/>
          </p:nvPr>
        </p:nvSpPr>
        <p:spPr>
          <a:xfrm>
            <a:off x="457200" y="838200"/>
            <a:ext cx="7924800" cy="990600"/>
          </a:xfrm>
          <a:solidFill>
            <a:srgbClr val="FFFFFF"/>
          </a:solidFill>
          <a:ln>
            <a:solidFill>
              <a:srgbClr val="000000"/>
            </a:solidFill>
          </a:ln>
        </p:spPr>
        <p:txBody>
          <a:bodyPr anchor="t"/>
          <a:lstStyle/>
          <a:p>
            <a:pPr eaLnBrk="1" hangingPunct="1"/>
            <a:r>
              <a:rPr lang="en-US" smtClean="0"/>
              <a:t>Administrative Principles</a:t>
            </a:r>
          </a:p>
        </p:txBody>
      </p:sp>
      <p:sp>
        <p:nvSpPr>
          <p:cNvPr id="152579" name="Rectangle 3"/>
          <p:cNvSpPr>
            <a:spLocks noGrp="1" noChangeArrowheads="1"/>
          </p:cNvSpPr>
          <p:nvPr>
            <p:ph type="body" idx="1"/>
          </p:nvPr>
        </p:nvSpPr>
        <p:spPr>
          <a:xfrm>
            <a:off x="685800" y="2209800"/>
            <a:ext cx="7772400" cy="4343400"/>
          </a:xfrm>
          <a:ln>
            <a:solidFill>
              <a:srgbClr val="000000"/>
            </a:solidFill>
          </a:ln>
        </p:spPr>
        <p:txBody>
          <a:bodyPr/>
          <a:lstStyle/>
          <a:p>
            <a:pPr eaLnBrk="1" hangingPunct="1"/>
            <a:r>
              <a:rPr lang="en-US" smtClean="0">
                <a:solidFill>
                  <a:schemeClr val="hlink"/>
                </a:solidFill>
              </a:rPr>
              <a:t>Contributors</a:t>
            </a:r>
            <a:r>
              <a:rPr lang="en-US" smtClean="0"/>
              <a:t>:  Henri Fayol, Mary Parker, and Chester I. Barnard</a:t>
            </a:r>
          </a:p>
          <a:p>
            <a:pPr eaLnBrk="1" hangingPunct="1"/>
            <a:r>
              <a:rPr lang="en-US" smtClean="0">
                <a:solidFill>
                  <a:schemeClr val="hlink"/>
                </a:solidFill>
              </a:rPr>
              <a:t>Focus</a:t>
            </a:r>
            <a:r>
              <a:rPr lang="en-US" smtClean="0"/>
              <a:t>:  </a:t>
            </a:r>
          </a:p>
          <a:p>
            <a:pPr lvl="1" eaLnBrk="1" hangingPunct="1"/>
            <a:r>
              <a:rPr lang="en-US" smtClean="0"/>
              <a:t>Organization rather than the individual</a:t>
            </a:r>
          </a:p>
          <a:p>
            <a:pPr lvl="1" eaLnBrk="1" hangingPunct="1"/>
            <a:r>
              <a:rPr lang="en-US" smtClean="0"/>
              <a:t>Described the management functions of planning, organizing, commanding, coordinating, and controlling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2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2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bldLvl="5"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838200"/>
            <a:ext cx="7924800" cy="990600"/>
          </a:xfrm>
          <a:solidFill>
            <a:srgbClr val="FFFFFF"/>
          </a:solidFill>
          <a:ln>
            <a:solidFill>
              <a:srgbClr val="000000"/>
            </a:solidFill>
          </a:ln>
        </p:spPr>
        <p:txBody>
          <a:bodyPr anchor="t"/>
          <a:lstStyle/>
          <a:p>
            <a:pPr eaLnBrk="1" hangingPunct="1"/>
            <a:r>
              <a:rPr lang="en-US" smtClean="0"/>
              <a:t>Administrative Principles</a:t>
            </a:r>
          </a:p>
        </p:txBody>
      </p:sp>
      <p:sp>
        <p:nvSpPr>
          <p:cNvPr id="152579" name="Rectangle 3"/>
          <p:cNvSpPr>
            <a:spLocks noGrp="1" noChangeArrowheads="1"/>
          </p:cNvSpPr>
          <p:nvPr>
            <p:ph idx="1"/>
          </p:nvPr>
        </p:nvSpPr>
        <p:spPr>
          <a:xfrm>
            <a:off x="685800" y="1905000"/>
            <a:ext cx="7772400" cy="4648200"/>
          </a:xfrm>
          <a:ln>
            <a:solidFill>
              <a:srgbClr val="000000"/>
            </a:solidFill>
          </a:ln>
        </p:spPr>
        <p:txBody>
          <a:bodyPr/>
          <a:lstStyle/>
          <a:p>
            <a:pPr eaLnBrk="1" hangingPunct="1"/>
            <a:r>
              <a:rPr lang="en-US" sz="1800" smtClean="0"/>
              <a:t>Henry Fayol (1841-1925) : </a:t>
            </a:r>
          </a:p>
          <a:p>
            <a:pPr eaLnBrk="1" hangingPunct="1"/>
            <a:r>
              <a:rPr lang="en-US" sz="1800" b="1" smtClean="0"/>
              <a:t>Divided the manager’s job into five functions:</a:t>
            </a:r>
          </a:p>
          <a:p>
            <a:pPr lvl="2" eaLnBrk="1" hangingPunct="1"/>
            <a:r>
              <a:rPr lang="en-US" sz="1800" smtClean="0"/>
              <a:t>Planning, organizing, staffing, commanding, coordination, and control.</a:t>
            </a:r>
          </a:p>
          <a:p>
            <a:pPr eaLnBrk="1" hangingPunct="1">
              <a:buFontTx/>
              <a:buNone/>
            </a:pPr>
            <a:r>
              <a:rPr lang="en-US" sz="2600" smtClean="0"/>
              <a:t>    </a:t>
            </a:r>
            <a:r>
              <a:rPr lang="en-US" sz="1800" b="1" smtClean="0"/>
              <a:t>Developed 14 universal principles of management</a:t>
            </a:r>
            <a:r>
              <a:rPr lang="en-US" sz="2600" b="1" smtClean="0"/>
              <a:t>.</a:t>
            </a:r>
          </a:p>
          <a:p>
            <a:pPr eaLnBrk="1" hangingPunct="1"/>
            <a:r>
              <a:rPr lang="en-US" sz="1800" b="1" smtClean="0"/>
              <a:t>Fayol divided general and industrial management into following six groups</a:t>
            </a:r>
          </a:p>
          <a:p>
            <a:pPr eaLnBrk="1" hangingPunct="1">
              <a:buFontTx/>
              <a:buAutoNum type="arabicPeriod"/>
            </a:pPr>
            <a:r>
              <a:rPr lang="en-US" sz="1800" smtClean="0"/>
              <a:t>Technical activities (production, manufacture, adaptation).</a:t>
            </a:r>
          </a:p>
          <a:p>
            <a:pPr eaLnBrk="1" hangingPunct="1">
              <a:buFontTx/>
              <a:buAutoNum type="arabicPeriod"/>
            </a:pPr>
            <a:r>
              <a:rPr lang="en-US" sz="1800" smtClean="0"/>
              <a:t>Commercial activities (buying, selling and exchange). </a:t>
            </a:r>
          </a:p>
          <a:p>
            <a:pPr eaLnBrk="1" hangingPunct="1">
              <a:buFontTx/>
              <a:buAutoNum type="arabicPeriod"/>
            </a:pPr>
            <a:r>
              <a:rPr lang="en-US" sz="1800" smtClean="0"/>
              <a:t>Financial activities (search for and optimum use of capital). </a:t>
            </a:r>
          </a:p>
          <a:p>
            <a:pPr eaLnBrk="1" hangingPunct="1">
              <a:buFontTx/>
              <a:buAutoNum type="arabicPeriod"/>
            </a:pPr>
            <a:r>
              <a:rPr lang="en-US" sz="1800" smtClean="0"/>
              <a:t>Security activities (protection of property and persons). </a:t>
            </a:r>
          </a:p>
          <a:p>
            <a:pPr eaLnBrk="1" hangingPunct="1">
              <a:buFontTx/>
              <a:buAutoNum type="arabicPeriod"/>
            </a:pPr>
            <a:r>
              <a:rPr lang="en-US" sz="1800" smtClean="0"/>
              <a:t>Accounting activities (stock taking, balance sheet, cost, and statistics). </a:t>
            </a:r>
          </a:p>
          <a:p>
            <a:pPr eaLnBrk="1" hangingPunct="1">
              <a:buFontTx/>
              <a:buAutoNum type="arabicPeriod"/>
            </a:pPr>
            <a:r>
              <a:rPr lang="en-US" sz="1800" smtClean="0"/>
              <a:t>Managerial activities (planning, organising, command, coordination and contro</a:t>
            </a:r>
            <a:r>
              <a:rPr lang="en-US" sz="1800" u="sng" smtClean="0"/>
              <a:t>l)</a:t>
            </a:r>
            <a:endParaRPr lang="en-US" sz="1800" smtClean="0"/>
          </a:p>
          <a:p>
            <a:pPr lvl="1" eaLnBrk="1" hangingPunct="1"/>
            <a:endParaRPr lang="en-US" sz="1800" smtClean="0"/>
          </a:p>
          <a:p>
            <a:pPr eaLnBrk="1" hangingPunct="1"/>
            <a:endParaRPr lang="en-US" smtClean="0"/>
          </a:p>
        </p:txBody>
      </p:sp>
      <p:sp>
        <p:nvSpPr>
          <p:cNvPr id="24578" name="Slide Number Placeholder 3"/>
          <p:cNvSpPr>
            <a:spLocks noGrp="1"/>
          </p:cNvSpPr>
          <p:nvPr>
            <p:ph type="sldNum" sz="quarter" idx="12"/>
          </p:nvPr>
        </p:nvSpPr>
        <p:spPr/>
        <p:txBody>
          <a:bodyPr/>
          <a:lstStyle/>
          <a:p>
            <a:pPr>
              <a:defRPr/>
            </a:pPr>
            <a:fld id="{B1A2C50E-1CC2-4198-8734-B5B82C7D4D8C}" type="slidenum">
              <a:rPr lang="en-US"/>
              <a:pPr>
                <a:defRPr/>
              </a:pPr>
              <a:t>31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2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2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2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25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25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25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257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257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25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bldLvl="5"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xfrm>
            <a:off x="457200" y="6356350"/>
            <a:ext cx="2133600" cy="365125"/>
          </a:xfrm>
        </p:spPr>
        <p:txBody>
          <a:bodyPr/>
          <a:lstStyle/>
          <a:p>
            <a:pPr algn="l">
              <a:defRPr/>
            </a:pPr>
            <a:fld id="{0D2E6AC4-E4DC-45E5-98BA-417987443882}" type="slidenum">
              <a:rPr lang="en-US"/>
              <a:pPr algn="l">
                <a:defRPr/>
              </a:pPr>
              <a:t>32</a:t>
            </a:fld>
            <a:endParaRPr lang="en-US"/>
          </a:p>
        </p:txBody>
      </p:sp>
      <p:sp>
        <p:nvSpPr>
          <p:cNvPr id="13315" name="Rectangle 2"/>
          <p:cNvSpPr>
            <a:spLocks noGrp="1" noChangeArrowheads="1"/>
          </p:cNvSpPr>
          <p:nvPr>
            <p:ph type="title"/>
          </p:nvPr>
        </p:nvSpPr>
        <p:spPr>
          <a:xfrm>
            <a:off x="1752600" y="914400"/>
            <a:ext cx="6008688" cy="685800"/>
          </a:xfrm>
          <a:solidFill>
            <a:srgbClr val="FFFFFF"/>
          </a:solidFill>
          <a:ln>
            <a:solidFill>
              <a:srgbClr val="000000"/>
            </a:solidFill>
          </a:ln>
        </p:spPr>
        <p:txBody>
          <a:bodyPr anchor="t"/>
          <a:lstStyle/>
          <a:p>
            <a:pPr eaLnBrk="1" hangingPunct="1">
              <a:buClr>
                <a:schemeClr val="tx1"/>
              </a:buClr>
            </a:pPr>
            <a:r>
              <a:rPr lang="en-US" sz="4000" smtClean="0"/>
              <a:t>Henri Fayol  1841-1925</a:t>
            </a:r>
          </a:p>
        </p:txBody>
      </p:sp>
      <p:sp>
        <p:nvSpPr>
          <p:cNvPr id="153603" name="Rectangle 3"/>
          <p:cNvSpPr>
            <a:spLocks noGrp="1" noChangeArrowheads="1"/>
          </p:cNvSpPr>
          <p:nvPr>
            <p:ph type="body" sz="half" idx="1"/>
          </p:nvPr>
        </p:nvSpPr>
        <p:spPr>
          <a:xfrm>
            <a:off x="762000" y="2209800"/>
            <a:ext cx="3810000" cy="4343400"/>
          </a:xfrm>
          <a:solidFill>
            <a:srgbClr val="E7E5D5"/>
          </a:solidFill>
          <a:ln>
            <a:solidFill>
              <a:srgbClr val="000000"/>
            </a:solidFill>
          </a:ln>
          <a:effectLst>
            <a:outerShdw dist="25400" dir="5400000" algn="ctr" rotWithShape="0">
              <a:schemeClr val="tx1"/>
            </a:outerShdw>
          </a:effectLst>
        </p:spPr>
        <p:txBody>
          <a:bodyPr/>
          <a:lstStyle/>
          <a:p>
            <a:pPr marL="457200" indent="-457200" eaLnBrk="1" hangingPunct="1">
              <a:buClr>
                <a:schemeClr val="tx1"/>
              </a:buClr>
              <a:buFont typeface="Wingdings" pitchFamily="2" charset="2"/>
              <a:buChar char="x"/>
              <a:defRPr/>
            </a:pPr>
            <a:r>
              <a:rPr lang="en-US" dirty="0" smtClean="0"/>
              <a:t>Division of labor</a:t>
            </a:r>
          </a:p>
          <a:p>
            <a:pPr marL="457200" indent="-457200" eaLnBrk="1" hangingPunct="1">
              <a:buClr>
                <a:schemeClr val="tx1"/>
              </a:buClr>
              <a:buFont typeface="Wingdings" pitchFamily="2" charset="2"/>
              <a:buChar char="x"/>
              <a:defRPr/>
            </a:pPr>
            <a:r>
              <a:rPr lang="en-US" dirty="0" smtClean="0"/>
              <a:t>Authority</a:t>
            </a:r>
          </a:p>
          <a:p>
            <a:pPr marL="457200" indent="-457200" eaLnBrk="1" hangingPunct="1">
              <a:buClr>
                <a:schemeClr val="tx1"/>
              </a:buClr>
              <a:buFont typeface="Wingdings" pitchFamily="2" charset="2"/>
              <a:buChar char="x"/>
              <a:defRPr/>
            </a:pPr>
            <a:r>
              <a:rPr lang="en-US" dirty="0" smtClean="0"/>
              <a:t>Discipline</a:t>
            </a:r>
          </a:p>
          <a:p>
            <a:pPr marL="457200" indent="-457200" eaLnBrk="1" hangingPunct="1">
              <a:buClr>
                <a:schemeClr val="tx1"/>
              </a:buClr>
              <a:buFont typeface="Wingdings" pitchFamily="2" charset="2"/>
              <a:buChar char="x"/>
              <a:defRPr/>
            </a:pPr>
            <a:r>
              <a:rPr lang="en-US" dirty="0" smtClean="0"/>
              <a:t>Unity of command</a:t>
            </a:r>
          </a:p>
          <a:p>
            <a:pPr marL="457200" indent="-457200" eaLnBrk="1" hangingPunct="1">
              <a:buClr>
                <a:schemeClr val="tx1"/>
              </a:buClr>
              <a:buFont typeface="Wingdings" pitchFamily="2" charset="2"/>
              <a:buChar char="x"/>
              <a:defRPr/>
            </a:pPr>
            <a:r>
              <a:rPr lang="en-US" dirty="0" smtClean="0"/>
              <a:t>Unity of direction</a:t>
            </a:r>
          </a:p>
          <a:p>
            <a:pPr marL="457200" indent="-457200" eaLnBrk="1" hangingPunct="1">
              <a:buClr>
                <a:schemeClr val="tx1"/>
              </a:buClr>
              <a:buFont typeface="Wingdings" pitchFamily="2" charset="2"/>
              <a:buChar char="x"/>
              <a:defRPr/>
            </a:pPr>
            <a:r>
              <a:rPr lang="en-US" dirty="0" smtClean="0"/>
              <a:t>Subordination of individual interest </a:t>
            </a:r>
          </a:p>
          <a:p>
            <a:pPr marL="457200" indent="-457200" eaLnBrk="1" hangingPunct="1">
              <a:buClr>
                <a:schemeClr val="tx1"/>
              </a:buClr>
              <a:buFont typeface="Wingdings" pitchFamily="2" charset="2"/>
              <a:buChar char="x"/>
              <a:defRPr/>
            </a:pPr>
            <a:r>
              <a:rPr lang="en-US" dirty="0" smtClean="0"/>
              <a:t>Remuneration</a:t>
            </a:r>
          </a:p>
        </p:txBody>
      </p:sp>
      <p:sp>
        <p:nvSpPr>
          <p:cNvPr id="153604" name="Rectangle 4"/>
          <p:cNvSpPr>
            <a:spLocks noGrp="1" noChangeArrowheads="1"/>
          </p:cNvSpPr>
          <p:nvPr>
            <p:ph type="body" sz="half" idx="2"/>
          </p:nvPr>
        </p:nvSpPr>
        <p:spPr>
          <a:xfrm>
            <a:off x="4800600" y="2209800"/>
            <a:ext cx="3886200" cy="4373563"/>
          </a:xfrm>
          <a:solidFill>
            <a:srgbClr val="E7E5D5"/>
          </a:solidFill>
          <a:ln>
            <a:solidFill>
              <a:srgbClr val="000000"/>
            </a:solidFill>
          </a:ln>
          <a:effectLst>
            <a:outerShdw dist="35921" dir="2700000" algn="ctr" rotWithShape="0">
              <a:schemeClr val="tx1"/>
            </a:outerShdw>
          </a:effectLst>
        </p:spPr>
        <p:txBody>
          <a:bodyPr/>
          <a:lstStyle/>
          <a:p>
            <a:pPr marL="457200" indent="-457200" eaLnBrk="1" hangingPunct="1">
              <a:buClr>
                <a:schemeClr val="tx1"/>
              </a:buClr>
              <a:buFont typeface="Wingdings" pitchFamily="2" charset="2"/>
              <a:buChar char="x"/>
              <a:defRPr/>
            </a:pPr>
            <a:r>
              <a:rPr lang="en-US" dirty="0" smtClean="0"/>
              <a:t>Centralization</a:t>
            </a:r>
          </a:p>
          <a:p>
            <a:pPr marL="457200" indent="-457200" eaLnBrk="1" hangingPunct="1">
              <a:buClr>
                <a:schemeClr val="tx1"/>
              </a:buClr>
              <a:buFont typeface="Wingdings" pitchFamily="2" charset="2"/>
              <a:buChar char="x"/>
              <a:defRPr/>
            </a:pPr>
            <a:r>
              <a:rPr lang="en-US" dirty="0" smtClean="0"/>
              <a:t>Scalar chain</a:t>
            </a:r>
          </a:p>
          <a:p>
            <a:pPr marL="457200" indent="-457200" eaLnBrk="1" hangingPunct="1">
              <a:buClr>
                <a:schemeClr val="tx1"/>
              </a:buClr>
              <a:buFont typeface="Wingdings" pitchFamily="2" charset="2"/>
              <a:buChar char="x"/>
              <a:defRPr/>
            </a:pPr>
            <a:r>
              <a:rPr lang="en-US" dirty="0" smtClean="0"/>
              <a:t>Order</a:t>
            </a:r>
          </a:p>
          <a:p>
            <a:pPr marL="457200" indent="-457200" eaLnBrk="1" hangingPunct="1">
              <a:buClr>
                <a:schemeClr val="tx1"/>
              </a:buClr>
              <a:buFont typeface="Wingdings" pitchFamily="2" charset="2"/>
              <a:buChar char="x"/>
              <a:defRPr/>
            </a:pPr>
            <a:r>
              <a:rPr lang="en-US" dirty="0" smtClean="0"/>
              <a:t>Equity</a:t>
            </a:r>
          </a:p>
          <a:p>
            <a:pPr marL="457200" indent="-457200" eaLnBrk="1" hangingPunct="1">
              <a:buClr>
                <a:schemeClr val="tx1"/>
              </a:buClr>
              <a:buFont typeface="Wingdings" pitchFamily="2" charset="2"/>
              <a:buChar char="x"/>
              <a:defRPr/>
            </a:pPr>
            <a:r>
              <a:rPr lang="en-US" dirty="0" smtClean="0"/>
              <a:t>Stability and tenure of staff</a:t>
            </a:r>
          </a:p>
          <a:p>
            <a:pPr marL="457200" indent="-457200" eaLnBrk="1" hangingPunct="1">
              <a:buClr>
                <a:schemeClr val="tx1"/>
              </a:buClr>
              <a:buFont typeface="Wingdings" pitchFamily="2" charset="2"/>
              <a:buChar char="x"/>
              <a:defRPr/>
            </a:pPr>
            <a:r>
              <a:rPr lang="en-US" dirty="0" smtClean="0"/>
              <a:t>Initiative</a:t>
            </a:r>
          </a:p>
          <a:p>
            <a:pPr marL="457200" indent="-457200" eaLnBrk="1" hangingPunct="1">
              <a:buClr>
                <a:schemeClr val="tx1"/>
              </a:buClr>
              <a:buFont typeface="Wingdings" pitchFamily="2" charset="2"/>
              <a:buChar char="x"/>
              <a:defRPr/>
            </a:pPr>
            <a:r>
              <a:rPr lang="en-US" dirty="0" smtClean="0"/>
              <a:t>Esprit de corps</a:t>
            </a:r>
          </a:p>
        </p:txBody>
      </p:sp>
      <p:sp>
        <p:nvSpPr>
          <p:cNvPr id="13318" name="Rectangle 5"/>
          <p:cNvSpPr>
            <a:spLocks noChangeArrowheads="1"/>
          </p:cNvSpPr>
          <p:nvPr/>
        </p:nvSpPr>
        <p:spPr bwMode="auto">
          <a:xfrm>
            <a:off x="2700338" y="1600200"/>
            <a:ext cx="3960812" cy="336550"/>
          </a:xfrm>
          <a:prstGeom prst="rect">
            <a:avLst/>
          </a:prstGeom>
          <a:noFill/>
          <a:ln w="9525">
            <a:noFill/>
            <a:miter lim="800000"/>
            <a:headEnd/>
            <a:tailEnd/>
          </a:ln>
        </p:spPr>
        <p:txBody>
          <a:bodyPr>
            <a:spAutoFit/>
          </a:bodyPr>
          <a:lstStyle/>
          <a:p>
            <a:pPr algn="l" eaLnBrk="0" hangingPunct="0">
              <a:buClr>
                <a:schemeClr val="tx1"/>
              </a:buClr>
            </a:pPr>
            <a:r>
              <a:rPr lang="en-US" sz="1600" b="1"/>
              <a:t>14 General Principles of Management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box(in)">
                                      <p:cBhvr>
                                        <p:cTn id="7" dur="500"/>
                                        <p:tgtEl>
                                          <p:spTgt spid="15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box(in)">
                                      <p:cBhvr>
                                        <p:cTn id="12" dur="500"/>
                                        <p:tgtEl>
                                          <p:spTgt spid="15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box(in)">
                                      <p:cBhvr>
                                        <p:cTn id="17" dur="500"/>
                                        <p:tgtEl>
                                          <p:spTgt spid="153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3603">
                                            <p:txEl>
                                              <p:pRg st="3" end="3"/>
                                            </p:txEl>
                                          </p:spTgt>
                                        </p:tgtEl>
                                        <p:attrNameLst>
                                          <p:attrName>style.visibility</p:attrName>
                                        </p:attrNameLst>
                                      </p:cBhvr>
                                      <p:to>
                                        <p:strVal val="visible"/>
                                      </p:to>
                                    </p:set>
                                    <p:animEffect transition="in" filter="box(in)">
                                      <p:cBhvr>
                                        <p:cTn id="22" dur="500"/>
                                        <p:tgtEl>
                                          <p:spTgt spid="153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3603">
                                            <p:txEl>
                                              <p:pRg st="4" end="4"/>
                                            </p:txEl>
                                          </p:spTgt>
                                        </p:tgtEl>
                                        <p:attrNameLst>
                                          <p:attrName>style.visibility</p:attrName>
                                        </p:attrNameLst>
                                      </p:cBhvr>
                                      <p:to>
                                        <p:strVal val="visible"/>
                                      </p:to>
                                    </p:set>
                                    <p:animEffect transition="in" filter="box(in)">
                                      <p:cBhvr>
                                        <p:cTn id="27" dur="500"/>
                                        <p:tgtEl>
                                          <p:spTgt spid="153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3603">
                                            <p:txEl>
                                              <p:pRg st="5" end="5"/>
                                            </p:txEl>
                                          </p:spTgt>
                                        </p:tgtEl>
                                        <p:attrNameLst>
                                          <p:attrName>style.visibility</p:attrName>
                                        </p:attrNameLst>
                                      </p:cBhvr>
                                      <p:to>
                                        <p:strVal val="visible"/>
                                      </p:to>
                                    </p:set>
                                    <p:animEffect transition="in" filter="box(in)">
                                      <p:cBhvr>
                                        <p:cTn id="32" dur="500"/>
                                        <p:tgtEl>
                                          <p:spTgt spid="1536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3603">
                                            <p:txEl>
                                              <p:pRg st="6" end="6"/>
                                            </p:txEl>
                                          </p:spTgt>
                                        </p:tgtEl>
                                        <p:attrNameLst>
                                          <p:attrName>style.visibility</p:attrName>
                                        </p:attrNameLst>
                                      </p:cBhvr>
                                      <p:to>
                                        <p:strVal val="visible"/>
                                      </p:to>
                                    </p:set>
                                    <p:animEffect transition="in" filter="box(in)">
                                      <p:cBhvr>
                                        <p:cTn id="37" dur="500"/>
                                        <p:tgtEl>
                                          <p:spTgt spid="1536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53604">
                                            <p:txEl>
                                              <p:pRg st="0" end="0"/>
                                            </p:txEl>
                                          </p:spTgt>
                                        </p:tgtEl>
                                        <p:attrNameLst>
                                          <p:attrName>style.visibility</p:attrName>
                                        </p:attrNameLst>
                                      </p:cBhvr>
                                      <p:to>
                                        <p:strVal val="visible"/>
                                      </p:to>
                                    </p:set>
                                    <p:animEffect transition="in" filter="dissolve">
                                      <p:cBhvr>
                                        <p:cTn id="42" dur="500"/>
                                        <p:tgtEl>
                                          <p:spTgt spid="15360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53604">
                                            <p:txEl>
                                              <p:pRg st="1" end="1"/>
                                            </p:txEl>
                                          </p:spTgt>
                                        </p:tgtEl>
                                        <p:attrNameLst>
                                          <p:attrName>style.visibility</p:attrName>
                                        </p:attrNameLst>
                                      </p:cBhvr>
                                      <p:to>
                                        <p:strVal val="visible"/>
                                      </p:to>
                                    </p:set>
                                    <p:animEffect transition="in" filter="dissolve">
                                      <p:cBhvr>
                                        <p:cTn id="47" dur="500"/>
                                        <p:tgtEl>
                                          <p:spTgt spid="15360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53604">
                                            <p:txEl>
                                              <p:pRg st="2" end="2"/>
                                            </p:txEl>
                                          </p:spTgt>
                                        </p:tgtEl>
                                        <p:attrNameLst>
                                          <p:attrName>style.visibility</p:attrName>
                                        </p:attrNameLst>
                                      </p:cBhvr>
                                      <p:to>
                                        <p:strVal val="visible"/>
                                      </p:to>
                                    </p:set>
                                    <p:animEffect transition="in" filter="dissolve">
                                      <p:cBhvr>
                                        <p:cTn id="52" dur="500"/>
                                        <p:tgtEl>
                                          <p:spTgt spid="15360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53604">
                                            <p:txEl>
                                              <p:pRg st="3" end="3"/>
                                            </p:txEl>
                                          </p:spTgt>
                                        </p:tgtEl>
                                        <p:attrNameLst>
                                          <p:attrName>style.visibility</p:attrName>
                                        </p:attrNameLst>
                                      </p:cBhvr>
                                      <p:to>
                                        <p:strVal val="visible"/>
                                      </p:to>
                                    </p:set>
                                    <p:animEffect transition="in" filter="dissolve">
                                      <p:cBhvr>
                                        <p:cTn id="57" dur="500"/>
                                        <p:tgtEl>
                                          <p:spTgt spid="15360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53604">
                                            <p:txEl>
                                              <p:pRg st="4" end="4"/>
                                            </p:txEl>
                                          </p:spTgt>
                                        </p:tgtEl>
                                        <p:attrNameLst>
                                          <p:attrName>style.visibility</p:attrName>
                                        </p:attrNameLst>
                                      </p:cBhvr>
                                      <p:to>
                                        <p:strVal val="visible"/>
                                      </p:to>
                                    </p:set>
                                    <p:animEffect transition="in" filter="dissolve">
                                      <p:cBhvr>
                                        <p:cTn id="62" dur="500"/>
                                        <p:tgtEl>
                                          <p:spTgt spid="153604">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53604">
                                            <p:txEl>
                                              <p:pRg st="5" end="5"/>
                                            </p:txEl>
                                          </p:spTgt>
                                        </p:tgtEl>
                                        <p:attrNameLst>
                                          <p:attrName>style.visibility</p:attrName>
                                        </p:attrNameLst>
                                      </p:cBhvr>
                                      <p:to>
                                        <p:strVal val="visible"/>
                                      </p:to>
                                    </p:set>
                                    <p:animEffect transition="in" filter="dissolve">
                                      <p:cBhvr>
                                        <p:cTn id="67" dur="500"/>
                                        <p:tgtEl>
                                          <p:spTgt spid="153604">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53604">
                                            <p:txEl>
                                              <p:pRg st="6" end="6"/>
                                            </p:txEl>
                                          </p:spTgt>
                                        </p:tgtEl>
                                        <p:attrNameLst>
                                          <p:attrName>style.visibility</p:attrName>
                                        </p:attrNameLst>
                                      </p:cBhvr>
                                      <p:to>
                                        <p:strVal val="visible"/>
                                      </p:to>
                                    </p:set>
                                    <p:animEffect transition="in" filter="dissolve">
                                      <p:cBhvr>
                                        <p:cTn id="72" dur="500"/>
                                        <p:tgtEl>
                                          <p:spTgt spid="15360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P spid="153604"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chor="t"/>
          <a:lstStyle/>
          <a:p>
            <a:pPr eaLnBrk="1" hangingPunct="1"/>
            <a:r>
              <a:rPr lang="en-US" smtClean="0"/>
              <a:t>Fayol’s Contribution </a:t>
            </a:r>
          </a:p>
        </p:txBody>
      </p:sp>
      <p:sp>
        <p:nvSpPr>
          <p:cNvPr id="14339" name="Content Placeholder 2"/>
          <p:cNvSpPr>
            <a:spLocks noGrp="1"/>
          </p:cNvSpPr>
          <p:nvPr>
            <p:ph idx="1"/>
          </p:nvPr>
        </p:nvSpPr>
        <p:spPr/>
        <p:txBody>
          <a:bodyPr/>
          <a:lstStyle/>
          <a:p>
            <a:pPr eaLnBrk="1" hangingPunct="1"/>
            <a:r>
              <a:rPr lang="en-US" sz="2000" smtClean="0"/>
              <a:t>He gave overall concepts of general management and suggested the basic functions of management. </a:t>
            </a:r>
          </a:p>
          <a:p>
            <a:pPr eaLnBrk="1" hangingPunct="1"/>
            <a:r>
              <a:rPr lang="en-US" sz="2000" smtClean="0"/>
              <a:t>He recommended the selection and training of workers and managers. </a:t>
            </a:r>
          </a:p>
          <a:p>
            <a:pPr eaLnBrk="1" hangingPunct="1"/>
            <a:r>
              <a:rPr lang="en-US" sz="2000" smtClean="0"/>
              <a:t>He also advocated the use of organisation charts. He suggested certain qualities of manager’s winch include physical, mental, moral, educational technical and experience.</a:t>
            </a:r>
          </a:p>
          <a:p>
            <a:pPr eaLnBrk="1" hangingPunct="1"/>
            <a:r>
              <a:rPr lang="en-US" sz="2000" smtClean="0"/>
              <a:t> Fayol’s theory of management was the first complete theory of management as we understand today. It incorporated proven principles, elements, procedures and techniques based on his practical experience.</a:t>
            </a:r>
          </a:p>
          <a:p>
            <a:pPr eaLnBrk="1" hangingPunct="1"/>
            <a:r>
              <a:rPr lang="en-US" sz="2000" b="1" smtClean="0"/>
              <a:t>Henry Fayol came to be recognised as the founder of modern management theory.</a:t>
            </a:r>
          </a:p>
          <a:p>
            <a:pPr eaLnBrk="1" hangingPunct="1"/>
            <a:endParaRPr lang="en-US" sz="2000" smtClean="0"/>
          </a:p>
          <a:p>
            <a:pPr eaLnBrk="1" hangingPunct="1"/>
            <a:endParaRPr lang="en-US" smtClean="0"/>
          </a:p>
        </p:txBody>
      </p:sp>
      <p:sp>
        <p:nvSpPr>
          <p:cNvPr id="26628" name="Slide Number Placeholder 3"/>
          <p:cNvSpPr>
            <a:spLocks noGrp="1"/>
          </p:cNvSpPr>
          <p:nvPr>
            <p:ph type="sldNum" sz="quarter" idx="12"/>
          </p:nvPr>
        </p:nvSpPr>
        <p:spPr/>
        <p:txBody>
          <a:bodyPr/>
          <a:lstStyle/>
          <a:p>
            <a:pPr>
              <a:defRPr/>
            </a:pPr>
            <a:fld id="{8A6872E4-270F-436D-A108-785429E1694A}" type="slidenum">
              <a:rPr lang="en-US"/>
              <a:pPr>
                <a:defRPr/>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04800" y="838200"/>
            <a:ext cx="8686800" cy="838200"/>
          </a:xfrm>
        </p:spPr>
        <p:txBody>
          <a:bodyPr>
            <a:normAutofit fontScale="90000"/>
          </a:bodyPr>
          <a:lstStyle/>
          <a:p>
            <a:r>
              <a:rPr lang="en-US" smtClean="0"/>
              <a:t>Elton Mayo and Hawthorne Studies  </a:t>
            </a:r>
          </a:p>
        </p:txBody>
      </p:sp>
      <p:sp>
        <p:nvSpPr>
          <p:cNvPr id="3075" name="Content Placeholder 2"/>
          <p:cNvSpPr>
            <a:spLocks noGrp="1"/>
          </p:cNvSpPr>
          <p:nvPr>
            <p:ph idx="1"/>
          </p:nvPr>
        </p:nvSpPr>
        <p:spPr>
          <a:xfrm>
            <a:off x="3886200" y="2057400"/>
            <a:ext cx="5257800" cy="5334000"/>
          </a:xfrm>
        </p:spPr>
        <p:txBody>
          <a:bodyPr/>
          <a:lstStyle/>
          <a:p>
            <a:pPr eaLnBrk="1" hangingPunct="1"/>
            <a:r>
              <a:rPr lang="en-US" smtClean="0"/>
              <a:t>Elton Mayo : B</a:t>
            </a:r>
            <a:r>
              <a:rPr lang="en-US" sz="2000" smtClean="0"/>
              <a:t>elieved </a:t>
            </a:r>
            <a:r>
              <a:rPr lang="en-US" sz="2000" b="1" smtClean="0"/>
              <a:t>emotional factors </a:t>
            </a:r>
            <a:r>
              <a:rPr lang="en-US" sz="2000" smtClean="0"/>
              <a:t>were more important determinants of productive efficiency than were physical and logical factors.</a:t>
            </a:r>
            <a:br>
              <a:rPr lang="en-US" sz="2000" smtClean="0"/>
            </a:br>
            <a:endParaRPr lang="en-US" sz="2000" smtClean="0"/>
          </a:p>
          <a:p>
            <a:pPr eaLnBrk="1" hangingPunct="1"/>
            <a:r>
              <a:rPr lang="en-US" sz="2000" smtClean="0"/>
              <a:t>Conducted the Hawthorne Experiments : Demonstrated the importance of understanding how the </a:t>
            </a:r>
            <a:r>
              <a:rPr lang="en-US" sz="2000" b="1" smtClean="0"/>
              <a:t>feelings, thoughts, and behavior of work-group members and managers affect performance</a:t>
            </a:r>
          </a:p>
          <a:p>
            <a:pPr eaLnBrk="1" hangingPunct="1"/>
            <a:endParaRPr lang="en-US" sz="2000" smtClean="0"/>
          </a:p>
          <a:p>
            <a:pPr>
              <a:buFont typeface="Wingdings 2" pitchFamily="18" charset="2"/>
              <a:buNone/>
            </a:pPr>
            <a:endParaRPr lang="en-US" smtClean="0"/>
          </a:p>
        </p:txBody>
      </p:sp>
      <p:sp>
        <p:nvSpPr>
          <p:cNvPr id="4" name="Slide Number Placeholder 3"/>
          <p:cNvSpPr>
            <a:spLocks noGrp="1"/>
          </p:cNvSpPr>
          <p:nvPr>
            <p:ph type="sldNum" sz="quarter" idx="12"/>
          </p:nvPr>
        </p:nvSpPr>
        <p:spPr/>
        <p:txBody>
          <a:bodyPr/>
          <a:lstStyle/>
          <a:p>
            <a:pPr>
              <a:defRPr/>
            </a:pPr>
            <a:fld id="{E4D82483-E1F0-4E61-8A64-09F91B650AE6}" type="slidenum">
              <a:rPr lang="en-US" smtClean="0"/>
              <a:pPr>
                <a:defRPr/>
              </a:pPr>
              <a:t>34</a:t>
            </a:fld>
            <a:endParaRPr lang="en-US"/>
          </a:p>
        </p:txBody>
      </p:sp>
      <p:pic>
        <p:nvPicPr>
          <p:cNvPr id="3077" name="Picture 2" descr="http://www.lib.uwo.ca/files/business/images/EMayo.jpg"/>
          <p:cNvPicPr>
            <a:picLocks noChangeAspect="1" noChangeArrowheads="1"/>
          </p:cNvPicPr>
          <p:nvPr/>
        </p:nvPicPr>
        <p:blipFill>
          <a:blip r:embed="rId2"/>
          <a:srcRect/>
          <a:stretch>
            <a:fillRect/>
          </a:stretch>
        </p:blipFill>
        <p:spPr bwMode="auto">
          <a:xfrm>
            <a:off x="381000" y="1600200"/>
            <a:ext cx="3581400" cy="4914900"/>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xfrm>
            <a:off x="1187450" y="836613"/>
            <a:ext cx="6965950" cy="534987"/>
          </a:xfrm>
        </p:spPr>
        <p:txBody>
          <a:bodyPr>
            <a:normAutofit fontScale="90000"/>
          </a:bodyPr>
          <a:lstStyle/>
          <a:p>
            <a:pPr eaLnBrk="1" fontAlgn="auto" hangingPunct="1">
              <a:spcAft>
                <a:spcPts val="0"/>
              </a:spcAft>
              <a:defRPr/>
            </a:pPr>
            <a:r>
              <a:rPr lang="en-US" smtClean="0"/>
              <a:t>Hawthorne Studies</a:t>
            </a:r>
          </a:p>
        </p:txBody>
      </p:sp>
      <p:sp>
        <p:nvSpPr>
          <p:cNvPr id="158724" name="Rectangle 4"/>
          <p:cNvSpPr>
            <a:spLocks noGrp="1" noChangeArrowheads="1"/>
          </p:cNvSpPr>
          <p:nvPr>
            <p:ph idx="1"/>
          </p:nvPr>
        </p:nvSpPr>
        <p:spPr>
          <a:xfrm>
            <a:off x="304800" y="1447800"/>
            <a:ext cx="3352800" cy="5181600"/>
          </a:xfrm>
        </p:spPr>
        <p:txBody>
          <a:bodyPr>
            <a:normAutofit lnSpcReduction="10000"/>
          </a:bodyPr>
          <a:lstStyle/>
          <a:p>
            <a:pPr eaLnBrk="1" fontAlgn="auto" hangingPunct="1">
              <a:lnSpc>
                <a:spcPct val="90000"/>
              </a:lnSpc>
              <a:spcAft>
                <a:spcPts val="0"/>
              </a:spcAft>
              <a:buFont typeface="Wingdings 2"/>
              <a:buChar char=""/>
              <a:defRPr/>
            </a:pPr>
            <a:r>
              <a:rPr lang="en-US" sz="2000" dirty="0" smtClean="0"/>
              <a:t>The Hawthorne studies were carried out by the Western Electric company at their Hawthorne plant in the 1920's.</a:t>
            </a:r>
          </a:p>
          <a:p>
            <a:pPr eaLnBrk="1" fontAlgn="auto" hangingPunct="1">
              <a:lnSpc>
                <a:spcPct val="90000"/>
              </a:lnSpc>
              <a:spcAft>
                <a:spcPts val="0"/>
              </a:spcAft>
              <a:buFont typeface="Wingdings 2"/>
              <a:buChar char=""/>
              <a:defRPr/>
            </a:pPr>
            <a:r>
              <a:rPr lang="en-US" sz="2000" dirty="0" smtClean="0"/>
              <a:t>Ten year study</a:t>
            </a:r>
          </a:p>
          <a:p>
            <a:pPr lvl="1" eaLnBrk="1" fontAlgn="auto" hangingPunct="1">
              <a:spcAft>
                <a:spcPts val="0"/>
              </a:spcAft>
              <a:buFont typeface="Wingdings 2"/>
              <a:buChar char=""/>
              <a:defRPr/>
            </a:pPr>
            <a:r>
              <a:rPr lang="en-US" sz="1800" dirty="0" smtClean="0">
                <a:effectLst>
                  <a:outerShdw blurRad="38100" dist="38100" dir="2700000" algn="tl">
                    <a:srgbClr val="FFFFFF"/>
                  </a:outerShdw>
                </a:effectLst>
              </a:rPr>
              <a:t>1924 - Chicago</a:t>
            </a:r>
          </a:p>
          <a:p>
            <a:pPr lvl="1" eaLnBrk="1" fontAlgn="auto" hangingPunct="1">
              <a:spcAft>
                <a:spcPts val="0"/>
              </a:spcAft>
              <a:buFont typeface="Wingdings 2"/>
              <a:buChar char=""/>
              <a:defRPr/>
            </a:pPr>
            <a:r>
              <a:rPr lang="en-US" sz="1800" dirty="0" smtClean="0">
                <a:effectLst>
                  <a:outerShdw blurRad="38100" dist="38100" dir="2700000" algn="tl">
                    <a:srgbClr val="FFFFFF"/>
                  </a:outerShdw>
                </a:effectLst>
              </a:rPr>
              <a:t>Research focus:  Relation of quality and quantity of illumination to efficiency in industry</a:t>
            </a:r>
          </a:p>
          <a:p>
            <a:pPr lvl="1" eaLnBrk="1" fontAlgn="auto" hangingPunct="1">
              <a:spcAft>
                <a:spcPts val="0"/>
              </a:spcAft>
              <a:buFont typeface="Wingdings 2"/>
              <a:buChar char=""/>
              <a:defRPr/>
            </a:pPr>
            <a:r>
              <a:rPr lang="en-US" sz="1800" dirty="0" smtClean="0">
                <a:effectLst>
                  <a:outerShdw blurRad="38100" dist="38100" dir="2700000" algn="tl">
                    <a:srgbClr val="FFFFFF"/>
                  </a:outerShdw>
                </a:effectLst>
              </a:rPr>
              <a:t>Four Important Studies</a:t>
            </a:r>
          </a:p>
          <a:p>
            <a:pPr lvl="1" eaLnBrk="1" fontAlgn="auto" hangingPunct="1">
              <a:spcAft>
                <a:spcPts val="0"/>
              </a:spcAft>
              <a:buFont typeface="Courier New" pitchFamily="49" charset="0"/>
              <a:buChar char="o"/>
              <a:defRPr/>
            </a:pPr>
            <a:r>
              <a:rPr lang="en-US" sz="1800" dirty="0" smtClean="0">
                <a:effectLst>
                  <a:outerShdw blurRad="38100" dist="38100" dir="2700000" algn="tl">
                    <a:srgbClr val="FFFFFF"/>
                  </a:outerShdw>
                </a:effectLst>
              </a:rPr>
              <a:t>Illumination study</a:t>
            </a:r>
          </a:p>
          <a:p>
            <a:pPr lvl="1" eaLnBrk="1" fontAlgn="auto" hangingPunct="1">
              <a:spcAft>
                <a:spcPts val="0"/>
              </a:spcAft>
              <a:buFont typeface="Courier New" pitchFamily="49" charset="0"/>
              <a:buChar char="o"/>
              <a:defRPr/>
            </a:pPr>
            <a:r>
              <a:rPr lang="en-US" sz="1800" dirty="0" smtClean="0">
                <a:effectLst>
                  <a:outerShdw blurRad="38100" dist="38100" dir="2700000" algn="tl">
                    <a:srgbClr val="FFFFFF"/>
                  </a:outerShdw>
                </a:effectLst>
              </a:rPr>
              <a:t>Relay assembly test room study</a:t>
            </a:r>
          </a:p>
          <a:p>
            <a:pPr lvl="1" eaLnBrk="1" fontAlgn="auto" hangingPunct="1">
              <a:spcAft>
                <a:spcPts val="0"/>
              </a:spcAft>
              <a:buFont typeface="Courier New" pitchFamily="49" charset="0"/>
              <a:buChar char="o"/>
              <a:defRPr/>
            </a:pPr>
            <a:r>
              <a:rPr lang="en-US" sz="1800" dirty="0" smtClean="0">
                <a:effectLst>
                  <a:outerShdw blurRad="38100" dist="38100" dir="2700000" algn="tl">
                    <a:srgbClr val="FFFFFF"/>
                  </a:outerShdw>
                </a:effectLst>
              </a:rPr>
              <a:t>Interviewing program</a:t>
            </a:r>
          </a:p>
          <a:p>
            <a:pPr lvl="1" eaLnBrk="1" fontAlgn="auto" hangingPunct="1">
              <a:spcAft>
                <a:spcPts val="0"/>
              </a:spcAft>
              <a:buFont typeface="Courier New" pitchFamily="49" charset="0"/>
              <a:buChar char="o"/>
              <a:defRPr/>
            </a:pPr>
            <a:r>
              <a:rPr lang="en-US" sz="1800" dirty="0" smtClean="0">
                <a:effectLst>
                  <a:outerShdw blurRad="38100" dist="38100" dir="2700000" algn="tl">
                    <a:srgbClr val="FFFFFF"/>
                  </a:outerShdw>
                </a:effectLst>
              </a:rPr>
              <a:t>Bank wiring room observation study</a:t>
            </a:r>
          </a:p>
          <a:p>
            <a:pPr eaLnBrk="1" fontAlgn="auto" hangingPunct="1">
              <a:lnSpc>
                <a:spcPct val="90000"/>
              </a:lnSpc>
              <a:spcAft>
                <a:spcPts val="0"/>
              </a:spcAft>
              <a:buFontTx/>
              <a:buNone/>
              <a:defRPr/>
            </a:pPr>
            <a:endParaRPr lang="en-US" sz="2800" dirty="0" smtClean="0">
              <a:solidFill>
                <a:schemeClr val="hlink"/>
              </a:solidFill>
            </a:endParaRPr>
          </a:p>
        </p:txBody>
      </p:sp>
      <p:sp>
        <p:nvSpPr>
          <p:cNvPr id="43010" name="Slide Number Placeholder 3"/>
          <p:cNvSpPr>
            <a:spLocks noGrp="1"/>
          </p:cNvSpPr>
          <p:nvPr>
            <p:ph type="sldNum" sz="quarter" idx="12"/>
          </p:nvPr>
        </p:nvSpPr>
        <p:spPr/>
        <p:txBody>
          <a:bodyPr/>
          <a:lstStyle/>
          <a:p>
            <a:pPr>
              <a:defRPr/>
            </a:pPr>
            <a:fld id="{FC738B59-95E2-4F25-B59E-DFE3F204ED47}" type="slidenum">
              <a:rPr lang="en-US"/>
              <a:pPr>
                <a:defRPr/>
              </a:pPr>
              <a:t>35</a:t>
            </a:fld>
            <a:endParaRPr lang="en-US"/>
          </a:p>
        </p:txBody>
      </p:sp>
      <p:pic>
        <p:nvPicPr>
          <p:cNvPr id="4101" name="Picture 7" descr="http://www.writeonnewjersey.com/wp-content/uploads/2009/12/Hawthorne-Workers-2.jpg"/>
          <p:cNvPicPr>
            <a:picLocks noChangeAspect="1" noChangeArrowheads="1"/>
          </p:cNvPicPr>
          <p:nvPr/>
        </p:nvPicPr>
        <p:blipFill>
          <a:blip r:embed="rId3"/>
          <a:srcRect/>
          <a:stretch>
            <a:fillRect/>
          </a:stretch>
        </p:blipFill>
        <p:spPr bwMode="auto">
          <a:xfrm>
            <a:off x="4343400" y="1828800"/>
            <a:ext cx="3767138" cy="3810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7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build="p" bldLvl="5"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838200"/>
            <a:ext cx="8229600" cy="579438"/>
          </a:xfrm>
        </p:spPr>
        <p:txBody>
          <a:bodyPr anchor="t">
            <a:normAutofit fontScale="90000"/>
          </a:bodyPr>
          <a:lstStyle/>
          <a:p>
            <a:pPr eaLnBrk="1" fontAlgn="auto" hangingPunct="1">
              <a:spcAft>
                <a:spcPts val="0"/>
              </a:spcAft>
              <a:defRPr/>
            </a:pPr>
            <a:r>
              <a:rPr lang="en-US" b="1" smtClean="0"/>
              <a:t>The Hawthorne Studies  </a:t>
            </a:r>
          </a:p>
        </p:txBody>
      </p:sp>
      <p:sp>
        <p:nvSpPr>
          <p:cNvPr id="3" name="Content Placeholder 2"/>
          <p:cNvSpPr>
            <a:spLocks noGrp="1"/>
          </p:cNvSpPr>
          <p:nvPr>
            <p:ph idx="1"/>
          </p:nvPr>
        </p:nvSpPr>
        <p:spPr>
          <a:xfrm>
            <a:off x="304800" y="1905000"/>
            <a:ext cx="8686800" cy="5410200"/>
          </a:xfrm>
        </p:spPr>
        <p:txBody>
          <a:bodyPr>
            <a:normAutofit/>
          </a:bodyPr>
          <a:lstStyle/>
          <a:p>
            <a:pPr eaLnBrk="1" fontAlgn="auto" hangingPunct="1">
              <a:lnSpc>
                <a:spcPct val="90000"/>
              </a:lnSpc>
              <a:spcAft>
                <a:spcPts val="0"/>
              </a:spcAft>
              <a:buFont typeface="Wingdings 2"/>
              <a:buChar char=""/>
              <a:defRPr/>
            </a:pPr>
            <a:r>
              <a:rPr lang="en-US" sz="2000" b="1" dirty="0" smtClean="0">
                <a:effectLst>
                  <a:outerShdw blurRad="38100" dist="38100" dir="2700000" algn="tl">
                    <a:srgbClr val="FFFFFF"/>
                  </a:outerShdw>
                </a:effectLst>
              </a:rPr>
              <a:t>Illumination Study</a:t>
            </a:r>
            <a:r>
              <a:rPr lang="en-US" sz="2000" dirty="0" smtClean="0">
                <a:effectLst>
                  <a:outerShdw blurRad="38100" dist="38100" dir="2700000" algn="tl">
                    <a:srgbClr val="FFFFFF"/>
                  </a:outerShdw>
                </a:effectLst>
              </a:rPr>
              <a:t> (November 1924)</a:t>
            </a:r>
            <a:br>
              <a:rPr lang="en-US" sz="2000" dirty="0" smtClean="0">
                <a:effectLst>
                  <a:outerShdw blurRad="38100" dist="38100" dir="2700000" algn="tl">
                    <a:srgbClr val="FFFFFF"/>
                  </a:outerShdw>
                </a:effectLst>
              </a:rPr>
            </a:br>
            <a:endParaRPr lang="en-US" sz="2000" dirty="0" smtClean="0">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000" dirty="0" smtClean="0">
                <a:effectLst>
                  <a:outerShdw blurRad="38100" dist="38100" dir="2700000" algn="tl">
                    <a:srgbClr val="FFFFFF"/>
                  </a:outerShdw>
                </a:effectLst>
              </a:rPr>
              <a:t>Designed to test the effect of lighting intensity on worker productivity , Experiment  indicated that Productivity increased when studies were on and slumped when the study got over  as workers were motivated due to the interest shown by management .</a:t>
            </a:r>
          </a:p>
          <a:p>
            <a:pPr lvl="1" eaLnBrk="1" fontAlgn="auto" hangingPunct="1">
              <a:lnSpc>
                <a:spcPct val="90000"/>
              </a:lnSpc>
              <a:spcAft>
                <a:spcPts val="0"/>
              </a:spcAft>
              <a:buFont typeface="Wingdings 2"/>
              <a:buChar char=""/>
              <a:defRPr/>
            </a:pPr>
            <a:r>
              <a:rPr lang="en-US" sz="2000" b="1" dirty="0" smtClean="0">
                <a:effectLst>
                  <a:outerShdw blurRad="38100" dist="38100" dir="2700000" algn="tl">
                    <a:srgbClr val="FFFFFF"/>
                  </a:outerShdw>
                </a:effectLst>
              </a:rPr>
              <a:t>The mere practice of observing people’s behavior tends to alter their behavior and is called (Hawthorne Effect)</a:t>
            </a:r>
          </a:p>
          <a:p>
            <a:pPr lvl="1" eaLnBrk="1" fontAlgn="auto" hangingPunct="1">
              <a:lnSpc>
                <a:spcPct val="90000"/>
              </a:lnSpc>
              <a:spcAft>
                <a:spcPts val="0"/>
              </a:spcAft>
              <a:buFont typeface="Wingdings 2"/>
              <a:buChar char=""/>
              <a:defRPr/>
            </a:pPr>
            <a:endParaRPr lang="en-US" sz="2000" dirty="0" smtClean="0">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000" dirty="0" smtClean="0">
                <a:effectLst>
                  <a:outerShdw blurRad="38100" dist="38100" dir="2700000" algn="tl">
                    <a:srgbClr val="FFFFFF"/>
                  </a:outerShdw>
                </a:effectLst>
              </a:rPr>
              <a:t>This formed the basis of the Further Experiments done by Mayo .</a:t>
            </a:r>
          </a:p>
          <a:p>
            <a:pPr lvl="1" eaLnBrk="1" fontAlgn="auto" hangingPunct="1">
              <a:lnSpc>
                <a:spcPct val="90000"/>
              </a:lnSpc>
              <a:spcAft>
                <a:spcPts val="0"/>
              </a:spcAft>
              <a:buFont typeface="Wingdings 2" pitchFamily="18" charset="2"/>
              <a:buNone/>
              <a:defRPr/>
            </a:pPr>
            <a:endParaRPr lang="en-US" sz="1400" dirty="0" smtClean="0">
              <a:effectLst>
                <a:outerShdw blurRad="38100" dist="38100" dir="2700000" algn="tl">
                  <a:srgbClr val="FFFFFF"/>
                </a:outerShdw>
              </a:effectLst>
            </a:endParaRPr>
          </a:p>
          <a:p>
            <a:pPr eaLnBrk="1" fontAlgn="auto" hangingPunct="1">
              <a:spcAft>
                <a:spcPts val="0"/>
              </a:spcAft>
              <a:buFont typeface="Wingdings 2"/>
              <a:buChar char=""/>
              <a:defRPr/>
            </a:pPr>
            <a:endParaRPr lang="en-US" dirty="0"/>
          </a:p>
        </p:txBody>
      </p:sp>
      <p:sp>
        <p:nvSpPr>
          <p:cNvPr id="44036" name="Slide Number Placeholder 3"/>
          <p:cNvSpPr>
            <a:spLocks noGrp="1"/>
          </p:cNvSpPr>
          <p:nvPr>
            <p:ph type="sldNum" sz="quarter" idx="12"/>
          </p:nvPr>
        </p:nvSpPr>
        <p:spPr/>
        <p:txBody>
          <a:bodyPr/>
          <a:lstStyle/>
          <a:p>
            <a:pPr>
              <a:defRPr/>
            </a:pPr>
            <a:fld id="{520E899B-F13D-40D3-BA7F-98CBA74D46EF}" type="slidenum">
              <a:rPr lang="en-US"/>
              <a:pPr>
                <a:defRPr/>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fontScale="92500" lnSpcReduction="10000"/>
          </a:bodyPr>
          <a:lstStyle/>
          <a:p>
            <a:pPr>
              <a:buFont typeface="Arial" pitchFamily="34" charset="0"/>
              <a:buNone/>
              <a:defRPr/>
            </a:pPr>
            <a:r>
              <a:rPr lang="en-US" sz="2000" b="1" dirty="0" smtClean="0">
                <a:effectLst>
                  <a:outerShdw blurRad="38100" dist="38100" dir="2700000" algn="tl">
                    <a:srgbClr val="FFFFFF"/>
                  </a:outerShdw>
                </a:effectLst>
              </a:rPr>
              <a:t>Relay Assembly Test Room Study</a:t>
            </a:r>
            <a:r>
              <a:rPr lang="en-US" sz="2000" dirty="0" smtClean="0">
                <a:effectLst>
                  <a:outerShdw blurRad="38100" dist="38100" dir="2700000" algn="tl">
                    <a:srgbClr val="FFFFFF"/>
                  </a:outerShdw>
                </a:effectLst>
              </a:rPr>
              <a:t> (1927-1932)</a:t>
            </a:r>
            <a:br>
              <a:rPr lang="en-US" sz="2000" dirty="0" smtClean="0">
                <a:effectLst>
                  <a:outerShdw blurRad="38100" dist="38100" dir="2700000" algn="tl">
                    <a:srgbClr val="FFFFFF"/>
                  </a:outerShdw>
                </a:effectLst>
              </a:rPr>
            </a:br>
            <a:r>
              <a:rPr lang="en-US" sz="2000" dirty="0" smtClean="0">
                <a:effectLst>
                  <a:outerShdw blurRad="38100" dist="38100" dir="2700000" algn="tl">
                    <a:srgbClr val="FFFFFF"/>
                  </a:outerShdw>
                </a:effectLst>
              </a:rPr>
              <a:t>   </a:t>
            </a:r>
          </a:p>
          <a:p>
            <a:pPr marL="342900" lvl="1" indent="-342900">
              <a:buFont typeface="Wingdings" pitchFamily="2" charset="2"/>
              <a:buChar char="q"/>
              <a:defRPr/>
            </a:pPr>
            <a:r>
              <a:rPr lang="en-US" sz="2000" dirty="0" smtClean="0">
                <a:effectLst>
                  <a:outerShdw blurRad="38100" dist="38100" dir="2700000" algn="tl">
                    <a:srgbClr val="FFFFFF"/>
                  </a:outerShdw>
                </a:effectLst>
              </a:rPr>
              <a:t>Assembly of telephone relays (35 parts - 4 machine screws) </a:t>
            </a:r>
          </a:p>
          <a:p>
            <a:pPr>
              <a:buFont typeface="Wingdings" pitchFamily="2" charset="2"/>
              <a:buChar char="q"/>
              <a:defRPr/>
            </a:pPr>
            <a:r>
              <a:rPr lang="en-US" sz="2000" dirty="0" smtClean="0"/>
              <a:t>Researchers spent five years measuring how different variables impacted the group's and individuals' productivity. Some of the variables were:</a:t>
            </a:r>
          </a:p>
          <a:p>
            <a:pPr>
              <a:buFont typeface="Arial" pitchFamily="34" charset="0"/>
              <a:buChar char="•"/>
              <a:defRPr/>
            </a:pPr>
            <a:r>
              <a:rPr lang="en-US" sz="2000" dirty="0" smtClean="0"/>
              <a:t>changing the </a:t>
            </a:r>
            <a:r>
              <a:rPr lang="en-US" sz="2000" b="1" dirty="0" smtClean="0"/>
              <a:t>pay rules </a:t>
            </a:r>
            <a:r>
              <a:rPr lang="en-US" sz="2000" dirty="0" smtClean="0"/>
              <a:t>so that the group was paid for overall group production, not individual production</a:t>
            </a:r>
          </a:p>
          <a:p>
            <a:pPr>
              <a:buFont typeface="Arial" pitchFamily="34" charset="0"/>
              <a:buChar char="•"/>
              <a:defRPr/>
            </a:pPr>
            <a:r>
              <a:rPr lang="en-US" sz="2000" dirty="0" smtClean="0"/>
              <a:t>giving two 5-minute </a:t>
            </a:r>
            <a:r>
              <a:rPr lang="en-US" sz="2000" b="1" dirty="0" smtClean="0"/>
              <a:t>breaks</a:t>
            </a:r>
            <a:r>
              <a:rPr lang="en-US" sz="2000" dirty="0" smtClean="0"/>
              <a:t> (after a discussion with them on the best length of time), and then changing to two 10-minute breaks (not their preference). Productivity increased, but when they received six 5-minute rests, they disliked it and reduced output.</a:t>
            </a:r>
          </a:p>
          <a:p>
            <a:pPr>
              <a:buFont typeface="Arial" pitchFamily="34" charset="0"/>
              <a:buChar char="•"/>
              <a:defRPr/>
            </a:pPr>
            <a:r>
              <a:rPr lang="en-US" sz="2000" dirty="0" smtClean="0"/>
              <a:t>providing </a:t>
            </a:r>
            <a:r>
              <a:rPr lang="en-US" sz="2000" b="1" dirty="0" smtClean="0"/>
              <a:t>food </a:t>
            </a:r>
            <a:r>
              <a:rPr lang="en-US" sz="2000" dirty="0" smtClean="0"/>
              <a:t>during the breaks</a:t>
            </a:r>
          </a:p>
          <a:p>
            <a:pPr>
              <a:buFont typeface="Arial" pitchFamily="34" charset="0"/>
              <a:buChar char="•"/>
              <a:defRPr/>
            </a:pPr>
            <a:r>
              <a:rPr lang="en-US" sz="2000" b="1" dirty="0" smtClean="0"/>
              <a:t>shortening the day </a:t>
            </a:r>
            <a:r>
              <a:rPr lang="en-US" sz="2000" dirty="0" smtClean="0"/>
              <a:t>by 30 minutes (output went up); shortening it more (output per hour went up, but overall output decreased); returning to the first condition (where output peaked).</a:t>
            </a:r>
          </a:p>
          <a:p>
            <a:pPr eaLnBrk="1" fontAlgn="auto" hangingPunct="1">
              <a:lnSpc>
                <a:spcPct val="90000"/>
              </a:lnSpc>
              <a:spcAft>
                <a:spcPts val="0"/>
              </a:spcAft>
              <a:buFont typeface="Wingdings 2"/>
              <a:buChar char=""/>
              <a:defRPr/>
            </a:pPr>
            <a:endParaRPr lang="en-US" sz="2000" dirty="0" smtClean="0">
              <a:effectLst>
                <a:outerShdw blurRad="38100" dist="38100" dir="2700000" algn="tl">
                  <a:srgbClr val="FFFFFF"/>
                </a:outerShdw>
              </a:effectLst>
            </a:endParaRPr>
          </a:p>
          <a:p>
            <a:pPr>
              <a:buFont typeface="Arial" pitchFamily="34" charset="0"/>
              <a:buChar char="•"/>
              <a:defRPr/>
            </a:pPr>
            <a:endParaRPr lang="en-US" dirty="0"/>
          </a:p>
        </p:txBody>
      </p:sp>
      <p:sp>
        <p:nvSpPr>
          <p:cNvPr id="4" name="Slide Number Placeholder 3"/>
          <p:cNvSpPr>
            <a:spLocks noGrp="1"/>
          </p:cNvSpPr>
          <p:nvPr>
            <p:ph type="sldNum" sz="quarter" idx="12"/>
          </p:nvPr>
        </p:nvSpPr>
        <p:spPr/>
        <p:txBody>
          <a:bodyPr/>
          <a:lstStyle/>
          <a:p>
            <a:pPr>
              <a:defRPr/>
            </a:pPr>
            <a:fld id="{0F9363D5-6BFC-41DC-9B2C-5429AD34FA37}" type="slidenum">
              <a:rPr lang="en-US" smtClean="0"/>
              <a:pPr>
                <a:defRPr/>
              </a:pPr>
              <a:t>37</a:t>
            </a:fld>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04800" y="914400"/>
            <a:ext cx="8686800" cy="685800"/>
          </a:xfrm>
        </p:spPr>
        <p:txBody>
          <a:bodyPr>
            <a:normAutofit fontScale="90000"/>
          </a:bodyPr>
          <a:lstStyle/>
          <a:p>
            <a:r>
              <a:rPr lang="en-US" smtClean="0"/>
              <a:t>Relay Room Experiment </a:t>
            </a:r>
          </a:p>
        </p:txBody>
      </p:sp>
      <p:sp>
        <p:nvSpPr>
          <p:cNvPr id="74755" name="Content Placeholder 2"/>
          <p:cNvSpPr>
            <a:spLocks noGrp="1"/>
          </p:cNvSpPr>
          <p:nvPr>
            <p:ph idx="1"/>
          </p:nvPr>
        </p:nvSpPr>
        <p:spPr>
          <a:xfrm>
            <a:off x="381000" y="1752600"/>
            <a:ext cx="8229600" cy="4525963"/>
          </a:xfrm>
        </p:spPr>
        <p:txBody>
          <a:bodyPr/>
          <a:lstStyle/>
          <a:p>
            <a:pPr lvl="1" eaLnBrk="1" fontAlgn="auto" hangingPunct="1">
              <a:lnSpc>
                <a:spcPct val="90000"/>
              </a:lnSpc>
              <a:spcAft>
                <a:spcPts val="0"/>
              </a:spcAft>
              <a:buFont typeface="Wingdings 2"/>
              <a:buChar char=""/>
              <a:defRPr/>
            </a:pPr>
            <a:r>
              <a:rPr lang="en-US" sz="2000" dirty="0" smtClean="0">
                <a:effectLst>
                  <a:outerShdw blurRad="38100" dist="38100" dir="2700000" algn="tl">
                    <a:srgbClr val="FFFFFF"/>
                  </a:outerShdw>
                </a:effectLst>
              </a:rPr>
              <a:t>Production and satisfaction increased regardless of IV manipulation (</a:t>
            </a:r>
            <a:r>
              <a:rPr lang="en-US" sz="2000" dirty="0" err="1" smtClean="0">
                <a:effectLst>
                  <a:outerShdw blurRad="38100" dist="38100" dir="2700000" algn="tl">
                    <a:srgbClr val="FFFFFF"/>
                  </a:outerShdw>
                </a:effectLst>
              </a:rPr>
              <a:t>payrate</a:t>
            </a:r>
            <a:r>
              <a:rPr lang="en-US" sz="2000" dirty="0" smtClean="0">
                <a:effectLst>
                  <a:outerShdw blurRad="38100" dist="38100" dir="2700000" algn="tl">
                    <a:srgbClr val="FFFFFF"/>
                  </a:outerShdw>
                </a:effectLst>
              </a:rPr>
              <a:t> , break interval , meals , hours of work )</a:t>
            </a:r>
          </a:p>
          <a:p>
            <a:pPr lvl="1" eaLnBrk="1" fontAlgn="auto" hangingPunct="1">
              <a:lnSpc>
                <a:spcPct val="90000"/>
              </a:lnSpc>
              <a:spcAft>
                <a:spcPts val="0"/>
              </a:spcAft>
              <a:buFont typeface="Wingdings 2"/>
              <a:buChar char=""/>
              <a:defRPr/>
            </a:pPr>
            <a:r>
              <a:rPr lang="en-US" sz="2000" dirty="0" smtClean="0">
                <a:effectLst>
                  <a:outerShdw blurRad="38100" dist="38100" dir="2700000" algn="tl">
                    <a:srgbClr val="FFFFFF"/>
                  </a:outerShdw>
                </a:effectLst>
              </a:rPr>
              <a:t>Workers’ increased production and satisfaction related to supervisory practices</a:t>
            </a:r>
          </a:p>
          <a:p>
            <a:pPr lvl="1" eaLnBrk="1" fontAlgn="auto" hangingPunct="1">
              <a:lnSpc>
                <a:spcPct val="90000"/>
              </a:lnSpc>
              <a:spcAft>
                <a:spcPts val="0"/>
              </a:spcAft>
              <a:buFont typeface="Wingdings 2"/>
              <a:buChar char=""/>
              <a:defRPr/>
            </a:pPr>
            <a:r>
              <a:rPr lang="en-US" sz="2000" dirty="0" smtClean="0">
                <a:effectLst>
                  <a:outerShdw blurRad="38100" dist="38100" dir="2700000" algn="tl">
                    <a:srgbClr val="FFFFFF"/>
                  </a:outerShdw>
                </a:effectLst>
              </a:rPr>
              <a:t>Human interrelationships are important contributing factors to worker productivity</a:t>
            </a:r>
          </a:p>
          <a:p>
            <a:pPr lvl="1" eaLnBrk="1" fontAlgn="auto" hangingPunct="1">
              <a:lnSpc>
                <a:spcPct val="90000"/>
              </a:lnSpc>
              <a:spcAft>
                <a:spcPts val="0"/>
              </a:spcAft>
              <a:buFont typeface="Wingdings 2"/>
              <a:buChar char=""/>
              <a:defRPr/>
            </a:pPr>
            <a:r>
              <a:rPr lang="en-US" sz="2000" b="1" dirty="0" smtClean="0">
                <a:effectLst>
                  <a:outerShdw blurRad="38100" dist="38100" dir="2700000" algn="tl">
                    <a:srgbClr val="FFFFFF"/>
                  </a:outerShdw>
                </a:effectLst>
              </a:rPr>
              <a:t>Bottom Line:  </a:t>
            </a:r>
            <a:r>
              <a:rPr lang="en-US" sz="2000" dirty="0" smtClean="0">
                <a:effectLst>
                  <a:outerShdw blurRad="38100" dist="38100" dir="2700000" algn="tl">
                    <a:srgbClr val="FFFFFF"/>
                  </a:outerShdw>
                </a:effectLst>
              </a:rPr>
              <a:t>Supervisory practices increase employee morale AND productivity</a:t>
            </a:r>
            <a:br>
              <a:rPr lang="en-US" sz="2000" dirty="0" smtClean="0">
                <a:effectLst>
                  <a:outerShdw blurRad="38100" dist="38100" dir="2700000" algn="tl">
                    <a:srgbClr val="FFFFFF"/>
                  </a:outerShdw>
                </a:effectLst>
              </a:rPr>
            </a:br>
            <a:endParaRPr lang="en-US" sz="2000" dirty="0" smtClean="0">
              <a:effectLst>
                <a:outerShdw blurRad="38100" dist="38100" dir="2700000" algn="tl">
                  <a:srgbClr val="FFFFFF"/>
                </a:outerShdw>
              </a:effectLst>
            </a:endParaRPr>
          </a:p>
          <a:p>
            <a:pPr>
              <a:buFont typeface="Arial" pitchFamily="34" charset="0"/>
              <a:buChar char="•"/>
              <a:defRPr/>
            </a:pPr>
            <a:r>
              <a:rPr lang="en-US" dirty="0" smtClean="0"/>
              <a:t>What Really Increased the Productivity?</a:t>
            </a:r>
          </a:p>
          <a:p>
            <a:pPr>
              <a:buFont typeface="Arial" pitchFamily="34" charset="0"/>
              <a:buChar char="•"/>
              <a:defRPr/>
            </a:pPr>
            <a:r>
              <a:rPr lang="en-US" sz="1600" dirty="0" smtClean="0"/>
              <a:t>choosing one's own coworkers, working as a group, being treated as special (as evidenced by working in a separate room), and having a sympathetic supervisor were the real reasons for the productivity increase</a:t>
            </a:r>
          </a:p>
        </p:txBody>
      </p:sp>
      <p:sp>
        <p:nvSpPr>
          <p:cNvPr id="4" name="Slide Number Placeholder 3"/>
          <p:cNvSpPr>
            <a:spLocks noGrp="1"/>
          </p:cNvSpPr>
          <p:nvPr>
            <p:ph type="sldNum" sz="quarter" idx="12"/>
          </p:nvPr>
        </p:nvSpPr>
        <p:spPr/>
        <p:txBody>
          <a:bodyPr/>
          <a:lstStyle/>
          <a:p>
            <a:pPr>
              <a:defRPr/>
            </a:pPr>
            <a:fld id="{1D54A7D9-8453-4FE7-878E-D7642404CBED}" type="slidenum">
              <a:rPr lang="en-US" smtClean="0"/>
              <a:pPr>
                <a:defRPr/>
              </a:pPr>
              <a:t>38</a:t>
            </a:fld>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p:txBody>
          <a:bodyPr/>
          <a:lstStyle/>
          <a:p>
            <a:r>
              <a:rPr lang="en-US" smtClean="0"/>
              <a:t>Relay Room Experiment </a:t>
            </a:r>
          </a:p>
        </p:txBody>
      </p:sp>
      <p:sp>
        <p:nvSpPr>
          <p:cNvPr id="8195" name="Text Placeholder 3"/>
          <p:cNvSpPr>
            <a:spLocks noGrp="1"/>
          </p:cNvSpPr>
          <p:nvPr>
            <p:ph type="body" sz="half" idx="2"/>
          </p:nvPr>
        </p:nvSpPr>
        <p:spPr>
          <a:xfrm>
            <a:off x="381000" y="5532438"/>
            <a:ext cx="5867400" cy="768350"/>
          </a:xfrm>
        </p:spPr>
        <p:txBody>
          <a:bodyPr/>
          <a:lstStyle/>
          <a:p>
            <a:pPr>
              <a:spcBef>
                <a:spcPct val="0"/>
              </a:spcBef>
            </a:pPr>
            <a:r>
              <a:rPr lang="en-US" smtClean="0">
                <a:latin typeface="Arial" charset="0"/>
              </a:rPr>
              <a:t>Women in the Relay Assembly Test Room, ca. 1930</a:t>
            </a:r>
            <a:br>
              <a:rPr lang="en-US" smtClean="0">
                <a:latin typeface="Arial" charset="0"/>
              </a:rPr>
            </a:br>
            <a:r>
              <a:rPr lang="en-US" smtClean="0">
                <a:latin typeface="Arial" charset="0"/>
              </a:rPr>
              <a:t>Western Electric Company Hawthorne Studies Collection</a:t>
            </a:r>
            <a:br>
              <a:rPr lang="en-US" smtClean="0">
                <a:latin typeface="Arial" charset="0"/>
              </a:rPr>
            </a:br>
            <a:r>
              <a:rPr lang="en-US" smtClean="0">
                <a:latin typeface="Arial" charset="0"/>
              </a:rPr>
              <a:t>© 2007 President and Fellows of Harvard College; all rights reserved.</a:t>
            </a:r>
          </a:p>
          <a:p>
            <a:pPr>
              <a:spcBef>
                <a:spcPct val="0"/>
              </a:spcBef>
            </a:pPr>
            <a:endParaRPr lang="en-US" smtClean="0">
              <a:latin typeface="Arial" charset="0"/>
            </a:endParaRPr>
          </a:p>
          <a:p>
            <a:endParaRPr lang="en-US" smtClean="0"/>
          </a:p>
        </p:txBody>
      </p:sp>
      <p:sp>
        <p:nvSpPr>
          <p:cNvPr id="5" name="Slide Number Placeholder 4"/>
          <p:cNvSpPr>
            <a:spLocks noGrp="1"/>
          </p:cNvSpPr>
          <p:nvPr>
            <p:ph type="sldNum" sz="quarter" idx="12"/>
          </p:nvPr>
        </p:nvSpPr>
        <p:spPr/>
        <p:txBody>
          <a:bodyPr/>
          <a:lstStyle/>
          <a:p>
            <a:pPr>
              <a:defRPr/>
            </a:pPr>
            <a:fld id="{E93B0DD6-357F-4923-A8E7-EB9E47499083}" type="slidenum">
              <a:rPr lang="en-US" smtClean="0"/>
              <a:pPr>
                <a:defRPr/>
              </a:pPr>
              <a:t>39</a:t>
            </a:fld>
            <a:endParaRPr lang="en-US"/>
          </a:p>
        </p:txBody>
      </p:sp>
      <p:pic>
        <p:nvPicPr>
          <p:cNvPr id="8197" name="Picture 2" descr="Wehe 073"/>
          <p:cNvPicPr>
            <a:picLocks noChangeAspect="1" noChangeArrowheads="1"/>
          </p:cNvPicPr>
          <p:nvPr/>
        </p:nvPicPr>
        <p:blipFill>
          <a:blip r:embed="rId2"/>
          <a:srcRect/>
          <a:stretch>
            <a:fillRect/>
          </a:stretch>
        </p:blipFill>
        <p:spPr bwMode="auto">
          <a:xfrm>
            <a:off x="381000" y="304800"/>
            <a:ext cx="7620000" cy="4648200"/>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04800" y="914400"/>
            <a:ext cx="8686800" cy="685800"/>
          </a:xfrm>
        </p:spPr>
        <p:txBody>
          <a:bodyPr>
            <a:normAutofit fontScale="90000"/>
          </a:bodyPr>
          <a:lstStyle/>
          <a:p>
            <a:r>
              <a:rPr lang="en-US" smtClean="0"/>
              <a:t>Questions </a:t>
            </a:r>
          </a:p>
        </p:txBody>
      </p:sp>
      <p:sp>
        <p:nvSpPr>
          <p:cNvPr id="3" name="Content Placeholder 2"/>
          <p:cNvSpPr>
            <a:spLocks noGrp="1"/>
          </p:cNvSpPr>
          <p:nvPr>
            <p:ph idx="1"/>
          </p:nvPr>
        </p:nvSpPr>
        <p:spPr>
          <a:xfrm>
            <a:off x="304800" y="1752600"/>
            <a:ext cx="8686800" cy="4327525"/>
          </a:xfrm>
        </p:spPr>
        <p:txBody>
          <a:bodyPr/>
          <a:lstStyle/>
          <a:p>
            <a:pPr marL="0" indent="0" eaLnBrk="1" hangingPunct="1">
              <a:spcBef>
                <a:spcPct val="50000"/>
              </a:spcBef>
              <a:buFontTx/>
              <a:buNone/>
              <a:defRPr/>
            </a:pPr>
            <a:r>
              <a:rPr lang="en-US" sz="2400" b="1" dirty="0" smtClean="0">
                <a:solidFill>
                  <a:srgbClr val="CC0000"/>
                </a:solidFill>
              </a:rPr>
              <a:t>What Is An Organization?</a:t>
            </a:r>
          </a:p>
          <a:p>
            <a:pPr marL="398463" lvl="1" indent="-173038" eaLnBrk="1" hangingPunct="1">
              <a:spcBef>
                <a:spcPct val="50000"/>
              </a:spcBef>
              <a:buFontTx/>
              <a:buChar char="•"/>
              <a:defRPr/>
            </a:pPr>
            <a:r>
              <a:rPr lang="en-US" sz="2000" b="1" dirty="0" smtClean="0"/>
              <a:t>Describe the characteristics of an organization.</a:t>
            </a:r>
          </a:p>
          <a:p>
            <a:pPr marL="398463" lvl="1" indent="-173038" eaLnBrk="1" hangingPunct="1">
              <a:spcBef>
                <a:spcPct val="50000"/>
              </a:spcBef>
              <a:buFontTx/>
              <a:buChar char="•"/>
              <a:defRPr/>
            </a:pPr>
            <a:r>
              <a:rPr lang="en-US" sz="2000" b="1" dirty="0" smtClean="0"/>
              <a:t>Explain how the concept of an organization is changing.</a:t>
            </a:r>
          </a:p>
          <a:p>
            <a:pPr marL="0" indent="0" eaLnBrk="1" hangingPunct="1">
              <a:spcBef>
                <a:spcPct val="50000"/>
              </a:spcBef>
              <a:buFontTx/>
              <a:buNone/>
              <a:defRPr/>
            </a:pPr>
            <a:r>
              <a:rPr lang="en-US" sz="2400" b="1" dirty="0" smtClean="0">
                <a:solidFill>
                  <a:srgbClr val="CC0000"/>
                </a:solidFill>
              </a:rPr>
              <a:t>Why Study Management?</a:t>
            </a:r>
          </a:p>
          <a:p>
            <a:pPr marL="398463" lvl="1" indent="-173038" eaLnBrk="1" hangingPunct="1">
              <a:spcBef>
                <a:spcPct val="50000"/>
              </a:spcBef>
              <a:buFontTx/>
              <a:buChar char="•"/>
              <a:defRPr/>
            </a:pPr>
            <a:r>
              <a:rPr lang="en-US" sz="2000" b="1" dirty="0" smtClean="0"/>
              <a:t>Explain the universality of management concept.</a:t>
            </a:r>
          </a:p>
          <a:p>
            <a:pPr marL="398463" lvl="1" indent="-173038" eaLnBrk="1" hangingPunct="1">
              <a:spcBef>
                <a:spcPct val="50000"/>
              </a:spcBef>
              <a:buFontTx/>
              <a:buChar char="•"/>
              <a:defRPr/>
            </a:pPr>
            <a:r>
              <a:rPr lang="en-US" sz="2000" b="1" dirty="0" smtClean="0"/>
              <a:t>Discuss why an understanding of management is important even if you don’t plan to be a manager.</a:t>
            </a:r>
          </a:p>
          <a:p>
            <a:pPr marL="398463" lvl="1" indent="-173038" eaLnBrk="1" hangingPunct="1">
              <a:spcBef>
                <a:spcPct val="50000"/>
              </a:spcBef>
              <a:buFontTx/>
              <a:buChar char="•"/>
              <a:defRPr/>
            </a:pPr>
            <a:r>
              <a:rPr lang="en-US" sz="2000" b="1" dirty="0" smtClean="0"/>
              <a:t>Describe the rewards and challenges of being a manager.</a:t>
            </a:r>
          </a:p>
          <a:p>
            <a:pPr>
              <a:buFont typeface="Arial" charset="0"/>
              <a:buChar char="•"/>
              <a:defRPr/>
            </a:pPr>
            <a:endParaRPr lang="en-US" dirty="0"/>
          </a:p>
        </p:txBody>
      </p:sp>
      <p:sp>
        <p:nvSpPr>
          <p:cNvPr id="4" name="Slide Number Placeholder 3"/>
          <p:cNvSpPr>
            <a:spLocks noGrp="1"/>
          </p:cNvSpPr>
          <p:nvPr>
            <p:ph type="sldNum" sz="quarter" idx="12"/>
          </p:nvPr>
        </p:nvSpPr>
        <p:spPr/>
        <p:txBody>
          <a:bodyPr/>
          <a:lstStyle/>
          <a:p>
            <a:pPr>
              <a:defRPr/>
            </a:pPr>
            <a:fld id="{499115BA-99C5-4667-87D8-142219C60E0A}" type="slidenum">
              <a:rPr lang="en-US" smtClean="0"/>
              <a:pPr>
                <a:defRPr/>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eaLnBrk="1" fontAlgn="auto" hangingPunct="1">
              <a:lnSpc>
                <a:spcPct val="90000"/>
              </a:lnSpc>
              <a:spcAft>
                <a:spcPts val="0"/>
              </a:spcAft>
              <a:buFont typeface="Wingdings 2"/>
              <a:buChar char=""/>
              <a:defRPr/>
            </a:pPr>
            <a:r>
              <a:rPr lang="en-US" sz="2000" b="1" dirty="0" smtClean="0">
                <a:effectLst>
                  <a:outerShdw blurRad="38100" dist="38100" dir="2700000" algn="tl">
                    <a:srgbClr val="FFFFFF"/>
                  </a:outerShdw>
                </a:effectLst>
              </a:rPr>
              <a:t>Interviewing Program</a:t>
            </a:r>
            <a:r>
              <a:rPr lang="en-US" sz="2000" dirty="0" smtClean="0">
                <a:effectLst>
                  <a:outerShdw blurRad="38100" dist="38100" dir="2700000" algn="tl">
                    <a:srgbClr val="FFFFFF"/>
                  </a:outerShdw>
                </a:effectLst>
              </a:rPr>
              <a:t> (1928-1930)	</a:t>
            </a:r>
            <a:br>
              <a:rPr lang="en-US" sz="2000" dirty="0" smtClean="0">
                <a:effectLst>
                  <a:outerShdw blurRad="38100" dist="38100" dir="2700000" algn="tl">
                    <a:srgbClr val="FFFFFF"/>
                  </a:outerShdw>
                </a:effectLst>
              </a:rPr>
            </a:br>
            <a:endParaRPr lang="en-US" sz="2000" dirty="0" smtClean="0">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000" dirty="0" smtClean="0">
                <a:effectLst>
                  <a:outerShdw blurRad="38100" dist="38100" dir="2700000" algn="tl">
                    <a:srgbClr val="FFFFFF"/>
                  </a:outerShdw>
                </a:effectLst>
              </a:rPr>
              <a:t>Investigate connection between supervisory practices and employee morale</a:t>
            </a:r>
          </a:p>
          <a:p>
            <a:pPr lvl="1" eaLnBrk="1" fontAlgn="auto" hangingPunct="1">
              <a:lnSpc>
                <a:spcPct val="90000"/>
              </a:lnSpc>
              <a:spcAft>
                <a:spcPts val="0"/>
              </a:spcAft>
              <a:buFont typeface="Wingdings 2"/>
              <a:buChar char=""/>
              <a:defRPr/>
            </a:pPr>
            <a:r>
              <a:rPr lang="en-US" sz="2000" dirty="0" smtClean="0">
                <a:effectLst>
                  <a:outerShdw blurRad="38100" dist="38100" dir="2700000" algn="tl">
                    <a:srgbClr val="FFFFFF"/>
                  </a:outerShdw>
                </a:effectLst>
              </a:rPr>
              <a:t>The results proved that upward communication in an </a:t>
            </a:r>
            <a:r>
              <a:rPr lang="en-US" sz="2000" dirty="0" err="1" smtClean="0">
                <a:effectLst>
                  <a:outerShdw blurRad="38100" dist="38100" dir="2700000" algn="tl">
                    <a:srgbClr val="FFFFFF"/>
                  </a:outerShdw>
                </a:effectLst>
              </a:rPr>
              <a:t>organisation</a:t>
            </a:r>
            <a:r>
              <a:rPr lang="en-US" sz="2000" dirty="0" smtClean="0">
                <a:effectLst>
                  <a:outerShdw blurRad="38100" dist="38100" dir="2700000" algn="tl">
                    <a:srgbClr val="FFFFFF"/>
                  </a:outerShdw>
                </a:effectLst>
              </a:rPr>
              <a:t> creates a positive attitude in the work environment. </a:t>
            </a:r>
          </a:p>
          <a:p>
            <a:pPr lvl="1" eaLnBrk="1" fontAlgn="auto" hangingPunct="1">
              <a:lnSpc>
                <a:spcPct val="90000"/>
              </a:lnSpc>
              <a:spcAft>
                <a:spcPts val="0"/>
              </a:spcAft>
              <a:buFont typeface="Wingdings 2"/>
              <a:buChar char=""/>
              <a:defRPr/>
            </a:pPr>
            <a:r>
              <a:rPr lang="en-US" sz="2000" dirty="0" smtClean="0">
                <a:effectLst>
                  <a:outerShdw blurRad="38100" dist="38100" dir="2700000" algn="tl">
                    <a:srgbClr val="FFFFFF"/>
                  </a:outerShdw>
                </a:effectLst>
              </a:rPr>
              <a:t>The workers feel pleased that their ideas are being heard.</a:t>
            </a:r>
            <a:br>
              <a:rPr lang="en-US" sz="2000" dirty="0" smtClean="0">
                <a:effectLst>
                  <a:outerShdw blurRad="38100" dist="38100" dir="2700000" algn="tl">
                    <a:srgbClr val="FFFFFF"/>
                  </a:outerShdw>
                </a:effectLst>
              </a:rPr>
            </a:br>
            <a:endParaRPr lang="en-US" sz="2000" dirty="0" smtClean="0">
              <a:effectLst>
                <a:outerShdw blurRad="38100" dist="38100" dir="2700000" algn="tl">
                  <a:srgbClr val="FFFFFF"/>
                </a:outerShdw>
              </a:effectLst>
            </a:endParaRPr>
          </a:p>
          <a:p>
            <a:pPr>
              <a:buFont typeface="Arial" pitchFamily="34" charset="0"/>
              <a:buChar char="•"/>
              <a:defRPr/>
            </a:pPr>
            <a:endParaRPr lang="en-US" dirty="0"/>
          </a:p>
        </p:txBody>
      </p:sp>
      <p:sp>
        <p:nvSpPr>
          <p:cNvPr id="4" name="Slide Number Placeholder 3"/>
          <p:cNvSpPr>
            <a:spLocks noGrp="1"/>
          </p:cNvSpPr>
          <p:nvPr>
            <p:ph type="sldNum" sz="quarter" idx="12"/>
          </p:nvPr>
        </p:nvSpPr>
        <p:spPr/>
        <p:txBody>
          <a:bodyPr/>
          <a:lstStyle/>
          <a:p>
            <a:pPr>
              <a:defRPr/>
            </a:pPr>
            <a:fld id="{49EA3FA1-E6B8-4758-8394-A244F3392328}" type="slidenum">
              <a:rPr lang="en-US" smtClean="0"/>
              <a:pPr>
                <a:defRPr/>
              </a:pPr>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686800" cy="609600"/>
          </a:xfrm>
        </p:spPr>
        <p:txBody>
          <a:bodyPr>
            <a:normAutofit fontScale="90000"/>
          </a:bodyPr>
          <a:lstStyle/>
          <a:p>
            <a:pPr>
              <a:defRPr/>
            </a:pPr>
            <a:r>
              <a:rPr lang="en-US" dirty="0" smtClean="0"/>
              <a:t>Bank Wiring Experiment</a:t>
            </a:r>
            <a:endParaRPr lang="en-US" dirty="0"/>
          </a:p>
        </p:txBody>
      </p:sp>
      <p:sp>
        <p:nvSpPr>
          <p:cNvPr id="10243" name="Content Placeholder 2"/>
          <p:cNvSpPr>
            <a:spLocks noGrp="1"/>
          </p:cNvSpPr>
          <p:nvPr>
            <p:ph idx="1"/>
          </p:nvPr>
        </p:nvSpPr>
        <p:spPr/>
        <p:txBody>
          <a:bodyPr>
            <a:normAutofit lnSpcReduction="10000"/>
          </a:bodyPr>
          <a:lstStyle/>
          <a:p>
            <a:r>
              <a:rPr lang="en-US" sz="2000" smtClean="0"/>
              <a:t>The purpose of the next study was to find out how payment incentives would affect productivity.</a:t>
            </a:r>
          </a:p>
          <a:p>
            <a:r>
              <a:rPr lang="en-US" sz="2000" smtClean="0"/>
              <a:t> The surprising result was that productivity actually decreased, because the men were afraid that the company would lower the base rate and had a clear idea of a fair day’s work .</a:t>
            </a:r>
          </a:p>
          <a:p>
            <a:r>
              <a:rPr lang="en-US" sz="2000" smtClean="0"/>
              <a:t>Workers apparently had become suspicious that their productivity may have been boosted to justify firing some of the workers </a:t>
            </a:r>
          </a:p>
          <a:p>
            <a:r>
              <a:rPr lang="en-US" sz="2000" smtClean="0"/>
              <a:t>Done on group of fourteen men who put together telephone switching equipment. </a:t>
            </a:r>
          </a:p>
          <a:p>
            <a:r>
              <a:rPr lang="en-US" sz="2000" smtClean="0"/>
              <a:t>There was existence of informal groups or "cliques" within the formal groups. These cliques developed informal rules of behavior as well as mechanisms to enforce them. The cliques served to control group members and to manage bosses; when bosses asked questions, clique members gave the same responses, even if they were untrue. </a:t>
            </a:r>
          </a:p>
        </p:txBody>
      </p:sp>
      <p:sp>
        <p:nvSpPr>
          <p:cNvPr id="4" name="Slide Number Placeholder 3"/>
          <p:cNvSpPr>
            <a:spLocks noGrp="1"/>
          </p:cNvSpPr>
          <p:nvPr>
            <p:ph type="sldNum" sz="quarter" idx="12"/>
          </p:nvPr>
        </p:nvSpPr>
        <p:spPr/>
        <p:txBody>
          <a:bodyPr/>
          <a:lstStyle/>
          <a:p>
            <a:pPr>
              <a:defRPr/>
            </a:pPr>
            <a:fld id="{6A3FA132-3801-406C-91F4-FFA3E95CAD4A}" type="slidenum">
              <a:rPr lang="en-US" smtClean="0"/>
              <a:pPr>
                <a:defRPr/>
              </a:pPr>
              <a:t>41</a:t>
            </a:fld>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990600"/>
            <a:ext cx="8686800" cy="914400"/>
          </a:xfrm>
        </p:spPr>
        <p:txBody>
          <a:bodyPr/>
          <a:lstStyle/>
          <a:p>
            <a:r>
              <a:rPr lang="en-US" smtClean="0"/>
              <a:t>Bank Wiring Experiment</a:t>
            </a:r>
          </a:p>
        </p:txBody>
      </p:sp>
      <p:sp>
        <p:nvSpPr>
          <p:cNvPr id="4" name="Slide Number Placeholder 3"/>
          <p:cNvSpPr>
            <a:spLocks noGrp="1"/>
          </p:cNvSpPr>
          <p:nvPr>
            <p:ph type="sldNum" sz="quarter" idx="12"/>
          </p:nvPr>
        </p:nvSpPr>
        <p:spPr/>
        <p:txBody>
          <a:bodyPr/>
          <a:lstStyle/>
          <a:p>
            <a:pPr>
              <a:defRPr/>
            </a:pPr>
            <a:fld id="{76CFB106-4C87-44FC-935E-ACFDA014DD2C}" type="slidenum">
              <a:rPr lang="en-US" smtClean="0"/>
              <a:pPr>
                <a:defRPr/>
              </a:pPr>
              <a:t>42</a:t>
            </a:fld>
            <a:endParaRPr lang="en-US"/>
          </a:p>
        </p:txBody>
      </p:sp>
      <p:pic>
        <p:nvPicPr>
          <p:cNvPr id="11268" name="Content Placeholder 6" descr="14 men he.jpg"/>
          <p:cNvPicPr>
            <a:picLocks noGrp="1" noChangeAspect="1"/>
          </p:cNvPicPr>
          <p:nvPr>
            <p:ph idx="1"/>
          </p:nvPr>
        </p:nvPicPr>
        <p:blipFill>
          <a:blip r:embed="rId2"/>
          <a:srcRect/>
          <a:stretch>
            <a:fillRect/>
          </a:stretch>
        </p:blipFill>
        <p:spPr>
          <a:xfrm>
            <a:off x="838200" y="2133600"/>
            <a:ext cx="3103563" cy="3657600"/>
          </a:xfrm>
        </p:spPr>
      </p:pic>
      <p:sp>
        <p:nvSpPr>
          <p:cNvPr id="76805" name="Rectangle 7"/>
          <p:cNvSpPr>
            <a:spLocks noChangeArrowheads="1"/>
          </p:cNvSpPr>
          <p:nvPr/>
        </p:nvSpPr>
        <p:spPr bwMode="auto">
          <a:xfrm>
            <a:off x="4267200" y="1828800"/>
            <a:ext cx="4724400" cy="7294563"/>
          </a:xfrm>
          <a:prstGeom prst="rect">
            <a:avLst/>
          </a:prstGeom>
          <a:noFill/>
          <a:ln w="9525">
            <a:noFill/>
            <a:miter lim="800000"/>
            <a:headEnd/>
            <a:tailEnd/>
          </a:ln>
        </p:spPr>
        <p:txBody>
          <a:bodyPr>
            <a:spAutoFit/>
          </a:bodyPr>
          <a:lstStyle/>
          <a:p>
            <a:pPr>
              <a:defRPr/>
            </a:pPr>
            <a:endParaRPr lang="en-US" sz="2800" dirty="0">
              <a:latin typeface="Arial" pitchFamily="34" charset="0"/>
            </a:endParaRPr>
          </a:p>
          <a:p>
            <a:pPr algn="l">
              <a:defRPr/>
            </a:pPr>
            <a:r>
              <a:rPr lang="en-US" sz="2800" dirty="0">
                <a:latin typeface="Arial" pitchFamily="34" charset="0"/>
              </a:rPr>
              <a:t>What Really reduced the productivity ?</a:t>
            </a:r>
          </a:p>
          <a:p>
            <a:pPr algn="l">
              <a:defRPr/>
            </a:pPr>
            <a:endParaRPr lang="en-US" sz="2800" dirty="0">
              <a:latin typeface="Arial" pitchFamily="34" charset="0"/>
            </a:endParaRPr>
          </a:p>
          <a:p>
            <a:pPr algn="l">
              <a:defRPr/>
            </a:pPr>
            <a:r>
              <a:rPr lang="en-US" dirty="0">
                <a:latin typeface="Arial" pitchFamily="34" charset="0"/>
              </a:rPr>
              <a:t>Workers were more responsive to the </a:t>
            </a:r>
            <a:r>
              <a:rPr lang="en-US" b="1" dirty="0">
                <a:latin typeface="Arial" pitchFamily="34" charset="0"/>
              </a:rPr>
              <a:t>social force of their peer groups than to the control and incentives of management.</a:t>
            </a:r>
          </a:p>
          <a:p>
            <a:pPr algn="l">
              <a:defRPr/>
            </a:pPr>
            <a:endParaRPr lang="en-US" sz="1400" b="1" u="sng" dirty="0">
              <a:effectLst>
                <a:outerShdw blurRad="38100" dist="38100" dir="2700000" algn="tl">
                  <a:srgbClr val="FFFFFF"/>
                </a:outerShdw>
              </a:effectLst>
              <a:latin typeface="Arial" pitchFamily="34" charset="0"/>
            </a:endParaRPr>
          </a:p>
          <a:p>
            <a:pPr algn="l">
              <a:defRPr/>
            </a:pPr>
            <a:endParaRPr lang="en-US" b="1" dirty="0">
              <a:latin typeface="Arial" pitchFamily="34" charset="0"/>
            </a:endParaRPr>
          </a:p>
          <a:p>
            <a:pPr algn="l">
              <a:defRPr/>
            </a:pPr>
            <a:r>
              <a:rPr lang="en-US" b="1" dirty="0">
                <a:latin typeface="Arial" pitchFamily="34" charset="0"/>
              </a:rPr>
              <a:t>Conclusion: Social groups can influence production and individual work behavior. Informal organization constrains employee behavior within formal organizational structure</a:t>
            </a:r>
          </a:p>
          <a:p>
            <a:pPr algn="l">
              <a:defRPr/>
            </a:pPr>
            <a:endParaRPr lang="en-US" b="1" dirty="0">
              <a:latin typeface="Arial" pitchFamily="34" charset="0"/>
            </a:endParaRPr>
          </a:p>
          <a:p>
            <a:pPr algn="l">
              <a:defRPr/>
            </a:pPr>
            <a:endParaRPr lang="en-US" b="1" dirty="0">
              <a:latin typeface="Arial" pitchFamily="34" charset="0"/>
            </a:endParaRPr>
          </a:p>
          <a:p>
            <a:pPr algn="l">
              <a:defRPr/>
            </a:pPr>
            <a:endParaRPr lang="en-US" b="1" dirty="0">
              <a:latin typeface="Arial" pitchFamily="34" charset="0"/>
            </a:endParaRPr>
          </a:p>
          <a:p>
            <a:pPr algn="l">
              <a:defRPr/>
            </a:pPr>
            <a:endParaRPr lang="en-US" b="1" dirty="0">
              <a:latin typeface="Arial" pitchFamily="34" charset="0"/>
            </a:endParaRPr>
          </a:p>
          <a:p>
            <a:pPr algn="l">
              <a:defRPr/>
            </a:pPr>
            <a:endParaRPr lang="en-US" b="1" dirty="0">
              <a:latin typeface="Arial" pitchFamily="34" charset="0"/>
            </a:endParaRPr>
          </a:p>
          <a:p>
            <a:pPr algn="l">
              <a:defRPr/>
            </a:pPr>
            <a:endParaRPr lang="en-US" b="1" dirty="0">
              <a:latin typeface="Arial" pitchFamily="34" charset="0"/>
            </a:endParaRPr>
          </a:p>
          <a:p>
            <a:pPr algn="l">
              <a:defRPr/>
            </a:pPr>
            <a:endParaRPr lang="en-US" b="1" dirty="0">
              <a:latin typeface="Arial" pitchFamily="34" charset="0"/>
            </a:endParaRPr>
          </a:p>
          <a:p>
            <a:pPr algn="l">
              <a:defRPr/>
            </a:pPr>
            <a:endParaRPr lang="en-US" b="1" dirty="0">
              <a:latin typeface="Arial" pitchFamily="34" charset="0"/>
            </a:endParaRPr>
          </a:p>
          <a:p>
            <a:pPr algn="l">
              <a:defRPr/>
            </a:pPr>
            <a:endParaRPr lang="en-US" b="1" dirty="0">
              <a:latin typeface="Arial" pitchFamily="34" charset="0"/>
            </a:endParaRPr>
          </a:p>
          <a:p>
            <a:pPr algn="l">
              <a:defRPr/>
            </a:pPr>
            <a:endParaRPr lang="en-US" b="1" dirty="0">
              <a:latin typeface="Arial" pitchFamily="34"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304800"/>
            <a:ext cx="8229600" cy="579438"/>
          </a:xfrm>
        </p:spPr>
        <p:txBody>
          <a:bodyPr anchor="t">
            <a:normAutofit fontScale="90000"/>
          </a:bodyPr>
          <a:lstStyle/>
          <a:p>
            <a:pPr eaLnBrk="1" fontAlgn="auto" hangingPunct="1">
              <a:spcAft>
                <a:spcPts val="0"/>
              </a:spcAft>
              <a:defRPr/>
            </a:pPr>
            <a:r>
              <a:rPr lang="en-US" b="1" dirty="0" smtClean="0"/>
              <a:t>Implications of  Hawthorne Studies</a:t>
            </a:r>
          </a:p>
        </p:txBody>
      </p:sp>
      <p:sp>
        <p:nvSpPr>
          <p:cNvPr id="3" name="Content Placeholder 2"/>
          <p:cNvSpPr>
            <a:spLocks noGrp="1"/>
          </p:cNvSpPr>
          <p:nvPr>
            <p:ph idx="1"/>
          </p:nvPr>
        </p:nvSpPr>
        <p:spPr/>
        <p:txBody>
          <a:bodyPr>
            <a:normAutofit/>
          </a:bodyPr>
          <a:lstStyle/>
          <a:p>
            <a:pPr eaLnBrk="1" fontAlgn="auto" hangingPunct="1">
              <a:lnSpc>
                <a:spcPct val="90000"/>
              </a:lnSpc>
              <a:spcAft>
                <a:spcPts val="0"/>
              </a:spcAft>
              <a:buFont typeface="Wingdings 2"/>
              <a:buChar char=""/>
              <a:defRPr/>
            </a:pPr>
            <a:r>
              <a:rPr lang="en-US" sz="1600" b="1" dirty="0" smtClean="0">
                <a:effectLst>
                  <a:outerShdw blurRad="38100" dist="38100" dir="2700000" algn="tl">
                    <a:srgbClr val="FFFFFF"/>
                  </a:outerShdw>
                </a:effectLst>
              </a:rPr>
              <a:t>Illumination Study</a:t>
            </a:r>
            <a:r>
              <a:rPr lang="en-US" sz="1600" dirty="0" smtClean="0">
                <a:effectLst>
                  <a:outerShdw blurRad="38100" dist="38100" dir="2700000" algn="tl">
                    <a:srgbClr val="FFFFFF"/>
                  </a:outerShdw>
                </a:effectLst>
              </a:rPr>
              <a:t> (November 1924)</a:t>
            </a:r>
          </a:p>
          <a:p>
            <a:pPr lvl="1" eaLnBrk="1" fontAlgn="auto" hangingPunct="1">
              <a:lnSpc>
                <a:spcPct val="90000"/>
              </a:lnSpc>
              <a:spcAft>
                <a:spcPts val="0"/>
              </a:spcAft>
              <a:buFont typeface="Wingdings 2"/>
              <a:buChar char=""/>
              <a:defRPr/>
            </a:pPr>
            <a:r>
              <a:rPr lang="en-US" sz="1400" dirty="0" smtClean="0">
                <a:effectLst>
                  <a:outerShdw blurRad="38100" dist="38100" dir="2700000" algn="tl">
                    <a:srgbClr val="FFFFFF"/>
                  </a:outerShdw>
                </a:effectLst>
              </a:rPr>
              <a:t>The mere practice of observing people’s behavior tends to alter their behavior (Hawthorne Effect)</a:t>
            </a:r>
          </a:p>
          <a:p>
            <a:pPr eaLnBrk="1" fontAlgn="auto" hangingPunct="1">
              <a:lnSpc>
                <a:spcPct val="90000"/>
              </a:lnSpc>
              <a:spcAft>
                <a:spcPts val="0"/>
              </a:spcAft>
              <a:buFont typeface="Wingdings 2"/>
              <a:buChar char=""/>
              <a:defRPr/>
            </a:pPr>
            <a:r>
              <a:rPr lang="en-US" sz="1600" b="1" dirty="0" smtClean="0">
                <a:effectLst>
                  <a:outerShdw blurRad="38100" dist="38100" dir="2700000" algn="tl">
                    <a:srgbClr val="FFFFFF"/>
                  </a:outerShdw>
                </a:effectLst>
              </a:rPr>
              <a:t>Relay Assembly Test Room Study</a:t>
            </a:r>
            <a:r>
              <a:rPr lang="en-US" sz="1600" dirty="0" smtClean="0">
                <a:effectLst>
                  <a:outerShdw blurRad="38100" dist="38100" dir="2700000" algn="tl">
                    <a:srgbClr val="FFFFFF"/>
                  </a:outerShdw>
                </a:effectLst>
              </a:rPr>
              <a:t> (1927-1932)</a:t>
            </a:r>
          </a:p>
          <a:p>
            <a:pPr lvl="1" eaLnBrk="1" fontAlgn="auto" hangingPunct="1">
              <a:lnSpc>
                <a:spcPct val="90000"/>
              </a:lnSpc>
              <a:spcAft>
                <a:spcPts val="0"/>
              </a:spcAft>
              <a:buFont typeface="Wingdings 2"/>
              <a:buChar char=""/>
              <a:defRPr/>
            </a:pPr>
            <a:r>
              <a:rPr lang="en-US" sz="1400" dirty="0" smtClean="0">
                <a:effectLst>
                  <a:outerShdw blurRad="38100" dist="38100" dir="2700000" algn="tl">
                    <a:srgbClr val="FFFFFF"/>
                  </a:outerShdw>
                </a:effectLst>
              </a:rPr>
              <a:t>Relationships between workers and their supervisors are powerful</a:t>
            </a:r>
          </a:p>
          <a:p>
            <a:pPr lvl="1" eaLnBrk="1" fontAlgn="auto" hangingPunct="1">
              <a:lnSpc>
                <a:spcPct val="90000"/>
              </a:lnSpc>
              <a:spcAft>
                <a:spcPts val="0"/>
              </a:spcAft>
              <a:buFont typeface="Wingdings 2"/>
              <a:buChar char=""/>
              <a:defRPr/>
            </a:pPr>
            <a:r>
              <a:rPr lang="en-US" sz="1400" dirty="0" smtClean="0">
                <a:effectLst>
                  <a:outerShdw blurRad="38100" dist="38100" dir="2700000" algn="tl">
                    <a:srgbClr val="FFFFFF"/>
                  </a:outerShdw>
                </a:effectLst>
              </a:rPr>
              <a:t>Human interrelationships / informal group increase the amount and quality of worker participation in decision making</a:t>
            </a:r>
          </a:p>
          <a:p>
            <a:pPr eaLnBrk="1" fontAlgn="auto" hangingPunct="1">
              <a:lnSpc>
                <a:spcPct val="90000"/>
              </a:lnSpc>
              <a:spcAft>
                <a:spcPts val="0"/>
              </a:spcAft>
              <a:buFont typeface="Wingdings 2"/>
              <a:buChar char=""/>
              <a:defRPr/>
            </a:pPr>
            <a:r>
              <a:rPr lang="en-US" sz="1600" b="1" dirty="0" smtClean="0">
                <a:effectLst>
                  <a:outerShdw blurRad="38100" dist="38100" dir="2700000" algn="tl">
                    <a:srgbClr val="FFFFFF"/>
                  </a:outerShdw>
                </a:effectLst>
              </a:rPr>
              <a:t>Interviewing Program</a:t>
            </a:r>
            <a:r>
              <a:rPr lang="en-US" sz="1600" dirty="0" smtClean="0">
                <a:effectLst>
                  <a:outerShdw blurRad="38100" dist="38100" dir="2700000" algn="tl">
                    <a:srgbClr val="FFFFFF"/>
                  </a:outerShdw>
                </a:effectLst>
              </a:rPr>
              <a:t> (1928-1930)	</a:t>
            </a:r>
          </a:p>
          <a:p>
            <a:pPr lvl="1" eaLnBrk="1" fontAlgn="auto" hangingPunct="1">
              <a:lnSpc>
                <a:spcPct val="90000"/>
              </a:lnSpc>
              <a:spcAft>
                <a:spcPts val="0"/>
              </a:spcAft>
              <a:buFont typeface="Wingdings 2"/>
              <a:buChar char=""/>
              <a:defRPr/>
            </a:pPr>
            <a:r>
              <a:rPr lang="en-US" sz="1400" dirty="0" smtClean="0">
                <a:effectLst>
                  <a:outerShdw blurRad="38100" dist="38100" dir="2700000" algn="tl">
                    <a:srgbClr val="FFFFFF"/>
                  </a:outerShdw>
                </a:effectLst>
              </a:rPr>
              <a:t>Demonstrated powerful influence of upward communication</a:t>
            </a:r>
          </a:p>
          <a:p>
            <a:pPr lvl="1" eaLnBrk="1" fontAlgn="auto" hangingPunct="1">
              <a:lnSpc>
                <a:spcPct val="90000"/>
              </a:lnSpc>
              <a:spcAft>
                <a:spcPts val="0"/>
              </a:spcAft>
              <a:buFont typeface="Wingdings 2"/>
              <a:buChar char=""/>
              <a:defRPr/>
            </a:pPr>
            <a:r>
              <a:rPr lang="en-US" sz="1400" dirty="0" smtClean="0">
                <a:effectLst>
                  <a:outerShdw blurRad="38100" dist="38100" dir="2700000" algn="tl">
                    <a:srgbClr val="FFFFFF"/>
                  </a:outerShdw>
                </a:effectLst>
              </a:rPr>
              <a:t>Workers were asked for opinions, told they mattered, and positive attitudes toward company increased</a:t>
            </a:r>
          </a:p>
          <a:p>
            <a:pPr eaLnBrk="1" fontAlgn="auto" hangingPunct="1">
              <a:lnSpc>
                <a:spcPct val="90000"/>
              </a:lnSpc>
              <a:spcAft>
                <a:spcPts val="0"/>
              </a:spcAft>
              <a:buFont typeface="Wingdings 2"/>
              <a:buChar char=""/>
              <a:defRPr/>
            </a:pPr>
            <a:r>
              <a:rPr lang="en-US" sz="1600" b="1" dirty="0" smtClean="0">
                <a:effectLst>
                  <a:outerShdw blurRad="38100" dist="38100" dir="2700000" algn="tl">
                    <a:srgbClr val="FFFFFF"/>
                  </a:outerShdw>
                </a:effectLst>
              </a:rPr>
              <a:t>Bank Wiring Room Observation Study</a:t>
            </a:r>
            <a:r>
              <a:rPr lang="en-US" sz="1600" dirty="0" smtClean="0">
                <a:effectLst>
                  <a:outerShdw blurRad="38100" dist="38100" dir="2700000" algn="tl">
                    <a:srgbClr val="FFFFFF"/>
                  </a:outerShdw>
                </a:effectLst>
              </a:rPr>
              <a:t> (November 1931 - May 1932)</a:t>
            </a:r>
          </a:p>
          <a:p>
            <a:pPr lvl="1" eaLnBrk="1" fontAlgn="auto" hangingPunct="1">
              <a:lnSpc>
                <a:spcPct val="90000"/>
              </a:lnSpc>
              <a:spcAft>
                <a:spcPts val="0"/>
              </a:spcAft>
              <a:buFont typeface="Wingdings 2"/>
              <a:buChar char=""/>
              <a:defRPr/>
            </a:pPr>
            <a:r>
              <a:rPr lang="en-US" sz="1400" dirty="0" smtClean="0">
                <a:effectLst>
                  <a:outerShdw blurRad="38100" dist="38100" dir="2700000" algn="tl">
                    <a:srgbClr val="FFFFFF"/>
                  </a:outerShdw>
                </a:effectLst>
              </a:rPr>
              <a:t>Led future theorists to account for the existence of informal communication</a:t>
            </a:r>
          </a:p>
          <a:p>
            <a:pPr lvl="1" eaLnBrk="1" fontAlgn="auto" hangingPunct="1">
              <a:lnSpc>
                <a:spcPct val="90000"/>
              </a:lnSpc>
              <a:spcAft>
                <a:spcPts val="0"/>
              </a:spcAft>
              <a:buFont typeface="Wingdings 2"/>
              <a:buChar char=""/>
              <a:defRPr/>
            </a:pPr>
            <a:endParaRPr lang="en-US" sz="1400" dirty="0" smtClean="0">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1600" b="1" dirty="0" smtClean="0">
                <a:effectLst>
                  <a:outerShdw blurRad="38100" dist="38100" dir="2700000" algn="tl">
                    <a:srgbClr val="FFFFFF"/>
                  </a:outerShdw>
                </a:effectLst>
              </a:rPr>
              <a:t>Taken together, these studies helped to document the powerful nature of social relations in the workplace and moved managers more toward the interpersonal aspects of organizing.</a:t>
            </a:r>
            <a:endParaRPr lang="en-US" sz="1600" dirty="0" smtClean="0">
              <a:effectLst>
                <a:outerShdw blurRad="38100" dist="38100" dir="2700000" algn="tl">
                  <a:srgbClr val="FFFFFF"/>
                </a:outerShdw>
              </a:effectLst>
            </a:endParaRPr>
          </a:p>
          <a:p>
            <a:pPr eaLnBrk="1" fontAlgn="auto" hangingPunct="1">
              <a:spcAft>
                <a:spcPts val="0"/>
              </a:spcAft>
              <a:buFont typeface="Wingdings 2"/>
              <a:buChar char=""/>
              <a:defRPr/>
            </a:pPr>
            <a:endParaRPr lang="en-US" dirty="0"/>
          </a:p>
        </p:txBody>
      </p:sp>
      <p:sp>
        <p:nvSpPr>
          <p:cNvPr id="45060" name="Slide Number Placeholder 3"/>
          <p:cNvSpPr>
            <a:spLocks noGrp="1"/>
          </p:cNvSpPr>
          <p:nvPr>
            <p:ph type="sldNum" sz="quarter" idx="12"/>
          </p:nvPr>
        </p:nvSpPr>
        <p:spPr/>
        <p:txBody>
          <a:bodyPr/>
          <a:lstStyle/>
          <a:p>
            <a:pPr>
              <a:defRPr/>
            </a:pPr>
            <a:fld id="{728A8C8A-E0B2-40EF-8D5E-DB9E3EDAA931}" type="slidenum">
              <a:rPr lang="en-US"/>
              <a:pPr>
                <a:defRPr/>
              </a:pPr>
              <a:t>43</a:t>
            </a:fld>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pPr algn="ctr"/>
            <a:r>
              <a:rPr lang="en-US" dirty="0" smtClean="0">
                <a:solidFill>
                  <a:srgbClr val="FFC000"/>
                </a:solidFill>
              </a:rPr>
              <a:t>Important Aspects of the behavioral science approach</a:t>
            </a:r>
            <a:endParaRPr lang="en-IN" dirty="0" smtClean="0">
              <a:solidFill>
                <a:srgbClr val="FFC000"/>
              </a:solidFill>
            </a:endParaRPr>
          </a:p>
        </p:txBody>
      </p:sp>
      <p:sp>
        <p:nvSpPr>
          <p:cNvPr id="14339" name="Content Placeholder 2"/>
          <p:cNvSpPr>
            <a:spLocks noGrp="1"/>
          </p:cNvSpPr>
          <p:nvPr>
            <p:ph sz="quarter" idx="4294967295"/>
          </p:nvPr>
        </p:nvSpPr>
        <p:spPr>
          <a:xfrm>
            <a:off x="609600" y="2209800"/>
            <a:ext cx="7924800" cy="4114800"/>
          </a:xfrm>
        </p:spPr>
        <p:txBody>
          <a:bodyPr/>
          <a:lstStyle/>
          <a:p>
            <a:r>
              <a:rPr lang="en-US" sz="2400" dirty="0" smtClean="0"/>
              <a:t>Communication</a:t>
            </a:r>
          </a:p>
          <a:p>
            <a:r>
              <a:rPr lang="en-US" sz="2400" dirty="0" smtClean="0"/>
              <a:t>Employee development</a:t>
            </a:r>
          </a:p>
          <a:p>
            <a:r>
              <a:rPr lang="en-US" sz="2400" dirty="0" smtClean="0"/>
              <a:t>Leadership</a:t>
            </a:r>
          </a:p>
          <a:p>
            <a:r>
              <a:rPr lang="en-US" sz="2400" dirty="0" smtClean="0"/>
              <a:t>Employee motivation</a:t>
            </a:r>
          </a:p>
          <a:p>
            <a:r>
              <a:rPr lang="en-US" sz="2400" dirty="0" smtClean="0"/>
              <a:t>Organization as social system</a:t>
            </a:r>
          </a:p>
          <a:p>
            <a:endParaRPr lang="en-IN" sz="2400" dirty="0"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smtClean="0">
                <a:solidFill>
                  <a:srgbClr val="FFC000"/>
                </a:solidFill>
              </a:rPr>
              <a:t>ASSUMPTIONS OF BEHAVIORAL SCIENCE APPPROACH</a:t>
            </a:r>
            <a:endParaRPr lang="en-IN" smtClean="0">
              <a:solidFill>
                <a:srgbClr val="FFC000"/>
              </a:solidFill>
            </a:endParaRPr>
          </a:p>
        </p:txBody>
      </p:sp>
      <p:sp>
        <p:nvSpPr>
          <p:cNvPr id="3" name="Content Placeholder 2"/>
          <p:cNvSpPr>
            <a:spLocks noGrp="1"/>
          </p:cNvSpPr>
          <p:nvPr>
            <p:ph sz="quarter" idx="4294967295"/>
          </p:nvPr>
        </p:nvSpPr>
        <p:spPr>
          <a:xfrm>
            <a:off x="0" y="2209800"/>
            <a:ext cx="9144000" cy="4114800"/>
          </a:xfrm>
        </p:spPr>
        <p:txBody>
          <a:bodyPr>
            <a:noAutofit/>
          </a:bodyPr>
          <a:lstStyle/>
          <a:p>
            <a:pPr>
              <a:buFont typeface="Arial" pitchFamily="34" charset="0"/>
              <a:buChar char="•"/>
              <a:defRPr/>
            </a:pPr>
            <a:r>
              <a:rPr lang="en-IN" sz="2100" dirty="0"/>
              <a:t>Organisations are socio-technical systems. The management must integrate both the systems.</a:t>
            </a:r>
          </a:p>
          <a:p>
            <a:pPr>
              <a:buFont typeface="Arial" pitchFamily="34" charset="0"/>
              <a:buChar char="•"/>
              <a:defRPr/>
            </a:pPr>
            <a:r>
              <a:rPr lang="en-IN" sz="2100" dirty="0"/>
              <a:t>Work and interpersonal behaviour of people in the organisation is influenced by many factors.</a:t>
            </a:r>
          </a:p>
          <a:p>
            <a:pPr>
              <a:buFont typeface="Arial" pitchFamily="34" charset="0"/>
              <a:buChar char="•"/>
              <a:defRPr/>
            </a:pPr>
            <a:r>
              <a:rPr lang="en-IN" sz="2100" dirty="0"/>
              <a:t>Employees are motivated not only by physiological needs but also by social and psychological needs.</a:t>
            </a:r>
          </a:p>
          <a:p>
            <a:pPr>
              <a:buFont typeface="Arial" pitchFamily="34" charset="0"/>
              <a:buChar char="•"/>
              <a:defRPr/>
            </a:pPr>
            <a:r>
              <a:rPr lang="en-IN" sz="2100" dirty="0"/>
              <a:t>Different people have different perceptions, attitudes, needs and values. These differences must be found out and recognised by management.</a:t>
            </a:r>
          </a:p>
          <a:p>
            <a:pPr>
              <a:buFont typeface="Arial" pitchFamily="34" charset="0"/>
              <a:buChar char="•"/>
              <a:defRPr/>
            </a:pPr>
            <a:r>
              <a:rPr lang="en-IN" sz="2100" dirty="0"/>
              <a:t>In an organisation conflicts are unavoidable.</a:t>
            </a:r>
          </a:p>
          <a:p>
            <a:pPr>
              <a:buFont typeface="Arial" pitchFamily="34" charset="0"/>
              <a:buChar char="•"/>
              <a:defRPr/>
            </a:pPr>
            <a:r>
              <a:rPr lang="en-IN" sz="2100" dirty="0"/>
              <a:t>Personal goals and Organisational goals must be joined together.</a:t>
            </a:r>
          </a:p>
          <a:p>
            <a:pPr marL="0" indent="0">
              <a:buFont typeface="Arial" pitchFamily="34" charset="0"/>
              <a:buNone/>
              <a:defRPr/>
            </a:pPr>
            <a:endParaRPr lang="en-US" sz="2100"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F6C67F5-20BF-4AB5-A96B-6A48C862E591}" type="slidenum">
              <a:rPr lang="en-US" smtClean="0"/>
              <a:pPr>
                <a:defRPr/>
              </a:pPr>
              <a:t>46</a:t>
            </a:fld>
            <a:endParaRPr lang="en-US"/>
          </a:p>
        </p:txBody>
      </p:sp>
      <p:sp>
        <p:nvSpPr>
          <p:cNvPr id="5" name="Rectangle 2"/>
          <p:cNvSpPr txBox="1">
            <a:spLocks noChangeArrowheads="1"/>
          </p:cNvSpPr>
          <p:nvPr/>
        </p:nvSpPr>
        <p:spPr bwMode="auto">
          <a:xfrm>
            <a:off x="0" y="1219200"/>
            <a:ext cx="8763000" cy="685800"/>
          </a:xfrm>
          <a:prstGeom prst="rect">
            <a:avLst/>
          </a:prstGeom>
          <a:noFill/>
          <a:ln w="9525">
            <a:noFill/>
            <a:miter lim="800000"/>
            <a:headEnd/>
            <a:tailEnd/>
          </a:ln>
        </p:spPr>
        <p:txBody>
          <a:bodyPr/>
          <a:lstStyle/>
          <a:p>
            <a:pPr algn="ctr">
              <a:defRPr/>
            </a:pPr>
            <a:r>
              <a:rPr lang="en-US" sz="3200" dirty="0">
                <a:latin typeface="+mj-lt"/>
                <a:ea typeface="+mj-ea"/>
                <a:cs typeface="+mj-cs"/>
              </a:rPr>
              <a:t>Management Science Perspective : MODERN THEORY</a:t>
            </a:r>
          </a:p>
        </p:txBody>
      </p:sp>
      <p:sp>
        <p:nvSpPr>
          <p:cNvPr id="6" name="Rectangle 3"/>
          <p:cNvSpPr txBox="1">
            <a:spLocks noChangeArrowheads="1"/>
          </p:cNvSpPr>
          <p:nvPr/>
        </p:nvSpPr>
        <p:spPr bwMode="auto">
          <a:xfrm>
            <a:off x="914400" y="2514600"/>
            <a:ext cx="7010400" cy="3149600"/>
          </a:xfrm>
          <a:prstGeom prst="rect">
            <a:avLst/>
          </a:prstGeom>
          <a:solidFill>
            <a:srgbClr val="FFFFFF"/>
          </a:solidFill>
          <a:ln w="9525">
            <a:noFill/>
            <a:miter lim="800000"/>
            <a:headEnd/>
            <a:tailEnd/>
          </a:ln>
        </p:spPr>
        <p:txBody>
          <a:bodyPr/>
          <a:lstStyle/>
          <a:p>
            <a:pPr marL="342900" indent="-342900" algn="l">
              <a:spcBef>
                <a:spcPct val="20000"/>
              </a:spcBef>
              <a:defRPr/>
            </a:pPr>
            <a:endParaRPr lang="en-US" sz="3200" dirty="0">
              <a:latin typeface="+mn-lt"/>
            </a:endParaRPr>
          </a:p>
          <a:p>
            <a:pPr marL="342900" indent="-342900" algn="l">
              <a:spcBef>
                <a:spcPct val="20000"/>
              </a:spcBef>
              <a:buFont typeface="Arial" pitchFamily="34" charset="0"/>
              <a:buChar char="●"/>
              <a:defRPr/>
            </a:pPr>
            <a:r>
              <a:rPr lang="en-US" sz="3200" dirty="0">
                <a:latin typeface="+mn-lt"/>
              </a:rPr>
              <a:t>Systems Theory</a:t>
            </a:r>
          </a:p>
          <a:p>
            <a:pPr marL="342900" indent="-342900" algn="l">
              <a:spcBef>
                <a:spcPct val="20000"/>
              </a:spcBef>
              <a:buFont typeface="Arial" pitchFamily="34" charset="0"/>
              <a:buChar char="●"/>
              <a:defRPr/>
            </a:pPr>
            <a:r>
              <a:rPr lang="en-US" sz="3200" dirty="0">
                <a:latin typeface="+mn-lt"/>
              </a:rPr>
              <a:t>Contingency Theory</a:t>
            </a:r>
          </a:p>
          <a:p>
            <a:pPr marL="342900" indent="-342900" algn="l">
              <a:spcBef>
                <a:spcPct val="20000"/>
              </a:spcBef>
              <a:defRPr/>
            </a:pPr>
            <a:endParaRPr lang="en-US" sz="3200" dirty="0">
              <a:latin typeface="+mn-lt"/>
            </a:endParaRPr>
          </a:p>
          <a:p>
            <a:pPr marL="342900" indent="-342900" algn="l">
              <a:spcBef>
                <a:spcPct val="20000"/>
              </a:spcBef>
              <a:buFont typeface="Arial" pitchFamily="34" charset="0"/>
              <a:buChar char="●"/>
              <a:defRPr/>
            </a:pPr>
            <a:endParaRPr lang="en-US" sz="3200" dirty="0">
              <a:latin typeface="+mn-lt"/>
            </a:endParaRPr>
          </a:p>
          <a:p>
            <a:pPr marL="342900" indent="-342900" algn="l">
              <a:spcBef>
                <a:spcPct val="20000"/>
              </a:spcBef>
              <a:buFont typeface="Arial" pitchFamily="34" charset="0"/>
              <a:buChar char="●"/>
              <a:defRPr/>
            </a:pPr>
            <a:endParaRPr lang="en-US" sz="32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a:xfrm>
            <a:off x="762000" y="1905000"/>
            <a:ext cx="7848600" cy="4724400"/>
          </a:xfrm>
          <a:ln>
            <a:solidFill>
              <a:srgbClr val="000000"/>
            </a:solidFill>
          </a:ln>
        </p:spPr>
        <p:txBody>
          <a:bodyPr/>
          <a:lstStyle/>
          <a:p>
            <a:pPr eaLnBrk="1" hangingPunct="1"/>
            <a:r>
              <a:rPr lang="en-US" smtClean="0"/>
              <a:t>Emerged after WW II</a:t>
            </a:r>
          </a:p>
          <a:p>
            <a:pPr eaLnBrk="1" hangingPunct="1"/>
            <a:r>
              <a:rPr lang="en-US" smtClean="0"/>
              <a:t>Applied mathematics, statistics, and other quantitative techniques to managerial problems</a:t>
            </a:r>
          </a:p>
          <a:p>
            <a:pPr lvl="1" eaLnBrk="1" hangingPunct="1">
              <a:buFont typeface="Wingdings" pitchFamily="2" charset="2"/>
              <a:buChar char="Ø"/>
            </a:pPr>
            <a:r>
              <a:rPr lang="en-US" smtClean="0"/>
              <a:t>Operations Research – </a:t>
            </a:r>
            <a:r>
              <a:rPr lang="en-US" sz="2400" smtClean="0"/>
              <a:t>mathematical modeling</a:t>
            </a:r>
          </a:p>
          <a:p>
            <a:pPr lvl="1" eaLnBrk="1" hangingPunct="1">
              <a:buFont typeface="Wingdings" pitchFamily="2" charset="2"/>
              <a:buChar char="Ø"/>
            </a:pPr>
            <a:r>
              <a:rPr lang="en-US" smtClean="0"/>
              <a:t>Operations Management – </a:t>
            </a:r>
            <a:r>
              <a:rPr lang="en-US" sz="2400" smtClean="0"/>
              <a:t>specializes in physical production of goods or services</a:t>
            </a:r>
          </a:p>
          <a:p>
            <a:pPr lvl="1" eaLnBrk="1" hangingPunct="1">
              <a:buFont typeface="Wingdings" pitchFamily="2" charset="2"/>
              <a:buChar char="Ø"/>
            </a:pPr>
            <a:r>
              <a:rPr lang="en-US" smtClean="0"/>
              <a:t>Information Technology – </a:t>
            </a:r>
            <a:r>
              <a:rPr lang="en-US" sz="2400" smtClean="0"/>
              <a:t>reflected in management information systems</a:t>
            </a:r>
          </a:p>
        </p:txBody>
      </p:sp>
      <p:sp>
        <p:nvSpPr>
          <p:cNvPr id="46082" name="Slide Number Placeholder 3"/>
          <p:cNvSpPr>
            <a:spLocks noGrp="1"/>
          </p:cNvSpPr>
          <p:nvPr>
            <p:ph type="sldNum" sz="quarter" idx="12"/>
          </p:nvPr>
        </p:nvSpPr>
        <p:spPr/>
        <p:txBody>
          <a:bodyPr/>
          <a:lstStyle/>
          <a:p>
            <a:pPr>
              <a:defRPr/>
            </a:pPr>
            <a:fld id="{67CE08B1-EA32-4B17-A0C7-D297497111B8}" type="slidenum">
              <a:rPr lang="en-US"/>
              <a:pPr>
                <a:defRPr/>
              </a:pPr>
              <a:t>47</a:t>
            </a:fld>
            <a:endParaRPr lang="en-US"/>
          </a:p>
        </p:txBody>
      </p:sp>
      <p:sp>
        <p:nvSpPr>
          <p:cNvPr id="17412" name="Title 4"/>
          <p:cNvSpPr>
            <a:spLocks noGrp="1"/>
          </p:cNvSpPr>
          <p:nvPr>
            <p:ph type="title"/>
          </p:nvPr>
        </p:nvSpPr>
        <p:spPr>
          <a:xfrm>
            <a:off x="914400" y="685800"/>
            <a:ext cx="8229600" cy="1143000"/>
          </a:xfrm>
        </p:spPr>
        <p:txBody>
          <a:bodyPr>
            <a:normAutofit fontScale="90000"/>
          </a:bodyPr>
          <a:lstStyle/>
          <a:p>
            <a:r>
              <a:rPr lang="en-US" smtClean="0"/>
              <a:t>Why did modern theory emerge?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4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4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4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bldLvl="5"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0" y="2008188"/>
            <a:ext cx="9144000" cy="1470025"/>
          </a:xfrm>
        </p:spPr>
        <p:txBody>
          <a:bodyPr/>
          <a:lstStyle/>
          <a:p>
            <a:r>
              <a:rPr lang="en-US" b="1" i="1" smtClean="0">
                <a:solidFill>
                  <a:srgbClr val="CC9900"/>
                </a:solidFill>
              </a:rPr>
              <a:t>THE SYSTEMS APPROACH</a:t>
            </a:r>
            <a:endParaRPr lang="en-IN" b="1" i="1" smtClean="0">
              <a:solidFill>
                <a:srgbClr val="CC9900"/>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solidFill>
                  <a:srgbClr val="FFC000"/>
                </a:solidFill>
              </a:rPr>
              <a:t>The meaning of </a:t>
            </a:r>
            <a:r>
              <a:rPr lang="en-US" i="1" smtClean="0">
                <a:solidFill>
                  <a:srgbClr val="FF0000"/>
                </a:solidFill>
              </a:rPr>
              <a:t>SYSTEM</a:t>
            </a:r>
            <a:endParaRPr lang="en-IN" i="1" smtClean="0">
              <a:solidFill>
                <a:srgbClr val="FF0000"/>
              </a:solidFill>
            </a:endParaRPr>
          </a:p>
        </p:txBody>
      </p:sp>
      <p:sp>
        <p:nvSpPr>
          <p:cNvPr id="24579" name="Content Placeholder 2"/>
          <p:cNvSpPr>
            <a:spLocks noGrp="1"/>
          </p:cNvSpPr>
          <p:nvPr>
            <p:ph sz="quarter" idx="4294967295"/>
          </p:nvPr>
        </p:nvSpPr>
        <p:spPr>
          <a:xfrm>
            <a:off x="609600" y="1600200"/>
            <a:ext cx="7924800" cy="4114800"/>
          </a:xfrm>
        </p:spPr>
        <p:txBody>
          <a:bodyPr/>
          <a:lstStyle/>
          <a:p>
            <a:pPr algn="just"/>
            <a:r>
              <a:rPr lang="en-US" sz="2400" smtClean="0"/>
              <a:t>Taken from a greek word which means to bring together or to combine.</a:t>
            </a:r>
          </a:p>
          <a:p>
            <a:pPr algn="just"/>
            <a:r>
              <a:rPr lang="en-US" sz="2400" smtClean="0"/>
              <a:t>Father of systems approach: Ludvig von Bertalanffy.</a:t>
            </a:r>
          </a:p>
          <a:p>
            <a:pPr algn="just"/>
            <a:r>
              <a:rPr lang="en-US" sz="2400" smtClean="0"/>
              <a:t>According to Ludvig Von Bertalanffy, “In order to understand an organized whole, we must know both the parts as well as relations between them.”</a:t>
            </a:r>
          </a:p>
          <a:p>
            <a:pPr algn="just"/>
            <a:endParaRPr lang="en-US" sz="2400" smtClean="0"/>
          </a:p>
          <a:p>
            <a:pPr algn="just"/>
            <a:endParaRPr lang="en-IN" sz="240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04800" y="990600"/>
            <a:ext cx="8686800" cy="914400"/>
          </a:xfrm>
        </p:spPr>
        <p:txBody>
          <a:bodyPr/>
          <a:lstStyle/>
          <a:p>
            <a:pPr eaLnBrk="1" hangingPunct="1"/>
            <a:r>
              <a:rPr lang="en-US" smtClean="0"/>
              <a:t>What Is An Organization?</a:t>
            </a:r>
          </a:p>
        </p:txBody>
      </p:sp>
      <p:sp>
        <p:nvSpPr>
          <p:cNvPr id="16387" name="Content Placeholder 2"/>
          <p:cNvSpPr>
            <a:spLocks noGrp="1"/>
          </p:cNvSpPr>
          <p:nvPr>
            <p:ph idx="1"/>
          </p:nvPr>
        </p:nvSpPr>
        <p:spPr>
          <a:xfrm>
            <a:off x="304800" y="2057400"/>
            <a:ext cx="8686800" cy="2057400"/>
          </a:xfrm>
        </p:spPr>
        <p:txBody>
          <a:bodyPr rtlCol="0">
            <a:normAutofit/>
          </a:bodyPr>
          <a:lstStyle/>
          <a:p>
            <a:pPr eaLnBrk="1" fontAlgn="auto" hangingPunct="1">
              <a:spcAft>
                <a:spcPts val="0"/>
              </a:spcAft>
              <a:defRPr/>
            </a:pPr>
            <a:r>
              <a:rPr lang="en-US" smtClean="0"/>
              <a:t>An Organization Defined</a:t>
            </a:r>
          </a:p>
          <a:p>
            <a:pPr lvl="1" eaLnBrk="1" fontAlgn="auto" hangingPunct="1">
              <a:spcAft>
                <a:spcPts val="0"/>
              </a:spcAft>
              <a:defRPr/>
            </a:pPr>
            <a:r>
              <a:rPr lang="en-US" smtClean="0"/>
              <a:t>A deliberate arrangement of people to accomplish some specific purpose</a:t>
            </a:r>
          </a:p>
          <a:p>
            <a:pPr eaLnBrk="1" fontAlgn="auto" hangingPunct="1">
              <a:spcAft>
                <a:spcPts val="0"/>
              </a:spcAft>
              <a:defRPr/>
            </a:pPr>
            <a:r>
              <a:rPr lang="en-US" smtClean="0"/>
              <a:t>Common Characteristics of Organizations</a:t>
            </a:r>
          </a:p>
          <a:p>
            <a:pPr eaLnBrk="1" fontAlgn="auto" hangingPunct="1">
              <a:spcAft>
                <a:spcPts val="0"/>
              </a:spcAft>
              <a:defRPr/>
            </a:pPr>
            <a:endParaRPr lang="en-US" smtClean="0"/>
          </a:p>
        </p:txBody>
      </p:sp>
      <p:sp>
        <p:nvSpPr>
          <p:cNvPr id="4" name="Slide Number Placeholder 3"/>
          <p:cNvSpPr>
            <a:spLocks noGrp="1"/>
          </p:cNvSpPr>
          <p:nvPr>
            <p:ph type="sldNum" sz="quarter" idx="12"/>
          </p:nvPr>
        </p:nvSpPr>
        <p:spPr/>
        <p:txBody>
          <a:bodyPr/>
          <a:lstStyle/>
          <a:p>
            <a:pPr>
              <a:defRPr/>
            </a:pPr>
            <a:fld id="{71BCAEFF-3C2A-4EED-B0CB-515E76A7FCCD}" type="slidenum">
              <a:rPr lang="en-US"/>
              <a:pPr>
                <a:defRPr/>
              </a:pPr>
              <a:t>5</a:t>
            </a:fld>
            <a:endParaRPr lang="en-US"/>
          </a:p>
        </p:txBody>
      </p:sp>
      <p:pic>
        <p:nvPicPr>
          <p:cNvPr id="5" name="Picture 8"/>
          <p:cNvPicPr>
            <a:picLocks noChangeAspect="1" noChangeArrowheads="1"/>
          </p:cNvPicPr>
          <p:nvPr/>
        </p:nvPicPr>
        <p:blipFill>
          <a:blip r:embed="rId2"/>
          <a:srcRect/>
          <a:stretch>
            <a:fillRect/>
          </a:stretch>
        </p:blipFill>
        <p:spPr bwMode="auto">
          <a:xfrm>
            <a:off x="1509713" y="4114800"/>
            <a:ext cx="6124575" cy="2743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solidFill>
                  <a:srgbClr val="FFC000"/>
                </a:solidFill>
              </a:rPr>
              <a:t>Classification OF SYSTEMS</a:t>
            </a:r>
            <a:endParaRPr lang="en-IN" smtClean="0">
              <a:solidFill>
                <a:srgbClr val="FFC000"/>
              </a:solidFill>
            </a:endParaRPr>
          </a:p>
        </p:txBody>
      </p:sp>
      <p:sp>
        <p:nvSpPr>
          <p:cNvPr id="25603" name="Content Placeholder 2"/>
          <p:cNvSpPr>
            <a:spLocks noGrp="1"/>
          </p:cNvSpPr>
          <p:nvPr>
            <p:ph sz="quarter" idx="4294967295"/>
          </p:nvPr>
        </p:nvSpPr>
        <p:spPr>
          <a:xfrm>
            <a:off x="609600" y="1600200"/>
            <a:ext cx="7924800" cy="4114800"/>
          </a:xfrm>
        </p:spPr>
        <p:txBody>
          <a:bodyPr/>
          <a:lstStyle/>
          <a:p>
            <a:r>
              <a:rPr lang="en-US" sz="2400" smtClean="0">
                <a:solidFill>
                  <a:srgbClr val="FF0066"/>
                </a:solidFill>
              </a:rPr>
              <a:t>Open systems: </a:t>
            </a:r>
            <a:r>
              <a:rPr lang="en-US" sz="2400" smtClean="0"/>
              <a:t>an open system actively interacts with its environment. By interacting with other systems, it tries to establish exchange relationships. </a:t>
            </a:r>
          </a:p>
          <a:p>
            <a:endParaRPr lang="en-US" sz="2400" smtClean="0"/>
          </a:p>
          <a:p>
            <a:r>
              <a:rPr lang="en-US" sz="2400" smtClean="0">
                <a:solidFill>
                  <a:srgbClr val="FF0066"/>
                </a:solidFill>
              </a:rPr>
              <a:t>Close systems:</a:t>
            </a:r>
            <a:r>
              <a:rPr lang="en-US" sz="2400" smtClean="0"/>
              <a:t> It is self contained and isolated from the environment. It is a non adaptive system. It does not receive inputs from other systems and does not trade with the outside world.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smtClean="0">
                <a:solidFill>
                  <a:srgbClr val="FFC000"/>
                </a:solidFill>
              </a:rPr>
              <a:t>ELEMENTS OF SYSTEMS MANAGEMENT</a:t>
            </a:r>
            <a:endParaRPr lang="en-IN" smtClean="0">
              <a:solidFill>
                <a:srgbClr val="FFC000"/>
              </a:solidFill>
            </a:endParaRPr>
          </a:p>
        </p:txBody>
      </p:sp>
      <p:sp>
        <p:nvSpPr>
          <p:cNvPr id="3" name="Content Placeholder 2"/>
          <p:cNvSpPr>
            <a:spLocks noGrp="1"/>
          </p:cNvSpPr>
          <p:nvPr>
            <p:ph sz="quarter" idx="4294967295"/>
          </p:nvPr>
        </p:nvSpPr>
        <p:spPr>
          <a:xfrm>
            <a:off x="609600" y="1600200"/>
            <a:ext cx="7924800" cy="4114800"/>
          </a:xfrm>
        </p:spPr>
        <p:txBody>
          <a:bodyPr>
            <a:noAutofit/>
          </a:bodyPr>
          <a:lstStyle/>
          <a:p>
            <a:pPr marL="0" indent="0" algn="just">
              <a:buFont typeface="Arial" pitchFamily="34" charset="0"/>
              <a:buNone/>
              <a:defRPr/>
            </a:pPr>
            <a:r>
              <a:rPr lang="en-IN" sz="2000" dirty="0"/>
              <a:t>The </a:t>
            </a:r>
            <a:r>
              <a:rPr lang="en-IN" sz="2000" b="1" dirty="0"/>
              <a:t>systems management theory</a:t>
            </a:r>
            <a:r>
              <a:rPr lang="en-IN" sz="2000" dirty="0"/>
              <a:t> has had a significant effect on management science. A system is an interrelated set of elements functioning as a whole. </a:t>
            </a:r>
            <a:r>
              <a:rPr lang="en-IN" sz="2000" dirty="0" smtClean="0"/>
              <a:t>It has subsystems which have synergy between them. Each subsystem has its defined boundaries. An </a:t>
            </a:r>
            <a:r>
              <a:rPr lang="en-IN" sz="2000" dirty="0"/>
              <a:t>organization as a system is composed of four elements:</a:t>
            </a:r>
          </a:p>
          <a:p>
            <a:pPr algn="just">
              <a:buFont typeface="Arial" pitchFamily="34" charset="0"/>
              <a:buChar char="•"/>
              <a:defRPr/>
            </a:pPr>
            <a:r>
              <a:rPr lang="en-IN" sz="2000" b="1" dirty="0"/>
              <a:t>Inputs</a:t>
            </a:r>
            <a:r>
              <a:rPr lang="en-IN" sz="2000" dirty="0"/>
              <a:t> — material or human resources</a:t>
            </a:r>
          </a:p>
          <a:p>
            <a:pPr algn="just">
              <a:buFont typeface="Arial" pitchFamily="34" charset="0"/>
              <a:buChar char="•"/>
              <a:defRPr/>
            </a:pPr>
            <a:r>
              <a:rPr lang="en-IN" sz="2000" b="1" dirty="0"/>
              <a:t>Transformation processes</a:t>
            </a:r>
            <a:r>
              <a:rPr lang="en-IN" sz="2000" dirty="0"/>
              <a:t> — technological and managerial processes</a:t>
            </a:r>
          </a:p>
          <a:p>
            <a:pPr algn="just">
              <a:buFont typeface="Arial" pitchFamily="34" charset="0"/>
              <a:buChar char="•"/>
              <a:defRPr/>
            </a:pPr>
            <a:r>
              <a:rPr lang="en-IN" sz="2000" b="1" dirty="0"/>
              <a:t>Outputs</a:t>
            </a:r>
            <a:r>
              <a:rPr lang="en-IN" sz="2000" dirty="0"/>
              <a:t> — products or services</a:t>
            </a:r>
          </a:p>
          <a:p>
            <a:pPr algn="just">
              <a:buFont typeface="Arial" pitchFamily="34" charset="0"/>
              <a:buChar char="•"/>
              <a:defRPr/>
            </a:pPr>
            <a:r>
              <a:rPr lang="en-IN" sz="2000" b="1" dirty="0"/>
              <a:t>Feedback</a:t>
            </a:r>
            <a:r>
              <a:rPr lang="en-IN" sz="2000" dirty="0"/>
              <a:t> — reactions from the </a:t>
            </a:r>
            <a:r>
              <a:rPr lang="en-IN" sz="2000" dirty="0" smtClean="0"/>
              <a:t>environment</a:t>
            </a:r>
          </a:p>
          <a:p>
            <a:pPr algn="just">
              <a:buFont typeface="Arial" pitchFamily="34" charset="0"/>
              <a:buChar char="•"/>
              <a:defRPr/>
            </a:pPr>
            <a:endParaRPr lang="en-IN" sz="2000" dirty="0"/>
          </a:p>
          <a:p>
            <a:pPr algn="just">
              <a:buFont typeface="Arial" pitchFamily="34" charset="0"/>
              <a:buChar char="•"/>
              <a:defRPr/>
            </a:pPr>
            <a:endParaRPr lang="en-IN" sz="200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38163" y="5516563"/>
            <a:ext cx="8281987" cy="1143000"/>
          </a:xfrm>
        </p:spPr>
        <p:txBody>
          <a:bodyPr>
            <a:normAutofit fontScale="90000"/>
          </a:bodyPr>
          <a:lstStyle/>
          <a:p>
            <a:r>
              <a:rPr lang="en-US" smtClean="0">
                <a:solidFill>
                  <a:srgbClr val="FFC000"/>
                </a:solidFill>
              </a:rPr>
              <a:t>Open system view of an organization</a:t>
            </a:r>
            <a:endParaRPr lang="en-IN" smtClean="0">
              <a:solidFill>
                <a:srgbClr val="FFC000"/>
              </a:solidFill>
            </a:endParaRPr>
          </a:p>
        </p:txBody>
      </p:sp>
      <p:sp>
        <p:nvSpPr>
          <p:cNvPr id="4" name="Oval 3"/>
          <p:cNvSpPr/>
          <p:nvPr/>
        </p:nvSpPr>
        <p:spPr>
          <a:xfrm>
            <a:off x="1692275" y="1412875"/>
            <a:ext cx="5688013" cy="43195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graphicFrame>
        <p:nvGraphicFramePr>
          <p:cNvPr id="5" name="Content Placeholder 4"/>
          <p:cNvGraphicFramePr>
            <a:graphicFrameLocks noGrp="1"/>
          </p:cNvGraphicFramePr>
          <p:nvPr>
            <p:ph sz="quarter" idx="4294967295"/>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38"/>
          <p:cNvGrpSpPr>
            <a:grpSpLocks/>
          </p:cNvGrpSpPr>
          <p:nvPr/>
        </p:nvGrpSpPr>
        <p:grpSpPr bwMode="auto">
          <a:xfrm>
            <a:off x="1835150" y="971550"/>
            <a:ext cx="5545138" cy="4421188"/>
            <a:chOff x="1835696" y="971436"/>
            <a:chExt cx="5544616" cy="4420944"/>
          </a:xfrm>
        </p:grpSpPr>
        <p:sp>
          <p:nvSpPr>
            <p:cNvPr id="27654" name="TextBox 14"/>
            <p:cNvSpPr txBox="1">
              <a:spLocks noChangeArrowheads="1"/>
            </p:cNvSpPr>
            <p:nvPr/>
          </p:nvSpPr>
          <p:spPr bwMode="auto">
            <a:xfrm>
              <a:off x="3563888" y="1897668"/>
              <a:ext cx="1872208" cy="523220"/>
            </a:xfrm>
            <a:prstGeom prst="rect">
              <a:avLst/>
            </a:prstGeom>
            <a:noFill/>
            <a:ln w="9525">
              <a:noFill/>
              <a:miter lim="800000"/>
              <a:headEnd/>
              <a:tailEnd/>
            </a:ln>
          </p:spPr>
          <p:txBody>
            <a:bodyPr>
              <a:spAutoFit/>
            </a:bodyPr>
            <a:lstStyle/>
            <a:p>
              <a:pPr algn="ctr"/>
              <a:r>
                <a:rPr lang="en-US" sz="2800" b="1">
                  <a:solidFill>
                    <a:schemeClr val="bg1"/>
                  </a:solidFill>
                </a:rPr>
                <a:t>SYSTEM</a:t>
              </a:r>
              <a:endParaRPr lang="en-IN" sz="2800" b="1">
                <a:solidFill>
                  <a:schemeClr val="bg1"/>
                </a:solidFill>
              </a:endParaRPr>
            </a:p>
          </p:txBody>
        </p:sp>
        <p:sp>
          <p:nvSpPr>
            <p:cNvPr id="27655" name="TextBox 15"/>
            <p:cNvSpPr txBox="1">
              <a:spLocks noChangeArrowheads="1"/>
            </p:cNvSpPr>
            <p:nvPr/>
          </p:nvSpPr>
          <p:spPr bwMode="auto">
            <a:xfrm>
              <a:off x="3419872" y="4869160"/>
              <a:ext cx="2196244" cy="523220"/>
            </a:xfrm>
            <a:prstGeom prst="rect">
              <a:avLst/>
            </a:prstGeom>
            <a:noFill/>
            <a:ln w="9525">
              <a:noFill/>
              <a:miter lim="800000"/>
              <a:headEnd/>
              <a:tailEnd/>
            </a:ln>
          </p:spPr>
          <p:txBody>
            <a:bodyPr>
              <a:spAutoFit/>
            </a:bodyPr>
            <a:lstStyle/>
            <a:p>
              <a:pPr algn="ctr"/>
              <a:r>
                <a:rPr lang="en-US" sz="2800" b="1">
                  <a:solidFill>
                    <a:schemeClr val="bg1"/>
                  </a:solidFill>
                </a:rPr>
                <a:t>FEEDBACK</a:t>
              </a:r>
              <a:endParaRPr lang="en-IN" sz="2800" b="1">
                <a:solidFill>
                  <a:schemeClr val="bg1"/>
                </a:solidFill>
              </a:endParaRPr>
            </a:p>
          </p:txBody>
        </p:sp>
        <p:grpSp>
          <p:nvGrpSpPr>
            <p:cNvPr id="3" name="Group 37"/>
            <p:cNvGrpSpPr>
              <a:grpSpLocks/>
            </p:cNvGrpSpPr>
            <p:nvPr/>
          </p:nvGrpSpPr>
          <p:grpSpPr bwMode="auto">
            <a:xfrm>
              <a:off x="1835696" y="4653136"/>
              <a:ext cx="5544616" cy="688722"/>
              <a:chOff x="1835696" y="4653136"/>
              <a:chExt cx="5544616" cy="688722"/>
            </a:xfrm>
          </p:grpSpPr>
          <p:cxnSp>
            <p:nvCxnSpPr>
              <p:cNvPr id="24" name="Straight Connector 23"/>
              <p:cNvCxnSpPr/>
              <p:nvPr/>
            </p:nvCxnSpPr>
            <p:spPr>
              <a:xfrm>
                <a:off x="7380312" y="4652646"/>
                <a:ext cx="0" cy="68893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 name="Straight Connector 25"/>
              <p:cNvCxnSpPr/>
              <p:nvPr/>
            </p:nvCxnSpPr>
            <p:spPr>
              <a:xfrm flipH="1" flipV="1">
                <a:off x="1835696" y="5336820"/>
                <a:ext cx="5544616" cy="47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835696" y="4652646"/>
                <a:ext cx="0" cy="6841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7657" name="TextBox 30"/>
            <p:cNvSpPr txBox="1">
              <a:spLocks noChangeArrowheads="1"/>
            </p:cNvSpPr>
            <p:nvPr/>
          </p:nvSpPr>
          <p:spPr bwMode="auto">
            <a:xfrm>
              <a:off x="3491880" y="971436"/>
              <a:ext cx="2088232" cy="369332"/>
            </a:xfrm>
            <a:prstGeom prst="rect">
              <a:avLst/>
            </a:prstGeom>
            <a:noFill/>
            <a:ln w="9525">
              <a:noFill/>
              <a:miter lim="800000"/>
              <a:headEnd/>
              <a:tailEnd/>
            </a:ln>
          </p:spPr>
          <p:txBody>
            <a:bodyPr>
              <a:spAutoFit/>
            </a:bodyPr>
            <a:lstStyle/>
            <a:p>
              <a:pPr algn="ctr"/>
              <a:r>
                <a:rPr lang="en-US" b="1"/>
                <a:t>ENVIRONMENT</a:t>
              </a:r>
              <a:endParaRPr lang="en-IN" b="1"/>
            </a:p>
          </p:txBody>
        </p:sp>
      </p:gr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smtClean="0">
                <a:solidFill>
                  <a:srgbClr val="FFC000"/>
                </a:solidFill>
              </a:rPr>
              <a:t>CONTRIBUTIONS OF THIS APPROACH TO MANAGEMENT</a:t>
            </a:r>
            <a:endParaRPr lang="en-IN" smtClean="0">
              <a:solidFill>
                <a:srgbClr val="FFC000"/>
              </a:solidFill>
            </a:endParaRPr>
          </a:p>
        </p:txBody>
      </p:sp>
      <p:sp>
        <p:nvSpPr>
          <p:cNvPr id="28675" name="Content Placeholder 2"/>
          <p:cNvSpPr>
            <a:spLocks noGrp="1"/>
          </p:cNvSpPr>
          <p:nvPr>
            <p:ph sz="quarter" idx="4294967295"/>
          </p:nvPr>
        </p:nvSpPr>
        <p:spPr>
          <a:xfrm>
            <a:off x="609600" y="1600200"/>
            <a:ext cx="7924800" cy="4114800"/>
          </a:xfrm>
        </p:spPr>
        <p:txBody>
          <a:bodyPr/>
          <a:lstStyle/>
          <a:p>
            <a:r>
              <a:rPr lang="en-IN" sz="2400" smtClean="0"/>
              <a:t>Under systems approach, managers have a good view of the organisation.</a:t>
            </a:r>
          </a:p>
          <a:p>
            <a:r>
              <a:rPr lang="en-IN" sz="2400" smtClean="0"/>
              <a:t>It gives importance to interdependence of the different parts of an organisation and its environment.</a:t>
            </a:r>
          </a:p>
          <a:p>
            <a:r>
              <a:rPr lang="en-IN" sz="2400" smtClean="0"/>
              <a:t>It foretastes consequences and plans actions.</a:t>
            </a:r>
          </a:p>
          <a:p>
            <a:r>
              <a:rPr lang="en-IN" sz="2400" smtClean="0"/>
              <a:t>Systems thinking warns managers against adopting piecemeal approach to the problem-solving.</a:t>
            </a:r>
          </a:p>
          <a:p>
            <a:endParaRPr lang="en-IN" sz="2400" smtClean="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ctrTitle"/>
          </p:nvPr>
        </p:nvSpPr>
        <p:spPr>
          <a:xfrm>
            <a:off x="0" y="2008188"/>
            <a:ext cx="9144000" cy="1470025"/>
          </a:xfrm>
        </p:spPr>
        <p:txBody>
          <a:bodyPr/>
          <a:lstStyle/>
          <a:p>
            <a:r>
              <a:rPr lang="en-US" sz="4300" b="1" i="1" smtClean="0">
                <a:solidFill>
                  <a:srgbClr val="CC9900"/>
                </a:solidFill>
              </a:rPr>
              <a:t>THE CONTINGENCY APPROACH</a:t>
            </a:r>
            <a:endParaRPr lang="en-IN" sz="4300" b="1" i="1" smtClean="0">
              <a:solidFill>
                <a:srgbClr val="CC9900"/>
              </a:solidFill>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smtClean="0">
                <a:solidFill>
                  <a:srgbClr val="FFC000"/>
                </a:solidFill>
              </a:rPr>
              <a:t>Meaning of contingency view </a:t>
            </a:r>
            <a:br>
              <a:rPr lang="en-US" smtClean="0">
                <a:solidFill>
                  <a:srgbClr val="FFC000"/>
                </a:solidFill>
              </a:rPr>
            </a:br>
            <a:r>
              <a:rPr lang="en-US" smtClean="0">
                <a:solidFill>
                  <a:srgbClr val="FFC000"/>
                </a:solidFill>
                <a:latin typeface="Baskerville Old Face" pitchFamily="18" charset="0"/>
              </a:rPr>
              <a:t>(Also known as situational view)</a:t>
            </a:r>
            <a:endParaRPr lang="en-IN" smtClean="0">
              <a:solidFill>
                <a:srgbClr val="FFC000"/>
              </a:solidFill>
              <a:latin typeface="Baskerville Old Face" pitchFamily="18" charset="0"/>
            </a:endParaRPr>
          </a:p>
        </p:txBody>
      </p:sp>
      <p:sp>
        <p:nvSpPr>
          <p:cNvPr id="30723" name="Content Placeholder 2"/>
          <p:cNvSpPr>
            <a:spLocks noGrp="1"/>
          </p:cNvSpPr>
          <p:nvPr>
            <p:ph sz="quarter" idx="4294967295"/>
          </p:nvPr>
        </p:nvSpPr>
        <p:spPr>
          <a:xfrm>
            <a:off x="609600" y="1600200"/>
            <a:ext cx="7924800" cy="4114800"/>
          </a:xfrm>
        </p:spPr>
        <p:txBody>
          <a:bodyPr>
            <a:normAutofit lnSpcReduction="10000"/>
          </a:bodyPr>
          <a:lstStyle/>
          <a:p>
            <a:pPr algn="just"/>
            <a:r>
              <a:rPr lang="en-IN" sz="2400" smtClean="0"/>
              <a:t>It emphasizes that there is no best way to manage. It is an “it all depends” approach.</a:t>
            </a:r>
          </a:p>
          <a:p>
            <a:pPr algn="just"/>
            <a:r>
              <a:rPr lang="en-IN" sz="2400" smtClean="0"/>
              <a:t>The appropriate management actions and approaches depend on the situation.</a:t>
            </a:r>
          </a:p>
          <a:p>
            <a:pPr algn="just"/>
            <a:r>
              <a:rPr lang="en-IN" sz="2400" smtClean="0"/>
              <a:t>Managers with a contingency view use a flexible approach, draw on a variety of theories and experiences, and evaluate many options as they solve problems.</a:t>
            </a:r>
          </a:p>
          <a:p>
            <a:pPr algn="just"/>
            <a:r>
              <a:rPr lang="en-US" sz="2400" smtClean="0"/>
              <a:t>It tries to identify the best technique that will be effective in a particular situation at a particular time. </a:t>
            </a:r>
            <a:endParaRPr lang="en-IN" sz="2400" smtClean="0"/>
          </a:p>
          <a:p>
            <a:pPr algn="just"/>
            <a:r>
              <a:rPr lang="en-IN" sz="2400" smtClean="0"/>
              <a:t>This attempts to integrate all the management approaches.</a:t>
            </a:r>
          </a:p>
          <a:p>
            <a:pPr algn="just"/>
            <a:endParaRPr lang="en-IN" sz="2400"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fontScale="90000"/>
          </a:bodyPr>
          <a:lstStyle/>
          <a:p>
            <a:r>
              <a:rPr lang="en-US" smtClean="0">
                <a:solidFill>
                  <a:srgbClr val="FFC000"/>
                </a:solidFill>
              </a:rPr>
              <a:t>Features of contingency approach</a:t>
            </a:r>
            <a:endParaRPr lang="en-IN" smtClean="0">
              <a:solidFill>
                <a:srgbClr val="FFC000"/>
              </a:solidFill>
            </a:endParaRPr>
          </a:p>
        </p:txBody>
      </p:sp>
      <p:sp>
        <p:nvSpPr>
          <p:cNvPr id="3" name="Content Placeholder 2"/>
          <p:cNvSpPr>
            <a:spLocks noGrp="1"/>
          </p:cNvSpPr>
          <p:nvPr>
            <p:ph sz="quarter" idx="4294967295"/>
          </p:nvPr>
        </p:nvSpPr>
        <p:spPr>
          <a:xfrm>
            <a:off x="609600" y="1600200"/>
            <a:ext cx="7924800" cy="4114800"/>
          </a:xfrm>
        </p:spPr>
        <p:txBody>
          <a:bodyPr>
            <a:normAutofit fontScale="85000" lnSpcReduction="20000"/>
          </a:bodyPr>
          <a:lstStyle/>
          <a:p>
            <a:pPr marL="0" indent="0" algn="ctr">
              <a:buFont typeface="Arial" pitchFamily="34" charset="0"/>
              <a:buNone/>
              <a:defRPr/>
            </a:pPr>
            <a:r>
              <a:rPr lang="en-IN" sz="2000" dirty="0" smtClean="0">
                <a:solidFill>
                  <a:srgbClr val="FF0066"/>
                </a:solidFill>
              </a:rPr>
              <a:t>CONTINGENCY MANAGEMENT RECOGNIZES THAT THERE IS NO ONE BEST WAY TO MANAGE </a:t>
            </a:r>
          </a:p>
          <a:p>
            <a:pPr algn="just">
              <a:buFont typeface="Arial" pitchFamily="34" charset="0"/>
              <a:buChar char="•"/>
              <a:defRPr/>
            </a:pPr>
            <a:r>
              <a:rPr lang="en-IN" dirty="0" smtClean="0"/>
              <a:t>In </a:t>
            </a:r>
            <a:r>
              <a:rPr lang="en-IN" dirty="0"/>
              <a:t>the contingency perspective, managers are faced with the task of determining which managerial approach is likely to be most effective in a given situation. </a:t>
            </a:r>
          </a:p>
          <a:p>
            <a:pPr algn="just">
              <a:buFont typeface="Arial" pitchFamily="34" charset="0"/>
              <a:buChar char="•"/>
              <a:defRPr/>
            </a:pPr>
            <a:r>
              <a:rPr lang="en-IN" dirty="0" smtClean="0"/>
              <a:t>Contingency thinking avoids the classical “one best way” arguments and recognizes the need to understand situational differences and respond appropriately to them. </a:t>
            </a:r>
          </a:p>
          <a:p>
            <a:pPr algn="just">
              <a:buFont typeface="Arial" pitchFamily="34" charset="0"/>
              <a:buChar char="•"/>
              <a:defRPr/>
            </a:pPr>
            <a:r>
              <a:rPr lang="en-IN" dirty="0" smtClean="0"/>
              <a:t>Contingency theory is a recognition of the extreme importance of individual manager performance in any given situation. </a:t>
            </a:r>
          </a:p>
          <a:p>
            <a:pPr algn="just">
              <a:buFont typeface="Arial" pitchFamily="34" charset="0"/>
              <a:buChar char="•"/>
              <a:defRPr/>
            </a:pPr>
            <a:r>
              <a:rPr lang="en-IN" dirty="0" smtClean="0"/>
              <a:t>The contingency approach is highly dependent on the experience and judgment of the manager in a given organizational environment.</a:t>
            </a:r>
          </a:p>
          <a:p>
            <a:pPr algn="just">
              <a:buFont typeface="Arial" pitchFamily="34" charset="0"/>
              <a:buChar char="•"/>
              <a:defRPr/>
            </a:pPr>
            <a:endParaRPr lang="en-IN"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914400"/>
            <a:ext cx="8686800" cy="685800"/>
          </a:xfrm>
        </p:spPr>
        <p:txBody>
          <a:bodyPr/>
          <a:lstStyle/>
          <a:p>
            <a:pPr eaLnBrk="1" hangingPunct="1"/>
            <a:r>
              <a:rPr lang="en-US" sz="3200" smtClean="0"/>
              <a:t>The Contingency Approach</a:t>
            </a:r>
          </a:p>
        </p:txBody>
      </p:sp>
      <p:sp>
        <p:nvSpPr>
          <p:cNvPr id="24581" name="Rectangle 3"/>
          <p:cNvSpPr>
            <a:spLocks noGrp="1" noChangeArrowheads="1"/>
          </p:cNvSpPr>
          <p:nvPr>
            <p:ph idx="1"/>
          </p:nvPr>
        </p:nvSpPr>
        <p:spPr>
          <a:xfrm>
            <a:off x="304800" y="1554163"/>
            <a:ext cx="8686800" cy="4999037"/>
          </a:xfrm>
        </p:spPr>
        <p:txBody>
          <a:bodyPr rtlCol="0">
            <a:normAutofit/>
          </a:bodyPr>
          <a:lstStyle/>
          <a:p>
            <a:pPr marL="231775" lvl="1" indent="-231775" eaLnBrk="1" fontAlgn="auto" hangingPunct="1">
              <a:spcBef>
                <a:spcPct val="50000"/>
              </a:spcBef>
              <a:spcAft>
                <a:spcPts val="0"/>
              </a:spcAft>
              <a:buFont typeface="Wingdings 2" pitchFamily="18" charset="2"/>
              <a:buNone/>
              <a:defRPr/>
            </a:pPr>
            <a:r>
              <a:rPr lang="en-US" sz="2000" b="1" dirty="0" smtClean="0"/>
              <a:t>Contingency Approach Defined</a:t>
            </a:r>
          </a:p>
          <a:p>
            <a:pPr eaLnBrk="1" fontAlgn="auto" hangingPunct="1">
              <a:spcBef>
                <a:spcPct val="50000"/>
              </a:spcBef>
              <a:spcAft>
                <a:spcPts val="0"/>
              </a:spcAft>
              <a:buFont typeface="Arial" pitchFamily="34" charset="0"/>
              <a:buChar char="•"/>
              <a:defRPr/>
            </a:pPr>
            <a:r>
              <a:rPr lang="en-US" sz="2200" dirty="0" smtClean="0"/>
              <a:t>Also sometimes called the </a:t>
            </a:r>
            <a:r>
              <a:rPr lang="en-US" sz="2200" i="1" dirty="0" smtClean="0"/>
              <a:t>situational approach.</a:t>
            </a:r>
            <a:endParaRPr lang="en-US" sz="2200" dirty="0" smtClean="0"/>
          </a:p>
          <a:p>
            <a:pPr eaLnBrk="1" fontAlgn="auto" hangingPunct="1">
              <a:spcBef>
                <a:spcPct val="50000"/>
              </a:spcBef>
              <a:spcAft>
                <a:spcPts val="0"/>
              </a:spcAft>
              <a:buFont typeface="Arial" pitchFamily="34" charset="0"/>
              <a:buChar char="•"/>
              <a:defRPr/>
            </a:pPr>
            <a:r>
              <a:rPr lang="en-US" sz="2200" dirty="0" smtClean="0"/>
              <a:t>There is no one universally applicable set of management principles (rules) by which to manage organizations.</a:t>
            </a:r>
          </a:p>
          <a:p>
            <a:pPr eaLnBrk="1" fontAlgn="auto" hangingPunct="1">
              <a:spcBef>
                <a:spcPct val="50000"/>
              </a:spcBef>
              <a:spcAft>
                <a:spcPts val="0"/>
              </a:spcAft>
              <a:buFont typeface="Arial" pitchFamily="34" charset="0"/>
              <a:buChar char="•"/>
              <a:defRPr/>
            </a:pPr>
            <a:r>
              <a:rPr lang="en-US" sz="2200" dirty="0" smtClean="0"/>
              <a:t>Organizations are individually different, face different situations (contingency variables), and require different ways of managing.</a:t>
            </a:r>
          </a:p>
          <a:p>
            <a:pPr marL="231775" lvl="1" indent="-231775" eaLnBrk="1" fontAlgn="auto" hangingPunct="1">
              <a:spcBef>
                <a:spcPct val="50000"/>
              </a:spcBef>
              <a:spcAft>
                <a:spcPts val="0"/>
              </a:spcAft>
              <a:buFont typeface="Wingdings 2" pitchFamily="18" charset="2"/>
              <a:buNone/>
              <a:defRPr/>
            </a:pPr>
            <a:r>
              <a:rPr lang="en-US" sz="2000" b="1" dirty="0" smtClean="0"/>
              <a:t>Popular Contingency Variables</a:t>
            </a:r>
          </a:p>
          <a:p>
            <a:pPr marL="231775" indent="-231775" eaLnBrk="1" fontAlgn="auto" hangingPunct="1">
              <a:spcBef>
                <a:spcPct val="50000"/>
              </a:spcBef>
              <a:spcAft>
                <a:spcPts val="0"/>
              </a:spcAft>
              <a:buFontTx/>
              <a:buChar char="•"/>
              <a:defRPr/>
            </a:pPr>
            <a:r>
              <a:rPr lang="en-US" sz="1800" dirty="0" smtClean="0"/>
              <a:t>Organization size</a:t>
            </a:r>
          </a:p>
          <a:p>
            <a:pPr marL="231775" indent="-231775" eaLnBrk="1" fontAlgn="auto" hangingPunct="1">
              <a:spcBef>
                <a:spcPct val="50000"/>
              </a:spcBef>
              <a:spcAft>
                <a:spcPts val="0"/>
              </a:spcAft>
              <a:buFontTx/>
              <a:buChar char="•"/>
              <a:defRPr/>
            </a:pPr>
            <a:r>
              <a:rPr lang="en-US" sz="1800" dirty="0" err="1" smtClean="0"/>
              <a:t>Routineness</a:t>
            </a:r>
            <a:r>
              <a:rPr lang="en-US" sz="1800" dirty="0" smtClean="0"/>
              <a:t> of task technology</a:t>
            </a:r>
          </a:p>
          <a:p>
            <a:pPr marL="231775" indent="-231775" eaLnBrk="1" fontAlgn="auto" hangingPunct="1">
              <a:spcBef>
                <a:spcPct val="50000"/>
              </a:spcBef>
              <a:spcAft>
                <a:spcPts val="0"/>
              </a:spcAft>
              <a:buFontTx/>
              <a:buChar char="•"/>
              <a:defRPr/>
            </a:pPr>
            <a:r>
              <a:rPr lang="en-US" sz="1800" dirty="0" smtClean="0"/>
              <a:t>Environmental uncertainty</a:t>
            </a:r>
          </a:p>
          <a:p>
            <a:pPr marL="231775" indent="-231775" eaLnBrk="1" fontAlgn="auto" hangingPunct="1">
              <a:spcBef>
                <a:spcPct val="50000"/>
              </a:spcBef>
              <a:spcAft>
                <a:spcPts val="0"/>
              </a:spcAft>
              <a:buFontTx/>
              <a:buChar char="•"/>
              <a:defRPr/>
            </a:pPr>
            <a:r>
              <a:rPr lang="en-US" sz="1800" dirty="0" smtClean="0"/>
              <a:t>Individual differences</a:t>
            </a:r>
          </a:p>
          <a:p>
            <a:pPr lvl="1" eaLnBrk="1" fontAlgn="auto" hangingPunct="1">
              <a:spcBef>
                <a:spcPct val="50000"/>
              </a:spcBef>
              <a:spcAft>
                <a:spcPts val="0"/>
              </a:spcAft>
              <a:buFont typeface="Arial" pitchFamily="34" charset="0"/>
              <a:buChar char="–"/>
              <a:defRPr/>
            </a:pPr>
            <a:endParaRPr lang="en-US" sz="1800" dirty="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2"/>
          </p:nvPr>
        </p:nvSpPr>
        <p:spPr>
          <a:xfrm>
            <a:off x="457200" y="6356350"/>
            <a:ext cx="2133600" cy="365125"/>
          </a:xfrm>
        </p:spPr>
        <p:txBody>
          <a:bodyPr/>
          <a:lstStyle/>
          <a:p>
            <a:pPr algn="l">
              <a:defRPr/>
            </a:pPr>
            <a:fld id="{BF33B4AB-A6FF-403F-8663-27BA72C8E154}" type="slidenum">
              <a:rPr lang="en-US"/>
              <a:pPr algn="l">
                <a:defRPr/>
              </a:pPr>
              <a:t>58</a:t>
            </a:fld>
            <a:endParaRPr lang="en-US"/>
          </a:p>
        </p:txBody>
      </p:sp>
      <p:sp>
        <p:nvSpPr>
          <p:cNvPr id="33795" name="Rectangle 2"/>
          <p:cNvSpPr>
            <a:spLocks noGrp="1" noChangeArrowheads="1"/>
          </p:cNvSpPr>
          <p:nvPr>
            <p:ph type="title"/>
          </p:nvPr>
        </p:nvSpPr>
        <p:spPr>
          <a:xfrm>
            <a:off x="0" y="762000"/>
            <a:ext cx="9144000" cy="1143000"/>
          </a:xfrm>
        </p:spPr>
        <p:txBody>
          <a:bodyPr anchor="t"/>
          <a:lstStyle/>
          <a:p>
            <a:pPr eaLnBrk="1" hangingPunct="1"/>
            <a:r>
              <a:rPr lang="en-US" smtClean="0"/>
              <a:t>Contingency View of Management</a:t>
            </a:r>
          </a:p>
        </p:txBody>
      </p:sp>
      <p:pic>
        <p:nvPicPr>
          <p:cNvPr id="33796" name="Picture 3" descr="contingency"/>
          <p:cNvPicPr>
            <a:picLocks noChangeAspect="1" noChangeArrowheads="1"/>
          </p:cNvPicPr>
          <p:nvPr/>
        </p:nvPicPr>
        <p:blipFill>
          <a:blip r:embed="rId2"/>
          <a:srcRect/>
          <a:stretch>
            <a:fillRect/>
          </a:stretch>
        </p:blipFill>
        <p:spPr bwMode="auto">
          <a:xfrm>
            <a:off x="304800" y="1676400"/>
            <a:ext cx="8458200" cy="3657600"/>
          </a:xfrm>
          <a:prstGeom prst="rect">
            <a:avLst/>
          </a:prstGeom>
          <a:noFill/>
          <a:ln w="12700">
            <a:solidFill>
              <a:srgbClr val="000000"/>
            </a:solidFill>
            <a:miter lim="800000"/>
            <a:headEnd/>
            <a:tailEnd/>
          </a:ln>
        </p:spPr>
      </p:pic>
      <p:sp>
        <p:nvSpPr>
          <p:cNvPr id="33797" name="Text Box 4"/>
          <p:cNvSpPr txBox="1">
            <a:spLocks noChangeArrowheads="1"/>
          </p:cNvSpPr>
          <p:nvPr/>
        </p:nvSpPr>
        <p:spPr bwMode="auto">
          <a:xfrm>
            <a:off x="609600" y="5562600"/>
            <a:ext cx="7775575" cy="1006475"/>
          </a:xfrm>
          <a:prstGeom prst="rect">
            <a:avLst/>
          </a:prstGeom>
          <a:noFill/>
          <a:ln w="9525">
            <a:noFill/>
            <a:miter lim="800000"/>
            <a:headEnd/>
            <a:tailEnd/>
          </a:ln>
        </p:spPr>
        <p:txBody>
          <a:bodyPr>
            <a:spAutoFit/>
          </a:bodyPr>
          <a:lstStyle/>
          <a:p>
            <a:pPr algn="l" eaLnBrk="0" hangingPunct="0">
              <a:spcBef>
                <a:spcPct val="50000"/>
              </a:spcBef>
            </a:pPr>
            <a:r>
              <a:rPr lang="en-US" sz="2000"/>
              <a:t>Successful resolution of organizational problems is thought to depend on managers’ identification of key variations in the situation at hand</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09600" y="-26988"/>
            <a:ext cx="7924800" cy="1143001"/>
          </a:xfrm>
        </p:spPr>
        <p:txBody>
          <a:bodyPr>
            <a:normAutofit fontScale="90000"/>
          </a:bodyPr>
          <a:lstStyle/>
          <a:p>
            <a:r>
              <a:rPr lang="en-US" smtClean="0">
                <a:solidFill>
                  <a:srgbClr val="FFC000"/>
                </a:solidFill>
              </a:rPr>
              <a:t>RELATIONSHIP between systems and contingency approaches</a:t>
            </a:r>
            <a:endParaRPr lang="en-IN" smtClean="0">
              <a:solidFill>
                <a:srgbClr val="FFC000"/>
              </a:solidFill>
            </a:endParaRPr>
          </a:p>
        </p:txBody>
      </p:sp>
      <p:sp>
        <p:nvSpPr>
          <p:cNvPr id="34819" name="Content Placeholder 2"/>
          <p:cNvSpPr>
            <a:spLocks noGrp="1"/>
          </p:cNvSpPr>
          <p:nvPr>
            <p:ph sz="quarter" idx="4294967295"/>
          </p:nvPr>
        </p:nvSpPr>
        <p:spPr>
          <a:xfrm>
            <a:off x="0" y="1268413"/>
            <a:ext cx="9144000" cy="4114800"/>
          </a:xfrm>
        </p:spPr>
        <p:txBody>
          <a:bodyPr>
            <a:normAutofit lnSpcReduction="10000"/>
          </a:bodyPr>
          <a:lstStyle/>
          <a:p>
            <a:pPr algn="just"/>
            <a:r>
              <a:rPr lang="en-US" sz="2200" smtClean="0"/>
              <a:t>Contingency management school has emerged out of systems management school.</a:t>
            </a:r>
          </a:p>
          <a:p>
            <a:pPr algn="just"/>
            <a:r>
              <a:rPr lang="en-US" sz="2200" smtClean="0"/>
              <a:t>The contingency theorists have accepted the basic tenets of system management school. </a:t>
            </a:r>
          </a:p>
          <a:p>
            <a:pPr algn="just"/>
            <a:r>
              <a:rPr lang="en-US" sz="2200" smtClean="0"/>
              <a:t>They accept the basic features of organizational environment relationship and dynamic nature of organization. </a:t>
            </a:r>
          </a:p>
          <a:p>
            <a:pPr algn="just"/>
            <a:r>
              <a:rPr lang="en-US" sz="2200" smtClean="0"/>
              <a:t>Since the system approach is too abstract to apply certain modifications can be made and then applied for managerial action. </a:t>
            </a:r>
          </a:p>
          <a:p>
            <a:pPr algn="just"/>
            <a:r>
              <a:rPr lang="en-US" sz="2200" smtClean="0"/>
              <a:t>The systems approach may specify situations under which an organization can function, whereas, the contingency approach can specify the processes by which the organization may try to adapt its environment. </a:t>
            </a:r>
            <a:endParaRPr lang="en-IN" sz="2200" smtClean="0"/>
          </a:p>
          <a:p>
            <a:pPr algn="just"/>
            <a:endParaRPr lang="en-IN" sz="220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04800" y="838200"/>
            <a:ext cx="8686800" cy="914400"/>
          </a:xfrm>
        </p:spPr>
        <p:txBody>
          <a:bodyPr/>
          <a:lstStyle/>
          <a:p>
            <a:pPr eaLnBrk="1" hangingPunct="1"/>
            <a:r>
              <a:rPr lang="en-US" smtClean="0"/>
              <a:t>Traditional VS New </a:t>
            </a:r>
          </a:p>
        </p:txBody>
      </p:sp>
      <p:pic>
        <p:nvPicPr>
          <p:cNvPr id="5" name="Picture 10"/>
          <p:cNvPicPr>
            <a:picLocks noGrp="1" noChangeAspect="1" noChangeArrowheads="1"/>
          </p:cNvPicPr>
          <p:nvPr>
            <p:ph idx="1"/>
          </p:nvPr>
        </p:nvPicPr>
        <p:blipFill>
          <a:blip r:embed="rId2"/>
          <a:srcRect/>
          <a:stretch>
            <a:fillRect/>
          </a:stretch>
        </p:blipFill>
        <p:spPr>
          <a:xfrm>
            <a:off x="381000" y="1854200"/>
            <a:ext cx="8020050" cy="4622800"/>
          </a:xfrm>
          <a:noFill/>
        </p:spPr>
      </p:pic>
      <p:sp>
        <p:nvSpPr>
          <p:cNvPr id="4" name="Slide Number Placeholder 3"/>
          <p:cNvSpPr>
            <a:spLocks noGrp="1"/>
          </p:cNvSpPr>
          <p:nvPr>
            <p:ph type="sldNum" sz="quarter" idx="12"/>
          </p:nvPr>
        </p:nvSpPr>
        <p:spPr/>
        <p:txBody>
          <a:bodyPr/>
          <a:lstStyle/>
          <a:p>
            <a:pPr>
              <a:defRPr/>
            </a:pPr>
            <a:fld id="{230CEA6C-6A4D-4F09-9039-F093DA4165AA}" type="slidenum">
              <a:rPr lang="en-US"/>
              <a:pPr>
                <a:defRPr/>
              </a:pPr>
              <a:t>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914400"/>
            <a:ext cx="8686800" cy="914400"/>
          </a:xfrm>
        </p:spPr>
        <p:txBody>
          <a:bodyPr/>
          <a:lstStyle/>
          <a:p>
            <a:pPr eaLnBrk="1" hangingPunct="1"/>
            <a:r>
              <a:rPr lang="en-US" smtClean="0"/>
              <a:t>Why Study Management ?</a:t>
            </a:r>
          </a:p>
        </p:txBody>
      </p:sp>
      <p:pic>
        <p:nvPicPr>
          <p:cNvPr id="5" name="Picture 10"/>
          <p:cNvPicPr>
            <a:picLocks noGrp="1" noChangeAspect="1" noChangeArrowheads="1"/>
          </p:cNvPicPr>
          <p:nvPr>
            <p:ph idx="1"/>
          </p:nvPr>
        </p:nvPicPr>
        <p:blipFill>
          <a:blip r:embed="rId2"/>
          <a:stretch>
            <a:fillRect/>
          </a:stretch>
        </p:blipFill>
        <p:spPr>
          <a:xfrm>
            <a:off x="457200" y="2224025"/>
            <a:ext cx="8229600" cy="3811712"/>
          </a:xfrm>
          <a:noFill/>
        </p:spPr>
      </p:pic>
      <p:sp>
        <p:nvSpPr>
          <p:cNvPr id="4" name="Slide Number Placeholder 3"/>
          <p:cNvSpPr>
            <a:spLocks noGrp="1"/>
          </p:cNvSpPr>
          <p:nvPr>
            <p:ph type="sldNum" sz="quarter" idx="12"/>
          </p:nvPr>
        </p:nvSpPr>
        <p:spPr/>
        <p:txBody>
          <a:bodyPr/>
          <a:lstStyle/>
          <a:p>
            <a:pPr>
              <a:defRPr/>
            </a:pPr>
            <a:fld id="{40B84159-ED94-4DF0-A4D0-907456715522}" type="slidenum">
              <a:rPr lang="en-US"/>
              <a:pPr>
                <a:defRPr/>
              </a:pPr>
              <a:t>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686800" cy="460375"/>
          </a:xfrm>
        </p:spPr>
        <p:txBody>
          <a:bodyPr rtlCol="0">
            <a:normAutofit fontScale="90000"/>
          </a:bodyPr>
          <a:lstStyle/>
          <a:p>
            <a:pPr eaLnBrk="1" fontAlgn="auto" hangingPunct="1">
              <a:spcAft>
                <a:spcPts val="0"/>
              </a:spcAft>
              <a:defRPr/>
            </a:pPr>
            <a:r>
              <a:rPr lang="en-US" dirty="0" smtClean="0"/>
              <a:t>Managerial Skills at different levels </a:t>
            </a:r>
            <a:endParaRPr lang="en-US" dirty="0"/>
          </a:p>
        </p:txBody>
      </p:sp>
      <p:sp>
        <p:nvSpPr>
          <p:cNvPr id="3" name="Slide Number Placeholder 2"/>
          <p:cNvSpPr>
            <a:spLocks noGrp="1"/>
          </p:cNvSpPr>
          <p:nvPr>
            <p:ph type="sldNum" sz="quarter" idx="12"/>
          </p:nvPr>
        </p:nvSpPr>
        <p:spPr/>
        <p:txBody>
          <a:bodyPr/>
          <a:lstStyle/>
          <a:p>
            <a:pPr>
              <a:defRPr/>
            </a:pPr>
            <a:fld id="{177C765C-31DE-4C99-9117-8D474466E231}" type="slidenum">
              <a:rPr lang="en-US"/>
              <a:pPr>
                <a:defRPr/>
              </a:pPr>
              <a:t>8</a:t>
            </a:fld>
            <a:endParaRPr lang="en-US"/>
          </a:p>
        </p:txBody>
      </p:sp>
      <p:sp>
        <p:nvSpPr>
          <p:cNvPr id="8" name="Rectangle 7"/>
          <p:cNvSpPr/>
          <p:nvPr/>
        </p:nvSpPr>
        <p:spPr>
          <a:xfrm>
            <a:off x="228600" y="1600200"/>
            <a:ext cx="7924800" cy="4524315"/>
          </a:xfrm>
          <a:prstGeom prst="rect">
            <a:avLst/>
          </a:prstGeom>
        </p:spPr>
        <p:txBody>
          <a:bodyPr>
            <a:spAutoFit/>
          </a:bodyPr>
          <a:lstStyle/>
          <a:p>
            <a:pPr algn="l" eaLnBrk="0" hangingPunct="0">
              <a:defRPr/>
            </a:pPr>
            <a:r>
              <a:rPr lang="en-US" b="1" dirty="0"/>
              <a:t>Managerial Skills</a:t>
            </a:r>
          </a:p>
          <a:p>
            <a:pPr algn="l" eaLnBrk="0" hangingPunct="0">
              <a:defRPr/>
            </a:pPr>
            <a:r>
              <a:rPr lang="en-US" b="1" dirty="0"/>
              <a:t/>
            </a:r>
            <a:br>
              <a:rPr lang="en-US" b="1" dirty="0"/>
            </a:br>
            <a:r>
              <a:rPr lang="en-US" dirty="0"/>
              <a:t>Professor Robert L. Katz has popularized the concept of "</a:t>
            </a:r>
            <a:r>
              <a:rPr lang="en-US" b="1" dirty="0"/>
              <a:t>Managerial Skills" </a:t>
            </a:r>
            <a:endParaRPr lang="en-US" dirty="0"/>
          </a:p>
          <a:p>
            <a:pPr algn="l" eaLnBrk="0" hangingPunct="0">
              <a:defRPr/>
            </a:pPr>
            <a:endParaRPr lang="en-US" dirty="0"/>
          </a:p>
          <a:p>
            <a:pPr marL="812800" indent="-812800" algn="l">
              <a:defRPr/>
            </a:pPr>
            <a:r>
              <a:rPr lang="en-US" b="1" dirty="0"/>
              <a:t>Technical skills: Lower Level </a:t>
            </a:r>
          </a:p>
          <a:p>
            <a:pPr marL="812800" indent="-812800" algn="l">
              <a:defRPr/>
            </a:pPr>
            <a:r>
              <a:rPr lang="en-US" b="1" dirty="0"/>
              <a:t>Human skills: Middle Level</a:t>
            </a:r>
          </a:p>
          <a:p>
            <a:pPr marL="812800" indent="-812800" algn="l">
              <a:defRPr/>
            </a:pPr>
            <a:r>
              <a:rPr lang="en-US" b="1" dirty="0"/>
              <a:t>Conceptual skills: Top Level</a:t>
            </a:r>
          </a:p>
          <a:p>
            <a:pPr algn="l" eaLnBrk="0" hangingPunct="0">
              <a:defRPr/>
            </a:pPr>
            <a:r>
              <a:rPr lang="en-US" dirty="0"/>
              <a:t/>
            </a:r>
            <a:br>
              <a:rPr lang="en-US" dirty="0"/>
            </a:br>
            <a:r>
              <a:rPr lang="en-US" dirty="0">
                <a:hlinkClick r:id="rId3"/>
              </a:rPr>
              <a:t> </a:t>
            </a:r>
            <a:r>
              <a:rPr lang="en-US" dirty="0"/>
              <a:t>5 more skills can be stated :</a:t>
            </a:r>
            <a:br>
              <a:rPr lang="en-US" dirty="0"/>
            </a:br>
            <a:r>
              <a:rPr lang="en-US" dirty="0"/>
              <a:t>1. Design skills</a:t>
            </a:r>
            <a:br>
              <a:rPr lang="en-US" dirty="0"/>
            </a:br>
            <a:r>
              <a:rPr lang="en-US" dirty="0"/>
              <a:t>2. Administrative skills</a:t>
            </a:r>
            <a:br>
              <a:rPr lang="en-US" dirty="0"/>
            </a:br>
            <a:r>
              <a:rPr lang="en-US" dirty="0"/>
              <a:t>3. Decision Making skills</a:t>
            </a:r>
            <a:br>
              <a:rPr lang="en-US" dirty="0"/>
            </a:br>
            <a:r>
              <a:rPr lang="en-US" dirty="0"/>
              <a:t>4. Communication skills</a:t>
            </a:r>
            <a:br>
              <a:rPr lang="en-US" dirty="0"/>
            </a:br>
            <a:r>
              <a:rPr lang="en-US" dirty="0"/>
              <a:t>5. Leadership skills</a:t>
            </a:r>
            <a:r>
              <a:rPr lang="en-US" sz="1200" dirty="0"/>
              <a:t/>
            </a:r>
            <a:br>
              <a:rPr lang="en-US" sz="1200" dirty="0"/>
            </a:br>
            <a:r>
              <a:rPr lang="en-US" sz="1200" dirty="0"/>
              <a:t/>
            </a:r>
            <a:br>
              <a:rPr lang="en-US" sz="1200" dirty="0"/>
            </a:br>
            <a:r>
              <a:rPr lang="en-US" sz="1200" b="1" dirty="0"/>
              <a:t/>
            </a:r>
            <a:br>
              <a:rPr lang="en-US" sz="1200" b="1" dirty="0"/>
            </a:br>
            <a:endParaRPr lang="en-US" sz="12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838200"/>
            <a:ext cx="8686800" cy="460375"/>
          </a:xfrm>
        </p:spPr>
        <p:txBody>
          <a:bodyPr rtlCol="0">
            <a:normAutofit fontScale="90000"/>
          </a:bodyPr>
          <a:lstStyle/>
          <a:p>
            <a:pPr fontAlgn="auto">
              <a:spcAft>
                <a:spcPts val="0"/>
              </a:spcAft>
              <a:defRPr/>
            </a:pPr>
            <a:r>
              <a:rPr lang="en-US" dirty="0" smtClean="0"/>
              <a:t>Managerial Skills </a:t>
            </a:r>
            <a:endParaRPr lang="en-US" dirty="0"/>
          </a:p>
        </p:txBody>
      </p:sp>
      <p:sp>
        <p:nvSpPr>
          <p:cNvPr id="3" name="Slide Number Placeholder 2"/>
          <p:cNvSpPr>
            <a:spLocks noGrp="1"/>
          </p:cNvSpPr>
          <p:nvPr>
            <p:ph type="sldNum" sz="quarter" idx="12"/>
          </p:nvPr>
        </p:nvSpPr>
        <p:spPr/>
        <p:txBody>
          <a:bodyPr/>
          <a:lstStyle/>
          <a:p>
            <a:pPr>
              <a:defRPr/>
            </a:pPr>
            <a:fld id="{463FEAD9-6D24-4CAA-BFC9-F7B2D93FFFAA}" type="slidenum">
              <a:rPr lang="en-US"/>
              <a:pPr>
                <a:defRPr/>
              </a:pPr>
              <a:t>9</a:t>
            </a:fld>
            <a:endParaRPr lang="en-US"/>
          </a:p>
        </p:txBody>
      </p:sp>
      <p:pic>
        <p:nvPicPr>
          <p:cNvPr id="17412" name="Picture 4" descr="http://2.bp.blogspot.com/_V_54fyv93TU/RqciHy015jI/AAAAAAAAACY/ywskiScG5BU/s400/Managerial+Skills.JPG">
            <a:hlinkClick r:id="rId3"/>
          </p:cNvPr>
          <p:cNvPicPr>
            <a:picLocks noChangeAspect="1" noChangeArrowheads="1"/>
          </p:cNvPicPr>
          <p:nvPr/>
        </p:nvPicPr>
        <p:blipFill>
          <a:blip r:embed="rId4"/>
          <a:srcRect/>
          <a:stretch>
            <a:fillRect/>
          </a:stretch>
        </p:blipFill>
        <p:spPr bwMode="auto">
          <a:xfrm>
            <a:off x="4495800" y="1447800"/>
            <a:ext cx="4648200" cy="4876800"/>
          </a:xfrm>
          <a:prstGeom prst="rect">
            <a:avLst/>
          </a:prstGeom>
          <a:noFill/>
          <a:ln w="9525">
            <a:noFill/>
            <a:miter lim="800000"/>
            <a:headEnd/>
            <a:tailEnd/>
          </a:ln>
        </p:spPr>
      </p:pic>
      <p:sp>
        <p:nvSpPr>
          <p:cNvPr id="8" name="Rectangle 7"/>
          <p:cNvSpPr/>
          <p:nvPr/>
        </p:nvSpPr>
        <p:spPr>
          <a:xfrm>
            <a:off x="228600" y="1600200"/>
            <a:ext cx="4343400" cy="5354638"/>
          </a:xfrm>
          <a:prstGeom prst="rect">
            <a:avLst/>
          </a:prstGeom>
        </p:spPr>
        <p:txBody>
          <a:bodyPr>
            <a:spAutoFit/>
          </a:bodyPr>
          <a:lstStyle/>
          <a:p>
            <a:pPr algn="l" eaLnBrk="0" hangingPunct="0">
              <a:defRPr/>
            </a:pPr>
            <a:r>
              <a:rPr lang="en-US" b="1" dirty="0">
                <a:latin typeface="Arial" charset="0"/>
              </a:rPr>
              <a:t>Managerial Skills</a:t>
            </a:r>
          </a:p>
          <a:p>
            <a:pPr algn="l" eaLnBrk="0" hangingPunct="0">
              <a:defRPr/>
            </a:pPr>
            <a:r>
              <a:rPr lang="en-US" b="1" dirty="0">
                <a:latin typeface="Arial" charset="0"/>
              </a:rPr>
              <a:t/>
            </a:r>
            <a:br>
              <a:rPr lang="en-US" b="1" dirty="0">
                <a:latin typeface="Arial" charset="0"/>
              </a:rPr>
            </a:br>
            <a:r>
              <a:rPr lang="en-US" dirty="0">
                <a:latin typeface="Arial" charset="0"/>
              </a:rPr>
              <a:t>Professor Robert L. Katz has popularized the concept of "</a:t>
            </a:r>
            <a:r>
              <a:rPr lang="en-US" b="1" dirty="0">
                <a:latin typeface="Arial" charset="0"/>
              </a:rPr>
              <a:t>Managerial Skills" </a:t>
            </a:r>
            <a:r>
              <a:rPr lang="en-US" dirty="0">
                <a:latin typeface="Arial" charset="0"/>
              </a:rPr>
              <a:t>which was earlier developed by Henri </a:t>
            </a:r>
            <a:r>
              <a:rPr lang="en-US" dirty="0" err="1">
                <a:latin typeface="Arial" charset="0"/>
              </a:rPr>
              <a:t>Fayol</a:t>
            </a:r>
            <a:r>
              <a:rPr lang="en-US" dirty="0">
                <a:latin typeface="Arial" charset="0"/>
              </a:rPr>
              <a:t>.</a:t>
            </a:r>
          </a:p>
          <a:p>
            <a:pPr algn="l" eaLnBrk="0" hangingPunct="0">
              <a:defRPr/>
            </a:pPr>
            <a:endParaRPr lang="en-US" dirty="0">
              <a:latin typeface="Arial" charset="0"/>
            </a:endParaRPr>
          </a:p>
          <a:p>
            <a:pPr marL="812800" indent="-812800" algn="l">
              <a:defRPr/>
            </a:pPr>
            <a:r>
              <a:rPr lang="en-US" b="1" dirty="0">
                <a:latin typeface="Arial" charset="0"/>
              </a:rPr>
              <a:t>Technical skills</a:t>
            </a:r>
          </a:p>
          <a:p>
            <a:pPr marL="812800" indent="-812800" algn="l">
              <a:defRPr/>
            </a:pPr>
            <a:r>
              <a:rPr lang="en-US" b="1" dirty="0">
                <a:latin typeface="Arial" charset="0"/>
              </a:rPr>
              <a:t>Human skills</a:t>
            </a:r>
          </a:p>
          <a:p>
            <a:pPr marL="812800" indent="-812800" algn="l">
              <a:defRPr/>
            </a:pPr>
            <a:r>
              <a:rPr lang="en-US" b="1" dirty="0">
                <a:latin typeface="Arial" charset="0"/>
              </a:rPr>
              <a:t>Conceptual skills </a:t>
            </a:r>
          </a:p>
          <a:p>
            <a:pPr algn="l" eaLnBrk="0" hangingPunct="0">
              <a:defRPr/>
            </a:pPr>
            <a:r>
              <a:rPr lang="en-US" dirty="0">
                <a:latin typeface="Arial" charset="0"/>
              </a:rPr>
              <a:t/>
            </a:r>
            <a:br>
              <a:rPr lang="en-US" dirty="0">
                <a:latin typeface="Arial" charset="0"/>
              </a:rPr>
            </a:br>
            <a:r>
              <a:rPr lang="en-US" dirty="0">
                <a:latin typeface="Arial" charset="0"/>
                <a:hlinkClick r:id="rId3"/>
              </a:rPr>
              <a:t> </a:t>
            </a:r>
            <a:r>
              <a:rPr lang="en-US" dirty="0">
                <a:latin typeface="Arial" charset="0"/>
              </a:rPr>
              <a:t>5 more skills can be stated :</a:t>
            </a:r>
            <a:br>
              <a:rPr lang="en-US" dirty="0">
                <a:latin typeface="Arial" charset="0"/>
              </a:rPr>
            </a:br>
            <a:r>
              <a:rPr lang="en-US" dirty="0">
                <a:latin typeface="Arial" charset="0"/>
              </a:rPr>
              <a:t>1. Design skills</a:t>
            </a:r>
            <a:br>
              <a:rPr lang="en-US" dirty="0">
                <a:latin typeface="Arial" charset="0"/>
              </a:rPr>
            </a:br>
            <a:r>
              <a:rPr lang="en-US" dirty="0">
                <a:latin typeface="Arial" charset="0"/>
              </a:rPr>
              <a:t>2. Administrative skills</a:t>
            </a:r>
            <a:br>
              <a:rPr lang="en-US" dirty="0">
                <a:latin typeface="Arial" charset="0"/>
              </a:rPr>
            </a:br>
            <a:r>
              <a:rPr lang="en-US" dirty="0">
                <a:latin typeface="Arial" charset="0"/>
              </a:rPr>
              <a:t>3. Decision Making skills</a:t>
            </a:r>
            <a:br>
              <a:rPr lang="en-US" dirty="0">
                <a:latin typeface="Arial" charset="0"/>
              </a:rPr>
            </a:br>
            <a:r>
              <a:rPr lang="en-US" dirty="0">
                <a:latin typeface="Arial" charset="0"/>
              </a:rPr>
              <a:t>4. Communication skills</a:t>
            </a:r>
            <a:br>
              <a:rPr lang="en-US" dirty="0">
                <a:latin typeface="Arial" charset="0"/>
              </a:rPr>
            </a:br>
            <a:r>
              <a:rPr lang="en-US" dirty="0">
                <a:latin typeface="Arial" charset="0"/>
              </a:rPr>
              <a:t>5. Leadership skills</a:t>
            </a:r>
            <a:r>
              <a:rPr lang="en-US" sz="1200" dirty="0">
                <a:latin typeface="Arial" charset="0"/>
              </a:rPr>
              <a:t/>
            </a:r>
            <a:br>
              <a:rPr lang="en-US" sz="1200" dirty="0">
                <a:latin typeface="Arial" charset="0"/>
              </a:rPr>
            </a:br>
            <a:r>
              <a:rPr lang="en-US" sz="1200" dirty="0">
                <a:latin typeface="Arial" charset="0"/>
              </a:rPr>
              <a:t/>
            </a:r>
            <a:br>
              <a:rPr lang="en-US" sz="1200" dirty="0">
                <a:latin typeface="Arial" charset="0"/>
              </a:rPr>
            </a:br>
            <a:r>
              <a:rPr lang="en-US" sz="1200" b="1" dirty="0">
                <a:latin typeface="Arial" charset="0"/>
              </a:rPr>
              <a:t/>
            </a:r>
            <a:br>
              <a:rPr lang="en-US" sz="1200" b="1" dirty="0">
                <a:latin typeface="Arial" charset="0"/>
              </a:rPr>
            </a:br>
            <a:endParaRPr lang="en-US" sz="1200" dirty="0">
              <a:latin typeface="Arial" charset="0"/>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285</TotalTime>
  <Words>3187</Words>
  <Application>Microsoft Office PowerPoint</Application>
  <PresentationFormat>On-screen Show (4:3)</PresentationFormat>
  <Paragraphs>518</Paragraphs>
  <Slides>59</Slides>
  <Notes>18</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Flow</vt:lpstr>
      <vt:lpstr> Management for Engineers Module-I  By Neeti Saxena Assistant Professor </vt:lpstr>
      <vt:lpstr>Questions for the Session </vt:lpstr>
      <vt:lpstr>Questions </vt:lpstr>
      <vt:lpstr>Questions </vt:lpstr>
      <vt:lpstr>What Is An Organization?</vt:lpstr>
      <vt:lpstr>Traditional VS New </vt:lpstr>
      <vt:lpstr>Why Study Management ?</vt:lpstr>
      <vt:lpstr>Managerial Skills at different levels </vt:lpstr>
      <vt:lpstr>Managerial Skills </vt:lpstr>
      <vt:lpstr>Slide 10</vt:lpstr>
      <vt:lpstr>Slide 11</vt:lpstr>
      <vt:lpstr>Thus Management is ….</vt:lpstr>
      <vt:lpstr>Who Are Managers?</vt:lpstr>
      <vt:lpstr>What do Managers Do ?</vt:lpstr>
      <vt:lpstr>What do Managers Do ?</vt:lpstr>
      <vt:lpstr>Managers do Management </vt:lpstr>
      <vt:lpstr>What do Managers do ?</vt:lpstr>
      <vt:lpstr>Management Skills and Management Function Matrix</vt:lpstr>
      <vt:lpstr>What Roles do Managers Play ?</vt:lpstr>
      <vt:lpstr>Mintzberg’s 10  Managerial Roles </vt:lpstr>
      <vt:lpstr>Mintzberg’s 10  Managerial Roles </vt:lpstr>
      <vt:lpstr>How The Manager’s Job Is Changing</vt:lpstr>
      <vt:lpstr>Changes Impacting the Manager’s Job</vt:lpstr>
      <vt:lpstr>Forces Influencing  Organizations and  Management </vt:lpstr>
      <vt:lpstr>Scientific Management</vt:lpstr>
      <vt:lpstr>Scientific Management  4  principles  </vt:lpstr>
      <vt:lpstr>Scientific Management</vt:lpstr>
      <vt:lpstr>Scientific Management</vt:lpstr>
      <vt:lpstr> Limitations of Scientific Management Theory  </vt:lpstr>
      <vt:lpstr>Administrative Principles</vt:lpstr>
      <vt:lpstr>Administrative Principles</vt:lpstr>
      <vt:lpstr>Henri Fayol  1841-1925</vt:lpstr>
      <vt:lpstr>Fayol’s Contribution </vt:lpstr>
      <vt:lpstr>Elton Mayo and Hawthorne Studies  </vt:lpstr>
      <vt:lpstr>Hawthorne Studies</vt:lpstr>
      <vt:lpstr>The Hawthorne Studies  </vt:lpstr>
      <vt:lpstr>Slide 37</vt:lpstr>
      <vt:lpstr>Relay Room Experiment </vt:lpstr>
      <vt:lpstr>Relay Room Experiment </vt:lpstr>
      <vt:lpstr>Slide 40</vt:lpstr>
      <vt:lpstr>Bank Wiring Experiment</vt:lpstr>
      <vt:lpstr>Bank Wiring Experiment</vt:lpstr>
      <vt:lpstr>Implications of  Hawthorne Studies</vt:lpstr>
      <vt:lpstr>Important Aspects of the behavioral science approach</vt:lpstr>
      <vt:lpstr>ASSUMPTIONS OF BEHAVIORAL SCIENCE APPPROACH</vt:lpstr>
      <vt:lpstr>Slide 46</vt:lpstr>
      <vt:lpstr>Why did modern theory emerge?</vt:lpstr>
      <vt:lpstr>THE SYSTEMS APPROACH</vt:lpstr>
      <vt:lpstr>The meaning of SYSTEM</vt:lpstr>
      <vt:lpstr>Classification OF SYSTEMS</vt:lpstr>
      <vt:lpstr>ELEMENTS OF SYSTEMS MANAGEMENT</vt:lpstr>
      <vt:lpstr>Open system view of an organization</vt:lpstr>
      <vt:lpstr>CONTRIBUTIONS OF THIS APPROACH TO MANAGEMENT</vt:lpstr>
      <vt:lpstr>THE CONTINGENCY APPROACH</vt:lpstr>
      <vt:lpstr>Meaning of contingency view  (Also known as situational view)</vt:lpstr>
      <vt:lpstr>Features of contingency approach</vt:lpstr>
      <vt:lpstr>The Contingency Approach</vt:lpstr>
      <vt:lpstr>Contingency View of Management</vt:lpstr>
      <vt:lpstr>RELATIONSHIP between systems and contingency approaches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Amity School of Business Management Foundation Module-I  By Neeti Saxena Assistant Professor, ASB </dc:title>
  <dc:creator>lenovo</dc:creator>
  <cp:lastModifiedBy>lenovo</cp:lastModifiedBy>
  <cp:revision>14</cp:revision>
  <dcterms:created xsi:type="dcterms:W3CDTF">2016-07-19T04:21:15Z</dcterms:created>
  <dcterms:modified xsi:type="dcterms:W3CDTF">2017-01-19T07:40:23Z</dcterms:modified>
</cp:coreProperties>
</file>