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Default Extension="png" ContentType="image/png"/>
  <Default Extension="bin" ContentType="application/vnd.ms-office.legacyDiagramTex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Default Extension="vml" ContentType="application/vnd.openxmlformats-officedocument.vmlDrawing"/>
  <Default Extension="gif" ContentType="image/gif"/>
  <Override PartName="/ppt/diagrams/data3.xml" ContentType="application/vnd.openxmlformats-officedocument.drawingml.diagramData+xml"/>
  <Override PartName="/ppt/legacyDocTextInfo.bin" ContentType="application/vnd.ms-office.legacyDocTextInfo"/>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8" r:id="rId3"/>
    <p:sldId id="259" r:id="rId4"/>
    <p:sldId id="260" r:id="rId5"/>
    <p:sldId id="261" r:id="rId6"/>
    <p:sldId id="262" r:id="rId7"/>
    <p:sldId id="315" r:id="rId8"/>
    <p:sldId id="263" r:id="rId9"/>
    <p:sldId id="264" r:id="rId10"/>
    <p:sldId id="265" r:id="rId11"/>
    <p:sldId id="266" r:id="rId12"/>
    <p:sldId id="267" r:id="rId13"/>
    <p:sldId id="268" r:id="rId14"/>
    <p:sldId id="270" r:id="rId15"/>
    <p:sldId id="271" r:id="rId16"/>
    <p:sldId id="314" r:id="rId17"/>
    <p:sldId id="273" r:id="rId18"/>
    <p:sldId id="311" r:id="rId19"/>
    <p:sldId id="278" r:id="rId20"/>
    <p:sldId id="284" r:id="rId21"/>
    <p:sldId id="285" r:id="rId22"/>
    <p:sldId id="286" r:id="rId23"/>
    <p:sldId id="317" r:id="rId24"/>
    <p:sldId id="366" r:id="rId25"/>
    <p:sldId id="318" r:id="rId26"/>
    <p:sldId id="320" r:id="rId27"/>
    <p:sldId id="325" r:id="rId28"/>
    <p:sldId id="326" r:id="rId29"/>
    <p:sldId id="327" r:id="rId30"/>
    <p:sldId id="328" r:id="rId31"/>
    <p:sldId id="329" r:id="rId32"/>
    <p:sldId id="330" r:id="rId33"/>
    <p:sldId id="331" r:id="rId34"/>
    <p:sldId id="365" r:id="rId35"/>
    <p:sldId id="337" r:id="rId36"/>
    <p:sldId id="340" r:id="rId37"/>
    <p:sldId id="341" r:id="rId38"/>
    <p:sldId id="342" r:id="rId39"/>
    <p:sldId id="345" r:id="rId40"/>
    <p:sldId id="347" r:id="rId41"/>
    <p:sldId id="349" r:id="rId42"/>
    <p:sldId id="350" r:id="rId43"/>
    <p:sldId id="351" r:id="rId44"/>
    <p:sldId id="352" r:id="rId45"/>
    <p:sldId id="353" r:id="rId46"/>
    <p:sldId id="354" r:id="rId47"/>
    <p:sldId id="355" r:id="rId48"/>
    <p:sldId id="356" r:id="rId49"/>
    <p:sldId id="357" r:id="rId50"/>
    <p:sldId id="358" r:id="rId51"/>
    <p:sldId id="359" r:id="rId52"/>
    <p:sldId id="360" r:id="rId53"/>
    <p:sldId id="361" r:id="rId54"/>
    <p:sldId id="362" r:id="rId55"/>
    <p:sldId id="363" r:id="rId56"/>
    <p:sldId id="364"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06/relationships/legacyDocTextInfo" Target="legacyDocTextInfo.bin"/><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4A0164-FF5C-43DA-B69B-6C6A8BE74D1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CE4E542-0DF1-4076-8EAC-895B3A74EB42}">
      <dgm:prSet phldrT="[Text]"/>
      <dgm:spPr/>
      <dgm:t>
        <a:bodyPr/>
        <a:lstStyle/>
        <a:p>
          <a:r>
            <a:rPr lang="en-US" dirty="0" smtClean="0"/>
            <a:t>SINGLE USE PLANS</a:t>
          </a:r>
          <a:endParaRPr lang="en-US" dirty="0"/>
        </a:p>
      </dgm:t>
    </dgm:pt>
    <dgm:pt modelId="{411DA631-DBCE-4AE2-B1FC-65F4AB33D74E}" type="parTrans" cxnId="{A108C4CD-5845-4973-9F6B-EE1EB5CBA51F}">
      <dgm:prSet/>
      <dgm:spPr/>
      <dgm:t>
        <a:bodyPr/>
        <a:lstStyle/>
        <a:p>
          <a:endParaRPr lang="en-US"/>
        </a:p>
      </dgm:t>
    </dgm:pt>
    <dgm:pt modelId="{AE1E3697-F8A6-4933-AB20-E2C67D4471FA}" type="sibTrans" cxnId="{A108C4CD-5845-4973-9F6B-EE1EB5CBA51F}">
      <dgm:prSet/>
      <dgm:spPr/>
      <dgm:t>
        <a:bodyPr/>
        <a:lstStyle/>
        <a:p>
          <a:endParaRPr lang="en-US"/>
        </a:p>
      </dgm:t>
    </dgm:pt>
    <dgm:pt modelId="{4B211C17-FCFB-473C-B306-E76E1897B2FC}">
      <dgm:prSet phldrT="[Text]"/>
      <dgm:spPr/>
      <dgm:t>
        <a:bodyPr/>
        <a:lstStyle/>
        <a:p>
          <a:r>
            <a:rPr lang="en-US" dirty="0" smtClean="0"/>
            <a:t>Have a clear time frame for their usefulness. </a:t>
          </a:r>
          <a:endParaRPr lang="en-US" dirty="0"/>
        </a:p>
      </dgm:t>
    </dgm:pt>
    <dgm:pt modelId="{5A788D63-B6B9-48AA-B68A-B3631F610C3D}" type="parTrans" cxnId="{23F077AA-47FC-4DD9-B186-4D2C0D0CCD14}">
      <dgm:prSet/>
      <dgm:spPr/>
      <dgm:t>
        <a:bodyPr/>
        <a:lstStyle/>
        <a:p>
          <a:endParaRPr lang="en-US"/>
        </a:p>
      </dgm:t>
    </dgm:pt>
    <dgm:pt modelId="{BC6DA476-54BF-471E-86C2-3AEF77E7F3BB}" type="sibTrans" cxnId="{23F077AA-47FC-4DD9-B186-4D2C0D0CCD14}">
      <dgm:prSet/>
      <dgm:spPr/>
      <dgm:t>
        <a:bodyPr/>
        <a:lstStyle/>
        <a:p>
          <a:endParaRPr lang="en-US"/>
        </a:p>
      </dgm:t>
    </dgm:pt>
    <dgm:pt modelId="{D993E299-A0C3-4F07-8AAE-0B198EAA3A64}">
      <dgm:prSet phldrT="[Text]"/>
      <dgm:spPr/>
      <dgm:t>
        <a:bodyPr/>
        <a:lstStyle/>
        <a:p>
          <a:r>
            <a:rPr lang="en-US" dirty="0" smtClean="0"/>
            <a:t>STANDING PLANS</a:t>
          </a:r>
          <a:endParaRPr lang="en-US" dirty="0"/>
        </a:p>
      </dgm:t>
    </dgm:pt>
    <dgm:pt modelId="{E7428D9F-5224-4B30-B313-5E4440EB327D}" type="parTrans" cxnId="{B8A979C4-9F6D-43B2-871E-6B47B81EB4D1}">
      <dgm:prSet/>
      <dgm:spPr/>
      <dgm:t>
        <a:bodyPr/>
        <a:lstStyle/>
        <a:p>
          <a:endParaRPr lang="en-US"/>
        </a:p>
      </dgm:t>
    </dgm:pt>
    <dgm:pt modelId="{EA678F6A-3DBE-493C-A839-2CE074C54B46}" type="sibTrans" cxnId="{B8A979C4-9F6D-43B2-871E-6B47B81EB4D1}">
      <dgm:prSet/>
      <dgm:spPr/>
      <dgm:t>
        <a:bodyPr/>
        <a:lstStyle/>
        <a:p>
          <a:endParaRPr lang="en-US"/>
        </a:p>
      </dgm:t>
    </dgm:pt>
    <dgm:pt modelId="{8BFCD0C2-9281-4331-959B-45420885FF62}">
      <dgm:prSet phldrT="[Text]"/>
      <dgm:spPr/>
      <dgm:t>
        <a:bodyPr/>
        <a:lstStyle/>
        <a:p>
          <a:r>
            <a:rPr lang="en-US" dirty="0" smtClean="0"/>
            <a:t>Have ongoing meaning and applications for an organization.</a:t>
          </a:r>
          <a:endParaRPr lang="en-US" dirty="0"/>
        </a:p>
      </dgm:t>
    </dgm:pt>
    <dgm:pt modelId="{A81A6AB9-1BB9-4A98-A692-984214006DCE}" type="parTrans" cxnId="{1CF2977B-91E6-4106-958C-37510E3DD038}">
      <dgm:prSet/>
      <dgm:spPr/>
      <dgm:t>
        <a:bodyPr/>
        <a:lstStyle/>
        <a:p>
          <a:endParaRPr lang="en-US"/>
        </a:p>
      </dgm:t>
    </dgm:pt>
    <dgm:pt modelId="{ADDB7A76-B44D-4A30-9215-4A8D8949A243}" type="sibTrans" cxnId="{1CF2977B-91E6-4106-958C-37510E3DD038}">
      <dgm:prSet/>
      <dgm:spPr/>
      <dgm:t>
        <a:bodyPr/>
        <a:lstStyle/>
        <a:p>
          <a:endParaRPr lang="en-US"/>
        </a:p>
      </dgm:t>
    </dgm:pt>
    <dgm:pt modelId="{E2D569A8-5D17-4A8B-AF6D-DC9718BB9898}">
      <dgm:prSet phldrT="[Text]"/>
      <dgm:spPr/>
      <dgm:t>
        <a:bodyPr/>
        <a:lstStyle/>
        <a:p>
          <a:r>
            <a:rPr lang="en-US" dirty="0" smtClean="0"/>
            <a:t>Includes detailed goals and objectives concerning quality, primary markets, rollout schedule, etc.</a:t>
          </a:r>
          <a:endParaRPr lang="en-US" dirty="0"/>
        </a:p>
      </dgm:t>
    </dgm:pt>
    <dgm:pt modelId="{5DE13DF4-776B-451B-A147-99A4878AE186}" type="parTrans" cxnId="{19E3E42A-1319-4AF8-8E71-7073F31C7CD8}">
      <dgm:prSet/>
      <dgm:spPr/>
    </dgm:pt>
    <dgm:pt modelId="{2731F5A3-67CF-4488-BBF4-9926AC1F7264}" type="sibTrans" cxnId="{19E3E42A-1319-4AF8-8E71-7073F31C7CD8}">
      <dgm:prSet/>
      <dgm:spPr/>
    </dgm:pt>
    <dgm:pt modelId="{631C695A-1BFC-4F92-B58C-F7A385C3F14B}">
      <dgm:prSet phldrT="[Text]"/>
      <dgm:spPr/>
      <dgm:t>
        <a:bodyPr/>
        <a:lstStyle/>
        <a:p>
          <a:endParaRPr lang="en-US" dirty="0"/>
        </a:p>
      </dgm:t>
    </dgm:pt>
    <dgm:pt modelId="{D46C6389-FA01-4ACE-8444-0C6DADD0D43A}" type="parTrans" cxnId="{D6ADEC0A-8550-4285-8206-15E5BB461490}">
      <dgm:prSet/>
      <dgm:spPr/>
    </dgm:pt>
    <dgm:pt modelId="{EFCD885F-5DA8-487D-BBFA-4AD315BFBFDF}" type="sibTrans" cxnId="{D6ADEC0A-8550-4285-8206-15E5BB461490}">
      <dgm:prSet/>
      <dgm:spPr/>
    </dgm:pt>
    <dgm:pt modelId="{7B0559FE-DA58-4F92-B4D3-4C2A8EE4567C}" type="pres">
      <dgm:prSet presAssocID="{5E4A0164-FF5C-43DA-B69B-6C6A8BE74D19}" presName="linear" presStyleCnt="0">
        <dgm:presLayoutVars>
          <dgm:animLvl val="lvl"/>
          <dgm:resizeHandles val="exact"/>
        </dgm:presLayoutVars>
      </dgm:prSet>
      <dgm:spPr/>
      <dgm:t>
        <a:bodyPr/>
        <a:lstStyle/>
        <a:p>
          <a:endParaRPr lang="en-US"/>
        </a:p>
      </dgm:t>
    </dgm:pt>
    <dgm:pt modelId="{BE419B64-893D-4FB3-9018-4C3773470F60}" type="pres">
      <dgm:prSet presAssocID="{ACE4E542-0DF1-4076-8EAC-895B3A74EB42}" presName="parentText" presStyleLbl="node1" presStyleIdx="0" presStyleCnt="2">
        <dgm:presLayoutVars>
          <dgm:chMax val="0"/>
          <dgm:bulletEnabled val="1"/>
        </dgm:presLayoutVars>
      </dgm:prSet>
      <dgm:spPr/>
      <dgm:t>
        <a:bodyPr/>
        <a:lstStyle/>
        <a:p>
          <a:endParaRPr lang="en-US"/>
        </a:p>
      </dgm:t>
    </dgm:pt>
    <dgm:pt modelId="{F6637DF5-E994-4B89-80B8-890A30C24654}" type="pres">
      <dgm:prSet presAssocID="{ACE4E542-0DF1-4076-8EAC-895B3A74EB42}" presName="childText" presStyleLbl="revTx" presStyleIdx="0" presStyleCnt="2">
        <dgm:presLayoutVars>
          <dgm:bulletEnabled val="1"/>
        </dgm:presLayoutVars>
      </dgm:prSet>
      <dgm:spPr/>
      <dgm:t>
        <a:bodyPr/>
        <a:lstStyle/>
        <a:p>
          <a:endParaRPr lang="en-US"/>
        </a:p>
      </dgm:t>
    </dgm:pt>
    <dgm:pt modelId="{BDA84EAE-14EE-44C2-B5D4-FA284D709B5F}" type="pres">
      <dgm:prSet presAssocID="{D993E299-A0C3-4F07-8AAE-0B198EAA3A64}" presName="parentText" presStyleLbl="node1" presStyleIdx="1" presStyleCnt="2">
        <dgm:presLayoutVars>
          <dgm:chMax val="0"/>
          <dgm:bulletEnabled val="1"/>
        </dgm:presLayoutVars>
      </dgm:prSet>
      <dgm:spPr/>
      <dgm:t>
        <a:bodyPr/>
        <a:lstStyle/>
        <a:p>
          <a:endParaRPr lang="en-US"/>
        </a:p>
      </dgm:t>
    </dgm:pt>
    <dgm:pt modelId="{228939F1-24DF-405A-93DA-30CF86C0FC40}" type="pres">
      <dgm:prSet presAssocID="{D993E299-A0C3-4F07-8AAE-0B198EAA3A64}" presName="childText" presStyleLbl="revTx" presStyleIdx="1" presStyleCnt="2">
        <dgm:presLayoutVars>
          <dgm:bulletEnabled val="1"/>
        </dgm:presLayoutVars>
      </dgm:prSet>
      <dgm:spPr/>
      <dgm:t>
        <a:bodyPr/>
        <a:lstStyle/>
        <a:p>
          <a:endParaRPr lang="en-US"/>
        </a:p>
      </dgm:t>
    </dgm:pt>
  </dgm:ptLst>
  <dgm:cxnLst>
    <dgm:cxn modelId="{19BAA3C6-ECDC-45E1-AAB3-4712A4358442}" type="presOf" srcId="{5E4A0164-FF5C-43DA-B69B-6C6A8BE74D19}" destId="{7B0559FE-DA58-4F92-B4D3-4C2A8EE4567C}" srcOrd="0" destOrd="0" presId="urn:microsoft.com/office/officeart/2005/8/layout/vList2"/>
    <dgm:cxn modelId="{D6ADEC0A-8550-4285-8206-15E5BB461490}" srcId="{D993E299-A0C3-4F07-8AAE-0B198EAA3A64}" destId="{631C695A-1BFC-4F92-B58C-F7A385C3F14B}" srcOrd="1" destOrd="0" parTransId="{D46C6389-FA01-4ACE-8444-0C6DADD0D43A}" sibTransId="{EFCD885F-5DA8-487D-BBFA-4AD315BFBFDF}"/>
    <dgm:cxn modelId="{5CD65F2F-ADC7-4B78-947B-6568F3116C0C}" type="presOf" srcId="{8BFCD0C2-9281-4331-959B-45420885FF62}" destId="{228939F1-24DF-405A-93DA-30CF86C0FC40}" srcOrd="0" destOrd="0" presId="urn:microsoft.com/office/officeart/2005/8/layout/vList2"/>
    <dgm:cxn modelId="{20532959-3FEF-4338-AE21-D5747B0C16F6}" type="presOf" srcId="{E2D569A8-5D17-4A8B-AF6D-DC9718BB9898}" destId="{F6637DF5-E994-4B89-80B8-890A30C24654}" srcOrd="0" destOrd="1" presId="urn:microsoft.com/office/officeart/2005/8/layout/vList2"/>
    <dgm:cxn modelId="{CE35C20C-3675-4367-901B-9EDD9C976345}" type="presOf" srcId="{ACE4E542-0DF1-4076-8EAC-895B3A74EB42}" destId="{BE419B64-893D-4FB3-9018-4C3773470F60}" srcOrd="0" destOrd="0" presId="urn:microsoft.com/office/officeart/2005/8/layout/vList2"/>
    <dgm:cxn modelId="{04E68CAB-523A-47DD-823B-0AEB2FFB4F92}" type="presOf" srcId="{4B211C17-FCFB-473C-B306-E76E1897B2FC}" destId="{F6637DF5-E994-4B89-80B8-890A30C24654}" srcOrd="0" destOrd="0" presId="urn:microsoft.com/office/officeart/2005/8/layout/vList2"/>
    <dgm:cxn modelId="{B8A979C4-9F6D-43B2-871E-6B47B81EB4D1}" srcId="{5E4A0164-FF5C-43DA-B69B-6C6A8BE74D19}" destId="{D993E299-A0C3-4F07-8AAE-0B198EAA3A64}" srcOrd="1" destOrd="0" parTransId="{E7428D9F-5224-4B30-B313-5E4440EB327D}" sibTransId="{EA678F6A-3DBE-493C-A839-2CE074C54B46}"/>
    <dgm:cxn modelId="{11880526-1287-4CDC-B63B-F1157AFC3B4B}" type="presOf" srcId="{631C695A-1BFC-4F92-B58C-F7A385C3F14B}" destId="{228939F1-24DF-405A-93DA-30CF86C0FC40}" srcOrd="0" destOrd="1" presId="urn:microsoft.com/office/officeart/2005/8/layout/vList2"/>
    <dgm:cxn modelId="{1CF2977B-91E6-4106-958C-37510E3DD038}" srcId="{D993E299-A0C3-4F07-8AAE-0B198EAA3A64}" destId="{8BFCD0C2-9281-4331-959B-45420885FF62}" srcOrd="0" destOrd="0" parTransId="{A81A6AB9-1BB9-4A98-A692-984214006DCE}" sibTransId="{ADDB7A76-B44D-4A30-9215-4A8D8949A243}"/>
    <dgm:cxn modelId="{A108C4CD-5845-4973-9F6B-EE1EB5CBA51F}" srcId="{5E4A0164-FF5C-43DA-B69B-6C6A8BE74D19}" destId="{ACE4E542-0DF1-4076-8EAC-895B3A74EB42}" srcOrd="0" destOrd="0" parTransId="{411DA631-DBCE-4AE2-B1FC-65F4AB33D74E}" sibTransId="{AE1E3697-F8A6-4933-AB20-E2C67D4471FA}"/>
    <dgm:cxn modelId="{19E3E42A-1319-4AF8-8E71-7073F31C7CD8}" srcId="{ACE4E542-0DF1-4076-8EAC-895B3A74EB42}" destId="{E2D569A8-5D17-4A8B-AF6D-DC9718BB9898}" srcOrd="1" destOrd="0" parTransId="{5DE13DF4-776B-451B-A147-99A4878AE186}" sibTransId="{2731F5A3-67CF-4488-BBF4-9926AC1F7264}"/>
    <dgm:cxn modelId="{2C4A3A0F-0C1A-4AB0-B44E-DAEACD91488D}" type="presOf" srcId="{D993E299-A0C3-4F07-8AAE-0B198EAA3A64}" destId="{BDA84EAE-14EE-44C2-B5D4-FA284D709B5F}" srcOrd="0" destOrd="0" presId="urn:microsoft.com/office/officeart/2005/8/layout/vList2"/>
    <dgm:cxn modelId="{23F077AA-47FC-4DD9-B186-4D2C0D0CCD14}" srcId="{ACE4E542-0DF1-4076-8EAC-895B3A74EB42}" destId="{4B211C17-FCFB-473C-B306-E76E1897B2FC}" srcOrd="0" destOrd="0" parTransId="{5A788D63-B6B9-48AA-B68A-B3631F610C3D}" sibTransId="{BC6DA476-54BF-471E-86C2-3AEF77E7F3BB}"/>
    <dgm:cxn modelId="{4DD44B98-7BE2-4FD7-AEEB-267F1BA8293D}" type="presParOf" srcId="{7B0559FE-DA58-4F92-B4D3-4C2A8EE4567C}" destId="{BE419B64-893D-4FB3-9018-4C3773470F60}" srcOrd="0" destOrd="0" presId="urn:microsoft.com/office/officeart/2005/8/layout/vList2"/>
    <dgm:cxn modelId="{68169BB6-EA48-4F87-BAAA-7005BF60FB0D}" type="presParOf" srcId="{7B0559FE-DA58-4F92-B4D3-4C2A8EE4567C}" destId="{F6637DF5-E994-4B89-80B8-890A30C24654}" srcOrd="1" destOrd="0" presId="urn:microsoft.com/office/officeart/2005/8/layout/vList2"/>
    <dgm:cxn modelId="{B9127603-F074-40A9-B34F-5AF08ECBF862}" type="presParOf" srcId="{7B0559FE-DA58-4F92-B4D3-4C2A8EE4567C}" destId="{BDA84EAE-14EE-44C2-B5D4-FA284D709B5F}" srcOrd="2" destOrd="0" presId="urn:microsoft.com/office/officeart/2005/8/layout/vList2"/>
    <dgm:cxn modelId="{ED5094D3-93D4-48ED-B879-4A8EB2B0B6D1}" type="presParOf" srcId="{7B0559FE-DA58-4F92-B4D3-4C2A8EE4567C}" destId="{228939F1-24DF-405A-93DA-30CF86C0FC40}" srcOrd="3" destOrd="0" presId="urn:microsoft.com/office/officeart/2005/8/layout/vList2"/>
  </dgm:cxnLst>
  <dgm:bg/>
  <dgm:whole/>
</dgm:dataModel>
</file>

<file path=ppt/diagrams/data2.xml><?xml version="1.0" encoding="utf-8"?>
<dgm:dataModel xmlns:dgm="http://schemas.openxmlformats.org/drawingml/2006/diagram" xmlns:a="http://schemas.openxmlformats.org/drawingml/2006/main">
  <dgm:ptLst>
    <dgm:pt modelId="{3DD83316-EEB4-414F-A67B-834D0DCF2CBA}" type="doc">
      <dgm:prSet loTypeId="urn:microsoft.com/office/officeart/2005/8/layout/chevron2" loCatId="list" qsTypeId="urn:microsoft.com/office/officeart/2005/8/quickstyle/simple1" qsCatId="simple" csTypeId="urn:microsoft.com/office/officeart/2005/8/colors/accent2_2" csCatId="accent2" phldr="1"/>
      <dgm:spPr/>
      <dgm:t>
        <a:bodyPr/>
        <a:lstStyle/>
        <a:p>
          <a:endParaRPr lang="en-US"/>
        </a:p>
      </dgm:t>
    </dgm:pt>
    <dgm:pt modelId="{AC6FA9E1-782F-4C5C-AD3F-2BCC22885849}">
      <dgm:prSet phldrT="[Text]"/>
      <dgm:spPr/>
      <dgm:t>
        <a:bodyPr/>
        <a:lstStyle/>
        <a:p>
          <a:r>
            <a:rPr lang="en-US" b="1" dirty="0" smtClean="0"/>
            <a:t>STRATEGIC PLANNING</a:t>
          </a:r>
          <a:endParaRPr lang="en-US" b="1" dirty="0"/>
        </a:p>
      </dgm:t>
    </dgm:pt>
    <dgm:pt modelId="{F5838B24-74AC-4E02-8E0C-EB72718D0D66}" type="parTrans" cxnId="{4F415345-0B24-450C-8DB5-60AB1D5483B4}">
      <dgm:prSet/>
      <dgm:spPr/>
      <dgm:t>
        <a:bodyPr/>
        <a:lstStyle/>
        <a:p>
          <a:endParaRPr lang="en-US"/>
        </a:p>
      </dgm:t>
    </dgm:pt>
    <dgm:pt modelId="{5984F04A-2E2B-4A23-A62B-C7BD7B659A73}" type="sibTrans" cxnId="{4F415345-0B24-450C-8DB5-60AB1D5483B4}">
      <dgm:prSet/>
      <dgm:spPr/>
      <dgm:t>
        <a:bodyPr/>
        <a:lstStyle/>
        <a:p>
          <a:endParaRPr lang="en-US"/>
        </a:p>
      </dgm:t>
    </dgm:pt>
    <dgm:pt modelId="{A2760312-FDC6-4F19-AF99-650CECA63D5E}">
      <dgm:prSet phldrT="[Text]" custT="1"/>
      <dgm:spPr/>
      <dgm:t>
        <a:bodyPr/>
        <a:lstStyle/>
        <a:p>
          <a:r>
            <a:rPr lang="en-US" sz="1600" dirty="0" smtClean="0"/>
            <a:t>Comprehensive, long term and relatively general</a:t>
          </a:r>
          <a:endParaRPr lang="en-US" sz="1600" dirty="0"/>
        </a:p>
      </dgm:t>
    </dgm:pt>
    <dgm:pt modelId="{EB886CC7-0D84-4478-94DB-489E14EA3D16}" type="parTrans" cxnId="{85195D17-7C1A-4C79-98E8-90C6EAD398A4}">
      <dgm:prSet/>
      <dgm:spPr/>
      <dgm:t>
        <a:bodyPr/>
        <a:lstStyle/>
        <a:p>
          <a:endParaRPr lang="en-US"/>
        </a:p>
      </dgm:t>
    </dgm:pt>
    <dgm:pt modelId="{8A079955-BF1B-4154-985F-E6AE59E4CCD5}" type="sibTrans" cxnId="{85195D17-7C1A-4C79-98E8-90C6EAD398A4}">
      <dgm:prSet/>
      <dgm:spPr/>
      <dgm:t>
        <a:bodyPr/>
        <a:lstStyle/>
        <a:p>
          <a:endParaRPr lang="en-US"/>
        </a:p>
      </dgm:t>
    </dgm:pt>
    <dgm:pt modelId="{BD7FB1F0-A3BE-4CD0-853C-7A14D48908A9}">
      <dgm:prSet phldrT="[Text]" custT="1"/>
      <dgm:spPr/>
      <dgm:t>
        <a:bodyPr/>
        <a:lstStyle/>
        <a:p>
          <a:r>
            <a:rPr lang="en-US" sz="1600" dirty="0" smtClean="0"/>
            <a:t>States the organization’s mission and may describe a set of goals to move a company into future</a:t>
          </a:r>
          <a:endParaRPr lang="en-US" sz="1600" dirty="0"/>
        </a:p>
      </dgm:t>
    </dgm:pt>
    <dgm:pt modelId="{DCA18425-5B9B-47E8-818D-4C71407336FC}" type="parTrans" cxnId="{C8FA0DB4-58F6-4694-8725-9556522879BB}">
      <dgm:prSet/>
      <dgm:spPr/>
      <dgm:t>
        <a:bodyPr/>
        <a:lstStyle/>
        <a:p>
          <a:endParaRPr lang="en-US"/>
        </a:p>
      </dgm:t>
    </dgm:pt>
    <dgm:pt modelId="{5E6872F7-B1AA-4CD5-98BF-D1F9A621B310}" type="sibTrans" cxnId="{C8FA0DB4-58F6-4694-8725-9556522879BB}">
      <dgm:prSet/>
      <dgm:spPr/>
      <dgm:t>
        <a:bodyPr/>
        <a:lstStyle/>
        <a:p>
          <a:endParaRPr lang="en-US"/>
        </a:p>
      </dgm:t>
    </dgm:pt>
    <dgm:pt modelId="{1861EF2B-53D6-4CAC-969C-A0A4631BBCD6}">
      <dgm:prSet phldrT="[Text]"/>
      <dgm:spPr/>
      <dgm:t>
        <a:bodyPr/>
        <a:lstStyle/>
        <a:p>
          <a:r>
            <a:rPr lang="en-US" b="1" dirty="0" smtClean="0"/>
            <a:t>OPERATIONAL PLANNING </a:t>
          </a:r>
          <a:endParaRPr lang="en-US" b="1" dirty="0"/>
        </a:p>
      </dgm:t>
    </dgm:pt>
    <dgm:pt modelId="{92845F5F-3199-4A6D-BE3B-9543EABCA958}" type="parTrans" cxnId="{116C7D3C-61B2-4586-8B53-EA1500739785}">
      <dgm:prSet/>
      <dgm:spPr/>
      <dgm:t>
        <a:bodyPr/>
        <a:lstStyle/>
        <a:p>
          <a:endParaRPr lang="en-US"/>
        </a:p>
      </dgm:t>
    </dgm:pt>
    <dgm:pt modelId="{9D713EBF-3BC2-4BCA-A569-B499244D4A00}" type="sibTrans" cxnId="{116C7D3C-61B2-4586-8B53-EA1500739785}">
      <dgm:prSet/>
      <dgm:spPr/>
      <dgm:t>
        <a:bodyPr/>
        <a:lstStyle/>
        <a:p>
          <a:endParaRPr lang="en-US"/>
        </a:p>
      </dgm:t>
    </dgm:pt>
    <dgm:pt modelId="{34E4F12C-8BEF-4043-8DDB-27D7B44A83AA}">
      <dgm:prSet phldrT="[Text]" custT="1"/>
      <dgm:spPr/>
      <dgm:t>
        <a:bodyPr/>
        <a:lstStyle/>
        <a:p>
          <a:r>
            <a:rPr lang="en-US" sz="1600" dirty="0" smtClean="0"/>
            <a:t>Focused, short term and specific</a:t>
          </a:r>
          <a:endParaRPr lang="en-US" sz="1600" dirty="0"/>
        </a:p>
      </dgm:t>
    </dgm:pt>
    <dgm:pt modelId="{0FADD1F6-233E-4D7A-B949-31DF380582EE}" type="parTrans" cxnId="{977D786A-F7F2-402A-BB60-FC7F85D01E0D}">
      <dgm:prSet/>
      <dgm:spPr/>
      <dgm:t>
        <a:bodyPr/>
        <a:lstStyle/>
        <a:p>
          <a:endParaRPr lang="en-US"/>
        </a:p>
      </dgm:t>
    </dgm:pt>
    <dgm:pt modelId="{12B15CA5-059F-4AAE-8BA9-FC57B069E145}" type="sibTrans" cxnId="{977D786A-F7F2-402A-BB60-FC7F85D01E0D}">
      <dgm:prSet/>
      <dgm:spPr/>
      <dgm:t>
        <a:bodyPr/>
        <a:lstStyle/>
        <a:p>
          <a:endParaRPr lang="en-US"/>
        </a:p>
      </dgm:t>
    </dgm:pt>
    <dgm:pt modelId="{64948C61-00BD-4E00-95AC-2AA475FF9586}">
      <dgm:prSet phldrT="[Text]" custT="1"/>
      <dgm:spPr/>
      <dgm:t>
        <a:bodyPr/>
        <a:lstStyle/>
        <a:p>
          <a:r>
            <a:rPr lang="en-US" sz="1600" dirty="0" smtClean="0"/>
            <a:t>Requires efficient, cost effective application of resources to solving problems and meeting objectives</a:t>
          </a:r>
          <a:endParaRPr lang="en-US" sz="1600" dirty="0"/>
        </a:p>
      </dgm:t>
    </dgm:pt>
    <dgm:pt modelId="{1D13A86F-3398-4BE2-B430-F76155CF14B0}" type="parTrans" cxnId="{AE0F00CC-3D84-4CC8-98FD-D0FCA8938676}">
      <dgm:prSet/>
      <dgm:spPr/>
      <dgm:t>
        <a:bodyPr/>
        <a:lstStyle/>
        <a:p>
          <a:endParaRPr lang="en-US"/>
        </a:p>
      </dgm:t>
    </dgm:pt>
    <dgm:pt modelId="{868B31B9-FC03-4F83-AB61-C02C396C4252}" type="sibTrans" cxnId="{AE0F00CC-3D84-4CC8-98FD-D0FCA8938676}">
      <dgm:prSet/>
      <dgm:spPr/>
      <dgm:t>
        <a:bodyPr/>
        <a:lstStyle/>
        <a:p>
          <a:endParaRPr lang="en-US"/>
        </a:p>
      </dgm:t>
    </dgm:pt>
    <dgm:pt modelId="{34815B34-E58D-4B87-AD1A-9BFA16163563}">
      <dgm:prSet phldrT="[Text]" custT="1"/>
      <dgm:spPr/>
      <dgm:t>
        <a:bodyPr/>
        <a:lstStyle/>
        <a:p>
          <a:r>
            <a:rPr lang="en-US" sz="1600" dirty="0" smtClean="0"/>
            <a:t>Focus on broad, enduring issues for ensuring a firm’s effectiveness over a long period of time </a:t>
          </a:r>
          <a:endParaRPr lang="en-US" sz="1600" dirty="0"/>
        </a:p>
      </dgm:t>
    </dgm:pt>
    <dgm:pt modelId="{ED6665AB-354A-458F-8BF7-9B60CDA92880}" type="parTrans" cxnId="{9CEB33A7-97BD-479B-8336-48D0BB1D45C2}">
      <dgm:prSet/>
      <dgm:spPr/>
      <dgm:t>
        <a:bodyPr/>
        <a:lstStyle/>
        <a:p>
          <a:endParaRPr lang="en-US"/>
        </a:p>
      </dgm:t>
    </dgm:pt>
    <dgm:pt modelId="{0CC99C38-DFA0-47D9-AB91-462DFE80B5E9}" type="sibTrans" cxnId="{9CEB33A7-97BD-479B-8336-48D0BB1D45C2}">
      <dgm:prSet/>
      <dgm:spPr/>
      <dgm:t>
        <a:bodyPr/>
        <a:lstStyle/>
        <a:p>
          <a:endParaRPr lang="en-US"/>
        </a:p>
      </dgm:t>
    </dgm:pt>
    <dgm:pt modelId="{3170EDC8-C56E-438B-B843-58CE572FCC58}">
      <dgm:prSet phldrT="[Text]" custT="1"/>
      <dgm:spPr/>
      <dgm:t>
        <a:bodyPr/>
        <a:lstStyle/>
        <a:p>
          <a:r>
            <a:rPr lang="en-US" sz="1600" dirty="0" smtClean="0"/>
            <a:t>Translates the broad concepts of the strategic plan into clear numbers, specific steps and measurable objectives for the short term</a:t>
          </a:r>
          <a:endParaRPr lang="en-US" sz="1600" dirty="0"/>
        </a:p>
      </dgm:t>
    </dgm:pt>
    <dgm:pt modelId="{614C3F7F-CF37-432B-89FD-2DB395325BE9}" type="parTrans" cxnId="{0E9319D1-C898-4C30-A804-FC83541CA3B6}">
      <dgm:prSet/>
      <dgm:spPr/>
      <dgm:t>
        <a:bodyPr/>
        <a:lstStyle/>
        <a:p>
          <a:endParaRPr lang="en-US"/>
        </a:p>
      </dgm:t>
    </dgm:pt>
    <dgm:pt modelId="{B93C2749-B86A-47D6-AFCA-58DB3EF6C428}" type="sibTrans" cxnId="{0E9319D1-C898-4C30-A804-FC83541CA3B6}">
      <dgm:prSet/>
      <dgm:spPr/>
      <dgm:t>
        <a:bodyPr/>
        <a:lstStyle/>
        <a:p>
          <a:endParaRPr lang="en-US"/>
        </a:p>
      </dgm:t>
    </dgm:pt>
    <dgm:pt modelId="{8950B938-3A87-4DF1-9DF8-A2B042664A17}">
      <dgm:prSet phldrT="[Text]" custT="1"/>
      <dgm:spPr/>
      <dgm:t>
        <a:bodyPr/>
        <a:lstStyle/>
        <a:p>
          <a:r>
            <a:rPr lang="en-US" sz="1600" b="1" smtClean="0"/>
            <a:t>TACTICAL PLANNING</a:t>
          </a:r>
          <a:endParaRPr lang="en-US" sz="1600" dirty="0"/>
        </a:p>
      </dgm:t>
    </dgm:pt>
    <dgm:pt modelId="{93D892BA-448A-43DA-B5E0-20770B8D6A31}" type="parTrans" cxnId="{24287522-01F7-4BEE-9CBA-9675BE6EAD5C}">
      <dgm:prSet/>
      <dgm:spPr/>
    </dgm:pt>
    <dgm:pt modelId="{55D0625F-F4B4-4B33-982A-94CD10C76EC4}" type="sibTrans" cxnId="{24287522-01F7-4BEE-9CBA-9675BE6EAD5C}">
      <dgm:prSet/>
      <dgm:spPr/>
    </dgm:pt>
    <dgm:pt modelId="{A1AB371A-6C50-42B4-ADF2-A3EEF52DB1AB}">
      <dgm:prSet phldrT="[Text]"/>
      <dgm:spPr/>
      <dgm:t>
        <a:bodyPr/>
        <a:lstStyle/>
        <a:p>
          <a:r>
            <a:rPr lang="en-US" dirty="0" smtClean="0"/>
            <a:t>Falls between strategic and operational planning </a:t>
          </a:r>
          <a:endParaRPr lang="en-US" dirty="0"/>
        </a:p>
      </dgm:t>
    </dgm:pt>
    <dgm:pt modelId="{EF71AA6D-5214-400F-8309-4C8F28DF0475}" type="parTrans" cxnId="{2A8BCFEC-B6EA-49C1-81F6-E658D439050D}">
      <dgm:prSet/>
      <dgm:spPr/>
      <dgm:t>
        <a:bodyPr/>
        <a:lstStyle/>
        <a:p>
          <a:endParaRPr lang="en-US"/>
        </a:p>
      </dgm:t>
    </dgm:pt>
    <dgm:pt modelId="{F3542BB8-4BE4-4345-8D34-6BD37BFC027C}" type="sibTrans" cxnId="{2A8BCFEC-B6EA-49C1-81F6-E658D439050D}">
      <dgm:prSet/>
      <dgm:spPr/>
      <dgm:t>
        <a:bodyPr/>
        <a:lstStyle/>
        <a:p>
          <a:endParaRPr lang="en-US"/>
        </a:p>
      </dgm:t>
    </dgm:pt>
    <dgm:pt modelId="{9606F5B9-6A0B-41CD-B3B2-13627D6C592D}">
      <dgm:prSet phldrT="[Text]"/>
      <dgm:spPr/>
      <dgm:t>
        <a:bodyPr/>
        <a:lstStyle/>
        <a:p>
          <a:r>
            <a:rPr lang="en-US" dirty="0" smtClean="0"/>
            <a:t>More specific than strategic planning</a:t>
          </a:r>
          <a:endParaRPr lang="en-US" dirty="0"/>
        </a:p>
      </dgm:t>
    </dgm:pt>
    <dgm:pt modelId="{7DB1672C-AD84-49A4-AD29-EFEBFC6220E0}" type="parTrans" cxnId="{46F0CD05-72C6-4649-AE38-1BD705E305F9}">
      <dgm:prSet/>
      <dgm:spPr/>
      <dgm:t>
        <a:bodyPr/>
        <a:lstStyle/>
        <a:p>
          <a:endParaRPr lang="en-US"/>
        </a:p>
      </dgm:t>
    </dgm:pt>
    <dgm:pt modelId="{35BF81A4-370A-421E-97BF-F47C343D8202}" type="sibTrans" cxnId="{46F0CD05-72C6-4649-AE38-1BD705E305F9}">
      <dgm:prSet/>
      <dgm:spPr/>
      <dgm:t>
        <a:bodyPr/>
        <a:lstStyle/>
        <a:p>
          <a:endParaRPr lang="en-US"/>
        </a:p>
      </dgm:t>
    </dgm:pt>
    <dgm:pt modelId="{42679D7B-DF30-45B4-BCA4-A3524CE4E7A5}">
      <dgm:prSet phldrT="[Text]"/>
      <dgm:spPr/>
      <dgm:t>
        <a:bodyPr/>
        <a:lstStyle/>
        <a:p>
          <a:r>
            <a:rPr lang="en-US" dirty="0" smtClean="0"/>
            <a:t>Deal more with issues of efficiency than with long term effectiveness</a:t>
          </a:r>
          <a:endParaRPr lang="en-US" dirty="0"/>
        </a:p>
      </dgm:t>
    </dgm:pt>
    <dgm:pt modelId="{F1E379C6-C032-4A6C-B405-99CACEE4C3D3}" type="parTrans" cxnId="{6A87A02A-3BDB-4A94-AD47-FEC7BDBC5E7C}">
      <dgm:prSet/>
      <dgm:spPr/>
      <dgm:t>
        <a:bodyPr/>
        <a:lstStyle/>
        <a:p>
          <a:endParaRPr lang="en-US"/>
        </a:p>
      </dgm:t>
    </dgm:pt>
    <dgm:pt modelId="{51E719CD-C9DA-4DB8-9DCC-D6D6E2FA75EB}" type="sibTrans" cxnId="{6A87A02A-3BDB-4A94-AD47-FEC7BDBC5E7C}">
      <dgm:prSet/>
      <dgm:spPr/>
      <dgm:t>
        <a:bodyPr/>
        <a:lstStyle/>
        <a:p>
          <a:endParaRPr lang="en-US"/>
        </a:p>
      </dgm:t>
    </dgm:pt>
    <dgm:pt modelId="{E0DB30C0-91A1-45D4-BE3A-62F682D7FD14}" type="pres">
      <dgm:prSet presAssocID="{3DD83316-EEB4-414F-A67B-834D0DCF2CBA}" presName="linearFlow" presStyleCnt="0">
        <dgm:presLayoutVars>
          <dgm:dir/>
          <dgm:animLvl val="lvl"/>
          <dgm:resizeHandles val="exact"/>
        </dgm:presLayoutVars>
      </dgm:prSet>
      <dgm:spPr/>
      <dgm:t>
        <a:bodyPr/>
        <a:lstStyle/>
        <a:p>
          <a:endParaRPr lang="en-US"/>
        </a:p>
      </dgm:t>
    </dgm:pt>
    <dgm:pt modelId="{09DE8F95-82DD-4D22-A4B4-A1FF4122E5B4}" type="pres">
      <dgm:prSet presAssocID="{AC6FA9E1-782F-4C5C-AD3F-2BCC22885849}" presName="composite" presStyleCnt="0"/>
      <dgm:spPr/>
      <dgm:t>
        <a:bodyPr/>
        <a:lstStyle/>
        <a:p>
          <a:endParaRPr lang="en-US"/>
        </a:p>
      </dgm:t>
    </dgm:pt>
    <dgm:pt modelId="{EEF99BFA-8AD4-4404-9118-839E13DA1539}" type="pres">
      <dgm:prSet presAssocID="{AC6FA9E1-782F-4C5C-AD3F-2BCC22885849}" presName="parentText" presStyleLbl="alignNode1" presStyleIdx="0" presStyleCnt="3">
        <dgm:presLayoutVars>
          <dgm:chMax val="1"/>
          <dgm:bulletEnabled val="1"/>
        </dgm:presLayoutVars>
      </dgm:prSet>
      <dgm:spPr/>
      <dgm:t>
        <a:bodyPr/>
        <a:lstStyle/>
        <a:p>
          <a:endParaRPr lang="en-US"/>
        </a:p>
      </dgm:t>
    </dgm:pt>
    <dgm:pt modelId="{7A21C36F-90B4-4E85-92F1-67625A3BB65B}" type="pres">
      <dgm:prSet presAssocID="{AC6FA9E1-782F-4C5C-AD3F-2BCC22885849}" presName="descendantText" presStyleLbl="alignAcc1" presStyleIdx="0" presStyleCnt="3">
        <dgm:presLayoutVars>
          <dgm:bulletEnabled val="1"/>
        </dgm:presLayoutVars>
      </dgm:prSet>
      <dgm:spPr/>
      <dgm:t>
        <a:bodyPr/>
        <a:lstStyle/>
        <a:p>
          <a:endParaRPr lang="en-US"/>
        </a:p>
      </dgm:t>
    </dgm:pt>
    <dgm:pt modelId="{197FD9DC-9132-414A-A375-E0F03B9BF1A4}" type="pres">
      <dgm:prSet presAssocID="{5984F04A-2E2B-4A23-A62B-C7BD7B659A73}" presName="sp" presStyleCnt="0"/>
      <dgm:spPr/>
      <dgm:t>
        <a:bodyPr/>
        <a:lstStyle/>
        <a:p>
          <a:endParaRPr lang="en-US"/>
        </a:p>
      </dgm:t>
    </dgm:pt>
    <dgm:pt modelId="{77241464-3CE5-4C2C-80BE-F46534A42DE7}" type="pres">
      <dgm:prSet presAssocID="{8950B938-3A87-4DF1-9DF8-A2B042664A17}" presName="composite" presStyleCnt="0"/>
      <dgm:spPr/>
    </dgm:pt>
    <dgm:pt modelId="{81691764-4091-4591-8DD0-52231C10AFA9}" type="pres">
      <dgm:prSet presAssocID="{8950B938-3A87-4DF1-9DF8-A2B042664A17}" presName="parentText" presStyleLbl="alignNode1" presStyleIdx="1" presStyleCnt="3">
        <dgm:presLayoutVars>
          <dgm:chMax val="1"/>
          <dgm:bulletEnabled val="1"/>
        </dgm:presLayoutVars>
      </dgm:prSet>
      <dgm:spPr/>
      <dgm:t>
        <a:bodyPr/>
        <a:lstStyle/>
        <a:p>
          <a:endParaRPr lang="en-US"/>
        </a:p>
      </dgm:t>
    </dgm:pt>
    <dgm:pt modelId="{E7396FDD-BFFA-46F5-A3EC-5FC659C30C01}" type="pres">
      <dgm:prSet presAssocID="{8950B938-3A87-4DF1-9DF8-A2B042664A17}" presName="descendantText" presStyleLbl="alignAcc1" presStyleIdx="1" presStyleCnt="3">
        <dgm:presLayoutVars>
          <dgm:bulletEnabled val="1"/>
        </dgm:presLayoutVars>
      </dgm:prSet>
      <dgm:spPr/>
      <dgm:t>
        <a:bodyPr/>
        <a:lstStyle/>
        <a:p>
          <a:endParaRPr lang="en-US"/>
        </a:p>
      </dgm:t>
    </dgm:pt>
    <dgm:pt modelId="{FD945BE6-EDBD-4366-B50A-E67741EE2ED0}" type="pres">
      <dgm:prSet presAssocID="{55D0625F-F4B4-4B33-982A-94CD10C76EC4}" presName="sp" presStyleCnt="0"/>
      <dgm:spPr/>
    </dgm:pt>
    <dgm:pt modelId="{B4473F14-D369-419E-AD0E-486D2C82D96B}" type="pres">
      <dgm:prSet presAssocID="{1861EF2B-53D6-4CAC-969C-A0A4631BBCD6}" presName="composite" presStyleCnt="0"/>
      <dgm:spPr/>
      <dgm:t>
        <a:bodyPr/>
        <a:lstStyle/>
        <a:p>
          <a:endParaRPr lang="en-US"/>
        </a:p>
      </dgm:t>
    </dgm:pt>
    <dgm:pt modelId="{0DD051F8-EE16-48D9-864A-7E14C4075021}" type="pres">
      <dgm:prSet presAssocID="{1861EF2B-53D6-4CAC-969C-A0A4631BBCD6}" presName="parentText" presStyleLbl="alignNode1" presStyleIdx="2" presStyleCnt="3">
        <dgm:presLayoutVars>
          <dgm:chMax val="1"/>
          <dgm:bulletEnabled val="1"/>
        </dgm:presLayoutVars>
      </dgm:prSet>
      <dgm:spPr/>
      <dgm:t>
        <a:bodyPr/>
        <a:lstStyle/>
        <a:p>
          <a:endParaRPr lang="en-US"/>
        </a:p>
      </dgm:t>
    </dgm:pt>
    <dgm:pt modelId="{C1AB6075-61AD-4386-BB7F-D27A0DA46A38}" type="pres">
      <dgm:prSet presAssocID="{1861EF2B-53D6-4CAC-969C-A0A4631BBCD6}" presName="descendantText" presStyleLbl="alignAcc1" presStyleIdx="2" presStyleCnt="3">
        <dgm:presLayoutVars>
          <dgm:bulletEnabled val="1"/>
        </dgm:presLayoutVars>
      </dgm:prSet>
      <dgm:spPr/>
      <dgm:t>
        <a:bodyPr/>
        <a:lstStyle/>
        <a:p>
          <a:endParaRPr lang="en-US"/>
        </a:p>
      </dgm:t>
    </dgm:pt>
  </dgm:ptLst>
  <dgm:cxnLst>
    <dgm:cxn modelId="{116C7D3C-61B2-4586-8B53-EA1500739785}" srcId="{3DD83316-EEB4-414F-A67B-834D0DCF2CBA}" destId="{1861EF2B-53D6-4CAC-969C-A0A4631BBCD6}" srcOrd="2" destOrd="0" parTransId="{92845F5F-3199-4A6D-BE3B-9543EABCA958}" sibTransId="{9D713EBF-3BC2-4BCA-A569-B499244D4A00}"/>
    <dgm:cxn modelId="{85195D17-7C1A-4C79-98E8-90C6EAD398A4}" srcId="{AC6FA9E1-782F-4C5C-AD3F-2BCC22885849}" destId="{A2760312-FDC6-4F19-AF99-650CECA63D5E}" srcOrd="0" destOrd="0" parTransId="{EB886CC7-0D84-4478-94DB-489E14EA3D16}" sibTransId="{8A079955-BF1B-4154-985F-E6AE59E4CCD5}"/>
    <dgm:cxn modelId="{0E9319D1-C898-4C30-A804-FC83541CA3B6}" srcId="{1861EF2B-53D6-4CAC-969C-A0A4631BBCD6}" destId="{3170EDC8-C56E-438B-B843-58CE572FCC58}" srcOrd="1" destOrd="0" parTransId="{614C3F7F-CF37-432B-89FD-2DB395325BE9}" sibTransId="{B93C2749-B86A-47D6-AFCA-58DB3EF6C428}"/>
    <dgm:cxn modelId="{EDA45E9D-46E4-4C70-B331-86B2583FE01B}" type="presOf" srcId="{AC6FA9E1-782F-4C5C-AD3F-2BCC22885849}" destId="{EEF99BFA-8AD4-4404-9118-839E13DA1539}" srcOrd="0" destOrd="0" presId="urn:microsoft.com/office/officeart/2005/8/layout/chevron2"/>
    <dgm:cxn modelId="{0135502D-4750-4782-AEA6-180491FB47B8}" type="presOf" srcId="{34815B34-E58D-4B87-AD1A-9BFA16163563}" destId="{7A21C36F-90B4-4E85-92F1-67625A3BB65B}" srcOrd="0" destOrd="1" presId="urn:microsoft.com/office/officeart/2005/8/layout/chevron2"/>
    <dgm:cxn modelId="{4F415345-0B24-450C-8DB5-60AB1D5483B4}" srcId="{3DD83316-EEB4-414F-A67B-834D0DCF2CBA}" destId="{AC6FA9E1-782F-4C5C-AD3F-2BCC22885849}" srcOrd="0" destOrd="0" parTransId="{F5838B24-74AC-4E02-8E0C-EB72718D0D66}" sibTransId="{5984F04A-2E2B-4A23-A62B-C7BD7B659A73}"/>
    <dgm:cxn modelId="{D9BE42D3-20E1-4498-8A51-3CD45953BD43}" type="presOf" srcId="{34E4F12C-8BEF-4043-8DDB-27D7B44A83AA}" destId="{C1AB6075-61AD-4386-BB7F-D27A0DA46A38}" srcOrd="0" destOrd="0" presId="urn:microsoft.com/office/officeart/2005/8/layout/chevron2"/>
    <dgm:cxn modelId="{C8FA0DB4-58F6-4694-8725-9556522879BB}" srcId="{AC6FA9E1-782F-4C5C-AD3F-2BCC22885849}" destId="{BD7FB1F0-A3BE-4CD0-853C-7A14D48908A9}" srcOrd="2" destOrd="0" parTransId="{DCA18425-5B9B-47E8-818D-4C71407336FC}" sibTransId="{5E6872F7-B1AA-4CD5-98BF-D1F9A621B310}"/>
    <dgm:cxn modelId="{BF7F9F0C-3A35-487A-86DC-38B22791F3A5}" type="presOf" srcId="{A1AB371A-6C50-42B4-ADF2-A3EEF52DB1AB}" destId="{E7396FDD-BFFA-46F5-A3EC-5FC659C30C01}" srcOrd="0" destOrd="0" presId="urn:microsoft.com/office/officeart/2005/8/layout/chevron2"/>
    <dgm:cxn modelId="{AE0F00CC-3D84-4CC8-98FD-D0FCA8938676}" srcId="{1861EF2B-53D6-4CAC-969C-A0A4631BBCD6}" destId="{64948C61-00BD-4E00-95AC-2AA475FF9586}" srcOrd="2" destOrd="0" parTransId="{1D13A86F-3398-4BE2-B430-F76155CF14B0}" sibTransId="{868B31B9-FC03-4F83-AB61-C02C396C4252}"/>
    <dgm:cxn modelId="{9CEB33A7-97BD-479B-8336-48D0BB1D45C2}" srcId="{AC6FA9E1-782F-4C5C-AD3F-2BCC22885849}" destId="{34815B34-E58D-4B87-AD1A-9BFA16163563}" srcOrd="1" destOrd="0" parTransId="{ED6665AB-354A-458F-8BF7-9B60CDA92880}" sibTransId="{0CC99C38-DFA0-47D9-AB91-462DFE80B5E9}"/>
    <dgm:cxn modelId="{27671F19-D6D0-49FD-9D26-564651FDB748}" type="presOf" srcId="{3170EDC8-C56E-438B-B843-58CE572FCC58}" destId="{C1AB6075-61AD-4386-BB7F-D27A0DA46A38}" srcOrd="0" destOrd="1" presId="urn:microsoft.com/office/officeart/2005/8/layout/chevron2"/>
    <dgm:cxn modelId="{F0CC37CC-6D03-4B95-8594-37FCC9A53A63}" type="presOf" srcId="{A2760312-FDC6-4F19-AF99-650CECA63D5E}" destId="{7A21C36F-90B4-4E85-92F1-67625A3BB65B}" srcOrd="0" destOrd="0" presId="urn:microsoft.com/office/officeart/2005/8/layout/chevron2"/>
    <dgm:cxn modelId="{30F30032-133F-49E2-B428-965CF65FEE31}" type="presOf" srcId="{3DD83316-EEB4-414F-A67B-834D0DCF2CBA}" destId="{E0DB30C0-91A1-45D4-BE3A-62F682D7FD14}" srcOrd="0" destOrd="0" presId="urn:microsoft.com/office/officeart/2005/8/layout/chevron2"/>
    <dgm:cxn modelId="{977D786A-F7F2-402A-BB60-FC7F85D01E0D}" srcId="{1861EF2B-53D6-4CAC-969C-A0A4631BBCD6}" destId="{34E4F12C-8BEF-4043-8DDB-27D7B44A83AA}" srcOrd="0" destOrd="0" parTransId="{0FADD1F6-233E-4D7A-B949-31DF380582EE}" sibTransId="{12B15CA5-059F-4AAE-8BA9-FC57B069E145}"/>
    <dgm:cxn modelId="{2A8BCFEC-B6EA-49C1-81F6-E658D439050D}" srcId="{8950B938-3A87-4DF1-9DF8-A2B042664A17}" destId="{A1AB371A-6C50-42B4-ADF2-A3EEF52DB1AB}" srcOrd="0" destOrd="0" parTransId="{EF71AA6D-5214-400F-8309-4C8F28DF0475}" sibTransId="{F3542BB8-4BE4-4345-8D34-6BD37BFC027C}"/>
    <dgm:cxn modelId="{6A87A02A-3BDB-4A94-AD47-FEC7BDBC5E7C}" srcId="{8950B938-3A87-4DF1-9DF8-A2B042664A17}" destId="{42679D7B-DF30-45B4-BCA4-A3524CE4E7A5}" srcOrd="2" destOrd="0" parTransId="{F1E379C6-C032-4A6C-B405-99CACEE4C3D3}" sibTransId="{51E719CD-C9DA-4DB8-9DCC-D6D6E2FA75EB}"/>
    <dgm:cxn modelId="{B9FAA13D-74B7-4306-B43E-BD4E9A4804EB}" type="presOf" srcId="{64948C61-00BD-4E00-95AC-2AA475FF9586}" destId="{C1AB6075-61AD-4386-BB7F-D27A0DA46A38}" srcOrd="0" destOrd="2" presId="urn:microsoft.com/office/officeart/2005/8/layout/chevron2"/>
    <dgm:cxn modelId="{46F0CD05-72C6-4649-AE38-1BD705E305F9}" srcId="{8950B938-3A87-4DF1-9DF8-A2B042664A17}" destId="{9606F5B9-6A0B-41CD-B3B2-13627D6C592D}" srcOrd="1" destOrd="0" parTransId="{7DB1672C-AD84-49A4-AD29-EFEBFC6220E0}" sibTransId="{35BF81A4-370A-421E-97BF-F47C343D8202}"/>
    <dgm:cxn modelId="{0EC45918-ADE6-48BA-97BC-8321CD5C1D5B}" type="presOf" srcId="{42679D7B-DF30-45B4-BCA4-A3524CE4E7A5}" destId="{E7396FDD-BFFA-46F5-A3EC-5FC659C30C01}" srcOrd="0" destOrd="2" presId="urn:microsoft.com/office/officeart/2005/8/layout/chevron2"/>
    <dgm:cxn modelId="{A1FA8386-DBBA-41E3-92F5-B97F1A488C14}" type="presOf" srcId="{1861EF2B-53D6-4CAC-969C-A0A4631BBCD6}" destId="{0DD051F8-EE16-48D9-864A-7E14C4075021}" srcOrd="0" destOrd="0" presId="urn:microsoft.com/office/officeart/2005/8/layout/chevron2"/>
    <dgm:cxn modelId="{6CC8F3E5-53A5-4E67-B24C-D01E05109333}" type="presOf" srcId="{9606F5B9-6A0B-41CD-B3B2-13627D6C592D}" destId="{E7396FDD-BFFA-46F5-A3EC-5FC659C30C01}" srcOrd="0" destOrd="1" presId="urn:microsoft.com/office/officeart/2005/8/layout/chevron2"/>
    <dgm:cxn modelId="{D7C47375-342D-4A5F-9F8B-DA3849319DEE}" type="presOf" srcId="{BD7FB1F0-A3BE-4CD0-853C-7A14D48908A9}" destId="{7A21C36F-90B4-4E85-92F1-67625A3BB65B}" srcOrd="0" destOrd="2" presId="urn:microsoft.com/office/officeart/2005/8/layout/chevron2"/>
    <dgm:cxn modelId="{D6DF0252-6754-41C8-9830-88163493CFDA}" type="presOf" srcId="{8950B938-3A87-4DF1-9DF8-A2B042664A17}" destId="{81691764-4091-4591-8DD0-52231C10AFA9}" srcOrd="0" destOrd="0" presId="urn:microsoft.com/office/officeart/2005/8/layout/chevron2"/>
    <dgm:cxn modelId="{24287522-01F7-4BEE-9CBA-9675BE6EAD5C}" srcId="{3DD83316-EEB4-414F-A67B-834D0DCF2CBA}" destId="{8950B938-3A87-4DF1-9DF8-A2B042664A17}" srcOrd="1" destOrd="0" parTransId="{93D892BA-448A-43DA-B5E0-20770B8D6A31}" sibTransId="{55D0625F-F4B4-4B33-982A-94CD10C76EC4}"/>
    <dgm:cxn modelId="{56FFA390-5B55-4E90-ACCA-D0812127F016}" type="presParOf" srcId="{E0DB30C0-91A1-45D4-BE3A-62F682D7FD14}" destId="{09DE8F95-82DD-4D22-A4B4-A1FF4122E5B4}" srcOrd="0" destOrd="0" presId="urn:microsoft.com/office/officeart/2005/8/layout/chevron2"/>
    <dgm:cxn modelId="{96424835-7ABB-493F-BB6B-E3129F21B08B}" type="presParOf" srcId="{09DE8F95-82DD-4D22-A4B4-A1FF4122E5B4}" destId="{EEF99BFA-8AD4-4404-9118-839E13DA1539}" srcOrd="0" destOrd="0" presId="urn:microsoft.com/office/officeart/2005/8/layout/chevron2"/>
    <dgm:cxn modelId="{BFD99FCC-57AA-4528-AB41-E15B84C1A380}" type="presParOf" srcId="{09DE8F95-82DD-4D22-A4B4-A1FF4122E5B4}" destId="{7A21C36F-90B4-4E85-92F1-67625A3BB65B}" srcOrd="1" destOrd="0" presId="urn:microsoft.com/office/officeart/2005/8/layout/chevron2"/>
    <dgm:cxn modelId="{65C4C4BA-4519-4C1C-81CD-6847923FBDD0}" type="presParOf" srcId="{E0DB30C0-91A1-45D4-BE3A-62F682D7FD14}" destId="{197FD9DC-9132-414A-A375-E0F03B9BF1A4}" srcOrd="1" destOrd="0" presId="urn:microsoft.com/office/officeart/2005/8/layout/chevron2"/>
    <dgm:cxn modelId="{0BE4C23D-DCCE-46DD-B351-526E11F8F9D7}" type="presParOf" srcId="{E0DB30C0-91A1-45D4-BE3A-62F682D7FD14}" destId="{77241464-3CE5-4C2C-80BE-F46534A42DE7}" srcOrd="2" destOrd="0" presId="urn:microsoft.com/office/officeart/2005/8/layout/chevron2"/>
    <dgm:cxn modelId="{7D8ABF42-8476-445E-8574-6E138428B385}" type="presParOf" srcId="{77241464-3CE5-4C2C-80BE-F46534A42DE7}" destId="{81691764-4091-4591-8DD0-52231C10AFA9}" srcOrd="0" destOrd="0" presId="urn:microsoft.com/office/officeart/2005/8/layout/chevron2"/>
    <dgm:cxn modelId="{71A889AE-3585-43A3-A171-DEDB2A5C5627}" type="presParOf" srcId="{77241464-3CE5-4C2C-80BE-F46534A42DE7}" destId="{E7396FDD-BFFA-46F5-A3EC-5FC659C30C01}" srcOrd="1" destOrd="0" presId="urn:microsoft.com/office/officeart/2005/8/layout/chevron2"/>
    <dgm:cxn modelId="{67DEFCB2-C97B-4CF3-AED9-C956423BF456}" type="presParOf" srcId="{E0DB30C0-91A1-45D4-BE3A-62F682D7FD14}" destId="{FD945BE6-EDBD-4366-B50A-E67741EE2ED0}" srcOrd="3" destOrd="0" presId="urn:microsoft.com/office/officeart/2005/8/layout/chevron2"/>
    <dgm:cxn modelId="{D096E9E6-D042-41B5-9698-7675FD8AF09D}" type="presParOf" srcId="{E0DB30C0-91A1-45D4-BE3A-62F682D7FD14}" destId="{B4473F14-D369-419E-AD0E-486D2C82D96B}" srcOrd="4" destOrd="0" presId="urn:microsoft.com/office/officeart/2005/8/layout/chevron2"/>
    <dgm:cxn modelId="{4BD26DAE-5B03-430E-BE0D-8FC856D6C662}" type="presParOf" srcId="{B4473F14-D369-419E-AD0E-486D2C82D96B}" destId="{0DD051F8-EE16-48D9-864A-7E14C4075021}" srcOrd="0" destOrd="0" presId="urn:microsoft.com/office/officeart/2005/8/layout/chevron2"/>
    <dgm:cxn modelId="{B3A5A4D0-0E83-42F2-BA46-6AF6A0876D82}" type="presParOf" srcId="{B4473F14-D369-419E-AD0E-486D2C82D96B}" destId="{C1AB6075-61AD-4386-BB7F-D27A0DA46A38}" srcOrd="1" destOrd="0" presId="urn:microsoft.com/office/officeart/2005/8/layout/chevron2"/>
  </dgm:cxnLst>
  <dgm:bg/>
  <dgm:whole/>
</dgm:dataModel>
</file>

<file path=ppt/diagrams/data3.xml><?xml version="1.0" encoding="utf-8"?>
<dgm:dataModel xmlns:dgm="http://schemas.openxmlformats.org/drawingml/2006/diagram" xmlns:a="http://schemas.openxmlformats.org/drawingml/2006/main">
  <dgm:ptLst>
    <dgm:pt modelId="{3AAD8D05-C6A7-4B17-BB40-A01EB9B4465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50ECA39A-0998-4346-9CDA-4E62BA16E796}">
      <dgm:prSet phldrT="[Text]" custT="1"/>
      <dgm:spPr/>
      <dgm:t>
        <a:bodyPr/>
        <a:lstStyle/>
        <a:p>
          <a:r>
            <a:rPr lang="en-US" sz="1800" b="1" dirty="0" smtClean="0"/>
            <a:t>OBJECTIVES </a:t>
          </a:r>
          <a:endParaRPr lang="en-US" sz="1800" b="1" dirty="0"/>
        </a:p>
      </dgm:t>
    </dgm:pt>
    <dgm:pt modelId="{761528A4-E1F8-4899-A29A-8B30A2219C0A}" type="parTrans" cxnId="{D6FC6175-3B20-43BC-B3EC-B2BAC60B8C95}">
      <dgm:prSet/>
      <dgm:spPr/>
      <dgm:t>
        <a:bodyPr/>
        <a:lstStyle/>
        <a:p>
          <a:endParaRPr lang="en-US" sz="2000"/>
        </a:p>
      </dgm:t>
    </dgm:pt>
    <dgm:pt modelId="{8AE4BE2F-1861-49E2-AB58-B5B276293D17}" type="sibTrans" cxnId="{D6FC6175-3B20-43BC-B3EC-B2BAC60B8C95}">
      <dgm:prSet/>
      <dgm:spPr/>
      <dgm:t>
        <a:bodyPr/>
        <a:lstStyle/>
        <a:p>
          <a:endParaRPr lang="en-US" sz="2000"/>
        </a:p>
      </dgm:t>
    </dgm:pt>
    <dgm:pt modelId="{5EBA5E60-043E-477A-B74F-06FADD23FD45}">
      <dgm:prSet phldrT="[Text]" custT="1"/>
      <dgm:spPr/>
      <dgm:t>
        <a:bodyPr/>
        <a:lstStyle/>
        <a:p>
          <a:r>
            <a:rPr lang="en-US" sz="1800" b="1" dirty="0" smtClean="0"/>
            <a:t>ACTIONS</a:t>
          </a:r>
          <a:r>
            <a:rPr lang="en-US" sz="1800" dirty="0" smtClean="0"/>
            <a:t> </a:t>
          </a:r>
          <a:endParaRPr lang="en-US" sz="1800" dirty="0"/>
        </a:p>
      </dgm:t>
    </dgm:pt>
    <dgm:pt modelId="{D96CF7FE-4599-40D8-8BF6-5F470C94CF3D}" type="parTrans" cxnId="{A5F0C7CD-2FED-4830-BF9F-C24A59715C7D}">
      <dgm:prSet/>
      <dgm:spPr/>
      <dgm:t>
        <a:bodyPr/>
        <a:lstStyle/>
        <a:p>
          <a:endParaRPr lang="en-US" sz="2000"/>
        </a:p>
      </dgm:t>
    </dgm:pt>
    <dgm:pt modelId="{5CBAD62D-3B6A-48C2-8091-7C3690056A99}" type="sibTrans" cxnId="{A5F0C7CD-2FED-4830-BF9F-C24A59715C7D}">
      <dgm:prSet/>
      <dgm:spPr/>
      <dgm:t>
        <a:bodyPr/>
        <a:lstStyle/>
        <a:p>
          <a:endParaRPr lang="en-US" sz="2000"/>
        </a:p>
      </dgm:t>
    </dgm:pt>
    <dgm:pt modelId="{DD7C3BE0-B05A-41DD-BA01-6E06F5CDA7DF}">
      <dgm:prSet phldrT="[Text]" custT="1"/>
      <dgm:spPr/>
      <dgm:t>
        <a:bodyPr/>
        <a:lstStyle/>
        <a:p>
          <a:r>
            <a:rPr lang="en-US" sz="1800" b="1" dirty="0" smtClean="0"/>
            <a:t>RESOURCES</a:t>
          </a:r>
        </a:p>
      </dgm:t>
    </dgm:pt>
    <dgm:pt modelId="{F78F2A6C-DDA4-42D6-A373-EAB16DC84232}" type="parTrans" cxnId="{FF903A71-0D33-412D-ABC7-0B88205B5B4D}">
      <dgm:prSet/>
      <dgm:spPr/>
      <dgm:t>
        <a:bodyPr/>
        <a:lstStyle/>
        <a:p>
          <a:endParaRPr lang="en-US" sz="2000"/>
        </a:p>
      </dgm:t>
    </dgm:pt>
    <dgm:pt modelId="{ECAFD796-E6E7-4F0A-BB88-3560CA114725}" type="sibTrans" cxnId="{FF903A71-0D33-412D-ABC7-0B88205B5B4D}">
      <dgm:prSet/>
      <dgm:spPr/>
      <dgm:t>
        <a:bodyPr/>
        <a:lstStyle/>
        <a:p>
          <a:endParaRPr lang="en-US" sz="2000"/>
        </a:p>
      </dgm:t>
    </dgm:pt>
    <dgm:pt modelId="{48B569EB-9D5D-41D1-9E97-2452E64C29C1}">
      <dgm:prSet phldrT="[Text]" custT="1"/>
      <dgm:spPr/>
      <dgm:t>
        <a:bodyPr/>
        <a:lstStyle/>
        <a:p>
          <a:r>
            <a:rPr lang="en-US" sz="1800" b="1" dirty="0" smtClean="0"/>
            <a:t>IMPLEMENTATION</a:t>
          </a:r>
        </a:p>
      </dgm:t>
    </dgm:pt>
    <dgm:pt modelId="{F33898C4-6DE9-4B2B-9575-BDA2D83E920E}" type="parTrans" cxnId="{E084D8C6-9C44-4633-BA60-29D6D9486749}">
      <dgm:prSet/>
      <dgm:spPr/>
      <dgm:t>
        <a:bodyPr/>
        <a:lstStyle/>
        <a:p>
          <a:endParaRPr lang="en-US" sz="2000"/>
        </a:p>
      </dgm:t>
    </dgm:pt>
    <dgm:pt modelId="{B1C48188-D11A-40FB-8550-526D74C6FC5F}" type="sibTrans" cxnId="{E084D8C6-9C44-4633-BA60-29D6D9486749}">
      <dgm:prSet/>
      <dgm:spPr/>
      <dgm:t>
        <a:bodyPr/>
        <a:lstStyle/>
        <a:p>
          <a:endParaRPr lang="en-US" sz="2000"/>
        </a:p>
      </dgm:t>
    </dgm:pt>
    <dgm:pt modelId="{782A880C-6026-4C06-8E43-83FA20C7823F}">
      <dgm:prSet custT="1"/>
      <dgm:spPr/>
      <dgm:t>
        <a:bodyPr/>
        <a:lstStyle/>
        <a:p>
          <a:r>
            <a:rPr lang="en-US" sz="1800" dirty="0" smtClean="0"/>
            <a:t>Integral to plans because they specify future conditions </a:t>
          </a:r>
          <a:endParaRPr lang="en-US" sz="1800" dirty="0"/>
        </a:p>
      </dgm:t>
    </dgm:pt>
    <dgm:pt modelId="{1712E4BB-2B9C-4C12-A75A-C87231CECA5C}" type="parTrans" cxnId="{4583D7E4-B6E1-4F1E-BD7B-4C2D9CA426F3}">
      <dgm:prSet/>
      <dgm:spPr/>
      <dgm:t>
        <a:bodyPr/>
        <a:lstStyle/>
        <a:p>
          <a:endParaRPr lang="en-US" sz="2000"/>
        </a:p>
      </dgm:t>
    </dgm:pt>
    <dgm:pt modelId="{F67D065B-50CD-4DEE-9932-848146614120}" type="sibTrans" cxnId="{4583D7E4-B6E1-4F1E-BD7B-4C2D9CA426F3}">
      <dgm:prSet/>
      <dgm:spPr/>
      <dgm:t>
        <a:bodyPr/>
        <a:lstStyle/>
        <a:p>
          <a:endParaRPr lang="en-US" sz="2000"/>
        </a:p>
      </dgm:t>
    </dgm:pt>
    <dgm:pt modelId="{FF92A8F0-7C63-40D7-A0F1-E7D1C30BFE5C}">
      <dgm:prSet custT="1"/>
      <dgm:spPr/>
      <dgm:t>
        <a:bodyPr/>
        <a:lstStyle/>
        <a:p>
          <a:r>
            <a:rPr lang="en-US" sz="1800" dirty="0" smtClean="0"/>
            <a:t>Are the specified, preferred means to achieve the objectives</a:t>
          </a:r>
          <a:endParaRPr lang="en-US" sz="1800" dirty="0"/>
        </a:p>
      </dgm:t>
    </dgm:pt>
    <dgm:pt modelId="{EBFDCB5C-3391-4D68-9B53-09165B136346}" type="parTrans" cxnId="{DC582992-E50B-466E-B6A8-6F769E484852}">
      <dgm:prSet/>
      <dgm:spPr/>
      <dgm:t>
        <a:bodyPr/>
        <a:lstStyle/>
        <a:p>
          <a:endParaRPr lang="en-US" sz="2000"/>
        </a:p>
      </dgm:t>
    </dgm:pt>
    <dgm:pt modelId="{133336A1-9910-4D1C-83D4-AE39B3916E71}" type="sibTrans" cxnId="{DC582992-E50B-466E-B6A8-6F769E484852}">
      <dgm:prSet/>
      <dgm:spPr/>
      <dgm:t>
        <a:bodyPr/>
        <a:lstStyle/>
        <a:p>
          <a:endParaRPr lang="en-US" sz="2000"/>
        </a:p>
      </dgm:t>
    </dgm:pt>
    <dgm:pt modelId="{85AC78AC-8641-4EC7-BED5-CA0CB7D0B39E}">
      <dgm:prSet custT="1"/>
      <dgm:spPr/>
      <dgm:t>
        <a:bodyPr/>
        <a:lstStyle/>
        <a:p>
          <a:r>
            <a:rPr lang="en-US" sz="1800" dirty="0" smtClean="0"/>
            <a:t>Resources required to convert plan into action </a:t>
          </a:r>
          <a:endParaRPr lang="en-US" sz="1800" dirty="0"/>
        </a:p>
      </dgm:t>
    </dgm:pt>
    <dgm:pt modelId="{9995E684-B68B-4CFB-98A3-71E40E4CC590}" type="parTrans" cxnId="{AF682CB5-D62A-422D-9A4D-41E64ECABA28}">
      <dgm:prSet/>
      <dgm:spPr/>
      <dgm:t>
        <a:bodyPr/>
        <a:lstStyle/>
        <a:p>
          <a:endParaRPr lang="en-US" sz="2000"/>
        </a:p>
      </dgm:t>
    </dgm:pt>
    <dgm:pt modelId="{00A0D6FC-1CFA-415F-9703-3EA12F83A223}" type="sibTrans" cxnId="{AF682CB5-D62A-422D-9A4D-41E64ECABA28}">
      <dgm:prSet/>
      <dgm:spPr/>
      <dgm:t>
        <a:bodyPr/>
        <a:lstStyle/>
        <a:p>
          <a:endParaRPr lang="en-US" sz="2000"/>
        </a:p>
      </dgm:t>
    </dgm:pt>
    <dgm:pt modelId="{7008E85E-FD85-40B9-B516-846654138718}">
      <dgm:prSet custT="1"/>
      <dgm:spPr/>
      <dgm:t>
        <a:bodyPr/>
        <a:lstStyle/>
        <a:p>
          <a:r>
            <a:rPr lang="en-US" sz="1800" dirty="0" smtClean="0"/>
            <a:t>Involves the assignment and direction of personnel to carry out the plan </a:t>
          </a:r>
          <a:endParaRPr lang="en-US" sz="1800" dirty="0"/>
        </a:p>
      </dgm:t>
    </dgm:pt>
    <dgm:pt modelId="{9C7D4507-80B7-441F-94AE-3EE9A0CDB67B}" type="parTrans" cxnId="{8EBDE657-3101-4D06-9609-77D42B0E1497}">
      <dgm:prSet/>
      <dgm:spPr/>
      <dgm:t>
        <a:bodyPr/>
        <a:lstStyle/>
        <a:p>
          <a:endParaRPr lang="en-US" sz="2000"/>
        </a:p>
      </dgm:t>
    </dgm:pt>
    <dgm:pt modelId="{B6930184-55B4-4507-876D-35D5B1052514}" type="sibTrans" cxnId="{8EBDE657-3101-4D06-9609-77D42B0E1497}">
      <dgm:prSet/>
      <dgm:spPr/>
      <dgm:t>
        <a:bodyPr/>
        <a:lstStyle/>
        <a:p>
          <a:endParaRPr lang="en-US" sz="2000"/>
        </a:p>
      </dgm:t>
    </dgm:pt>
    <dgm:pt modelId="{BCE84418-7A37-41C6-992D-C59C5ADEFC9B}" type="pres">
      <dgm:prSet presAssocID="{3AAD8D05-C6A7-4B17-BB40-A01EB9B44655}" presName="Name0" presStyleCnt="0">
        <dgm:presLayoutVars>
          <dgm:dir/>
          <dgm:animLvl val="lvl"/>
          <dgm:resizeHandles val="exact"/>
        </dgm:presLayoutVars>
      </dgm:prSet>
      <dgm:spPr/>
      <dgm:t>
        <a:bodyPr/>
        <a:lstStyle/>
        <a:p>
          <a:endParaRPr lang="en-US"/>
        </a:p>
      </dgm:t>
    </dgm:pt>
    <dgm:pt modelId="{0A686CC6-271D-456A-BB68-270E69AFA884}" type="pres">
      <dgm:prSet presAssocID="{50ECA39A-0998-4346-9CDA-4E62BA16E796}" presName="composite" presStyleCnt="0"/>
      <dgm:spPr/>
    </dgm:pt>
    <dgm:pt modelId="{A67E3164-ECE3-40EF-9D46-E55CD4E45CF7}" type="pres">
      <dgm:prSet presAssocID="{50ECA39A-0998-4346-9CDA-4E62BA16E796}" presName="parTx" presStyleLbl="alignNode1" presStyleIdx="0" presStyleCnt="4">
        <dgm:presLayoutVars>
          <dgm:chMax val="0"/>
          <dgm:chPref val="0"/>
          <dgm:bulletEnabled val="1"/>
        </dgm:presLayoutVars>
      </dgm:prSet>
      <dgm:spPr/>
      <dgm:t>
        <a:bodyPr/>
        <a:lstStyle/>
        <a:p>
          <a:endParaRPr lang="en-US"/>
        </a:p>
      </dgm:t>
    </dgm:pt>
    <dgm:pt modelId="{0EA2CD59-6601-4FF3-A903-0D2D571F35F4}" type="pres">
      <dgm:prSet presAssocID="{50ECA39A-0998-4346-9CDA-4E62BA16E796}" presName="desTx" presStyleLbl="alignAccFollowNode1" presStyleIdx="0" presStyleCnt="4">
        <dgm:presLayoutVars>
          <dgm:bulletEnabled val="1"/>
        </dgm:presLayoutVars>
      </dgm:prSet>
      <dgm:spPr/>
      <dgm:t>
        <a:bodyPr/>
        <a:lstStyle/>
        <a:p>
          <a:endParaRPr lang="en-US"/>
        </a:p>
      </dgm:t>
    </dgm:pt>
    <dgm:pt modelId="{39E4C341-F6FA-413B-8FE1-4C9DDE38D9F0}" type="pres">
      <dgm:prSet presAssocID="{8AE4BE2F-1861-49E2-AB58-B5B276293D17}" presName="space" presStyleCnt="0"/>
      <dgm:spPr/>
    </dgm:pt>
    <dgm:pt modelId="{D1B3B53E-7523-4555-888D-7A257ED205AF}" type="pres">
      <dgm:prSet presAssocID="{5EBA5E60-043E-477A-B74F-06FADD23FD45}" presName="composite" presStyleCnt="0"/>
      <dgm:spPr/>
    </dgm:pt>
    <dgm:pt modelId="{6B5DDD25-BCA8-4870-93FD-F6724036DCE1}" type="pres">
      <dgm:prSet presAssocID="{5EBA5E60-043E-477A-B74F-06FADD23FD45}" presName="parTx" presStyleLbl="alignNode1" presStyleIdx="1" presStyleCnt="4">
        <dgm:presLayoutVars>
          <dgm:chMax val="0"/>
          <dgm:chPref val="0"/>
          <dgm:bulletEnabled val="1"/>
        </dgm:presLayoutVars>
      </dgm:prSet>
      <dgm:spPr/>
      <dgm:t>
        <a:bodyPr/>
        <a:lstStyle/>
        <a:p>
          <a:endParaRPr lang="en-US"/>
        </a:p>
      </dgm:t>
    </dgm:pt>
    <dgm:pt modelId="{91173EE6-7E7F-4D07-8609-7967E3370690}" type="pres">
      <dgm:prSet presAssocID="{5EBA5E60-043E-477A-B74F-06FADD23FD45}" presName="desTx" presStyleLbl="alignAccFollowNode1" presStyleIdx="1" presStyleCnt="4">
        <dgm:presLayoutVars>
          <dgm:bulletEnabled val="1"/>
        </dgm:presLayoutVars>
      </dgm:prSet>
      <dgm:spPr/>
      <dgm:t>
        <a:bodyPr/>
        <a:lstStyle/>
        <a:p>
          <a:endParaRPr lang="en-US"/>
        </a:p>
      </dgm:t>
    </dgm:pt>
    <dgm:pt modelId="{CDAD7D9B-2898-4F82-A0A8-3CA41978FA0B}" type="pres">
      <dgm:prSet presAssocID="{5CBAD62D-3B6A-48C2-8091-7C3690056A99}" presName="space" presStyleCnt="0"/>
      <dgm:spPr/>
    </dgm:pt>
    <dgm:pt modelId="{547109D7-AE85-4FA3-9727-B5587B742173}" type="pres">
      <dgm:prSet presAssocID="{DD7C3BE0-B05A-41DD-BA01-6E06F5CDA7DF}" presName="composite" presStyleCnt="0"/>
      <dgm:spPr/>
    </dgm:pt>
    <dgm:pt modelId="{2D494AB6-9A9F-4355-A250-3FA3550F642D}" type="pres">
      <dgm:prSet presAssocID="{DD7C3BE0-B05A-41DD-BA01-6E06F5CDA7DF}" presName="parTx" presStyleLbl="alignNode1" presStyleIdx="2" presStyleCnt="4">
        <dgm:presLayoutVars>
          <dgm:chMax val="0"/>
          <dgm:chPref val="0"/>
          <dgm:bulletEnabled val="1"/>
        </dgm:presLayoutVars>
      </dgm:prSet>
      <dgm:spPr/>
      <dgm:t>
        <a:bodyPr/>
        <a:lstStyle/>
        <a:p>
          <a:endParaRPr lang="en-US"/>
        </a:p>
      </dgm:t>
    </dgm:pt>
    <dgm:pt modelId="{4F1E63FB-092F-412D-B84E-7C7944A05AFE}" type="pres">
      <dgm:prSet presAssocID="{DD7C3BE0-B05A-41DD-BA01-6E06F5CDA7DF}" presName="desTx" presStyleLbl="alignAccFollowNode1" presStyleIdx="2" presStyleCnt="4">
        <dgm:presLayoutVars>
          <dgm:bulletEnabled val="1"/>
        </dgm:presLayoutVars>
      </dgm:prSet>
      <dgm:spPr/>
      <dgm:t>
        <a:bodyPr/>
        <a:lstStyle/>
        <a:p>
          <a:endParaRPr lang="en-US"/>
        </a:p>
      </dgm:t>
    </dgm:pt>
    <dgm:pt modelId="{7689E951-C6AA-4C7B-BF2E-679A12E9A688}" type="pres">
      <dgm:prSet presAssocID="{ECAFD796-E6E7-4F0A-BB88-3560CA114725}" presName="space" presStyleCnt="0"/>
      <dgm:spPr/>
    </dgm:pt>
    <dgm:pt modelId="{6F83F6AC-71B2-4373-8F2F-129CEE1073C5}" type="pres">
      <dgm:prSet presAssocID="{48B569EB-9D5D-41D1-9E97-2452E64C29C1}" presName="composite" presStyleCnt="0"/>
      <dgm:spPr/>
    </dgm:pt>
    <dgm:pt modelId="{F13F0C1A-0E36-4B1F-BDBF-0756A158D688}" type="pres">
      <dgm:prSet presAssocID="{48B569EB-9D5D-41D1-9E97-2452E64C29C1}" presName="parTx" presStyleLbl="alignNode1" presStyleIdx="3" presStyleCnt="4">
        <dgm:presLayoutVars>
          <dgm:chMax val="0"/>
          <dgm:chPref val="0"/>
          <dgm:bulletEnabled val="1"/>
        </dgm:presLayoutVars>
      </dgm:prSet>
      <dgm:spPr/>
      <dgm:t>
        <a:bodyPr/>
        <a:lstStyle/>
        <a:p>
          <a:endParaRPr lang="en-US"/>
        </a:p>
      </dgm:t>
    </dgm:pt>
    <dgm:pt modelId="{F73088D6-3D95-4C8A-9087-6BD1EBC998C8}" type="pres">
      <dgm:prSet presAssocID="{48B569EB-9D5D-41D1-9E97-2452E64C29C1}" presName="desTx" presStyleLbl="alignAccFollowNode1" presStyleIdx="3" presStyleCnt="4">
        <dgm:presLayoutVars>
          <dgm:bulletEnabled val="1"/>
        </dgm:presLayoutVars>
      </dgm:prSet>
      <dgm:spPr/>
      <dgm:t>
        <a:bodyPr/>
        <a:lstStyle/>
        <a:p>
          <a:endParaRPr lang="en-US"/>
        </a:p>
      </dgm:t>
    </dgm:pt>
  </dgm:ptLst>
  <dgm:cxnLst>
    <dgm:cxn modelId="{C62EACE5-1C6F-405F-9477-594A9997F73D}" type="presOf" srcId="{FF92A8F0-7C63-40D7-A0F1-E7D1C30BFE5C}" destId="{91173EE6-7E7F-4D07-8609-7967E3370690}" srcOrd="0" destOrd="0" presId="urn:microsoft.com/office/officeart/2005/8/layout/hList1"/>
    <dgm:cxn modelId="{DC582992-E50B-466E-B6A8-6F769E484852}" srcId="{5EBA5E60-043E-477A-B74F-06FADD23FD45}" destId="{FF92A8F0-7C63-40D7-A0F1-E7D1C30BFE5C}" srcOrd="0" destOrd="0" parTransId="{EBFDCB5C-3391-4D68-9B53-09165B136346}" sibTransId="{133336A1-9910-4D1C-83D4-AE39B3916E71}"/>
    <dgm:cxn modelId="{C1F6F2C2-6358-49B3-9407-D1DA4C241C3C}" type="presOf" srcId="{3AAD8D05-C6A7-4B17-BB40-A01EB9B44655}" destId="{BCE84418-7A37-41C6-992D-C59C5ADEFC9B}" srcOrd="0" destOrd="0" presId="urn:microsoft.com/office/officeart/2005/8/layout/hList1"/>
    <dgm:cxn modelId="{AF682CB5-D62A-422D-9A4D-41E64ECABA28}" srcId="{DD7C3BE0-B05A-41DD-BA01-6E06F5CDA7DF}" destId="{85AC78AC-8641-4EC7-BED5-CA0CB7D0B39E}" srcOrd="0" destOrd="0" parTransId="{9995E684-B68B-4CFB-98A3-71E40E4CC590}" sibTransId="{00A0D6FC-1CFA-415F-9703-3EA12F83A223}"/>
    <dgm:cxn modelId="{A5F0C7CD-2FED-4830-BF9F-C24A59715C7D}" srcId="{3AAD8D05-C6A7-4B17-BB40-A01EB9B44655}" destId="{5EBA5E60-043E-477A-B74F-06FADD23FD45}" srcOrd="1" destOrd="0" parTransId="{D96CF7FE-4599-40D8-8BF6-5F470C94CF3D}" sibTransId="{5CBAD62D-3B6A-48C2-8091-7C3690056A99}"/>
    <dgm:cxn modelId="{4583D7E4-B6E1-4F1E-BD7B-4C2D9CA426F3}" srcId="{50ECA39A-0998-4346-9CDA-4E62BA16E796}" destId="{782A880C-6026-4C06-8E43-83FA20C7823F}" srcOrd="0" destOrd="0" parTransId="{1712E4BB-2B9C-4C12-A75A-C87231CECA5C}" sibTransId="{F67D065B-50CD-4DEE-9932-848146614120}"/>
    <dgm:cxn modelId="{979A36ED-8E55-4C21-9BAE-75CC0136E149}" type="presOf" srcId="{DD7C3BE0-B05A-41DD-BA01-6E06F5CDA7DF}" destId="{2D494AB6-9A9F-4355-A250-3FA3550F642D}" srcOrd="0" destOrd="0" presId="urn:microsoft.com/office/officeart/2005/8/layout/hList1"/>
    <dgm:cxn modelId="{88F1B634-AF75-4E58-B032-FDAE54399E4C}" type="presOf" srcId="{85AC78AC-8641-4EC7-BED5-CA0CB7D0B39E}" destId="{4F1E63FB-092F-412D-B84E-7C7944A05AFE}" srcOrd="0" destOrd="0" presId="urn:microsoft.com/office/officeart/2005/8/layout/hList1"/>
    <dgm:cxn modelId="{8EBDE657-3101-4D06-9609-77D42B0E1497}" srcId="{48B569EB-9D5D-41D1-9E97-2452E64C29C1}" destId="{7008E85E-FD85-40B9-B516-846654138718}" srcOrd="0" destOrd="0" parTransId="{9C7D4507-80B7-441F-94AE-3EE9A0CDB67B}" sibTransId="{B6930184-55B4-4507-876D-35D5B1052514}"/>
    <dgm:cxn modelId="{FF903A71-0D33-412D-ABC7-0B88205B5B4D}" srcId="{3AAD8D05-C6A7-4B17-BB40-A01EB9B44655}" destId="{DD7C3BE0-B05A-41DD-BA01-6E06F5CDA7DF}" srcOrd="2" destOrd="0" parTransId="{F78F2A6C-DDA4-42D6-A373-EAB16DC84232}" sibTransId="{ECAFD796-E6E7-4F0A-BB88-3560CA114725}"/>
    <dgm:cxn modelId="{D6FC6175-3B20-43BC-B3EC-B2BAC60B8C95}" srcId="{3AAD8D05-C6A7-4B17-BB40-A01EB9B44655}" destId="{50ECA39A-0998-4346-9CDA-4E62BA16E796}" srcOrd="0" destOrd="0" parTransId="{761528A4-E1F8-4899-A29A-8B30A2219C0A}" sibTransId="{8AE4BE2F-1861-49E2-AB58-B5B276293D17}"/>
    <dgm:cxn modelId="{1FC40E81-26A2-49AC-BC18-D36A6C970476}" type="presOf" srcId="{7008E85E-FD85-40B9-B516-846654138718}" destId="{F73088D6-3D95-4C8A-9087-6BD1EBC998C8}" srcOrd="0" destOrd="0" presId="urn:microsoft.com/office/officeart/2005/8/layout/hList1"/>
    <dgm:cxn modelId="{D05FFC8F-3E85-4211-8071-7113D9C8A9C1}" type="presOf" srcId="{5EBA5E60-043E-477A-B74F-06FADD23FD45}" destId="{6B5DDD25-BCA8-4870-93FD-F6724036DCE1}" srcOrd="0" destOrd="0" presId="urn:microsoft.com/office/officeart/2005/8/layout/hList1"/>
    <dgm:cxn modelId="{7FF009EB-5ADC-4DE6-B6DC-23492CF5B8FF}" type="presOf" srcId="{50ECA39A-0998-4346-9CDA-4E62BA16E796}" destId="{A67E3164-ECE3-40EF-9D46-E55CD4E45CF7}" srcOrd="0" destOrd="0" presId="urn:microsoft.com/office/officeart/2005/8/layout/hList1"/>
    <dgm:cxn modelId="{E084D8C6-9C44-4633-BA60-29D6D9486749}" srcId="{3AAD8D05-C6A7-4B17-BB40-A01EB9B44655}" destId="{48B569EB-9D5D-41D1-9E97-2452E64C29C1}" srcOrd="3" destOrd="0" parTransId="{F33898C4-6DE9-4B2B-9575-BDA2D83E920E}" sibTransId="{B1C48188-D11A-40FB-8550-526D74C6FC5F}"/>
    <dgm:cxn modelId="{14303FE9-7A29-4D5A-ACF0-21ADE32EB11E}" type="presOf" srcId="{48B569EB-9D5D-41D1-9E97-2452E64C29C1}" destId="{F13F0C1A-0E36-4B1F-BDBF-0756A158D688}" srcOrd="0" destOrd="0" presId="urn:microsoft.com/office/officeart/2005/8/layout/hList1"/>
    <dgm:cxn modelId="{ACD94666-B7E5-4BBE-853A-3E1FDC89C34A}" type="presOf" srcId="{782A880C-6026-4C06-8E43-83FA20C7823F}" destId="{0EA2CD59-6601-4FF3-A903-0D2D571F35F4}" srcOrd="0" destOrd="0" presId="urn:microsoft.com/office/officeart/2005/8/layout/hList1"/>
    <dgm:cxn modelId="{1DDD669A-6F4C-4581-8A5B-03DFF835069C}" type="presParOf" srcId="{BCE84418-7A37-41C6-992D-C59C5ADEFC9B}" destId="{0A686CC6-271D-456A-BB68-270E69AFA884}" srcOrd="0" destOrd="0" presId="urn:microsoft.com/office/officeart/2005/8/layout/hList1"/>
    <dgm:cxn modelId="{E2A21DAB-4F2B-4547-A2E2-AA790557F0A0}" type="presParOf" srcId="{0A686CC6-271D-456A-BB68-270E69AFA884}" destId="{A67E3164-ECE3-40EF-9D46-E55CD4E45CF7}" srcOrd="0" destOrd="0" presId="urn:microsoft.com/office/officeart/2005/8/layout/hList1"/>
    <dgm:cxn modelId="{29C2D902-0C87-40EE-A56D-5BA9AF28EEB9}" type="presParOf" srcId="{0A686CC6-271D-456A-BB68-270E69AFA884}" destId="{0EA2CD59-6601-4FF3-A903-0D2D571F35F4}" srcOrd="1" destOrd="0" presId="urn:microsoft.com/office/officeart/2005/8/layout/hList1"/>
    <dgm:cxn modelId="{D30DAACF-023D-42BD-B5E9-3A7BEC063D2E}" type="presParOf" srcId="{BCE84418-7A37-41C6-992D-C59C5ADEFC9B}" destId="{39E4C341-F6FA-413B-8FE1-4C9DDE38D9F0}" srcOrd="1" destOrd="0" presId="urn:microsoft.com/office/officeart/2005/8/layout/hList1"/>
    <dgm:cxn modelId="{83C92ADA-49A6-4AE9-A487-828D49A38ADE}" type="presParOf" srcId="{BCE84418-7A37-41C6-992D-C59C5ADEFC9B}" destId="{D1B3B53E-7523-4555-888D-7A257ED205AF}" srcOrd="2" destOrd="0" presId="urn:microsoft.com/office/officeart/2005/8/layout/hList1"/>
    <dgm:cxn modelId="{11A30B26-102C-4F23-8484-54AB93388E52}" type="presParOf" srcId="{D1B3B53E-7523-4555-888D-7A257ED205AF}" destId="{6B5DDD25-BCA8-4870-93FD-F6724036DCE1}" srcOrd="0" destOrd="0" presId="urn:microsoft.com/office/officeart/2005/8/layout/hList1"/>
    <dgm:cxn modelId="{70E775D0-23EC-46B2-8684-955F17C3E0D3}" type="presParOf" srcId="{D1B3B53E-7523-4555-888D-7A257ED205AF}" destId="{91173EE6-7E7F-4D07-8609-7967E3370690}" srcOrd="1" destOrd="0" presId="urn:microsoft.com/office/officeart/2005/8/layout/hList1"/>
    <dgm:cxn modelId="{B7AC7DE2-04CE-4FFB-A825-EF9B1818F5F6}" type="presParOf" srcId="{BCE84418-7A37-41C6-992D-C59C5ADEFC9B}" destId="{CDAD7D9B-2898-4F82-A0A8-3CA41978FA0B}" srcOrd="3" destOrd="0" presId="urn:microsoft.com/office/officeart/2005/8/layout/hList1"/>
    <dgm:cxn modelId="{8209F1B5-892E-487B-870F-CA75DF3680BE}" type="presParOf" srcId="{BCE84418-7A37-41C6-992D-C59C5ADEFC9B}" destId="{547109D7-AE85-4FA3-9727-B5587B742173}" srcOrd="4" destOrd="0" presId="urn:microsoft.com/office/officeart/2005/8/layout/hList1"/>
    <dgm:cxn modelId="{C73B5E75-51CB-41E4-A5D1-0352D57EC384}" type="presParOf" srcId="{547109D7-AE85-4FA3-9727-B5587B742173}" destId="{2D494AB6-9A9F-4355-A250-3FA3550F642D}" srcOrd="0" destOrd="0" presId="urn:microsoft.com/office/officeart/2005/8/layout/hList1"/>
    <dgm:cxn modelId="{CC987082-2354-4108-B018-3662CFAA663B}" type="presParOf" srcId="{547109D7-AE85-4FA3-9727-B5587B742173}" destId="{4F1E63FB-092F-412D-B84E-7C7944A05AFE}" srcOrd="1" destOrd="0" presId="urn:microsoft.com/office/officeart/2005/8/layout/hList1"/>
    <dgm:cxn modelId="{1A3898CC-DD45-4C6D-B11B-53CAA043D7E0}" type="presParOf" srcId="{BCE84418-7A37-41C6-992D-C59C5ADEFC9B}" destId="{7689E951-C6AA-4C7B-BF2E-679A12E9A688}" srcOrd="5" destOrd="0" presId="urn:microsoft.com/office/officeart/2005/8/layout/hList1"/>
    <dgm:cxn modelId="{F96B5C26-0539-4D8E-B31B-340D27419D77}" type="presParOf" srcId="{BCE84418-7A37-41C6-992D-C59C5ADEFC9B}" destId="{6F83F6AC-71B2-4373-8F2F-129CEE1073C5}" srcOrd="6" destOrd="0" presId="urn:microsoft.com/office/officeart/2005/8/layout/hList1"/>
    <dgm:cxn modelId="{D9D70F13-B9B0-4D3C-9D53-37EC91CAAAAA}" type="presParOf" srcId="{6F83F6AC-71B2-4373-8F2F-129CEE1073C5}" destId="{F13F0C1A-0E36-4B1F-BDBF-0756A158D688}" srcOrd="0" destOrd="0" presId="urn:microsoft.com/office/officeart/2005/8/layout/hList1"/>
    <dgm:cxn modelId="{B420E330-3516-405D-B76A-6151750AC816}" type="presParOf" srcId="{6F83F6AC-71B2-4373-8F2F-129CEE1073C5}" destId="{F73088D6-3D95-4C8A-9087-6BD1EBC998C8}"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2AC08493-B94A-4DAB-A85E-662B99B7F32E}" type="doc">
      <dgm:prSet loTypeId="urn:microsoft.com/office/officeart/2005/8/layout/process2" loCatId="process" qsTypeId="urn:microsoft.com/office/officeart/2005/8/quickstyle/simple1" qsCatId="simple" csTypeId="urn:microsoft.com/office/officeart/2005/8/colors/accent2_2" csCatId="accent2" phldr="1"/>
      <dgm:spPr/>
    </dgm:pt>
    <dgm:pt modelId="{B21BFA2F-B24E-412F-8F77-F2E832B57DF7}">
      <dgm:prSet phldrT="[Text]" custT="1"/>
      <dgm:spPr/>
      <dgm:t>
        <a:bodyPr/>
        <a:lstStyle/>
        <a:p>
          <a:r>
            <a:rPr lang="en-US" sz="1800" dirty="0" smtClean="0"/>
            <a:t>Review the organization’s mission, the purpose of an organization</a:t>
          </a:r>
          <a:endParaRPr lang="en-US" sz="1800" dirty="0"/>
        </a:p>
      </dgm:t>
    </dgm:pt>
    <dgm:pt modelId="{53373997-5516-4A9C-8598-A3863FFA5D8F}" type="parTrans" cxnId="{09274B84-98E6-483B-979C-4B8C4C7A95B5}">
      <dgm:prSet/>
      <dgm:spPr/>
      <dgm:t>
        <a:bodyPr/>
        <a:lstStyle/>
        <a:p>
          <a:endParaRPr lang="en-US" sz="1800"/>
        </a:p>
      </dgm:t>
    </dgm:pt>
    <dgm:pt modelId="{D6153836-F071-473E-B957-CF913535AF37}" type="sibTrans" cxnId="{09274B84-98E6-483B-979C-4B8C4C7A95B5}">
      <dgm:prSet custT="1"/>
      <dgm:spPr/>
      <dgm:t>
        <a:bodyPr/>
        <a:lstStyle/>
        <a:p>
          <a:endParaRPr lang="en-US" sz="1800"/>
        </a:p>
      </dgm:t>
    </dgm:pt>
    <dgm:pt modelId="{ED27A253-DFF0-49B2-B002-3B4F52572E58}">
      <dgm:prSet phldrT="[Text]" custT="1"/>
      <dgm:spPr/>
      <dgm:t>
        <a:bodyPr/>
        <a:lstStyle/>
        <a:p>
          <a:r>
            <a:rPr lang="en-US" sz="1800" dirty="0" smtClean="0"/>
            <a:t>Evaluate available resources</a:t>
          </a:r>
          <a:endParaRPr lang="en-US" sz="1800" dirty="0"/>
        </a:p>
      </dgm:t>
    </dgm:pt>
    <dgm:pt modelId="{F56EA377-CD67-413E-B005-928EC70A5717}" type="parTrans" cxnId="{977B7669-11B1-4587-AB07-67A3563FB864}">
      <dgm:prSet/>
      <dgm:spPr/>
      <dgm:t>
        <a:bodyPr/>
        <a:lstStyle/>
        <a:p>
          <a:endParaRPr lang="en-US" sz="1800"/>
        </a:p>
      </dgm:t>
    </dgm:pt>
    <dgm:pt modelId="{488A03C4-4637-4E72-A418-81F8EE16F6FB}" type="sibTrans" cxnId="{977B7669-11B1-4587-AB07-67A3563FB864}">
      <dgm:prSet custT="1"/>
      <dgm:spPr/>
      <dgm:t>
        <a:bodyPr/>
        <a:lstStyle/>
        <a:p>
          <a:endParaRPr lang="en-US" sz="1800"/>
        </a:p>
      </dgm:t>
    </dgm:pt>
    <dgm:pt modelId="{408A6C89-F10D-4BB8-8F25-380D0F673631}">
      <dgm:prSet phldrT="[Text]" custT="1"/>
      <dgm:spPr/>
      <dgm:t>
        <a:bodyPr/>
        <a:lstStyle/>
        <a:p>
          <a:r>
            <a:rPr lang="en-US" sz="1800" dirty="0" smtClean="0"/>
            <a:t>Establishing verifiable goals individually or with input from others</a:t>
          </a:r>
        </a:p>
        <a:p>
          <a:endParaRPr lang="en-US" sz="1800" dirty="0"/>
        </a:p>
      </dgm:t>
    </dgm:pt>
    <dgm:pt modelId="{196040F4-482A-4AE1-B2E0-99E1F983D2D3}" type="parTrans" cxnId="{9CE122AD-807B-45CD-BB78-5730213FD4C6}">
      <dgm:prSet/>
      <dgm:spPr/>
      <dgm:t>
        <a:bodyPr/>
        <a:lstStyle/>
        <a:p>
          <a:endParaRPr lang="en-US" sz="1800"/>
        </a:p>
      </dgm:t>
    </dgm:pt>
    <dgm:pt modelId="{CBDC8D2C-FB9D-4450-9105-B1517C9E098E}" type="sibTrans" cxnId="{9CE122AD-807B-45CD-BB78-5730213FD4C6}">
      <dgm:prSet custT="1"/>
      <dgm:spPr/>
      <dgm:t>
        <a:bodyPr/>
        <a:lstStyle/>
        <a:p>
          <a:endParaRPr lang="en-US" sz="1800"/>
        </a:p>
      </dgm:t>
    </dgm:pt>
    <dgm:pt modelId="{1597A771-0633-48D5-B8E4-1A74F9C95F16}">
      <dgm:prSet custT="1"/>
      <dgm:spPr/>
      <dgm:t>
        <a:bodyPr/>
        <a:lstStyle/>
        <a:p>
          <a:r>
            <a:rPr lang="en-US" sz="1800" dirty="0" smtClean="0"/>
            <a:t>Evaluating and selecting a course of action.</a:t>
          </a:r>
        </a:p>
      </dgm:t>
    </dgm:pt>
    <dgm:pt modelId="{260C96B5-A50F-4CA8-9C27-70E4BF2077C6}" type="parTrans" cxnId="{2FA37641-C1A1-4A3A-A747-C43C0A1327D1}">
      <dgm:prSet/>
      <dgm:spPr/>
      <dgm:t>
        <a:bodyPr/>
        <a:lstStyle/>
        <a:p>
          <a:endParaRPr lang="en-US" sz="1800"/>
        </a:p>
      </dgm:t>
    </dgm:pt>
    <dgm:pt modelId="{35ED0267-3982-4D17-A5C7-2DDFDC62ABB4}" type="sibTrans" cxnId="{2FA37641-C1A1-4A3A-A747-C43C0A1327D1}">
      <dgm:prSet custT="1"/>
      <dgm:spPr/>
      <dgm:t>
        <a:bodyPr/>
        <a:lstStyle/>
        <a:p>
          <a:endParaRPr lang="en-US" sz="1800"/>
        </a:p>
      </dgm:t>
    </dgm:pt>
    <dgm:pt modelId="{6D975372-D767-4CE9-B281-6EB8DF33E152}">
      <dgm:prSet custT="1"/>
      <dgm:spPr/>
      <dgm:t>
        <a:bodyPr/>
        <a:lstStyle/>
        <a:p>
          <a:r>
            <a:rPr lang="en-US" sz="1800" dirty="0" smtClean="0"/>
            <a:t>communicate the plan to all who need to know</a:t>
          </a:r>
        </a:p>
      </dgm:t>
    </dgm:pt>
    <dgm:pt modelId="{CE16B0DB-3283-4A3D-92E0-1D761C21DEE3}" type="parTrans" cxnId="{D79F7E33-247B-49B7-8ED6-77F2229F8CE6}">
      <dgm:prSet/>
      <dgm:spPr/>
      <dgm:t>
        <a:bodyPr/>
        <a:lstStyle/>
        <a:p>
          <a:endParaRPr lang="en-US" sz="1800"/>
        </a:p>
      </dgm:t>
    </dgm:pt>
    <dgm:pt modelId="{E9D65FE7-FBC7-4EAE-8179-DB21888610E3}" type="sibTrans" cxnId="{D79F7E33-247B-49B7-8ED6-77F2229F8CE6}">
      <dgm:prSet custT="1"/>
      <dgm:spPr/>
      <dgm:t>
        <a:bodyPr/>
        <a:lstStyle/>
        <a:p>
          <a:endParaRPr lang="en-US" sz="1800"/>
        </a:p>
      </dgm:t>
    </dgm:pt>
    <dgm:pt modelId="{DF9D089D-2185-420F-8F9D-9FF353631DB8}">
      <dgm:prSet/>
      <dgm:spPr/>
      <dgm:t>
        <a:bodyPr/>
        <a:lstStyle/>
        <a:p>
          <a:r>
            <a:rPr lang="en-US" dirty="0" smtClean="0"/>
            <a:t>Measuring and controlling the progress.</a:t>
          </a:r>
          <a:endParaRPr lang="en-US" dirty="0"/>
        </a:p>
      </dgm:t>
    </dgm:pt>
    <dgm:pt modelId="{9E8BEC0F-0E66-49A7-8179-822598EFE804}" type="parTrans" cxnId="{C5187CEC-541E-4D1C-80AC-FB91B469878A}">
      <dgm:prSet/>
      <dgm:spPr/>
      <dgm:t>
        <a:bodyPr/>
        <a:lstStyle/>
        <a:p>
          <a:endParaRPr lang="en-US"/>
        </a:p>
      </dgm:t>
    </dgm:pt>
    <dgm:pt modelId="{5F81ACE4-EE83-4898-87EF-2E134617632E}" type="sibTrans" cxnId="{C5187CEC-541E-4D1C-80AC-FB91B469878A}">
      <dgm:prSet/>
      <dgm:spPr/>
      <dgm:t>
        <a:bodyPr/>
        <a:lstStyle/>
        <a:p>
          <a:endParaRPr lang="en-US"/>
        </a:p>
      </dgm:t>
    </dgm:pt>
    <dgm:pt modelId="{47E02D53-CF6F-4E61-A587-6465C814ABDE}">
      <dgm:prSet/>
      <dgm:spPr/>
      <dgm:t>
        <a:bodyPr/>
        <a:lstStyle/>
        <a:p>
          <a:r>
            <a:rPr lang="en-US" dirty="0" smtClean="0"/>
            <a:t>Review results and whether goals are being met</a:t>
          </a:r>
          <a:endParaRPr lang="en-US" dirty="0"/>
        </a:p>
      </dgm:t>
    </dgm:pt>
    <dgm:pt modelId="{AF5B099A-E820-4366-95A1-E5FB1C728484}" type="parTrans" cxnId="{21E85D5D-DD5A-497F-B691-53BF28013C8A}">
      <dgm:prSet/>
      <dgm:spPr/>
      <dgm:t>
        <a:bodyPr/>
        <a:lstStyle/>
        <a:p>
          <a:endParaRPr lang="en-US"/>
        </a:p>
      </dgm:t>
    </dgm:pt>
    <dgm:pt modelId="{8A6DF842-A067-42E6-8A31-003984EB6220}" type="sibTrans" cxnId="{21E85D5D-DD5A-497F-B691-53BF28013C8A}">
      <dgm:prSet/>
      <dgm:spPr/>
      <dgm:t>
        <a:bodyPr/>
        <a:lstStyle/>
        <a:p>
          <a:endParaRPr lang="en-US"/>
        </a:p>
      </dgm:t>
    </dgm:pt>
    <dgm:pt modelId="{E4A4777B-A44E-49BA-9126-487962ED926E}" type="pres">
      <dgm:prSet presAssocID="{2AC08493-B94A-4DAB-A85E-662B99B7F32E}" presName="linearFlow" presStyleCnt="0">
        <dgm:presLayoutVars>
          <dgm:resizeHandles val="exact"/>
        </dgm:presLayoutVars>
      </dgm:prSet>
      <dgm:spPr/>
    </dgm:pt>
    <dgm:pt modelId="{A0702A2B-A0E6-4338-BD1E-09D7F144BDA8}" type="pres">
      <dgm:prSet presAssocID="{B21BFA2F-B24E-412F-8F77-F2E832B57DF7}" presName="node" presStyleLbl="node1" presStyleIdx="0" presStyleCnt="7" custScaleX="445801">
        <dgm:presLayoutVars>
          <dgm:bulletEnabled val="1"/>
        </dgm:presLayoutVars>
      </dgm:prSet>
      <dgm:spPr/>
      <dgm:t>
        <a:bodyPr/>
        <a:lstStyle/>
        <a:p>
          <a:endParaRPr lang="en-US"/>
        </a:p>
      </dgm:t>
    </dgm:pt>
    <dgm:pt modelId="{49D18D0A-70DB-42AB-AA57-D0A8E7EE7D08}" type="pres">
      <dgm:prSet presAssocID="{D6153836-F071-473E-B957-CF913535AF37}" presName="sibTrans" presStyleLbl="sibTrans2D1" presStyleIdx="0" presStyleCnt="6"/>
      <dgm:spPr/>
      <dgm:t>
        <a:bodyPr/>
        <a:lstStyle/>
        <a:p>
          <a:endParaRPr lang="en-US"/>
        </a:p>
      </dgm:t>
    </dgm:pt>
    <dgm:pt modelId="{767BE440-5FC7-4374-989E-186038075D45}" type="pres">
      <dgm:prSet presAssocID="{D6153836-F071-473E-B957-CF913535AF37}" presName="connectorText" presStyleLbl="sibTrans2D1" presStyleIdx="0" presStyleCnt="6"/>
      <dgm:spPr/>
      <dgm:t>
        <a:bodyPr/>
        <a:lstStyle/>
        <a:p>
          <a:endParaRPr lang="en-US"/>
        </a:p>
      </dgm:t>
    </dgm:pt>
    <dgm:pt modelId="{1374CBF7-256E-4CDB-91B7-A1E4B1DA9E2C}" type="pres">
      <dgm:prSet presAssocID="{ED27A253-DFF0-49B2-B002-3B4F52572E58}" presName="node" presStyleLbl="node1" presStyleIdx="1" presStyleCnt="7" custScaleX="435895">
        <dgm:presLayoutVars>
          <dgm:bulletEnabled val="1"/>
        </dgm:presLayoutVars>
      </dgm:prSet>
      <dgm:spPr/>
      <dgm:t>
        <a:bodyPr/>
        <a:lstStyle/>
        <a:p>
          <a:endParaRPr lang="en-US"/>
        </a:p>
      </dgm:t>
    </dgm:pt>
    <dgm:pt modelId="{862C0770-6FE2-4F19-B57F-E7F2C25B3090}" type="pres">
      <dgm:prSet presAssocID="{488A03C4-4637-4E72-A418-81F8EE16F6FB}" presName="sibTrans" presStyleLbl="sibTrans2D1" presStyleIdx="1" presStyleCnt="6"/>
      <dgm:spPr/>
      <dgm:t>
        <a:bodyPr/>
        <a:lstStyle/>
        <a:p>
          <a:endParaRPr lang="en-US"/>
        </a:p>
      </dgm:t>
    </dgm:pt>
    <dgm:pt modelId="{6F7D9158-E87D-4578-91F6-3B26E704CE9C}" type="pres">
      <dgm:prSet presAssocID="{488A03C4-4637-4E72-A418-81F8EE16F6FB}" presName="connectorText" presStyleLbl="sibTrans2D1" presStyleIdx="1" presStyleCnt="6"/>
      <dgm:spPr/>
      <dgm:t>
        <a:bodyPr/>
        <a:lstStyle/>
        <a:p>
          <a:endParaRPr lang="en-US"/>
        </a:p>
      </dgm:t>
    </dgm:pt>
    <dgm:pt modelId="{5EDD970D-5351-4371-882E-28A800F0B1F6}" type="pres">
      <dgm:prSet presAssocID="{408A6C89-F10D-4BB8-8F25-380D0F673631}" presName="node" presStyleLbl="node1" presStyleIdx="2" presStyleCnt="7" custScaleX="479936" custScaleY="137260">
        <dgm:presLayoutVars>
          <dgm:bulletEnabled val="1"/>
        </dgm:presLayoutVars>
      </dgm:prSet>
      <dgm:spPr/>
      <dgm:t>
        <a:bodyPr/>
        <a:lstStyle/>
        <a:p>
          <a:endParaRPr lang="en-US"/>
        </a:p>
      </dgm:t>
    </dgm:pt>
    <dgm:pt modelId="{FB39477B-D542-4DD1-B741-32962670A6B1}" type="pres">
      <dgm:prSet presAssocID="{CBDC8D2C-FB9D-4450-9105-B1517C9E098E}" presName="sibTrans" presStyleLbl="sibTrans2D1" presStyleIdx="2" presStyleCnt="6"/>
      <dgm:spPr/>
      <dgm:t>
        <a:bodyPr/>
        <a:lstStyle/>
        <a:p>
          <a:endParaRPr lang="en-US"/>
        </a:p>
      </dgm:t>
    </dgm:pt>
    <dgm:pt modelId="{C2201859-F551-41DF-BF2C-7AA1CC767049}" type="pres">
      <dgm:prSet presAssocID="{CBDC8D2C-FB9D-4450-9105-B1517C9E098E}" presName="connectorText" presStyleLbl="sibTrans2D1" presStyleIdx="2" presStyleCnt="6"/>
      <dgm:spPr/>
      <dgm:t>
        <a:bodyPr/>
        <a:lstStyle/>
        <a:p>
          <a:endParaRPr lang="en-US"/>
        </a:p>
      </dgm:t>
    </dgm:pt>
    <dgm:pt modelId="{ECBF9806-B829-4352-B9D3-FCEBC68E3C2C}" type="pres">
      <dgm:prSet presAssocID="{1597A771-0633-48D5-B8E4-1A74F9C95F16}" presName="node" presStyleLbl="node1" presStyleIdx="3" presStyleCnt="7" custScaleX="445801">
        <dgm:presLayoutVars>
          <dgm:bulletEnabled val="1"/>
        </dgm:presLayoutVars>
      </dgm:prSet>
      <dgm:spPr/>
      <dgm:t>
        <a:bodyPr/>
        <a:lstStyle/>
        <a:p>
          <a:endParaRPr lang="en-US"/>
        </a:p>
      </dgm:t>
    </dgm:pt>
    <dgm:pt modelId="{08553E69-EB15-405D-9651-D21BDB848ED9}" type="pres">
      <dgm:prSet presAssocID="{35ED0267-3982-4D17-A5C7-2DDFDC62ABB4}" presName="sibTrans" presStyleLbl="sibTrans2D1" presStyleIdx="3" presStyleCnt="6"/>
      <dgm:spPr/>
      <dgm:t>
        <a:bodyPr/>
        <a:lstStyle/>
        <a:p>
          <a:endParaRPr lang="en-US"/>
        </a:p>
      </dgm:t>
    </dgm:pt>
    <dgm:pt modelId="{171A9CCB-56E2-4846-A479-0BB75A3EB418}" type="pres">
      <dgm:prSet presAssocID="{35ED0267-3982-4D17-A5C7-2DDFDC62ABB4}" presName="connectorText" presStyleLbl="sibTrans2D1" presStyleIdx="3" presStyleCnt="6"/>
      <dgm:spPr/>
      <dgm:t>
        <a:bodyPr/>
        <a:lstStyle/>
        <a:p>
          <a:endParaRPr lang="en-US"/>
        </a:p>
      </dgm:t>
    </dgm:pt>
    <dgm:pt modelId="{907F4D8C-B577-4C2B-B5AD-42724C3D06EB}" type="pres">
      <dgm:prSet presAssocID="{6D975372-D767-4CE9-B281-6EB8DF33E152}" presName="node" presStyleLbl="node1" presStyleIdx="4" presStyleCnt="7" custScaleX="445801">
        <dgm:presLayoutVars>
          <dgm:bulletEnabled val="1"/>
        </dgm:presLayoutVars>
      </dgm:prSet>
      <dgm:spPr/>
      <dgm:t>
        <a:bodyPr/>
        <a:lstStyle/>
        <a:p>
          <a:endParaRPr lang="en-US"/>
        </a:p>
      </dgm:t>
    </dgm:pt>
    <dgm:pt modelId="{25D21ED0-53A9-4B26-80FD-85E7599F9DF0}" type="pres">
      <dgm:prSet presAssocID="{E9D65FE7-FBC7-4EAE-8179-DB21888610E3}" presName="sibTrans" presStyleLbl="sibTrans2D1" presStyleIdx="4" presStyleCnt="6"/>
      <dgm:spPr/>
      <dgm:t>
        <a:bodyPr/>
        <a:lstStyle/>
        <a:p>
          <a:endParaRPr lang="en-US"/>
        </a:p>
      </dgm:t>
    </dgm:pt>
    <dgm:pt modelId="{6782B3AC-61C3-484B-BCBA-E4A80E4C7A25}" type="pres">
      <dgm:prSet presAssocID="{E9D65FE7-FBC7-4EAE-8179-DB21888610E3}" presName="connectorText" presStyleLbl="sibTrans2D1" presStyleIdx="4" presStyleCnt="6"/>
      <dgm:spPr/>
      <dgm:t>
        <a:bodyPr/>
        <a:lstStyle/>
        <a:p>
          <a:endParaRPr lang="en-US"/>
        </a:p>
      </dgm:t>
    </dgm:pt>
    <dgm:pt modelId="{3CB89A6F-636B-4959-B096-4E428931B658}" type="pres">
      <dgm:prSet presAssocID="{DF9D089D-2185-420F-8F9D-9FF353631DB8}" presName="node" presStyleLbl="node1" presStyleIdx="5" presStyleCnt="7" custScaleX="479788" custScaleY="115204">
        <dgm:presLayoutVars>
          <dgm:bulletEnabled val="1"/>
        </dgm:presLayoutVars>
      </dgm:prSet>
      <dgm:spPr/>
      <dgm:t>
        <a:bodyPr/>
        <a:lstStyle/>
        <a:p>
          <a:endParaRPr lang="en-US"/>
        </a:p>
      </dgm:t>
    </dgm:pt>
    <dgm:pt modelId="{0E0A0183-DCFE-4CB4-AE00-5C5187F1B17F}" type="pres">
      <dgm:prSet presAssocID="{5F81ACE4-EE83-4898-87EF-2E134617632E}" presName="sibTrans" presStyleLbl="sibTrans2D1" presStyleIdx="5" presStyleCnt="6"/>
      <dgm:spPr/>
      <dgm:t>
        <a:bodyPr/>
        <a:lstStyle/>
        <a:p>
          <a:endParaRPr lang="en-US"/>
        </a:p>
      </dgm:t>
    </dgm:pt>
    <dgm:pt modelId="{21216646-C11A-48CB-B2C8-C2E69A30C5BC}" type="pres">
      <dgm:prSet presAssocID="{5F81ACE4-EE83-4898-87EF-2E134617632E}" presName="connectorText" presStyleLbl="sibTrans2D1" presStyleIdx="5" presStyleCnt="6"/>
      <dgm:spPr/>
      <dgm:t>
        <a:bodyPr/>
        <a:lstStyle/>
        <a:p>
          <a:endParaRPr lang="en-US"/>
        </a:p>
      </dgm:t>
    </dgm:pt>
    <dgm:pt modelId="{02508DAC-D727-4680-B4AF-4E25E0F154A3}" type="pres">
      <dgm:prSet presAssocID="{47E02D53-CF6F-4E61-A587-6465C814ABDE}" presName="node" presStyleLbl="node1" presStyleIdx="6" presStyleCnt="7" custScaleX="490974">
        <dgm:presLayoutVars>
          <dgm:bulletEnabled val="1"/>
        </dgm:presLayoutVars>
      </dgm:prSet>
      <dgm:spPr/>
      <dgm:t>
        <a:bodyPr/>
        <a:lstStyle/>
        <a:p>
          <a:endParaRPr lang="en-US"/>
        </a:p>
      </dgm:t>
    </dgm:pt>
  </dgm:ptLst>
  <dgm:cxnLst>
    <dgm:cxn modelId="{40702B10-CAE9-47B2-89FC-D5FE60B615F6}" type="presOf" srcId="{5F81ACE4-EE83-4898-87EF-2E134617632E}" destId="{0E0A0183-DCFE-4CB4-AE00-5C5187F1B17F}" srcOrd="0" destOrd="0" presId="urn:microsoft.com/office/officeart/2005/8/layout/process2"/>
    <dgm:cxn modelId="{D3DF20CE-CB85-4C59-9A42-2C5075D71C7C}" type="presOf" srcId="{E9D65FE7-FBC7-4EAE-8179-DB21888610E3}" destId="{6782B3AC-61C3-484B-BCBA-E4A80E4C7A25}" srcOrd="1" destOrd="0" presId="urn:microsoft.com/office/officeart/2005/8/layout/process2"/>
    <dgm:cxn modelId="{38D8FA11-4650-4B4A-9D52-1AA620D3C8C1}" type="presOf" srcId="{DF9D089D-2185-420F-8F9D-9FF353631DB8}" destId="{3CB89A6F-636B-4959-B096-4E428931B658}" srcOrd="0" destOrd="0" presId="urn:microsoft.com/office/officeart/2005/8/layout/process2"/>
    <dgm:cxn modelId="{067CB9D5-F93E-4D02-A338-EA98984A630B}" type="presOf" srcId="{E9D65FE7-FBC7-4EAE-8179-DB21888610E3}" destId="{25D21ED0-53A9-4B26-80FD-85E7599F9DF0}" srcOrd="0" destOrd="0" presId="urn:microsoft.com/office/officeart/2005/8/layout/process2"/>
    <dgm:cxn modelId="{A04CF49C-8274-48EC-BC86-F1D1C3017CB1}" type="presOf" srcId="{47E02D53-CF6F-4E61-A587-6465C814ABDE}" destId="{02508DAC-D727-4680-B4AF-4E25E0F154A3}" srcOrd="0" destOrd="0" presId="urn:microsoft.com/office/officeart/2005/8/layout/process2"/>
    <dgm:cxn modelId="{09274B84-98E6-483B-979C-4B8C4C7A95B5}" srcId="{2AC08493-B94A-4DAB-A85E-662B99B7F32E}" destId="{B21BFA2F-B24E-412F-8F77-F2E832B57DF7}" srcOrd="0" destOrd="0" parTransId="{53373997-5516-4A9C-8598-A3863FFA5D8F}" sibTransId="{D6153836-F071-473E-B957-CF913535AF37}"/>
    <dgm:cxn modelId="{9CE122AD-807B-45CD-BB78-5730213FD4C6}" srcId="{2AC08493-B94A-4DAB-A85E-662B99B7F32E}" destId="{408A6C89-F10D-4BB8-8F25-380D0F673631}" srcOrd="2" destOrd="0" parTransId="{196040F4-482A-4AE1-B2E0-99E1F983D2D3}" sibTransId="{CBDC8D2C-FB9D-4450-9105-B1517C9E098E}"/>
    <dgm:cxn modelId="{2471423A-7123-42E5-B1C3-E1F944FFE05B}" type="presOf" srcId="{CBDC8D2C-FB9D-4450-9105-B1517C9E098E}" destId="{C2201859-F551-41DF-BF2C-7AA1CC767049}" srcOrd="1" destOrd="0" presId="urn:microsoft.com/office/officeart/2005/8/layout/process2"/>
    <dgm:cxn modelId="{88E45588-756A-47CF-979D-F823CFB1C29A}" type="presOf" srcId="{B21BFA2F-B24E-412F-8F77-F2E832B57DF7}" destId="{A0702A2B-A0E6-4338-BD1E-09D7F144BDA8}" srcOrd="0" destOrd="0" presId="urn:microsoft.com/office/officeart/2005/8/layout/process2"/>
    <dgm:cxn modelId="{2FA37641-C1A1-4A3A-A747-C43C0A1327D1}" srcId="{2AC08493-B94A-4DAB-A85E-662B99B7F32E}" destId="{1597A771-0633-48D5-B8E4-1A74F9C95F16}" srcOrd="3" destOrd="0" parTransId="{260C96B5-A50F-4CA8-9C27-70E4BF2077C6}" sibTransId="{35ED0267-3982-4D17-A5C7-2DDFDC62ABB4}"/>
    <dgm:cxn modelId="{977B7669-11B1-4587-AB07-67A3563FB864}" srcId="{2AC08493-B94A-4DAB-A85E-662B99B7F32E}" destId="{ED27A253-DFF0-49B2-B002-3B4F52572E58}" srcOrd="1" destOrd="0" parTransId="{F56EA377-CD67-413E-B005-928EC70A5717}" sibTransId="{488A03C4-4637-4E72-A418-81F8EE16F6FB}"/>
    <dgm:cxn modelId="{C5187CEC-541E-4D1C-80AC-FB91B469878A}" srcId="{2AC08493-B94A-4DAB-A85E-662B99B7F32E}" destId="{DF9D089D-2185-420F-8F9D-9FF353631DB8}" srcOrd="5" destOrd="0" parTransId="{9E8BEC0F-0E66-49A7-8179-822598EFE804}" sibTransId="{5F81ACE4-EE83-4898-87EF-2E134617632E}"/>
    <dgm:cxn modelId="{340075BC-21F8-4547-A6CB-42B94B916633}" type="presOf" srcId="{35ED0267-3982-4D17-A5C7-2DDFDC62ABB4}" destId="{08553E69-EB15-405D-9651-D21BDB848ED9}" srcOrd="0" destOrd="0" presId="urn:microsoft.com/office/officeart/2005/8/layout/process2"/>
    <dgm:cxn modelId="{6FD0CB5D-62C7-4DD1-8246-26C72CFABE70}" type="presOf" srcId="{1597A771-0633-48D5-B8E4-1A74F9C95F16}" destId="{ECBF9806-B829-4352-B9D3-FCEBC68E3C2C}" srcOrd="0" destOrd="0" presId="urn:microsoft.com/office/officeart/2005/8/layout/process2"/>
    <dgm:cxn modelId="{E43BECA7-A77D-43C0-B0B1-A53A1840204D}" type="presOf" srcId="{D6153836-F071-473E-B957-CF913535AF37}" destId="{49D18D0A-70DB-42AB-AA57-D0A8E7EE7D08}" srcOrd="0" destOrd="0" presId="urn:microsoft.com/office/officeart/2005/8/layout/process2"/>
    <dgm:cxn modelId="{E17435CB-4BD6-4C48-9ABF-34ED6FB9CF80}" type="presOf" srcId="{408A6C89-F10D-4BB8-8F25-380D0F673631}" destId="{5EDD970D-5351-4371-882E-28A800F0B1F6}" srcOrd="0" destOrd="0" presId="urn:microsoft.com/office/officeart/2005/8/layout/process2"/>
    <dgm:cxn modelId="{D555F497-4E14-4A6B-BD55-4F5DD36FBB8C}" type="presOf" srcId="{2AC08493-B94A-4DAB-A85E-662B99B7F32E}" destId="{E4A4777B-A44E-49BA-9126-487962ED926E}" srcOrd="0" destOrd="0" presId="urn:microsoft.com/office/officeart/2005/8/layout/process2"/>
    <dgm:cxn modelId="{742CCC0D-2911-4708-A99F-10E99E031EE6}" type="presOf" srcId="{ED27A253-DFF0-49B2-B002-3B4F52572E58}" destId="{1374CBF7-256E-4CDB-91B7-A1E4B1DA9E2C}" srcOrd="0" destOrd="0" presId="urn:microsoft.com/office/officeart/2005/8/layout/process2"/>
    <dgm:cxn modelId="{D79F7E33-247B-49B7-8ED6-77F2229F8CE6}" srcId="{2AC08493-B94A-4DAB-A85E-662B99B7F32E}" destId="{6D975372-D767-4CE9-B281-6EB8DF33E152}" srcOrd="4" destOrd="0" parTransId="{CE16B0DB-3283-4A3D-92E0-1D761C21DEE3}" sibTransId="{E9D65FE7-FBC7-4EAE-8179-DB21888610E3}"/>
    <dgm:cxn modelId="{21E85D5D-DD5A-497F-B691-53BF28013C8A}" srcId="{2AC08493-B94A-4DAB-A85E-662B99B7F32E}" destId="{47E02D53-CF6F-4E61-A587-6465C814ABDE}" srcOrd="6" destOrd="0" parTransId="{AF5B099A-E820-4366-95A1-E5FB1C728484}" sibTransId="{8A6DF842-A067-42E6-8A31-003984EB6220}"/>
    <dgm:cxn modelId="{583C8F58-F34A-4EC9-B5DE-7AF3E3354947}" type="presOf" srcId="{488A03C4-4637-4E72-A418-81F8EE16F6FB}" destId="{6F7D9158-E87D-4578-91F6-3B26E704CE9C}" srcOrd="1" destOrd="0" presId="urn:microsoft.com/office/officeart/2005/8/layout/process2"/>
    <dgm:cxn modelId="{E92CF87A-45B1-43D2-AB47-71005A111B7A}" type="presOf" srcId="{5F81ACE4-EE83-4898-87EF-2E134617632E}" destId="{21216646-C11A-48CB-B2C8-C2E69A30C5BC}" srcOrd="1" destOrd="0" presId="urn:microsoft.com/office/officeart/2005/8/layout/process2"/>
    <dgm:cxn modelId="{87F38247-AAA9-4B88-A6C0-0416E6F4A03E}" type="presOf" srcId="{488A03C4-4637-4E72-A418-81F8EE16F6FB}" destId="{862C0770-6FE2-4F19-B57F-E7F2C25B3090}" srcOrd="0" destOrd="0" presId="urn:microsoft.com/office/officeart/2005/8/layout/process2"/>
    <dgm:cxn modelId="{577DBE1B-8627-4A6B-BD24-2CE7743D8E88}" type="presOf" srcId="{35ED0267-3982-4D17-A5C7-2DDFDC62ABB4}" destId="{171A9CCB-56E2-4846-A479-0BB75A3EB418}" srcOrd="1" destOrd="0" presId="urn:microsoft.com/office/officeart/2005/8/layout/process2"/>
    <dgm:cxn modelId="{DD636849-EB20-4886-AFCC-C5C7E3FFDC4C}" type="presOf" srcId="{6D975372-D767-4CE9-B281-6EB8DF33E152}" destId="{907F4D8C-B577-4C2B-B5AD-42724C3D06EB}" srcOrd="0" destOrd="0" presId="urn:microsoft.com/office/officeart/2005/8/layout/process2"/>
    <dgm:cxn modelId="{1375FDDF-3305-4AFA-815E-AB79BCC8AC89}" type="presOf" srcId="{CBDC8D2C-FB9D-4450-9105-B1517C9E098E}" destId="{FB39477B-D542-4DD1-B741-32962670A6B1}" srcOrd="0" destOrd="0" presId="urn:microsoft.com/office/officeart/2005/8/layout/process2"/>
    <dgm:cxn modelId="{3B0AE879-599C-4A64-BEF1-6E53B32A2867}" type="presOf" srcId="{D6153836-F071-473E-B957-CF913535AF37}" destId="{767BE440-5FC7-4374-989E-186038075D45}" srcOrd="1" destOrd="0" presId="urn:microsoft.com/office/officeart/2005/8/layout/process2"/>
    <dgm:cxn modelId="{3CB59482-C23A-4FE5-B68A-25A0FA77E96D}" type="presParOf" srcId="{E4A4777B-A44E-49BA-9126-487962ED926E}" destId="{A0702A2B-A0E6-4338-BD1E-09D7F144BDA8}" srcOrd="0" destOrd="0" presId="urn:microsoft.com/office/officeart/2005/8/layout/process2"/>
    <dgm:cxn modelId="{72B41726-E004-4BE7-8EA4-643E504CDFE8}" type="presParOf" srcId="{E4A4777B-A44E-49BA-9126-487962ED926E}" destId="{49D18D0A-70DB-42AB-AA57-D0A8E7EE7D08}" srcOrd="1" destOrd="0" presId="urn:microsoft.com/office/officeart/2005/8/layout/process2"/>
    <dgm:cxn modelId="{A43B1713-BB35-401B-B1ED-8F44565BCC38}" type="presParOf" srcId="{49D18D0A-70DB-42AB-AA57-D0A8E7EE7D08}" destId="{767BE440-5FC7-4374-989E-186038075D45}" srcOrd="0" destOrd="0" presId="urn:microsoft.com/office/officeart/2005/8/layout/process2"/>
    <dgm:cxn modelId="{F302E5C4-7183-4EA4-B028-72841030F44C}" type="presParOf" srcId="{E4A4777B-A44E-49BA-9126-487962ED926E}" destId="{1374CBF7-256E-4CDB-91B7-A1E4B1DA9E2C}" srcOrd="2" destOrd="0" presId="urn:microsoft.com/office/officeart/2005/8/layout/process2"/>
    <dgm:cxn modelId="{657707E8-EAC7-437C-96F8-5C373994F354}" type="presParOf" srcId="{E4A4777B-A44E-49BA-9126-487962ED926E}" destId="{862C0770-6FE2-4F19-B57F-E7F2C25B3090}" srcOrd="3" destOrd="0" presId="urn:microsoft.com/office/officeart/2005/8/layout/process2"/>
    <dgm:cxn modelId="{A10CED5A-FE04-4408-8BA3-417389C6B6C8}" type="presParOf" srcId="{862C0770-6FE2-4F19-B57F-E7F2C25B3090}" destId="{6F7D9158-E87D-4578-91F6-3B26E704CE9C}" srcOrd="0" destOrd="0" presId="urn:microsoft.com/office/officeart/2005/8/layout/process2"/>
    <dgm:cxn modelId="{8FFF67B7-EF2F-4E6F-AC3B-90DAA84B2A55}" type="presParOf" srcId="{E4A4777B-A44E-49BA-9126-487962ED926E}" destId="{5EDD970D-5351-4371-882E-28A800F0B1F6}" srcOrd="4" destOrd="0" presId="urn:microsoft.com/office/officeart/2005/8/layout/process2"/>
    <dgm:cxn modelId="{3D3FC5A0-147C-470A-A887-B11E8046CC6B}" type="presParOf" srcId="{E4A4777B-A44E-49BA-9126-487962ED926E}" destId="{FB39477B-D542-4DD1-B741-32962670A6B1}" srcOrd="5" destOrd="0" presId="urn:microsoft.com/office/officeart/2005/8/layout/process2"/>
    <dgm:cxn modelId="{35FCEAA3-7773-4FC5-9C52-2025565F02C8}" type="presParOf" srcId="{FB39477B-D542-4DD1-B741-32962670A6B1}" destId="{C2201859-F551-41DF-BF2C-7AA1CC767049}" srcOrd="0" destOrd="0" presId="urn:microsoft.com/office/officeart/2005/8/layout/process2"/>
    <dgm:cxn modelId="{4160E4B1-9A33-4C79-B1A5-F9E3B7CF23BB}" type="presParOf" srcId="{E4A4777B-A44E-49BA-9126-487962ED926E}" destId="{ECBF9806-B829-4352-B9D3-FCEBC68E3C2C}" srcOrd="6" destOrd="0" presId="urn:microsoft.com/office/officeart/2005/8/layout/process2"/>
    <dgm:cxn modelId="{65185175-2D77-4039-BE0A-6E7CB9F72D15}" type="presParOf" srcId="{E4A4777B-A44E-49BA-9126-487962ED926E}" destId="{08553E69-EB15-405D-9651-D21BDB848ED9}" srcOrd="7" destOrd="0" presId="urn:microsoft.com/office/officeart/2005/8/layout/process2"/>
    <dgm:cxn modelId="{369BC9AA-C09A-47C4-9BA5-0CF3042ACBDA}" type="presParOf" srcId="{08553E69-EB15-405D-9651-D21BDB848ED9}" destId="{171A9CCB-56E2-4846-A479-0BB75A3EB418}" srcOrd="0" destOrd="0" presId="urn:microsoft.com/office/officeart/2005/8/layout/process2"/>
    <dgm:cxn modelId="{4A447147-9417-4869-A2ED-3DB4E43B6FCF}" type="presParOf" srcId="{E4A4777B-A44E-49BA-9126-487962ED926E}" destId="{907F4D8C-B577-4C2B-B5AD-42724C3D06EB}" srcOrd="8" destOrd="0" presId="urn:microsoft.com/office/officeart/2005/8/layout/process2"/>
    <dgm:cxn modelId="{06F413CA-EB30-47C9-A10F-7AF8D8A81430}" type="presParOf" srcId="{E4A4777B-A44E-49BA-9126-487962ED926E}" destId="{25D21ED0-53A9-4B26-80FD-85E7599F9DF0}" srcOrd="9" destOrd="0" presId="urn:microsoft.com/office/officeart/2005/8/layout/process2"/>
    <dgm:cxn modelId="{6D5B3C0B-D799-4C6D-B2BA-DAD2681A2BAA}" type="presParOf" srcId="{25D21ED0-53A9-4B26-80FD-85E7599F9DF0}" destId="{6782B3AC-61C3-484B-BCBA-E4A80E4C7A25}" srcOrd="0" destOrd="0" presId="urn:microsoft.com/office/officeart/2005/8/layout/process2"/>
    <dgm:cxn modelId="{37BB5354-F6D5-4E30-BF3C-32EECDD6C41E}" type="presParOf" srcId="{E4A4777B-A44E-49BA-9126-487962ED926E}" destId="{3CB89A6F-636B-4959-B096-4E428931B658}" srcOrd="10" destOrd="0" presId="urn:microsoft.com/office/officeart/2005/8/layout/process2"/>
    <dgm:cxn modelId="{B682C5DF-ABD0-4B52-A504-92073590532F}" type="presParOf" srcId="{E4A4777B-A44E-49BA-9126-487962ED926E}" destId="{0E0A0183-DCFE-4CB4-AE00-5C5187F1B17F}" srcOrd="11" destOrd="0" presId="urn:microsoft.com/office/officeart/2005/8/layout/process2"/>
    <dgm:cxn modelId="{80891673-E400-4708-A450-D884579BF106}" type="presParOf" srcId="{0E0A0183-DCFE-4CB4-AE00-5C5187F1B17F}" destId="{21216646-C11A-48CB-B2C8-C2E69A30C5BC}" srcOrd="0" destOrd="0" presId="urn:microsoft.com/office/officeart/2005/8/layout/process2"/>
    <dgm:cxn modelId="{47B7619A-5043-41A0-AB62-BBC52DA7D079}" type="presParOf" srcId="{E4A4777B-A44E-49BA-9126-487962ED926E}" destId="{02508DAC-D727-4680-B4AF-4E25E0F154A3}" srcOrd="12" destOrd="0" presId="urn:microsoft.com/office/officeart/2005/8/layout/process2"/>
  </dgm:cxnLst>
  <dgm:bg/>
  <dgm:whole/>
</dgm:dataModel>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8" Type="http://schemas.microsoft.com/office/2006/relationships/legacyDiagramText" Target="legacyDiagramText8.bin"/><Relationship Id="rId3" Type="http://schemas.microsoft.com/office/2006/relationships/legacyDiagramText" Target="legacyDiagramText3.bin"/><Relationship Id="rId7" Type="http://schemas.microsoft.com/office/2006/relationships/legacyDiagramText" Target="legacyDiagramText7.bin"/><Relationship Id="rId2" Type="http://schemas.microsoft.com/office/2006/relationships/legacyDiagramText" Target="legacyDiagramText2.bin"/><Relationship Id="rId1" Type="http://schemas.microsoft.com/office/2006/relationships/legacyDiagramText" Target="legacyDiagramText1.bin"/><Relationship Id="rId6" Type="http://schemas.microsoft.com/office/2006/relationships/legacyDiagramText" Target="legacyDiagramText6.bin"/><Relationship Id="rId5" Type="http://schemas.microsoft.com/office/2006/relationships/legacyDiagramText" Target="legacyDiagramText5.bin"/><Relationship Id="rId10" Type="http://schemas.microsoft.com/office/2006/relationships/legacyDiagramText" Target="legacyDiagramText10.bin"/><Relationship Id="rId4" Type="http://schemas.microsoft.com/office/2006/relationships/legacyDiagramText" Target="legacyDiagramText4.bin"/><Relationship Id="rId9" Type="http://schemas.microsoft.com/office/2006/relationships/legacyDiagramText" Target="legacyDiagramText9.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F78E52-FB00-4C0D-87EF-F00756C81180}" type="datetimeFigureOut">
              <a:rPr lang="en-US" smtClean="0"/>
              <a:pPr/>
              <a:t>11/3/2017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8E856A-D413-4A81-9205-65D2DE4D69C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marL="273050" indent="-273050">
              <a:lnSpc>
                <a:spcPct val="90000"/>
              </a:lnSpc>
            </a:pPr>
            <a:endParaRPr lang="en-US" sz="1000" smtClean="0">
              <a:cs typeface="Arial" charset="0"/>
            </a:endParaRPr>
          </a:p>
        </p:txBody>
      </p:sp>
      <p:sp>
        <p:nvSpPr>
          <p:cNvPr id="59396" name="Slide Number Placeholder 3"/>
          <p:cNvSpPr>
            <a:spLocks noGrp="1"/>
          </p:cNvSpPr>
          <p:nvPr>
            <p:ph type="sldNum" sz="quarter" idx="5"/>
          </p:nvPr>
        </p:nvSpPr>
        <p:spPr>
          <a:noFill/>
        </p:spPr>
        <p:txBody>
          <a:bodyPr/>
          <a:lstStyle/>
          <a:p>
            <a:fld id="{7A8FDA3E-BB9B-4D11-9F7D-CB3C84F3A1A5}" type="slidenum">
              <a:rPr lang="en-US" smtClean="0"/>
              <a:pPr/>
              <a:t>6</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A2DF00BB-65D0-4FFF-A223-B76CC7D26D2F}" type="slidenum">
              <a:rPr lang="en-US" smtClean="0"/>
              <a:pPr/>
              <a:t>38</a:t>
            </a:fld>
            <a:endParaRPr lang="en-US"/>
          </a:p>
        </p:txBody>
      </p:sp>
    </p:spTree>
    <p:extLst>
      <p:ext uri="{BB962C8B-B14F-4D97-AF65-F5344CB8AC3E}">
        <p14:creationId xmlns="" xmlns:p14="http://schemas.microsoft.com/office/powerpoint/2010/main" val="1536605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78EE56-066F-4616-9F45-6FB0019DFD93}" type="datetimeFigureOut">
              <a:rPr lang="en-US" smtClean="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FAF08-F537-4E71-8D3C-373EB682998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78EE56-066F-4616-9F45-6FB0019DFD93}" type="datetimeFigureOut">
              <a:rPr lang="en-US" smtClean="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FAF08-F537-4E71-8D3C-373EB682998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78EE56-066F-4616-9F45-6FB0019DFD93}" type="datetimeFigureOut">
              <a:rPr lang="en-US" smtClean="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FAF08-F537-4E71-8D3C-373EB682998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78EE56-066F-4616-9F45-6FB0019DFD93}" type="datetimeFigureOut">
              <a:rPr lang="en-US" smtClean="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FAF08-F537-4E71-8D3C-373EB682998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78EE56-066F-4616-9F45-6FB0019DFD93}" type="datetimeFigureOut">
              <a:rPr lang="en-US" smtClean="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FAF08-F537-4E71-8D3C-373EB682998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78EE56-066F-4616-9F45-6FB0019DFD93}" type="datetimeFigureOut">
              <a:rPr lang="en-US" smtClean="0"/>
              <a:pPr/>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9FAF08-F537-4E71-8D3C-373EB682998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78EE56-066F-4616-9F45-6FB0019DFD93}" type="datetimeFigureOut">
              <a:rPr lang="en-US" smtClean="0"/>
              <a:pPr/>
              <a:t>11/3/2017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9FAF08-F537-4E71-8D3C-373EB682998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78EE56-066F-4616-9F45-6FB0019DFD93}" type="datetimeFigureOut">
              <a:rPr lang="en-US" smtClean="0"/>
              <a:pPr/>
              <a:t>11/3/2017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9FAF08-F537-4E71-8D3C-373EB682998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78EE56-066F-4616-9F45-6FB0019DFD93}" type="datetimeFigureOut">
              <a:rPr lang="en-US" smtClean="0"/>
              <a:pPr/>
              <a:t>11/3/2017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9FAF08-F537-4E71-8D3C-373EB682998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78EE56-066F-4616-9F45-6FB0019DFD93}" type="datetimeFigureOut">
              <a:rPr lang="en-US" smtClean="0"/>
              <a:pPr/>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9FAF08-F537-4E71-8D3C-373EB682998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78EE56-066F-4616-9F45-6FB0019DFD93}" type="datetimeFigureOut">
              <a:rPr lang="en-US" smtClean="0"/>
              <a:pPr/>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9FAF08-F537-4E71-8D3C-373EB682998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78EE56-066F-4616-9F45-6FB0019DFD93}" type="datetimeFigureOut">
              <a:rPr lang="en-US" smtClean="0"/>
              <a:pPr/>
              <a:t>11/3/2017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9FAF08-F537-4E71-8D3C-373EB682998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4"/>
          <p:cNvSpPr>
            <a:spLocks noGrp="1" noChangeArrowheads="1"/>
          </p:cNvSpPr>
          <p:nvPr>
            <p:ph type="title"/>
          </p:nvPr>
        </p:nvSpPr>
        <p:spPr>
          <a:xfrm>
            <a:off x="457200" y="2057400"/>
            <a:ext cx="8229600" cy="1143000"/>
          </a:xfrm>
        </p:spPr>
        <p:txBody>
          <a:bodyPr rtlCol="0" anchor="t">
            <a:normAutofit fontScale="90000"/>
          </a:bodyPr>
          <a:lstStyle/>
          <a:p>
            <a:pPr eaLnBrk="1" fontAlgn="auto" hangingPunct="1">
              <a:spcAft>
                <a:spcPts val="0"/>
              </a:spcAft>
              <a:defRPr/>
            </a:pPr>
            <a:r>
              <a:rPr lang="en-US" sz="4000" dirty="0" err="1" smtClean="0"/>
              <a:t>Sharda</a:t>
            </a:r>
            <a:r>
              <a:rPr lang="en-US" sz="4000" dirty="0" smtClean="0"/>
              <a:t> University</a:t>
            </a:r>
            <a:br>
              <a:rPr lang="en-US" sz="4000" dirty="0" smtClean="0"/>
            </a:br>
            <a:r>
              <a:rPr lang="en-US" sz="4000" dirty="0" smtClean="0"/>
              <a:t>Unit 2 </a:t>
            </a:r>
            <a:br>
              <a:rPr lang="en-US" sz="4000" dirty="0" smtClean="0"/>
            </a:br>
            <a:r>
              <a:rPr lang="en-US" sz="4000" dirty="0" smtClean="0"/>
              <a:t>Planning</a:t>
            </a:r>
            <a:br>
              <a:rPr lang="en-US" sz="4000" dirty="0" smtClean="0"/>
            </a:br>
            <a:r>
              <a:rPr lang="en-US" sz="4000" dirty="0" smtClean="0"/>
              <a:t/>
            </a:r>
            <a:br>
              <a:rPr lang="en-US" sz="4000" dirty="0" smtClean="0"/>
            </a:br>
            <a:r>
              <a:rPr lang="en-US" sz="4000" dirty="0" smtClean="0"/>
              <a:t>By</a:t>
            </a:r>
            <a:br>
              <a:rPr lang="en-US" sz="4000" dirty="0" smtClean="0"/>
            </a:br>
            <a:r>
              <a:rPr lang="en-US" sz="2400" dirty="0" err="1" smtClean="0"/>
              <a:t>Neeti</a:t>
            </a:r>
            <a:r>
              <a:rPr lang="en-US" sz="2400" dirty="0" smtClean="0"/>
              <a:t> </a:t>
            </a:r>
            <a:r>
              <a:rPr lang="en-US" sz="2400" dirty="0" err="1" smtClean="0"/>
              <a:t>Saxena</a:t>
            </a:r>
            <a:r>
              <a:rPr lang="en-US" sz="2400" dirty="0" smtClean="0"/>
              <a:t/>
            </a:r>
            <a:br>
              <a:rPr lang="en-US" sz="2400" dirty="0" smtClean="0"/>
            </a:br>
            <a:r>
              <a:rPr lang="en-US" sz="2400" dirty="0" smtClean="0"/>
              <a:t>Assistant Professor</a:t>
            </a:r>
            <a:r>
              <a:rPr lang="en-US" sz="4000" dirty="0" smtClean="0"/>
              <a:t/>
            </a:r>
            <a:br>
              <a:rPr lang="en-US" sz="4000" dirty="0" smtClean="0"/>
            </a:br>
            <a:endParaRPr lang="en-US" sz="4000" dirty="0" smtClean="0"/>
          </a:p>
        </p:txBody>
      </p:sp>
      <p:sp>
        <p:nvSpPr>
          <p:cNvPr id="2" name="Slide Number Placeholder 2"/>
          <p:cNvSpPr>
            <a:spLocks noGrp="1"/>
          </p:cNvSpPr>
          <p:nvPr>
            <p:ph type="sldNum" sz="quarter" idx="10"/>
          </p:nvPr>
        </p:nvSpPr>
        <p:spPr>
          <a:xfrm>
            <a:off x="6553200" y="6356350"/>
            <a:ext cx="2133600" cy="365125"/>
          </a:xfrm>
          <a:noFill/>
        </p:spPr>
        <p:txBody>
          <a:bodyPr/>
          <a:lstStyle/>
          <a:p>
            <a:fld id="{C12B39C2-1531-42A1-8D59-8B435C45B976}" type="slidenum">
              <a:rPr lang="en-US" smtClean="0"/>
              <a:pPr/>
              <a:t>1</a:t>
            </a:fld>
            <a:endParaRPr lang="en-US"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914400" y="76200"/>
            <a:ext cx="7772400" cy="1143000"/>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latin typeface="Berlin Sans FB Demi" pitchFamily="34" charset="0"/>
              </a:rPr>
              <a:t>STRATEGIC PLANNING- contd….</a:t>
            </a:r>
            <a:endParaRPr lang="en-US" smtClean="0"/>
          </a:p>
        </p:txBody>
      </p:sp>
      <p:sp>
        <p:nvSpPr>
          <p:cNvPr id="3" name="Content Placeholder 2"/>
          <p:cNvSpPr>
            <a:spLocks noGrp="1"/>
          </p:cNvSpPr>
          <p:nvPr>
            <p:ph idx="1"/>
          </p:nvPr>
        </p:nvSpPr>
        <p:spPr/>
        <p:txBody>
          <a:bodyPr>
            <a:normAutofit lnSpcReduction="10000"/>
          </a:bodyPr>
          <a:lstStyle/>
          <a:p>
            <a:pPr marL="273050" indent="-273050">
              <a:lnSpc>
                <a:spcPct val="90000"/>
              </a:lnSpc>
              <a:defRPr/>
            </a:pPr>
            <a:r>
              <a:rPr lang="en-US" sz="2800" dirty="0" smtClean="0"/>
              <a:t>It requires large amounts of information and tends to encompass the entire scope of activity of an organization.</a:t>
            </a:r>
          </a:p>
          <a:p>
            <a:pPr marL="273050" indent="-273050">
              <a:lnSpc>
                <a:spcPct val="90000"/>
              </a:lnSpc>
              <a:buFont typeface="Wingdings 2" pitchFamily="18" charset="2"/>
              <a:buNone/>
              <a:defRPr/>
            </a:pPr>
            <a:endParaRPr lang="en-US" sz="2800" dirty="0" smtClean="0"/>
          </a:p>
          <a:p>
            <a:pPr marL="273050" indent="-273050">
              <a:lnSpc>
                <a:spcPct val="80000"/>
              </a:lnSpc>
              <a:defRPr/>
            </a:pPr>
            <a:r>
              <a:rPr lang="en-US" sz="2800" dirty="0" smtClean="0"/>
              <a:t>It constitutes the point of reference or framework for other planning, especially tactical planning.  </a:t>
            </a:r>
          </a:p>
          <a:p>
            <a:pPr marL="273050" indent="-273050">
              <a:lnSpc>
                <a:spcPct val="80000"/>
              </a:lnSpc>
              <a:buFont typeface="Wingdings 2" pitchFamily="18" charset="2"/>
              <a:buNone/>
              <a:defRPr/>
            </a:pPr>
            <a:endParaRPr lang="en-US" sz="2800" dirty="0" smtClean="0"/>
          </a:p>
          <a:p>
            <a:pPr marL="273050" indent="-273050">
              <a:lnSpc>
                <a:spcPct val="80000"/>
              </a:lnSpc>
              <a:defRPr/>
            </a:pPr>
            <a:r>
              <a:rPr lang="en-US" sz="2800" dirty="0" smtClean="0"/>
              <a:t>Involves only the senior managers of an organization. . </a:t>
            </a:r>
          </a:p>
          <a:p>
            <a:pPr marL="273050" indent="-273050">
              <a:lnSpc>
                <a:spcPct val="80000"/>
              </a:lnSpc>
              <a:buFont typeface="Wingdings 2" pitchFamily="18" charset="2"/>
              <a:buNone/>
              <a:defRPr/>
            </a:pPr>
            <a:endParaRPr lang="en-US" sz="2800" dirty="0" smtClean="0"/>
          </a:p>
          <a:p>
            <a:pPr marL="273050" indent="-273050">
              <a:lnSpc>
                <a:spcPct val="80000"/>
              </a:lnSpc>
              <a:defRPr/>
            </a:pPr>
            <a:r>
              <a:rPr lang="en-US" sz="2800" dirty="0" smtClean="0"/>
              <a:t>Strategic planning is usually conducted from the perspective of the organization as a whole. </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lang="en-US" smtClean="0"/>
          </a:p>
        </p:txBody>
      </p:sp>
      <p:sp>
        <p:nvSpPr>
          <p:cNvPr id="13315"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lang="en-US" smtClean="0"/>
          </a:p>
        </p:txBody>
      </p:sp>
      <p:pic>
        <p:nvPicPr>
          <p:cNvPr id="13316" name="Picture 2" descr="D:\Amity\Sem V- 2010\Management Foundations\Management Foundations\planning\strategic planning\bus planning.jpg"/>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bwMode="auto">
          <a:xfrm>
            <a:off x="914400" y="76200"/>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smtClean="0">
                <a:latin typeface="Berlin Sans FB Demi" pitchFamily="34" charset="0"/>
              </a:rPr>
              <a:t>STRATEGIC PLANNING</a:t>
            </a:r>
          </a:p>
        </p:txBody>
      </p:sp>
      <p:sp>
        <p:nvSpPr>
          <p:cNvPr id="3" name="Content Placeholder 2"/>
          <p:cNvSpPr>
            <a:spLocks noGrp="1"/>
          </p:cNvSpPr>
          <p:nvPr>
            <p:ph idx="1"/>
          </p:nvPr>
        </p:nvSpPr>
        <p:spPr/>
        <p:txBody>
          <a:bodyPr>
            <a:normAutofit fontScale="85000" lnSpcReduction="10000"/>
          </a:bodyPr>
          <a:lstStyle/>
          <a:p>
            <a:pPr>
              <a:buFont typeface="Wingdings" pitchFamily="2" charset="2"/>
              <a:buChar char="ü"/>
              <a:defRPr/>
            </a:pPr>
            <a:r>
              <a:rPr lang="en-US" b="1" dirty="0" smtClean="0"/>
              <a:t>STRATEGIC PLANNING </a:t>
            </a:r>
            <a:r>
              <a:rPr lang="en-US" dirty="0" smtClean="0"/>
              <a:t>is a process that involves:</a:t>
            </a:r>
          </a:p>
          <a:p>
            <a:pPr>
              <a:defRPr/>
            </a:pPr>
            <a:r>
              <a:rPr lang="en-US" sz="2400" dirty="0" smtClean="0"/>
              <a:t>review of market conditions</a:t>
            </a:r>
          </a:p>
          <a:p>
            <a:pPr>
              <a:defRPr/>
            </a:pPr>
            <a:r>
              <a:rPr lang="en-US" sz="2400" dirty="0" smtClean="0"/>
              <a:t>customer needs</a:t>
            </a:r>
          </a:p>
          <a:p>
            <a:pPr>
              <a:defRPr/>
            </a:pPr>
            <a:r>
              <a:rPr lang="en-US" sz="2400" dirty="0" smtClean="0"/>
              <a:t>competitive strengths and weaknesses</a:t>
            </a:r>
          </a:p>
          <a:p>
            <a:pPr>
              <a:defRPr/>
            </a:pPr>
            <a:r>
              <a:rPr lang="en-US" sz="2400" dirty="0" smtClean="0"/>
              <a:t>sociopolitical, legal and economic </a:t>
            </a:r>
          </a:p>
          <a:p>
            <a:pPr>
              <a:buFontTx/>
              <a:buNone/>
              <a:defRPr/>
            </a:pPr>
            <a:r>
              <a:rPr lang="en-US" sz="2400" dirty="0" smtClean="0"/>
              <a:t>conditions</a:t>
            </a:r>
          </a:p>
          <a:p>
            <a:pPr>
              <a:defRPr/>
            </a:pPr>
            <a:r>
              <a:rPr lang="en-US" sz="2400" dirty="0" smtClean="0"/>
              <a:t>technological developments</a:t>
            </a:r>
          </a:p>
          <a:p>
            <a:pPr>
              <a:defRPr/>
            </a:pPr>
            <a:r>
              <a:rPr lang="en-US" sz="2400" dirty="0" smtClean="0"/>
              <a:t>availability of resources that lead to the specific opportunities or threats facing the organization.</a:t>
            </a:r>
          </a:p>
          <a:p>
            <a:pPr>
              <a:buFont typeface="Wingdings" pitchFamily="2" charset="2"/>
              <a:buChar char="ü"/>
              <a:defRPr/>
            </a:pPr>
            <a:r>
              <a:rPr lang="en-US" dirty="0" smtClean="0"/>
              <a:t>It involves taking information from the environment and deciding upon the organizational mission and upon objectives, strategies and a strategic architecture.</a:t>
            </a:r>
            <a:endParaRPr lang="en-US" dirty="0"/>
          </a:p>
        </p:txBody>
      </p:sp>
      <p:pic>
        <p:nvPicPr>
          <p:cNvPr id="14340" name="Picture 6" descr="j0090344"/>
          <p:cNvPicPr>
            <a:picLocks noChangeAspect="1" noChangeArrowheads="1"/>
          </p:cNvPicPr>
          <p:nvPr/>
        </p:nvPicPr>
        <p:blipFill>
          <a:blip r:embed="rId2"/>
          <a:srcRect/>
          <a:stretch>
            <a:fillRect/>
          </a:stretch>
        </p:blipFill>
        <p:spPr bwMode="auto">
          <a:xfrm>
            <a:off x="6059488" y="2209800"/>
            <a:ext cx="3008312" cy="182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8229600" cy="1143000"/>
          </a:xfrm>
        </p:spPr>
        <p:txBody>
          <a:bodyPr>
            <a:normAutofit fontScale="90000"/>
          </a:bodyPr>
          <a:lstStyle/>
          <a:p>
            <a:pPr>
              <a:defRPr/>
            </a:pPr>
            <a:r>
              <a:rPr lang="en-US" dirty="0" smtClean="0">
                <a:latin typeface="Berlin Sans FB Demi" pitchFamily="34" charset="0"/>
              </a:rPr>
              <a:t>STRATEGIC PLANNING PROCESS </a:t>
            </a:r>
            <a:endParaRPr lang="en-US" dirty="0"/>
          </a:p>
        </p:txBody>
      </p:sp>
      <p:pic>
        <p:nvPicPr>
          <p:cNvPr id="4" name="Picture 47"/>
          <p:cNvPicPr>
            <a:picLocks noChangeAspect="1" noChangeArrowheads="1"/>
          </p:cNvPicPr>
          <p:nvPr/>
        </p:nvPicPr>
        <p:blipFill>
          <a:blip r:embed="rId2"/>
          <a:srcRect/>
          <a:stretch>
            <a:fillRect/>
          </a:stretch>
        </p:blipFill>
        <p:spPr bwMode="auto">
          <a:xfrm>
            <a:off x="381000" y="1981200"/>
            <a:ext cx="8382000" cy="4267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D:\Amity\Sem V- 2010\Management Foundations\Management Foundations\MBO's\000-1.jpg"/>
          <p:cNvPicPr>
            <a:picLocks noChangeAspect="1" noChangeArrowheads="1"/>
          </p:cNvPicPr>
          <p:nvPr/>
        </p:nvPicPr>
        <p:blipFill>
          <a:blip r:embed="rId2"/>
          <a:srcRect/>
          <a:stretch>
            <a:fillRect/>
          </a:stretch>
        </p:blipFill>
        <p:spPr bwMode="auto">
          <a:xfrm>
            <a:off x="4724400" y="3276600"/>
            <a:ext cx="4419600" cy="3387725"/>
          </a:xfrm>
          <a:prstGeom prst="rect">
            <a:avLst/>
          </a:prstGeom>
          <a:noFill/>
          <a:ln w="9525">
            <a:noFill/>
            <a:miter lim="800000"/>
            <a:headEnd/>
            <a:tailEnd/>
          </a:ln>
        </p:spPr>
      </p:pic>
      <p:sp>
        <p:nvSpPr>
          <p:cNvPr id="17411" name="Rectangle 2"/>
          <p:cNvSpPr>
            <a:spLocks noGrp="1" noChangeArrowheads="1"/>
          </p:cNvSpPr>
          <p:nvPr>
            <p:ph type="title"/>
          </p:nvPr>
        </p:nvSpPr>
        <p:spPr bwMode="auto">
          <a:xfrm>
            <a:off x="533400" y="1066800"/>
            <a:ext cx="8229600" cy="1143000"/>
          </a:xfrm>
          <a:noFill/>
          <a:ln>
            <a:miter lim="800000"/>
            <a:headEnd/>
            <a:tailEnd/>
          </a:ln>
        </p:spPr>
        <p:txBody>
          <a:bodyPr vert="horz" wrap="square" lIns="0" tIns="45720" rIns="0" bIns="45720" numCol="1" anchor="t" anchorCtr="0" compatLnSpc="1">
            <a:prstTxWarp prst="textNoShape">
              <a:avLst/>
            </a:prstTxWarp>
          </a:bodyPr>
          <a:lstStyle/>
          <a:p>
            <a:r>
              <a:rPr lang="en-US" sz="2800" b="1" smtClean="0">
                <a:latin typeface="Berlin Sans FB Demi" pitchFamily="34" charset="0"/>
              </a:rPr>
              <a:t>WHY IS STRATEGIC PLANNING IMPORTANT?</a:t>
            </a:r>
          </a:p>
        </p:txBody>
      </p:sp>
      <p:sp>
        <p:nvSpPr>
          <p:cNvPr id="3" name="Content Placeholder 2"/>
          <p:cNvSpPr>
            <a:spLocks noGrp="1"/>
          </p:cNvSpPr>
          <p:nvPr>
            <p:ph idx="1"/>
          </p:nvPr>
        </p:nvSpPr>
        <p:spPr>
          <a:xfrm>
            <a:off x="228600" y="1600200"/>
            <a:ext cx="8686800" cy="4572000"/>
          </a:xfrm>
        </p:spPr>
        <p:txBody>
          <a:bodyPr>
            <a:normAutofit/>
          </a:bodyPr>
          <a:lstStyle/>
          <a:p>
            <a:pPr marL="461963" indent="-461963">
              <a:spcBef>
                <a:spcPct val="50000"/>
              </a:spcBef>
              <a:defRPr/>
            </a:pPr>
            <a:r>
              <a:rPr lang="en-US" sz="2800" b="1" dirty="0" smtClean="0">
                <a:solidFill>
                  <a:srgbClr val="FF0000"/>
                </a:solidFill>
              </a:rPr>
              <a:t>It results in higher organizational performance.</a:t>
            </a:r>
          </a:p>
          <a:p>
            <a:pPr marL="461963" indent="-461963">
              <a:spcBef>
                <a:spcPct val="50000"/>
              </a:spcBef>
              <a:defRPr/>
            </a:pPr>
            <a:r>
              <a:rPr lang="en-US" sz="2800" b="1" dirty="0" smtClean="0">
                <a:solidFill>
                  <a:srgbClr val="FF0000"/>
                </a:solidFill>
              </a:rPr>
              <a:t>It requires that managers examine and adapt to business environment changes.</a:t>
            </a:r>
          </a:p>
          <a:p>
            <a:pPr marL="461963" indent="-461963">
              <a:spcBef>
                <a:spcPct val="50000"/>
              </a:spcBef>
              <a:defRPr/>
            </a:pPr>
            <a:r>
              <a:rPr lang="en-US" sz="2800" b="1" dirty="0" smtClean="0">
                <a:solidFill>
                  <a:srgbClr val="FF0000"/>
                </a:solidFill>
              </a:rPr>
              <a:t>It coordinates diverse organizational units, helping them focus on organizational goals.</a:t>
            </a:r>
          </a:p>
          <a:p>
            <a:pPr marL="461963" indent="-461963">
              <a:spcBef>
                <a:spcPct val="50000"/>
              </a:spcBef>
              <a:defRPr/>
            </a:pPr>
            <a:r>
              <a:rPr lang="en-US" sz="2800" b="1" dirty="0" smtClean="0">
                <a:solidFill>
                  <a:srgbClr val="FF0000"/>
                </a:solidFill>
              </a:rPr>
              <a:t>It is very much involved in the managerial decision-making process.</a:t>
            </a:r>
          </a:p>
          <a:p>
            <a:pPr>
              <a:defRPr/>
            </a:pPr>
            <a:endParaRPr lang="en-US" sz="2800" dirty="0">
              <a:solidFill>
                <a:schemeClr val="accent2">
                  <a:lumMod val="60000"/>
                  <a:lumOff val="40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8434" name="Picture 4" descr="PE01914_"/>
          <p:cNvPicPr>
            <a:picLocks noChangeAspect="1" noChangeArrowheads="1"/>
          </p:cNvPicPr>
          <p:nvPr/>
        </p:nvPicPr>
        <p:blipFill>
          <a:blip r:embed="rId2"/>
          <a:srcRect/>
          <a:stretch>
            <a:fillRect/>
          </a:stretch>
        </p:blipFill>
        <p:spPr bwMode="auto">
          <a:xfrm>
            <a:off x="4941888" y="0"/>
            <a:ext cx="4202112" cy="2733675"/>
          </a:xfrm>
          <a:prstGeom prst="rect">
            <a:avLst/>
          </a:prstGeom>
          <a:noFill/>
          <a:ln w="9525">
            <a:noFill/>
            <a:miter lim="800000"/>
            <a:headEnd/>
            <a:tailEnd/>
          </a:ln>
        </p:spPr>
      </p:pic>
      <p:sp>
        <p:nvSpPr>
          <p:cNvPr id="18435" name="Title 1"/>
          <p:cNvSpPr>
            <a:spLocks noGrp="1"/>
          </p:cNvSpPr>
          <p:nvPr>
            <p:ph type="title"/>
          </p:nvPr>
        </p:nvSpPr>
        <p:spPr bwMode="auto">
          <a:xfrm>
            <a:off x="-609600" y="990600"/>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sz="3200" b="1" smtClean="0">
                <a:latin typeface="Berlin Sans FB Demi" pitchFamily="34" charset="0"/>
              </a:rPr>
              <a:t>TYPES OF ORGANIZATIONAL STRATEGIES</a:t>
            </a:r>
          </a:p>
        </p:txBody>
      </p:sp>
      <p:sp>
        <p:nvSpPr>
          <p:cNvPr id="3" name="Content Placeholder 2"/>
          <p:cNvSpPr>
            <a:spLocks noGrp="1"/>
          </p:cNvSpPr>
          <p:nvPr>
            <p:ph idx="1"/>
          </p:nvPr>
        </p:nvSpPr>
        <p:spPr>
          <a:xfrm>
            <a:off x="228600" y="2332038"/>
            <a:ext cx="8229600" cy="4525962"/>
          </a:xfrm>
        </p:spPr>
        <p:txBody>
          <a:bodyPr>
            <a:normAutofit fontScale="85000" lnSpcReduction="10000"/>
          </a:bodyPr>
          <a:lstStyle/>
          <a:p>
            <a:pPr>
              <a:spcBef>
                <a:spcPct val="50000"/>
              </a:spcBef>
              <a:buFont typeface="Wingdings" pitchFamily="2" charset="2"/>
              <a:buChar char="q"/>
              <a:defRPr/>
            </a:pPr>
            <a:r>
              <a:rPr lang="en-US" b="1" dirty="0" smtClean="0"/>
              <a:t>Corporate Strategy</a:t>
            </a:r>
          </a:p>
          <a:p>
            <a:pPr lvl="1">
              <a:spcBef>
                <a:spcPct val="50000"/>
              </a:spcBef>
              <a:defRPr/>
            </a:pPr>
            <a:r>
              <a:rPr lang="en-US" dirty="0" smtClean="0"/>
              <a:t>Top management</a:t>
            </a:r>
            <a:r>
              <a:rPr lang="en-US" dirty="0" smtClean="0">
                <a:latin typeface="Times New Roman"/>
              </a:rPr>
              <a:t>’</a:t>
            </a:r>
            <a:r>
              <a:rPr lang="en-US" dirty="0" smtClean="0"/>
              <a:t>s overall plan </a:t>
            </a:r>
          </a:p>
          <a:p>
            <a:pPr lvl="1">
              <a:spcBef>
                <a:spcPct val="50000"/>
              </a:spcBef>
              <a:buFontTx/>
              <a:buNone/>
              <a:defRPr/>
            </a:pPr>
            <a:r>
              <a:rPr lang="en-US" dirty="0" smtClean="0"/>
              <a:t>for the entire organization and its strategic business units.</a:t>
            </a:r>
            <a:endParaRPr lang="en-US" b="1" dirty="0" smtClean="0"/>
          </a:p>
          <a:p>
            <a:pPr>
              <a:spcBef>
                <a:spcPct val="50000"/>
              </a:spcBef>
              <a:buFont typeface="Wingdings" pitchFamily="2" charset="2"/>
              <a:buChar char="q"/>
              <a:defRPr/>
            </a:pPr>
            <a:r>
              <a:rPr lang="en-US" b="1" dirty="0" smtClean="0"/>
              <a:t>Growth Strategy</a:t>
            </a:r>
          </a:p>
          <a:p>
            <a:pPr lvl="1">
              <a:spcBef>
                <a:spcPct val="50000"/>
              </a:spcBef>
              <a:defRPr/>
            </a:pPr>
            <a:r>
              <a:rPr lang="en-US" dirty="0" smtClean="0"/>
              <a:t>Seeking to increase the organization</a:t>
            </a:r>
            <a:r>
              <a:rPr lang="en-US" dirty="0" smtClean="0">
                <a:latin typeface="Times New Roman"/>
              </a:rPr>
              <a:t>’</a:t>
            </a:r>
            <a:r>
              <a:rPr lang="en-US" dirty="0" smtClean="0"/>
              <a:t>s business by expansion into new products and markets.</a:t>
            </a:r>
          </a:p>
          <a:p>
            <a:pPr>
              <a:spcBef>
                <a:spcPct val="50000"/>
              </a:spcBef>
              <a:buFont typeface="Wingdings" pitchFamily="2" charset="2"/>
              <a:buChar char="q"/>
              <a:defRPr/>
            </a:pPr>
            <a:r>
              <a:rPr lang="en-US" b="1" dirty="0" smtClean="0"/>
              <a:t>Business (or Competitive) Strategy</a:t>
            </a:r>
          </a:p>
          <a:p>
            <a:pPr lvl="1">
              <a:spcBef>
                <a:spcPct val="50000"/>
              </a:spcBef>
              <a:defRPr/>
            </a:pPr>
            <a:r>
              <a:rPr lang="en-US" dirty="0" smtClean="0"/>
              <a:t>A strategy focused on how an organization should compete in each of its SBUs (strategic business units).</a:t>
            </a:r>
          </a:p>
          <a:p>
            <a:pPr lvl="1">
              <a:spcBef>
                <a:spcPct val="50000"/>
              </a:spcBef>
              <a:buFontTx/>
              <a:buNone/>
              <a:defRPr/>
            </a:pPr>
            <a:endParaRPr lang="en-US" dirty="0"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pPr>
              <a:defRPr/>
            </a:pPr>
            <a:r>
              <a:rPr lang="en-US" b="1" dirty="0" smtClean="0">
                <a:solidFill>
                  <a:schemeClr val="tx1"/>
                </a:solidFill>
                <a:latin typeface="Berlin Sans FB Demi" pitchFamily="34" charset="0"/>
              </a:rPr>
              <a:t>LEVELS OF ORGANIZATIONAL STRATEGY</a:t>
            </a:r>
            <a:endParaRPr lang="en-US" b="1" dirty="0">
              <a:latin typeface="Berlin Sans FB Demi" pitchFamily="34" charset="0"/>
            </a:endParaRPr>
          </a:p>
        </p:txBody>
      </p:sp>
      <p:pic>
        <p:nvPicPr>
          <p:cNvPr id="16387" name="Picture 5"/>
          <p:cNvPicPr>
            <a:picLocks noGrp="1" noChangeAspect="1" noChangeArrowheads="1"/>
          </p:cNvPicPr>
          <p:nvPr>
            <p:ph idx="1"/>
          </p:nvPr>
        </p:nvPicPr>
        <p:blipFill>
          <a:blip r:embed="rId2"/>
          <a:srcRect/>
          <a:stretch>
            <a:fillRect/>
          </a:stretch>
        </p:blipFill>
        <p:spPr bwMode="auto">
          <a:xfrm>
            <a:off x="519113" y="2847975"/>
            <a:ext cx="8105775" cy="2030413"/>
          </a:xfrm>
          <a:noFill/>
          <a:ln>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bwMode="auto">
          <a:xfrm>
            <a:off x="457200" y="0"/>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sz="3600" b="1" smtClean="0">
                <a:latin typeface="Berlin Sans FB Demi" pitchFamily="34" charset="0"/>
              </a:rPr>
              <a:t>TACTICAL PLANNING</a:t>
            </a:r>
          </a:p>
        </p:txBody>
      </p:sp>
      <p:sp>
        <p:nvSpPr>
          <p:cNvPr id="20483" name="Content Placeholder 2"/>
          <p:cNvSpPr>
            <a:spLocks noGrp="1"/>
          </p:cNvSpPr>
          <p:nvPr>
            <p:ph idx="1"/>
          </p:nvPr>
        </p:nvSpPr>
        <p:spPr bwMode="auto">
          <a:xfrm>
            <a:off x="228600" y="1143000"/>
            <a:ext cx="8077200" cy="4953000"/>
          </a:xfrm>
          <a:noFill/>
          <a:ln>
            <a:miter lim="800000"/>
            <a:headEnd/>
            <a:tailEnd/>
          </a:ln>
        </p:spPr>
        <p:txBody>
          <a:bodyPr vert="horz" wrap="square" lIns="91440" tIns="45720" rIns="91440" bIns="45720" numCol="1" anchor="t" anchorCtr="0" compatLnSpc="1">
            <a:prstTxWarp prst="textNoShape">
              <a:avLst/>
            </a:prstTxWarp>
          </a:bodyPr>
          <a:lstStyle/>
          <a:p>
            <a:pPr marL="273050" indent="-273050"/>
            <a:r>
              <a:rPr lang="en-US" sz="2000" smtClean="0">
                <a:latin typeface="Times New Roman" pitchFamily="18" charset="0"/>
                <a:cs typeface="Times New Roman" pitchFamily="18" charset="0"/>
              </a:rPr>
              <a:t>Tactical plans have shorter time frames and narrower scopes than strategic plans. </a:t>
            </a:r>
          </a:p>
          <a:p>
            <a:pPr marL="273050" indent="-273050"/>
            <a:r>
              <a:rPr lang="en-US" sz="2000" smtClean="0">
                <a:latin typeface="Times New Roman" pitchFamily="18" charset="0"/>
                <a:cs typeface="Times New Roman" pitchFamily="18" charset="0"/>
              </a:rPr>
              <a:t>It provides the specific ideas for implementing the strategic plan. </a:t>
            </a:r>
          </a:p>
          <a:p>
            <a:pPr marL="273050" indent="-273050"/>
            <a:r>
              <a:rPr lang="en-US" sz="2000" smtClean="0">
                <a:latin typeface="Times New Roman" pitchFamily="18" charset="0"/>
                <a:cs typeface="Times New Roman" pitchFamily="18" charset="0"/>
              </a:rPr>
              <a:t>It is the process of making detailed decisions about what to do, who will do it, and how to do it. </a:t>
            </a:r>
          </a:p>
          <a:p>
            <a:pPr marL="273050" indent="-273050"/>
            <a:r>
              <a:rPr lang="en-US" sz="2000" smtClean="0">
                <a:latin typeface="Times New Roman" pitchFamily="18" charset="0"/>
                <a:cs typeface="Times New Roman" pitchFamily="18" charset="0"/>
              </a:rPr>
              <a:t>Tactical planning is often done on a fixed schedule. </a:t>
            </a:r>
          </a:p>
          <a:p>
            <a:pPr marL="273050" indent="-273050"/>
            <a:r>
              <a:rPr lang="en-US" sz="2000" smtClean="0">
                <a:latin typeface="Times New Roman" pitchFamily="18" charset="0"/>
                <a:cs typeface="Times New Roman" pitchFamily="18" charset="0"/>
              </a:rPr>
              <a:t>The problems confronted in tactical planning tend to be of a repetitive nature. </a:t>
            </a:r>
          </a:p>
          <a:p>
            <a:pPr marL="273050" indent="-273050"/>
            <a:r>
              <a:rPr lang="en-US" sz="2000" smtClean="0">
                <a:latin typeface="Times New Roman" pitchFamily="18" charset="0"/>
                <a:cs typeface="Times New Roman" pitchFamily="18" charset="0"/>
              </a:rPr>
              <a:t>It usually has a short time horizon. </a:t>
            </a:r>
          </a:p>
          <a:p>
            <a:pPr marL="273050" indent="-273050"/>
            <a:r>
              <a:rPr lang="en-US" sz="2000" smtClean="0">
                <a:latin typeface="Times New Roman" pitchFamily="18" charset="0"/>
                <a:cs typeface="Times New Roman" pitchFamily="18" charset="0"/>
              </a:rPr>
              <a:t>Tactical planning </a:t>
            </a:r>
            <a:r>
              <a:rPr lang="en-US" sz="2000" b="1" smtClean="0">
                <a:latin typeface="Times New Roman" pitchFamily="18" charset="0"/>
                <a:cs typeface="Times New Roman" pitchFamily="18" charset="0"/>
              </a:rPr>
              <a:t>concentrates on a narrow operational planning </a:t>
            </a:r>
            <a:r>
              <a:rPr lang="en-US" sz="2000" smtClean="0">
                <a:latin typeface="Times New Roman" pitchFamily="18" charset="0"/>
                <a:cs typeface="Times New Roman" pitchFamily="18" charset="0"/>
              </a:rPr>
              <a:t>task. </a:t>
            </a:r>
          </a:p>
          <a:p>
            <a:pPr marL="273050" indent="-273050"/>
            <a:r>
              <a:rPr lang="en-US" sz="2000" smtClean="0">
                <a:latin typeface="Times New Roman" pitchFamily="18" charset="0"/>
                <a:cs typeface="Times New Roman" pitchFamily="18" charset="0"/>
              </a:rPr>
              <a:t>Tactical planning is usually done from a functional point of view. </a:t>
            </a:r>
          </a:p>
          <a:p>
            <a:pPr marL="273050" indent="-273050">
              <a:buFont typeface="Wingdings 2" pitchFamily="18" charset="2"/>
              <a:buNone/>
            </a:pPr>
            <a:endParaRPr lang="en-US" sz="2000" smtClean="0">
              <a:latin typeface="Times New Roman" pitchFamily="18" charset="0"/>
              <a:cs typeface="Times New Roman" pitchFamily="18" charset="0"/>
            </a:endParaRPr>
          </a:p>
        </p:txBody>
      </p:sp>
      <p:pic>
        <p:nvPicPr>
          <p:cNvPr id="20484" name="Picture 1" descr="D:\Amity\Sem V- 2010\Management Foundations\Management Foundations\planning\images.jpg"/>
          <p:cNvPicPr>
            <a:picLocks noChangeAspect="1" noChangeArrowheads="1"/>
          </p:cNvPicPr>
          <p:nvPr/>
        </p:nvPicPr>
        <p:blipFill>
          <a:blip r:embed="rId2"/>
          <a:srcRect/>
          <a:stretch>
            <a:fillRect/>
          </a:stretch>
        </p:blipFill>
        <p:spPr bwMode="auto">
          <a:xfrm>
            <a:off x="7156450" y="4724400"/>
            <a:ext cx="1987550" cy="1752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bwMode="auto">
          <a:xfrm>
            <a:off x="914400" y="0"/>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b="1" smtClean="0">
                <a:latin typeface="Berlin Sans FB Demi" pitchFamily="34" charset="0"/>
              </a:rPr>
              <a:t>OPERATIONAL PLANNING</a:t>
            </a:r>
            <a:endParaRPr lang="en-US" smtClean="0">
              <a:latin typeface="Berlin Sans FB Demi" pitchFamily="34" charset="0"/>
            </a:endParaRPr>
          </a:p>
        </p:txBody>
      </p:sp>
      <p:sp>
        <p:nvSpPr>
          <p:cNvPr id="19459" name="Content Placeholder 2"/>
          <p:cNvSpPr>
            <a:spLocks noGrp="1"/>
          </p:cNvSpPr>
          <p:nvPr>
            <p:ph idx="1"/>
          </p:nvPr>
        </p:nvSpPr>
        <p:spPr bwMode="auto">
          <a:xfrm>
            <a:off x="685800" y="1447800"/>
            <a:ext cx="8001000" cy="5181600"/>
          </a:xfrm>
          <a:noFill/>
          <a:ln>
            <a:miter lim="800000"/>
            <a:headEnd/>
            <a:tailEnd/>
          </a:ln>
        </p:spPr>
        <p:txBody>
          <a:bodyPr vert="horz" wrap="square" lIns="91440" tIns="45720" rIns="91440" bIns="45720" numCol="1" anchor="t" anchorCtr="0" compatLnSpc="1">
            <a:prstTxWarp prst="textNoShape">
              <a:avLst/>
            </a:prstTxWarp>
          </a:bodyPr>
          <a:lstStyle/>
          <a:p>
            <a:pPr marL="273050" indent="-273050"/>
            <a:r>
              <a:rPr lang="en-US" sz="2000" smtClean="0"/>
              <a:t>Operational planning covers a broad scope related to anticipating and </a:t>
            </a:r>
            <a:r>
              <a:rPr lang="en-US" sz="2000" b="1" smtClean="0"/>
              <a:t>scheduling day-to-day activities </a:t>
            </a:r>
            <a:r>
              <a:rPr lang="en-US" sz="2000" smtClean="0"/>
              <a:t>in a wide variety of organizational settings.</a:t>
            </a:r>
          </a:p>
          <a:p>
            <a:pPr marL="273050" indent="-273050"/>
            <a:r>
              <a:rPr lang="en-US" sz="2000" smtClean="0"/>
              <a:t> The time frame for an </a:t>
            </a:r>
            <a:r>
              <a:rPr lang="en-US" sz="2000" b="1" smtClean="0"/>
              <a:t>operational plan is usually 1 year or less</a:t>
            </a:r>
            <a:r>
              <a:rPr lang="en-US" sz="2000" smtClean="0"/>
              <a:t>. It is a plan for a connected series of activities to achieve senior management's objectives within a given time frame. </a:t>
            </a:r>
          </a:p>
          <a:p>
            <a:pPr marL="273050" indent="-273050"/>
            <a:r>
              <a:rPr lang="en-US" sz="2000" smtClean="0"/>
              <a:t>A business operational plan contains: </a:t>
            </a:r>
          </a:p>
          <a:p>
            <a:pPr marL="273050" indent="-273050">
              <a:buFontTx/>
              <a:buAutoNum type="arabicPeriod"/>
            </a:pPr>
            <a:r>
              <a:rPr lang="en-US" sz="2000" smtClean="0"/>
              <a:t>business process changes </a:t>
            </a:r>
          </a:p>
          <a:p>
            <a:pPr marL="273050" indent="-273050">
              <a:buFontTx/>
              <a:buAutoNum type="arabicPeriod"/>
            </a:pPr>
            <a:r>
              <a:rPr lang="en-US" sz="2000" smtClean="0"/>
              <a:t>major activities in functional areas like marketing                                             and finance</a:t>
            </a:r>
          </a:p>
          <a:p>
            <a:pPr marL="273050" indent="-273050">
              <a:buFontTx/>
              <a:buAutoNum type="arabicPeriod"/>
            </a:pPr>
            <a:r>
              <a:rPr lang="en-US" sz="2000" smtClean="0"/>
              <a:t>any organizational culture issues </a:t>
            </a:r>
          </a:p>
          <a:p>
            <a:pPr marL="273050" indent="-273050">
              <a:buFontTx/>
              <a:buAutoNum type="arabicPeriod"/>
            </a:pPr>
            <a:r>
              <a:rPr lang="en-US" sz="2000" smtClean="0"/>
              <a:t>budget plans</a:t>
            </a:r>
          </a:p>
          <a:p>
            <a:pPr marL="273050" indent="-273050">
              <a:buFontTx/>
              <a:buAutoNum type="arabicPeriod"/>
            </a:pPr>
            <a:r>
              <a:rPr lang="en-US" sz="2000" smtClean="0"/>
              <a:t>logistics plans for delivering products or services</a:t>
            </a:r>
          </a:p>
          <a:p>
            <a:pPr marL="273050" indent="-273050">
              <a:buFontTx/>
              <a:buAutoNum type="arabicPeriod"/>
            </a:pPr>
            <a:r>
              <a:rPr lang="en-US" sz="2000" smtClean="0"/>
              <a:t>human resource and managerial policy decisions critical to running the business.</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bwMode="auto">
          <a:xfrm>
            <a:off x="914400" y="228600"/>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smtClean="0">
                <a:latin typeface="Berlin Sans FB Demi" pitchFamily="34" charset="0"/>
              </a:rPr>
              <a:t>ELEMENTS OF PLANNING</a:t>
            </a:r>
          </a:p>
        </p:txBody>
      </p:sp>
      <p:graphicFrame>
        <p:nvGraphicFramePr>
          <p:cNvPr id="4" name="Content Placeholder 3"/>
          <p:cNvGraphicFramePr>
            <a:graphicFrameLocks noGrp="1"/>
          </p:cNvGraphicFramePr>
          <p:nvPr>
            <p:ph idx="1"/>
          </p:nvPr>
        </p:nvGraphicFramePr>
        <p:xfrm>
          <a:off x="914400" y="1143000"/>
          <a:ext cx="77724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bwMode="auto">
          <a:xfrm>
            <a:off x="381000" y="304800"/>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smtClean="0">
                <a:latin typeface="Berlin Sans FB Demi" pitchFamily="34" charset="0"/>
              </a:rPr>
              <a:t>PLANNING</a:t>
            </a:r>
          </a:p>
        </p:txBody>
      </p:sp>
      <p:sp>
        <p:nvSpPr>
          <p:cNvPr id="3" name="Content Placeholder 2"/>
          <p:cNvSpPr>
            <a:spLocks noGrp="1"/>
          </p:cNvSpPr>
          <p:nvPr>
            <p:ph idx="1"/>
          </p:nvPr>
        </p:nvSpPr>
        <p:spPr>
          <a:xfrm>
            <a:off x="228600" y="1905000"/>
            <a:ext cx="8229600" cy="4525963"/>
          </a:xfrm>
        </p:spPr>
        <p:txBody>
          <a:bodyPr>
            <a:normAutofit/>
          </a:bodyPr>
          <a:lstStyle/>
          <a:p>
            <a:pPr>
              <a:defRPr/>
            </a:pPr>
            <a:r>
              <a:rPr lang="en-US" sz="2400" i="1" dirty="0" smtClean="0"/>
              <a:t>“Planning includes all the activities that lead to the definition of objectives and to the determination of appropriate courses of action to achieve those objectives”.</a:t>
            </a:r>
          </a:p>
          <a:p>
            <a:pPr>
              <a:defRPr/>
            </a:pPr>
            <a:r>
              <a:rPr lang="en-US" sz="2400" i="1" dirty="0" smtClean="0"/>
              <a:t>Planning involves defining the organization’s goals, establishing an overall strategy for achieving those goals and developing plans for organizational work activities.</a:t>
            </a:r>
          </a:p>
          <a:p>
            <a:pPr>
              <a:defRPr/>
            </a:pPr>
            <a:r>
              <a:rPr lang="en-US" sz="2400" i="1" dirty="0" smtClean="0"/>
              <a:t>It’s concerned with both ends (what’s to be done) and means (how it’s to be done).</a:t>
            </a:r>
          </a:p>
          <a:p>
            <a:pPr marL="342900" lvl="2" indent="-342900">
              <a:defRPr/>
            </a:pPr>
            <a:r>
              <a:rPr lang="en-US" altLang="zh-CN" dirty="0" smtClean="0">
                <a:ea typeface="宋体" pitchFamily="2" charset="-122"/>
              </a:rPr>
              <a:t>They determine resource allocations (distribution), timetables and other necessary actions to accomplish the goals</a:t>
            </a:r>
          </a:p>
          <a:p>
            <a:pPr>
              <a:defRPr/>
            </a:pPr>
            <a:endParaRPr lang="en-US" sz="2400" i="1" dirty="0"/>
          </a:p>
        </p:txBody>
      </p:sp>
      <p:pic>
        <p:nvPicPr>
          <p:cNvPr id="5124" name="Picture 4" descr="j0292020"/>
          <p:cNvPicPr>
            <a:picLocks noChangeAspect="1" noChangeArrowheads="1"/>
          </p:cNvPicPr>
          <p:nvPr/>
        </p:nvPicPr>
        <p:blipFill>
          <a:blip r:embed="rId2"/>
          <a:srcRect/>
          <a:stretch>
            <a:fillRect/>
          </a:stretch>
        </p:blipFill>
        <p:spPr bwMode="auto">
          <a:xfrm>
            <a:off x="6705600" y="152400"/>
            <a:ext cx="2286000" cy="17732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z="2800" smtClean="0"/>
              <a:t>PLANNING PROCESS</a:t>
            </a:r>
          </a:p>
        </p:txBody>
      </p:sp>
      <p:sp>
        <p:nvSpPr>
          <p:cNvPr id="31747" name="Slide Number Placeholder 3"/>
          <p:cNvSpPr>
            <a:spLocks noGrp="1"/>
          </p:cNvSpPr>
          <p:nvPr>
            <p:ph type="sldNum" sz="quarter" idx="10"/>
          </p:nvPr>
        </p:nvSpPr>
        <p:spPr>
          <a:noFill/>
        </p:spPr>
        <p:txBody>
          <a:bodyPr/>
          <a:lstStyle/>
          <a:p>
            <a:fld id="{0CB4B84A-D843-4F49-9027-8DE64E0A19A1}" type="slidenum">
              <a:rPr lang="en-US" smtClean="0"/>
              <a:pPr/>
              <a:t>20</a:t>
            </a:fld>
            <a:endParaRPr lang="en-US" smtClean="0"/>
          </a:p>
        </p:txBody>
      </p:sp>
      <p:graphicFrame>
        <p:nvGraphicFramePr>
          <p:cNvPr id="5" name="Diagram 4"/>
          <p:cNvGraphicFramePr/>
          <p:nvPr/>
        </p:nvGraphicFramePr>
        <p:xfrm>
          <a:off x="228600" y="1219200"/>
          <a:ext cx="86868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b="1" dirty="0" smtClean="0">
                <a:latin typeface="Berlin Sans FB Demi" pitchFamily="34" charset="0"/>
              </a:rPr>
              <a:t>LIMITATIONS OF PLANNING</a:t>
            </a:r>
            <a:br>
              <a:rPr lang="en-US" b="1" dirty="0" smtClean="0">
                <a:latin typeface="Berlin Sans FB Demi" pitchFamily="34" charset="0"/>
              </a:rPr>
            </a:br>
            <a:endParaRPr lang="en-US" b="1" dirty="0">
              <a:latin typeface="Berlin Sans FB Demi" pitchFamily="34" charset="0"/>
            </a:endParaRPr>
          </a:p>
        </p:txBody>
      </p:sp>
      <p:graphicFrame>
        <p:nvGraphicFramePr>
          <p:cNvPr id="1026" name="Diagram 2"/>
          <p:cNvGraphicFramePr>
            <a:graphicFrameLocks/>
          </p:cNvGraphicFramePr>
          <p:nvPr>
            <p:ph idx="1"/>
          </p:nvPr>
        </p:nvGraphicFramePr>
        <p:xfrm>
          <a:off x="228600" y="1066800"/>
          <a:ext cx="8763000" cy="5715000"/>
        </p:xfrm>
        <a:graphic>
          <a:graphicData uri="http://schemas.openxmlformats.org/drawingml/2006/compatibility">
            <com:legacyDrawing xmlns:com="http://schemas.openxmlformats.org/drawingml/2006/compatibility" spid="_x0000_s2050"/>
          </a:graphicData>
        </a:graphic>
      </p:graphicFrame>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zh-CN" sz="2800" b="1" smtClean="0">
                <a:latin typeface="Berlin Sans FB Demi" pitchFamily="34" charset="0"/>
                <a:ea typeface="SimSun" pitchFamily="2" charset="-122"/>
              </a:rPr>
              <a:t>CONTEMPORARY ISSUES IN PLANNING</a:t>
            </a:r>
            <a:endParaRPr lang="en-US" sz="2800" b="1" smtClean="0">
              <a:latin typeface="Berlin Sans FB Demi" pitchFamily="34" charset="0"/>
            </a:endParaRPr>
          </a:p>
        </p:txBody>
      </p:sp>
      <p:sp>
        <p:nvSpPr>
          <p:cNvPr id="3" name="Content Placeholder 2"/>
          <p:cNvSpPr>
            <a:spLocks noGrp="1"/>
          </p:cNvSpPr>
          <p:nvPr>
            <p:ph idx="1"/>
          </p:nvPr>
        </p:nvSpPr>
        <p:spPr/>
        <p:txBody>
          <a:bodyPr>
            <a:normAutofit fontScale="77500" lnSpcReduction="20000"/>
          </a:bodyPr>
          <a:lstStyle/>
          <a:p>
            <a:pPr>
              <a:spcBef>
                <a:spcPct val="50000"/>
              </a:spcBef>
              <a:defRPr/>
            </a:pPr>
            <a:r>
              <a:rPr lang="en-US" altLang="zh-CN" b="1" dirty="0" smtClean="0">
                <a:solidFill>
                  <a:srgbClr val="990033"/>
                </a:solidFill>
                <a:ea typeface="宋体" pitchFamily="2" charset="-122"/>
              </a:rPr>
              <a:t>Criticisms of Planning</a:t>
            </a:r>
          </a:p>
          <a:p>
            <a:pPr lvl="1">
              <a:spcBef>
                <a:spcPct val="50000"/>
              </a:spcBef>
              <a:defRPr/>
            </a:pPr>
            <a:r>
              <a:rPr lang="en-US" altLang="zh-CN" dirty="0" smtClean="0">
                <a:ea typeface="宋体" pitchFamily="2" charset="-122"/>
              </a:rPr>
              <a:t>Planning may create rigidity:  </a:t>
            </a:r>
            <a:r>
              <a:rPr lang="en-US" altLang="zh-CN" sz="2000" dirty="0" smtClean="0">
                <a:ea typeface="宋体" pitchFamily="2" charset="-122"/>
              </a:rPr>
              <a:t>In achieving specific goals, managers may not be able to cope with the changing environment.</a:t>
            </a:r>
          </a:p>
          <a:p>
            <a:pPr lvl="1">
              <a:spcBef>
                <a:spcPct val="50000"/>
              </a:spcBef>
              <a:defRPr/>
            </a:pPr>
            <a:r>
              <a:rPr lang="en-US" altLang="zh-CN" dirty="0" smtClean="0">
                <a:ea typeface="宋体" pitchFamily="2" charset="-122"/>
              </a:rPr>
              <a:t>Plans cannot be developed for dynamic environments:  </a:t>
            </a:r>
            <a:r>
              <a:rPr lang="en-US" altLang="zh-CN" sz="2000" dirty="0" smtClean="0">
                <a:ea typeface="宋体" pitchFamily="2" charset="-122"/>
              </a:rPr>
              <a:t>These conditions may mean not being tied to formal plans.</a:t>
            </a:r>
          </a:p>
          <a:p>
            <a:pPr lvl="1">
              <a:spcBef>
                <a:spcPct val="50000"/>
              </a:spcBef>
              <a:defRPr/>
            </a:pPr>
            <a:r>
              <a:rPr lang="en-US" altLang="zh-CN" dirty="0" smtClean="0">
                <a:ea typeface="宋体" pitchFamily="2" charset="-122"/>
              </a:rPr>
              <a:t>Formal plans cannot replace intuition and creativity:  </a:t>
            </a:r>
            <a:r>
              <a:rPr lang="en-US" altLang="zh-CN" sz="2000" dirty="0" smtClean="0">
                <a:ea typeface="宋体" pitchFamily="2" charset="-122"/>
              </a:rPr>
              <a:t>They may reduce intuition to programmed routine</a:t>
            </a:r>
            <a:r>
              <a:rPr lang="en-US" altLang="zh-CN" dirty="0" smtClean="0">
                <a:ea typeface="宋体" pitchFamily="2" charset="-122"/>
              </a:rPr>
              <a:t>.</a:t>
            </a:r>
          </a:p>
          <a:p>
            <a:pPr lvl="1">
              <a:spcBef>
                <a:spcPct val="50000"/>
              </a:spcBef>
              <a:defRPr/>
            </a:pPr>
            <a:r>
              <a:rPr lang="en-US" altLang="zh-CN" dirty="0" smtClean="0">
                <a:ea typeface="宋体" pitchFamily="2" charset="-122"/>
              </a:rPr>
              <a:t>Planning focuses managers’ attention on today’s competition not tomorrow’s survival:  </a:t>
            </a:r>
            <a:r>
              <a:rPr lang="en-US" altLang="zh-CN" sz="2000" dirty="0" smtClean="0">
                <a:ea typeface="宋体" pitchFamily="2" charset="-122"/>
              </a:rPr>
              <a:t>They focus on existing business opportunities, not creativity</a:t>
            </a:r>
            <a:r>
              <a:rPr lang="en-US" altLang="zh-CN" dirty="0" smtClean="0">
                <a:ea typeface="宋体" pitchFamily="2" charset="-122"/>
              </a:rPr>
              <a:t>.</a:t>
            </a:r>
          </a:p>
          <a:p>
            <a:pPr lvl="1">
              <a:spcBef>
                <a:spcPct val="50000"/>
              </a:spcBef>
              <a:defRPr/>
            </a:pPr>
            <a:r>
              <a:rPr lang="en-US" altLang="zh-CN" dirty="0" smtClean="0">
                <a:ea typeface="宋体" pitchFamily="2" charset="-122"/>
              </a:rPr>
              <a:t>Formal planning reinforces today’s success, which may lead to tomorrow’s failure:  </a:t>
            </a:r>
            <a:r>
              <a:rPr lang="en-US" altLang="zh-CN" sz="2000" dirty="0" smtClean="0">
                <a:ea typeface="宋体" pitchFamily="2" charset="-122"/>
              </a:rPr>
              <a:t>Successful plans provide a false sense of security than is warranted (justified, called for).</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3050" y="533402"/>
            <a:ext cx="5829300" cy="1470025"/>
          </a:xfrm>
        </p:spPr>
        <p:txBody>
          <a:bodyPr/>
          <a:lstStyle/>
          <a:p>
            <a:r>
              <a:rPr lang="en-US" dirty="0" smtClean="0"/>
              <a:t>Managers face two type of problems</a:t>
            </a:r>
            <a:endParaRPr lang="en-US" dirty="0"/>
          </a:p>
        </p:txBody>
      </p:sp>
      <p:sp>
        <p:nvSpPr>
          <p:cNvPr id="3" name="Subtitle 2"/>
          <p:cNvSpPr>
            <a:spLocks noGrp="1"/>
          </p:cNvSpPr>
          <p:nvPr>
            <p:ph type="subTitle" idx="1"/>
          </p:nvPr>
        </p:nvSpPr>
        <p:spPr>
          <a:xfrm>
            <a:off x="1257300" y="2057400"/>
            <a:ext cx="5715000" cy="3581400"/>
          </a:xfrm>
        </p:spPr>
        <p:txBody>
          <a:bodyPr>
            <a:normAutofit/>
          </a:bodyPr>
          <a:lstStyle/>
          <a:p>
            <a:pPr algn="l"/>
            <a:r>
              <a:rPr lang="en-US" dirty="0" smtClean="0"/>
              <a:t>1-Identifing the factor which are relevant  for planning.</a:t>
            </a:r>
          </a:p>
          <a:p>
            <a:pPr algn="l"/>
            <a:r>
              <a:rPr lang="en-US" dirty="0" smtClean="0"/>
              <a:t>2-The method through which the likely future behavior of these factor can be predicted.</a:t>
            </a:r>
            <a:endParaRPr lang="en-US" dirty="0"/>
          </a:p>
        </p:txBody>
      </p:sp>
    </p:spTree>
    <p:extLst>
      <p:ext uri="{BB962C8B-B14F-4D97-AF65-F5344CB8AC3E}">
        <p14:creationId xmlns="" xmlns:p14="http://schemas.microsoft.com/office/powerpoint/2010/main" val="12942399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19400"/>
            <a:ext cx="8229600" cy="1143000"/>
          </a:xfrm>
        </p:spPr>
        <p:txBody>
          <a:bodyPr>
            <a:normAutofit fontScale="90000"/>
          </a:bodyPr>
          <a:lstStyle/>
          <a:p>
            <a:r>
              <a:rPr lang="en-US" dirty="0" smtClean="0"/>
              <a:t>Solution to the problem is premising and forecasting</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Premising &amp; Forecasting</a:t>
            </a:r>
            <a:endParaRPr lang="en-US" dirty="0"/>
          </a:p>
        </p:txBody>
      </p:sp>
      <p:sp>
        <p:nvSpPr>
          <p:cNvPr id="3" name="Content Placeholder 2"/>
          <p:cNvSpPr>
            <a:spLocks noGrp="1"/>
          </p:cNvSpPr>
          <p:nvPr>
            <p:ph idx="1"/>
          </p:nvPr>
        </p:nvSpPr>
        <p:spPr/>
        <p:txBody>
          <a:bodyPr/>
          <a:lstStyle/>
          <a:p>
            <a:r>
              <a:rPr lang="en-US" dirty="0" smtClean="0"/>
              <a:t>Identifying </a:t>
            </a:r>
            <a:r>
              <a:rPr lang="en-US" dirty="0" smtClean="0"/>
              <a:t>the factor which are relevant  for </a:t>
            </a:r>
            <a:r>
              <a:rPr lang="en-US" dirty="0" smtClean="0"/>
              <a:t>planning. This </a:t>
            </a:r>
            <a:r>
              <a:rPr lang="en-US" dirty="0" smtClean="0"/>
              <a:t>is known as PREMISING </a:t>
            </a:r>
            <a:endParaRPr lang="en-US" dirty="0" smtClean="0"/>
          </a:p>
          <a:p>
            <a:endParaRPr lang="en-US" dirty="0" smtClean="0"/>
          </a:p>
          <a:p>
            <a:r>
              <a:rPr lang="en-US" dirty="0" smtClean="0"/>
              <a:t>The method through which the likely future </a:t>
            </a:r>
            <a:r>
              <a:rPr lang="en-US" dirty="0" err="1" smtClean="0"/>
              <a:t>behaviour</a:t>
            </a:r>
            <a:r>
              <a:rPr lang="en-US" dirty="0" smtClean="0"/>
              <a:t> of these factor can be predicted.</a:t>
            </a:r>
          </a:p>
          <a:p>
            <a:pPr>
              <a:buNone/>
            </a:pPr>
            <a:r>
              <a:rPr lang="en-US" dirty="0" smtClean="0"/>
              <a:t>    This </a:t>
            </a:r>
            <a:r>
              <a:rPr lang="en-US" dirty="0" smtClean="0"/>
              <a:t>is known as FORECASTING</a:t>
            </a:r>
          </a:p>
          <a:p>
            <a:endParaRPr lang="en-US" dirty="0"/>
          </a:p>
        </p:txBody>
      </p:sp>
    </p:spTree>
    <p:extLst>
      <p:ext uri="{BB962C8B-B14F-4D97-AF65-F5344CB8AC3E}">
        <p14:creationId xmlns="" xmlns:p14="http://schemas.microsoft.com/office/powerpoint/2010/main" val="18835967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PLANNING PREMISSES</a:t>
            </a:r>
            <a:br>
              <a:rPr lang="en-US" dirty="0"/>
            </a:br>
            <a:endParaRPr lang="en-US" dirty="0"/>
          </a:p>
        </p:txBody>
      </p:sp>
      <p:sp>
        <p:nvSpPr>
          <p:cNvPr id="3" name="Content Placeholder 2"/>
          <p:cNvSpPr>
            <a:spLocks noGrp="1"/>
          </p:cNvSpPr>
          <p:nvPr>
            <p:ph idx="1"/>
          </p:nvPr>
        </p:nvSpPr>
        <p:spPr/>
        <p:txBody>
          <a:bodyPr>
            <a:normAutofit/>
          </a:bodyPr>
          <a:lstStyle/>
          <a:p>
            <a:pPr>
              <a:buNone/>
            </a:pPr>
            <a:r>
              <a:rPr lang="en-US" sz="4800" dirty="0"/>
              <a:t> </a:t>
            </a:r>
            <a:r>
              <a:rPr lang="en-US" sz="4800" dirty="0" smtClean="0"/>
              <a:t> </a:t>
            </a:r>
            <a:r>
              <a:rPr lang="en-US" sz="2400" dirty="0" smtClean="0"/>
              <a:t>Planning Premises Include Both Anticipated And Known Condition Under Which Plans Are Formulated </a:t>
            </a:r>
            <a:endParaRPr lang="en-US" sz="2400" dirty="0"/>
          </a:p>
        </p:txBody>
      </p:sp>
    </p:spTree>
    <p:extLst>
      <p:ext uri="{BB962C8B-B14F-4D97-AF65-F5344CB8AC3E}">
        <p14:creationId xmlns="" xmlns:p14="http://schemas.microsoft.com/office/powerpoint/2010/main" val="33500299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In order to </a:t>
            </a:r>
            <a:r>
              <a:rPr lang="en-US" sz="2800" b="1" dirty="0" smtClean="0"/>
              <a:t>analyze </a:t>
            </a:r>
            <a:r>
              <a:rPr lang="en-US" sz="2800" b="1" dirty="0"/>
              <a:t>the factors that affect developing the premises, two factors have to be taken into account:</a:t>
            </a:r>
            <a:endParaRPr lang="en-US" sz="2800" dirty="0"/>
          </a:p>
        </p:txBody>
      </p:sp>
      <p:sp>
        <p:nvSpPr>
          <p:cNvPr id="3" name="Content Placeholder 2"/>
          <p:cNvSpPr>
            <a:spLocks noGrp="1"/>
          </p:cNvSpPr>
          <p:nvPr>
            <p:ph idx="1"/>
          </p:nvPr>
        </p:nvSpPr>
        <p:spPr>
          <a:xfrm>
            <a:off x="457200" y="1981200"/>
            <a:ext cx="8229600" cy="4525963"/>
          </a:xfrm>
        </p:spPr>
        <p:txBody>
          <a:bodyPr>
            <a:normAutofit fontScale="92500"/>
          </a:bodyPr>
          <a:lstStyle/>
          <a:p>
            <a:pPr fontAlgn="base">
              <a:buNone/>
            </a:pPr>
            <a:r>
              <a:rPr lang="en-US" b="1" dirty="0" smtClean="0"/>
              <a:t>I. The probability of impact of factors:</a:t>
            </a:r>
            <a:endParaRPr lang="en-US" dirty="0" smtClean="0"/>
          </a:p>
          <a:p>
            <a:pPr fontAlgn="base">
              <a:buNone/>
            </a:pPr>
            <a:r>
              <a:rPr lang="en-US" dirty="0" smtClean="0"/>
              <a:t>    If </a:t>
            </a:r>
            <a:r>
              <a:rPr lang="en-US" dirty="0" smtClean="0"/>
              <a:t>represents whether the factors under study affect or do not affect the planning premises. This probability can be high, medium or low.</a:t>
            </a:r>
          </a:p>
          <a:p>
            <a:pPr fontAlgn="base">
              <a:buNone/>
            </a:pPr>
            <a:r>
              <a:rPr lang="en-US" b="1" dirty="0" smtClean="0"/>
              <a:t>II. The degree of impact of factors:</a:t>
            </a:r>
            <a:endParaRPr lang="en-US" dirty="0" smtClean="0"/>
          </a:p>
          <a:p>
            <a:pPr fontAlgn="base">
              <a:buNone/>
            </a:pPr>
            <a:r>
              <a:rPr lang="en-US" dirty="0" smtClean="0"/>
              <a:t>    Given </a:t>
            </a:r>
            <a:r>
              <a:rPr lang="en-US" dirty="0" smtClean="0"/>
              <a:t>the factors which have the probability of developing planning premises, it represents the degree to which these factors affect the planning premises. This can also be high, medium or low.</a:t>
            </a:r>
          </a:p>
          <a:p>
            <a:endParaRPr lang="en-US" dirty="0"/>
          </a:p>
        </p:txBody>
      </p:sp>
    </p:spTree>
    <p:extLst>
      <p:ext uri="{BB962C8B-B14F-4D97-AF65-F5344CB8AC3E}">
        <p14:creationId xmlns="" xmlns:p14="http://schemas.microsoft.com/office/powerpoint/2010/main" val="1831214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descr="C:\Users\admin\Desktop\economics\planning-and-planning-premesis-11-638.jpg"/>
          <p:cNvPicPr>
            <a:picLocks noGrp="1" noChangeAspect="1" noChangeArrowheads="1"/>
          </p:cNvPicPr>
          <p:nvPr>
            <p:ph idx="1"/>
          </p:nvPr>
        </p:nvPicPr>
        <p:blipFill>
          <a:blip r:embed="rId2"/>
          <a:srcRect/>
          <a:stretch>
            <a:fillRect/>
          </a:stretch>
        </p:blipFill>
        <p:spPr bwMode="auto">
          <a:xfrm>
            <a:off x="0" y="2"/>
            <a:ext cx="9144000" cy="6750747"/>
          </a:xfrm>
          <a:prstGeom prst="rect">
            <a:avLst/>
          </a:prstGeom>
          <a:noFill/>
        </p:spPr>
      </p:pic>
    </p:spTree>
    <p:extLst>
      <p:ext uri="{BB962C8B-B14F-4D97-AF65-F5344CB8AC3E}">
        <p14:creationId xmlns="" xmlns:p14="http://schemas.microsoft.com/office/powerpoint/2010/main" val="26170066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descr="C:\Users\admin\Desktop\economics\planning-and-planning-premesis-12-638.jpg"/>
          <p:cNvPicPr>
            <a:picLocks noGrp="1" noChangeAspect="1" noChangeArrowheads="1"/>
          </p:cNvPicPr>
          <p:nvPr>
            <p:ph idx="1"/>
          </p:nvPr>
        </p:nvPicPr>
        <p:blipFill>
          <a:blip r:embed="rId2"/>
          <a:srcRect/>
          <a:stretch>
            <a:fillRect/>
          </a:stretch>
        </p:blipFill>
        <p:spPr bwMode="auto">
          <a:xfrm>
            <a:off x="0" y="0"/>
            <a:ext cx="9296400" cy="6865166"/>
          </a:xfrm>
          <a:prstGeom prst="rect">
            <a:avLst/>
          </a:prstGeom>
          <a:noFill/>
        </p:spPr>
      </p:pic>
    </p:spTree>
    <p:extLst>
      <p:ext uri="{BB962C8B-B14F-4D97-AF65-F5344CB8AC3E}">
        <p14:creationId xmlns="" xmlns:p14="http://schemas.microsoft.com/office/powerpoint/2010/main" val="16296166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228600" y="22860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sz="3600" smtClean="0"/>
              <a:t>Nature of Planning</a:t>
            </a:r>
          </a:p>
        </p:txBody>
      </p:sp>
      <p:sp>
        <p:nvSpPr>
          <p:cNvPr id="3" name="Content Placeholder 2"/>
          <p:cNvSpPr>
            <a:spLocks noGrp="1"/>
          </p:cNvSpPr>
          <p:nvPr>
            <p:ph idx="1"/>
          </p:nvPr>
        </p:nvSpPr>
        <p:spPr/>
        <p:txBody>
          <a:bodyPr>
            <a:normAutofit/>
          </a:bodyPr>
          <a:lstStyle/>
          <a:p>
            <a:pPr>
              <a:defRPr/>
            </a:pPr>
            <a:r>
              <a:rPr lang="en-US" dirty="0" smtClean="0"/>
              <a:t>It is the beginning of the process of management.</a:t>
            </a:r>
          </a:p>
          <a:p>
            <a:pPr>
              <a:defRPr/>
            </a:pPr>
            <a:r>
              <a:rPr lang="en-US" dirty="0" smtClean="0"/>
              <a:t>Intellectual process- think before acting.</a:t>
            </a:r>
          </a:p>
          <a:p>
            <a:pPr>
              <a:defRPr/>
            </a:pPr>
            <a:r>
              <a:rPr lang="en-US" dirty="0" smtClean="0"/>
              <a:t>Decision making is integral part of planning.</a:t>
            </a:r>
          </a:p>
          <a:p>
            <a:pPr>
              <a:defRPr/>
            </a:pPr>
            <a:r>
              <a:rPr lang="en-US" dirty="0" smtClean="0"/>
              <a:t>Continuous process.</a:t>
            </a:r>
          </a:p>
          <a:p>
            <a:pPr>
              <a:defRPr/>
            </a:pPr>
            <a:r>
              <a:rPr lang="en-US" dirty="0" smtClean="0"/>
              <a:t>Flexible.</a:t>
            </a:r>
          </a:p>
          <a:p>
            <a:pPr>
              <a:defRPr/>
            </a:pPr>
            <a:r>
              <a:rPr lang="en-US" dirty="0" smtClean="0"/>
              <a:t>All pervasive function- applicable across the different levels of management.</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descr="C:\Users\admin\Desktop\economics\planning-and-planning-premesis-13-638.jpg"/>
          <p:cNvPicPr>
            <a:picLocks noGrp="1" noChangeAspect="1" noChangeArrowheads="1"/>
          </p:cNvPicPr>
          <p:nvPr>
            <p:ph idx="1"/>
          </p:nvPr>
        </p:nvPicPr>
        <p:blipFill>
          <a:blip r:embed="rId2"/>
          <a:srcRect/>
          <a:stretch>
            <a:fillRect/>
          </a:stretch>
        </p:blipFill>
        <p:spPr bwMode="auto">
          <a:xfrm>
            <a:off x="0" y="0"/>
            <a:ext cx="9144000" cy="6858000"/>
          </a:xfrm>
          <a:prstGeom prst="rect">
            <a:avLst/>
          </a:prstGeom>
          <a:noFill/>
        </p:spPr>
      </p:pic>
    </p:spTree>
    <p:extLst>
      <p:ext uri="{BB962C8B-B14F-4D97-AF65-F5344CB8AC3E}">
        <p14:creationId xmlns="" xmlns:p14="http://schemas.microsoft.com/office/powerpoint/2010/main" val="22688477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8194" name="Picture 2" descr="C:\Users\admin\Desktop\economics\planning-and-planning-premesis-15-638.jpg"/>
          <p:cNvPicPr>
            <a:picLocks noChangeAspect="1" noChangeArrowheads="1"/>
          </p:cNvPicPr>
          <p:nvPr/>
        </p:nvPicPr>
        <p:blipFill>
          <a:blip r:embed="rId2"/>
          <a:srcRect/>
          <a:stretch>
            <a:fillRect/>
          </a:stretch>
        </p:blipFill>
        <p:spPr bwMode="auto">
          <a:xfrm>
            <a:off x="0" y="1"/>
            <a:ext cx="9143999" cy="6857999"/>
          </a:xfrm>
          <a:prstGeom prst="rect">
            <a:avLst/>
          </a:prstGeom>
          <a:noFill/>
        </p:spPr>
      </p:pic>
    </p:spTree>
    <p:extLst>
      <p:ext uri="{BB962C8B-B14F-4D97-AF65-F5344CB8AC3E}">
        <p14:creationId xmlns="" xmlns:p14="http://schemas.microsoft.com/office/powerpoint/2010/main" val="37165851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descr="C:\Users\admin\Desktop\economics\planning-and-planning-premesis-14-638.jpg"/>
          <p:cNvPicPr>
            <a:picLocks noGrp="1" noChangeAspect="1" noChangeArrowheads="1"/>
          </p:cNvPicPr>
          <p:nvPr>
            <p:ph idx="1"/>
          </p:nvPr>
        </p:nvPicPr>
        <p:blipFill>
          <a:blip r:embed="rId2"/>
          <a:srcRect/>
          <a:stretch>
            <a:fillRect/>
          </a:stretch>
        </p:blipFill>
        <p:spPr bwMode="auto">
          <a:xfrm>
            <a:off x="152400" y="1"/>
            <a:ext cx="8991600" cy="6865167"/>
          </a:xfrm>
          <a:prstGeom prst="rect">
            <a:avLst/>
          </a:prstGeom>
          <a:noFill/>
        </p:spPr>
      </p:pic>
    </p:spTree>
    <p:extLst>
      <p:ext uri="{BB962C8B-B14F-4D97-AF65-F5344CB8AC3E}">
        <p14:creationId xmlns="" xmlns:p14="http://schemas.microsoft.com/office/powerpoint/2010/main" val="29228421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9218" name="Picture 2" descr="C:\Users\admin\Desktop\economics\planning-and-planning-premesis-16-638.jpg"/>
          <p:cNvPicPr>
            <a:picLocks noChangeAspect="1" noChangeArrowheads="1"/>
          </p:cNvPicPr>
          <p:nvPr/>
        </p:nvPicPr>
        <p:blipFill>
          <a:blip r:embed="rId2"/>
          <a:srcRect/>
          <a:stretch>
            <a:fillRect/>
          </a:stretch>
        </p:blipFill>
        <p:spPr bwMode="auto">
          <a:xfrm>
            <a:off x="0" y="1"/>
            <a:ext cx="9143999" cy="6857999"/>
          </a:xfrm>
          <a:prstGeom prst="rect">
            <a:avLst/>
          </a:prstGeom>
          <a:noFill/>
        </p:spPr>
      </p:pic>
    </p:spTree>
    <p:extLst>
      <p:ext uri="{BB962C8B-B14F-4D97-AF65-F5344CB8AC3E}">
        <p14:creationId xmlns="" xmlns:p14="http://schemas.microsoft.com/office/powerpoint/2010/main" val="24520221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Planning Premises</a:t>
            </a:r>
            <a:endParaRPr lang="en-US" dirty="0"/>
          </a:p>
        </p:txBody>
      </p:sp>
      <p:sp>
        <p:nvSpPr>
          <p:cNvPr id="3" name="Content Placeholder 2"/>
          <p:cNvSpPr>
            <a:spLocks noGrp="1"/>
          </p:cNvSpPr>
          <p:nvPr>
            <p:ph idx="1"/>
          </p:nvPr>
        </p:nvSpPr>
        <p:spPr/>
        <p:txBody>
          <a:bodyPr/>
          <a:lstStyle/>
          <a:p>
            <a:r>
              <a:rPr lang="en-US" dirty="0" smtClean="0"/>
              <a:t>Well </a:t>
            </a:r>
            <a:r>
              <a:rPr lang="en-US" dirty="0" err="1" smtClean="0"/>
              <a:t>organised</a:t>
            </a:r>
            <a:r>
              <a:rPr lang="en-US" dirty="0" smtClean="0"/>
              <a:t> planning can be done.</a:t>
            </a:r>
          </a:p>
          <a:p>
            <a:r>
              <a:rPr lang="en-US" dirty="0" smtClean="0"/>
              <a:t>Risk of uncertainty reduces.</a:t>
            </a:r>
          </a:p>
          <a:p>
            <a:r>
              <a:rPr lang="en-US" dirty="0" smtClean="0"/>
              <a:t>Co – ordination becomes effective.</a:t>
            </a:r>
          </a:p>
          <a:p>
            <a:endParaRPr lang="en-US" dirty="0" smtClean="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PREMISING EFFECTIVE</a:t>
            </a:r>
            <a:endParaRPr lang="en-US" dirty="0"/>
          </a:p>
        </p:txBody>
      </p:sp>
      <p:sp>
        <p:nvSpPr>
          <p:cNvPr id="3" name="Content Placeholder 2"/>
          <p:cNvSpPr>
            <a:spLocks noGrp="1"/>
          </p:cNvSpPr>
          <p:nvPr>
            <p:ph idx="1"/>
          </p:nvPr>
        </p:nvSpPr>
        <p:spPr/>
        <p:txBody>
          <a:bodyPr/>
          <a:lstStyle/>
          <a:p>
            <a:r>
              <a:rPr lang="en-US" dirty="0" smtClean="0"/>
              <a:t>Since information is the basic source on which planning premises are developed, correct and relevant information lead to better planning premises</a:t>
            </a:r>
          </a:p>
          <a:p>
            <a:endParaRPr lang="en-US" dirty="0"/>
          </a:p>
        </p:txBody>
      </p:sp>
    </p:spTree>
    <p:extLst>
      <p:ext uri="{BB962C8B-B14F-4D97-AF65-F5344CB8AC3E}">
        <p14:creationId xmlns="" xmlns:p14="http://schemas.microsoft.com/office/powerpoint/2010/main" val="16816369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FORECASTING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 xmlns:p14="http://schemas.microsoft.com/office/powerpoint/2010/main" val="33468547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FORECASTING</a:t>
            </a:r>
            <a:endParaRPr lang="en-US" b="1" dirty="0"/>
          </a:p>
        </p:txBody>
      </p:sp>
      <p:sp>
        <p:nvSpPr>
          <p:cNvPr id="3" name="Content Placeholder 2"/>
          <p:cNvSpPr>
            <a:spLocks noGrp="1"/>
          </p:cNvSpPr>
          <p:nvPr>
            <p:ph idx="1"/>
          </p:nvPr>
        </p:nvSpPr>
        <p:spPr>
          <a:xfrm>
            <a:off x="533400" y="1676400"/>
            <a:ext cx="7924800" cy="4724400"/>
          </a:xfrm>
        </p:spPr>
        <p:txBody>
          <a:bodyPr>
            <a:noAutofit/>
          </a:bodyPr>
          <a:lstStyle/>
          <a:p>
            <a:r>
              <a:rPr lang="en-US" sz="2800" dirty="0"/>
              <a:t>Forecasting is a process of predicting or estimating the future based on past and present data.</a:t>
            </a:r>
          </a:p>
          <a:p>
            <a:r>
              <a:rPr lang="en-US" sz="2800" dirty="0"/>
              <a:t>Forecasting provides information about the potential future events and their consequences for the organisation.</a:t>
            </a:r>
          </a:p>
          <a:p>
            <a:r>
              <a:rPr lang="en-US" sz="2800" dirty="0"/>
              <a:t> It may not reduce the complications and uncertainty of the future.</a:t>
            </a:r>
          </a:p>
          <a:p>
            <a:r>
              <a:rPr lang="en-US" sz="2800" dirty="0"/>
              <a:t>However, it increases the confidence of the management to make important decisions.</a:t>
            </a:r>
          </a:p>
        </p:txBody>
      </p:sp>
    </p:spTree>
    <p:extLst>
      <p:ext uri="{BB962C8B-B14F-4D97-AF65-F5344CB8AC3E}">
        <p14:creationId xmlns="" xmlns:p14="http://schemas.microsoft.com/office/powerpoint/2010/main" val="31724433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OF FORECASTING</a:t>
            </a:r>
            <a:endParaRPr lang="en-US" b="1" dirty="0"/>
          </a:p>
        </p:txBody>
      </p:sp>
      <p:sp>
        <p:nvSpPr>
          <p:cNvPr id="3" name="Content Placeholder 2"/>
          <p:cNvSpPr>
            <a:spLocks noGrp="1"/>
          </p:cNvSpPr>
          <p:nvPr>
            <p:ph idx="1"/>
          </p:nvPr>
        </p:nvSpPr>
        <p:spPr>
          <a:xfrm>
            <a:off x="436350" y="1682917"/>
            <a:ext cx="8402850" cy="3880773"/>
          </a:xfrm>
        </p:spPr>
        <p:txBody>
          <a:bodyPr>
            <a:noAutofit/>
          </a:bodyPr>
          <a:lstStyle/>
          <a:p>
            <a:r>
              <a:rPr lang="en-US" sz="2400" dirty="0"/>
              <a:t>Forecasting relates to future events .This is needed for planning process because it devises future course of action.</a:t>
            </a:r>
          </a:p>
          <a:p>
            <a:r>
              <a:rPr lang="en-US" sz="2400" dirty="0"/>
              <a:t>Forecasting defines the probability of happening of future events .Therefore, happening of future events can be precise only to a certain extent.</a:t>
            </a:r>
          </a:p>
          <a:p>
            <a:r>
              <a:rPr lang="en-US" sz="2400" dirty="0"/>
              <a:t>Forecasting is made by analysing the past and present relevant events,that is,taking those factors which are relevant for the functioning of an organisation.</a:t>
            </a:r>
          </a:p>
          <a:p>
            <a:r>
              <a:rPr lang="en-US" sz="2400" dirty="0"/>
              <a:t>The analysis of various factors may require the use of various statistical tools and techniques. However, personal observations can also help in the process.</a:t>
            </a:r>
          </a:p>
          <a:p>
            <a:endParaRPr lang="en-US" sz="2400" b="1" dirty="0"/>
          </a:p>
        </p:txBody>
      </p:sp>
    </p:spTree>
    <p:extLst>
      <p:ext uri="{BB962C8B-B14F-4D97-AF65-F5344CB8AC3E}">
        <p14:creationId xmlns="" xmlns:p14="http://schemas.microsoft.com/office/powerpoint/2010/main" val="5793196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forecasting</a:t>
            </a:r>
            <a:endParaRPr lang="en-US" dirty="0"/>
          </a:p>
        </p:txBody>
      </p:sp>
      <p:sp>
        <p:nvSpPr>
          <p:cNvPr id="3" name="Content Placeholder 2"/>
          <p:cNvSpPr>
            <a:spLocks noGrp="1"/>
          </p:cNvSpPr>
          <p:nvPr>
            <p:ph idx="1"/>
          </p:nvPr>
        </p:nvSpPr>
        <p:spPr/>
        <p:txBody>
          <a:bodyPr>
            <a:normAutofit/>
          </a:bodyPr>
          <a:lstStyle/>
          <a:p>
            <a:r>
              <a:rPr lang="en-US" sz="2800" b="1" dirty="0" smtClean="0"/>
              <a:t>Helps in better planning</a:t>
            </a:r>
          </a:p>
          <a:p>
            <a:r>
              <a:rPr lang="en-US" sz="2800" b="1" dirty="0" err="1" smtClean="0"/>
              <a:t>Organisation</a:t>
            </a:r>
            <a:r>
              <a:rPr lang="en-US" sz="2800" b="1" dirty="0" smtClean="0"/>
              <a:t> can anticipate risk and opportunity</a:t>
            </a:r>
          </a:p>
          <a:p>
            <a:r>
              <a:rPr lang="en-US" sz="2800" b="1" dirty="0" smtClean="0"/>
              <a:t>Leads to </a:t>
            </a:r>
            <a:r>
              <a:rPr lang="en-US" sz="2800" b="1" dirty="0" err="1" smtClean="0"/>
              <a:t>organisation</a:t>
            </a:r>
            <a:r>
              <a:rPr lang="en-US" sz="2800" b="1" dirty="0" smtClean="0"/>
              <a:t> success</a:t>
            </a:r>
          </a:p>
          <a:p>
            <a:r>
              <a:rPr lang="en-US" sz="2800" b="1" dirty="0" smtClean="0"/>
              <a:t>Helps in prior preparation</a:t>
            </a:r>
          </a:p>
          <a:p>
            <a:endParaRPr lang="en-US" sz="2400" dirty="0" smtClean="0"/>
          </a:p>
          <a:p>
            <a:endParaRPr lang="en-US" sz="2800" b="1" dirty="0" smtClean="0"/>
          </a:p>
          <a:p>
            <a:endParaRPr lang="en-US" sz="2800" b="1" dirty="0" smtClean="0"/>
          </a:p>
          <a:p>
            <a:endParaRPr lang="en-US" b="1" dirty="0" smtClean="0"/>
          </a:p>
          <a:p>
            <a:endParaRPr lang="en-US" b="1" dirty="0" smtClean="0"/>
          </a:p>
        </p:txBody>
      </p:sp>
    </p:spTree>
    <p:extLst>
      <p:ext uri="{BB962C8B-B14F-4D97-AF65-F5344CB8AC3E}">
        <p14:creationId xmlns="" xmlns:p14="http://schemas.microsoft.com/office/powerpoint/2010/main" val="21858400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bwMode="auto">
          <a:xfrm>
            <a:off x="457200" y="91440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smtClean="0"/>
              <a:t>Importance of planning</a:t>
            </a:r>
          </a:p>
        </p:txBody>
      </p:sp>
      <p:sp>
        <p:nvSpPr>
          <p:cNvPr id="7171" name="Content Placeholder 2"/>
          <p:cNvSpPr>
            <a:spLocks noGrp="1"/>
          </p:cNvSpPr>
          <p:nvPr>
            <p:ph idx="1"/>
          </p:nvPr>
        </p:nvSpPr>
        <p:spPr bwMode="auto">
          <a:xfrm>
            <a:off x="457200" y="2332038"/>
            <a:ext cx="8229600" cy="4525962"/>
          </a:xfrm>
          <a:noFill/>
          <a:ln>
            <a:miter lim="800000"/>
            <a:headEnd/>
            <a:tailEnd/>
          </a:ln>
        </p:spPr>
        <p:txBody>
          <a:bodyPr vert="horz" wrap="square" lIns="91440" tIns="45720" rIns="91440" bIns="45720" numCol="1" anchor="t" anchorCtr="0" compatLnSpc="1">
            <a:prstTxWarp prst="textNoShape">
              <a:avLst/>
            </a:prstTxWarp>
          </a:bodyPr>
          <a:lstStyle/>
          <a:p>
            <a:r>
              <a:rPr lang="en-US" dirty="0" smtClean="0"/>
              <a:t>Minimizes risk and uncertainty.</a:t>
            </a:r>
          </a:p>
          <a:p>
            <a:r>
              <a:rPr lang="en-US" dirty="0" smtClean="0"/>
              <a:t>Leads to success.</a:t>
            </a:r>
          </a:p>
          <a:p>
            <a:r>
              <a:rPr lang="en-US" dirty="0" smtClean="0"/>
              <a:t>Focuses attention on </a:t>
            </a:r>
            <a:r>
              <a:rPr lang="en-US" dirty="0" err="1" smtClean="0"/>
              <a:t>organisation’s</a:t>
            </a:r>
            <a:r>
              <a:rPr lang="en-US" dirty="0" smtClean="0"/>
              <a:t> goals.</a:t>
            </a:r>
          </a:p>
          <a:p>
            <a:r>
              <a:rPr lang="en-US" dirty="0" smtClean="0"/>
              <a:t>Facilitates control.</a:t>
            </a:r>
          </a:p>
          <a:p>
            <a:pPr>
              <a:buNone/>
            </a:pPr>
            <a:endParaRPr lang="en-US" dirty="0" smtClean="0"/>
          </a:p>
          <a:p>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FORECASTING</a:t>
            </a:r>
            <a:endParaRPr lang="en-US" dirty="0"/>
          </a:p>
        </p:txBody>
      </p:sp>
      <p:sp>
        <p:nvSpPr>
          <p:cNvPr id="3" name="Content Placeholder 2"/>
          <p:cNvSpPr>
            <a:spLocks noGrp="1"/>
          </p:cNvSpPr>
          <p:nvPr>
            <p:ph idx="1"/>
          </p:nvPr>
        </p:nvSpPr>
        <p:spPr>
          <a:xfrm>
            <a:off x="533400" y="1447800"/>
            <a:ext cx="6172200" cy="4525963"/>
          </a:xfrm>
        </p:spPr>
        <p:txBody>
          <a:bodyPr/>
          <a:lstStyle/>
          <a:p>
            <a:r>
              <a:rPr lang="en-US" sz="2400" b="1" dirty="0" smtClean="0"/>
              <a:t>Based on assumptions:</a:t>
            </a:r>
          </a:p>
          <a:p>
            <a:endParaRPr lang="en-US" dirty="0" smtClean="0"/>
          </a:p>
          <a:p>
            <a:pPr>
              <a:buNone/>
            </a:pPr>
            <a:endParaRPr lang="en-US" dirty="0" smtClean="0"/>
          </a:p>
          <a:p>
            <a:r>
              <a:rPr lang="en-US" sz="2400" b="1" dirty="0" smtClean="0"/>
              <a:t>Not absolute truth:</a:t>
            </a:r>
          </a:p>
          <a:p>
            <a:endParaRPr lang="en-US" dirty="0" smtClean="0"/>
          </a:p>
          <a:p>
            <a:endParaRPr lang="en-US" dirty="0" smtClean="0"/>
          </a:p>
          <a:p>
            <a:endParaRPr lang="en-US" sz="2400" b="1" dirty="0" smtClean="0"/>
          </a:p>
          <a:p>
            <a:r>
              <a:rPr lang="en-US" sz="2400" b="1" dirty="0" smtClean="0"/>
              <a:t>Time </a:t>
            </a:r>
            <a:r>
              <a:rPr lang="en-US" sz="2400" b="1" dirty="0" smtClean="0"/>
              <a:t>and cost factor:</a:t>
            </a:r>
          </a:p>
          <a:p>
            <a:pPr>
              <a:buNone/>
            </a:pPr>
            <a:endParaRPr lang="en-US" dirty="0"/>
          </a:p>
        </p:txBody>
      </p:sp>
      <p:sp>
        <p:nvSpPr>
          <p:cNvPr id="4" name="TextBox 3"/>
          <p:cNvSpPr txBox="1"/>
          <p:nvPr/>
        </p:nvSpPr>
        <p:spPr>
          <a:xfrm>
            <a:off x="2000250" y="1905002"/>
            <a:ext cx="5143500" cy="1015663"/>
          </a:xfrm>
          <a:prstGeom prst="rect">
            <a:avLst/>
          </a:prstGeom>
          <a:noFill/>
        </p:spPr>
        <p:txBody>
          <a:bodyPr wrap="square" rtlCol="0">
            <a:spAutoFit/>
          </a:bodyPr>
          <a:lstStyle/>
          <a:p>
            <a:r>
              <a:rPr lang="en-US" sz="2000" dirty="0"/>
              <a:t>Forecasting is mere based on assumption . It suggests that if an event has happened in past , it is probable to happen in future also. </a:t>
            </a:r>
          </a:p>
        </p:txBody>
      </p:sp>
      <p:sp>
        <p:nvSpPr>
          <p:cNvPr id="5" name="TextBox 4"/>
          <p:cNvSpPr txBox="1"/>
          <p:nvPr/>
        </p:nvSpPr>
        <p:spPr>
          <a:xfrm>
            <a:off x="2057400" y="3505200"/>
            <a:ext cx="5943600" cy="1323439"/>
          </a:xfrm>
          <a:prstGeom prst="rect">
            <a:avLst/>
          </a:prstGeom>
          <a:noFill/>
        </p:spPr>
        <p:txBody>
          <a:bodyPr wrap="square" rtlCol="0">
            <a:spAutoFit/>
          </a:bodyPr>
          <a:lstStyle/>
          <a:p>
            <a:r>
              <a:rPr lang="en-US" sz="2000" dirty="0"/>
              <a:t>Forecasts are not always true, they merely indicate the trend of future happenings . This is so because the factors which are taken are affected by human factor, which is highly unpredictable.</a:t>
            </a:r>
          </a:p>
        </p:txBody>
      </p:sp>
      <p:sp>
        <p:nvSpPr>
          <p:cNvPr id="6" name="TextBox 5"/>
          <p:cNvSpPr txBox="1"/>
          <p:nvPr/>
        </p:nvSpPr>
        <p:spPr>
          <a:xfrm>
            <a:off x="2000250" y="5638802"/>
            <a:ext cx="6076950" cy="1015663"/>
          </a:xfrm>
          <a:prstGeom prst="rect">
            <a:avLst/>
          </a:prstGeom>
          <a:noFill/>
        </p:spPr>
        <p:txBody>
          <a:bodyPr wrap="square" rtlCol="0">
            <a:spAutoFit/>
          </a:bodyPr>
          <a:lstStyle/>
          <a:p>
            <a:r>
              <a:rPr lang="en-US" sz="2000" dirty="0"/>
              <a:t>Time and  cost factor is also an important aspect of forecasting . Time and cost factor suggest the degree to which an  organisation will go for formal forecasting</a:t>
            </a:r>
          </a:p>
        </p:txBody>
      </p:sp>
    </p:spTree>
    <p:extLst>
      <p:ext uri="{BB962C8B-B14F-4D97-AF65-F5344CB8AC3E}">
        <p14:creationId xmlns="" xmlns:p14="http://schemas.microsoft.com/office/powerpoint/2010/main" val="33351438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IN FORECASTING </a:t>
            </a:r>
            <a:endParaRPr lang="en-IN" dirty="0"/>
          </a:p>
        </p:txBody>
      </p:sp>
      <p:sp>
        <p:nvSpPr>
          <p:cNvPr id="3" name="Content Placeholder 2"/>
          <p:cNvSpPr>
            <a:spLocks noGrp="1"/>
          </p:cNvSpPr>
          <p:nvPr>
            <p:ph idx="1"/>
          </p:nvPr>
        </p:nvSpPr>
        <p:spPr/>
        <p:txBody>
          <a:bodyPr>
            <a:normAutofit/>
          </a:bodyPr>
          <a:lstStyle/>
          <a:p>
            <a:pPr>
              <a:buClr>
                <a:schemeClr val="accent2">
                  <a:lumMod val="75000"/>
                </a:schemeClr>
              </a:buClr>
              <a:buSzPct val="105000"/>
              <a:buFont typeface="Wingdings" panose="05000000000000000000" pitchFamily="2" charset="2"/>
              <a:buChar char="q"/>
            </a:pPr>
            <a:r>
              <a:rPr lang="en-IN" sz="2400" dirty="0" smtClean="0">
                <a:solidFill>
                  <a:schemeClr val="accent2">
                    <a:lumMod val="75000"/>
                  </a:schemeClr>
                </a:solidFill>
              </a:rPr>
              <a:t>Developing Groundwork for Forecasting.</a:t>
            </a:r>
          </a:p>
          <a:p>
            <a:pPr>
              <a:buClr>
                <a:schemeClr val="accent2">
                  <a:lumMod val="75000"/>
                </a:schemeClr>
              </a:buClr>
              <a:buSzPct val="105000"/>
              <a:buFont typeface="Wingdings" panose="05000000000000000000" pitchFamily="2" charset="2"/>
              <a:buChar char="q"/>
            </a:pPr>
            <a:r>
              <a:rPr lang="en-IN" sz="2400" dirty="0" smtClean="0">
                <a:solidFill>
                  <a:schemeClr val="accent2">
                    <a:lumMod val="75000"/>
                  </a:schemeClr>
                </a:solidFill>
              </a:rPr>
              <a:t>Estimating Future Business.</a:t>
            </a:r>
          </a:p>
          <a:p>
            <a:pPr>
              <a:buClr>
                <a:schemeClr val="accent2">
                  <a:lumMod val="75000"/>
                </a:schemeClr>
              </a:buClr>
              <a:buSzPct val="105000"/>
              <a:buFont typeface="Wingdings" panose="05000000000000000000" pitchFamily="2" charset="2"/>
              <a:buChar char="q"/>
            </a:pPr>
            <a:r>
              <a:rPr lang="en-IN" sz="2400" dirty="0" smtClean="0">
                <a:solidFill>
                  <a:schemeClr val="accent2">
                    <a:lumMod val="75000"/>
                  </a:schemeClr>
                </a:solidFill>
              </a:rPr>
              <a:t>Comparing Actual and Projected </a:t>
            </a:r>
            <a:r>
              <a:rPr lang="en-IN" sz="2400" dirty="0">
                <a:solidFill>
                  <a:schemeClr val="accent2">
                    <a:lumMod val="75000"/>
                  </a:schemeClr>
                </a:solidFill>
              </a:rPr>
              <a:t>R</a:t>
            </a:r>
            <a:r>
              <a:rPr lang="en-IN" sz="2400" dirty="0" smtClean="0">
                <a:solidFill>
                  <a:schemeClr val="accent2">
                    <a:lumMod val="75000"/>
                  </a:schemeClr>
                </a:solidFill>
              </a:rPr>
              <a:t>esult.</a:t>
            </a:r>
          </a:p>
          <a:p>
            <a:pPr>
              <a:buClr>
                <a:schemeClr val="accent2">
                  <a:lumMod val="75000"/>
                </a:schemeClr>
              </a:buClr>
              <a:buSzPct val="105000"/>
              <a:buFont typeface="Wingdings" panose="05000000000000000000" pitchFamily="2" charset="2"/>
              <a:buChar char="q"/>
            </a:pPr>
            <a:r>
              <a:rPr lang="en-IN" sz="2400" dirty="0" smtClean="0">
                <a:solidFill>
                  <a:schemeClr val="accent2">
                    <a:lumMod val="75000"/>
                  </a:schemeClr>
                </a:solidFill>
              </a:rPr>
              <a:t>Refining the Forecasting Process. </a:t>
            </a:r>
            <a:endParaRPr lang="en-IN" sz="2400" dirty="0">
              <a:solidFill>
                <a:schemeClr val="accent2">
                  <a:lumMod val="75000"/>
                </a:schemeClr>
              </a:solidFill>
            </a:endParaRPr>
          </a:p>
        </p:txBody>
      </p:sp>
    </p:spTree>
    <p:extLst>
      <p:ext uri="{BB962C8B-B14F-4D97-AF65-F5344CB8AC3E}">
        <p14:creationId xmlns="" xmlns:p14="http://schemas.microsoft.com/office/powerpoint/2010/main" val="398548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453" y="145576"/>
            <a:ext cx="6227171" cy="1320800"/>
          </a:xfrm>
        </p:spPr>
        <p:txBody>
          <a:bodyPr>
            <a:normAutofit/>
          </a:bodyPr>
          <a:lstStyle/>
          <a:p>
            <a:pPr algn="ctr"/>
            <a:r>
              <a:rPr lang="en-IN" sz="3200" u="sng" dirty="0" smtClean="0"/>
              <a:t>DEVELOPING GROUNDWORK FOR FORECASTING</a:t>
            </a:r>
            <a:endParaRPr lang="en-IN" sz="3200" u="sng" dirty="0"/>
          </a:p>
        </p:txBody>
      </p:sp>
      <p:sp>
        <p:nvSpPr>
          <p:cNvPr id="5" name="Content Placeholder 4"/>
          <p:cNvSpPr>
            <a:spLocks noGrp="1"/>
          </p:cNvSpPr>
          <p:nvPr>
            <p:ph idx="1"/>
          </p:nvPr>
        </p:nvSpPr>
        <p:spPr>
          <a:xfrm>
            <a:off x="180454" y="1645313"/>
            <a:ext cx="7230281" cy="5212687"/>
          </a:xfrm>
        </p:spPr>
        <p:txBody>
          <a:bodyPr>
            <a:normAutofit fontScale="85000" lnSpcReduction="10000"/>
          </a:bodyPr>
          <a:lstStyle/>
          <a:p>
            <a:pPr algn="just">
              <a:buFont typeface="Wingdings" panose="05000000000000000000" pitchFamily="2" charset="2"/>
              <a:buChar char="§"/>
            </a:pPr>
            <a:r>
              <a:rPr lang="en-IN" dirty="0" smtClean="0">
                <a:solidFill>
                  <a:schemeClr val="tx1"/>
                </a:solidFill>
              </a:rPr>
              <a:t>To develop groundwork for forecasting which involves understanding of why changes are likely at macro and micro levels.</a:t>
            </a:r>
          </a:p>
          <a:p>
            <a:pPr algn="just">
              <a:buFont typeface="Wingdings" panose="05000000000000000000" pitchFamily="2" charset="2"/>
              <a:buChar char="§"/>
            </a:pPr>
            <a:r>
              <a:rPr lang="en-IN" dirty="0" smtClean="0">
                <a:solidFill>
                  <a:schemeClr val="tx1"/>
                </a:solidFill>
              </a:rPr>
              <a:t>It involves taking past records as basis which might be available internally if proper information system has been developed.</a:t>
            </a:r>
          </a:p>
          <a:p>
            <a:pPr algn="just">
              <a:buFont typeface="Wingdings" panose="05000000000000000000" pitchFamily="2" charset="2"/>
              <a:buChar char="§"/>
            </a:pPr>
            <a:r>
              <a:rPr lang="en-IN" dirty="0" smtClean="0">
                <a:solidFill>
                  <a:schemeClr val="tx1"/>
                </a:solidFill>
              </a:rPr>
              <a:t>However, a mechanical or mathematical forecast based on past data may not be worthwhile in the fast changing environment.</a:t>
            </a:r>
          </a:p>
          <a:p>
            <a:pPr algn="just">
              <a:buFont typeface="Wingdings" panose="05000000000000000000" pitchFamily="2" charset="2"/>
              <a:buChar char="§"/>
            </a:pPr>
            <a:r>
              <a:rPr lang="en-IN" dirty="0" smtClean="0">
                <a:solidFill>
                  <a:schemeClr val="tx1"/>
                </a:solidFill>
              </a:rPr>
              <a:t>It is done because many factors not existing in past may exist in future, or there may be a divergence due to externals factors. </a:t>
            </a:r>
          </a:p>
          <a:p>
            <a:pPr algn="just">
              <a:buFont typeface="Wingdings" panose="05000000000000000000" pitchFamily="2" charset="2"/>
              <a:buChar char="§"/>
            </a:pPr>
            <a:endParaRPr lang="en-IN" dirty="0" smtClean="0">
              <a:solidFill>
                <a:schemeClr val="tx1"/>
              </a:solidFill>
            </a:endParaRPr>
          </a:p>
          <a:p>
            <a:pPr algn="just">
              <a:buFont typeface="Wingdings" panose="05000000000000000000" pitchFamily="2" charset="2"/>
              <a:buChar char="§"/>
            </a:pPr>
            <a:endParaRPr lang="en-IN" dirty="0">
              <a:solidFill>
                <a:schemeClr val="tx1"/>
              </a:solidFill>
            </a:endParaRPr>
          </a:p>
        </p:txBody>
      </p:sp>
    </p:spTree>
    <p:extLst>
      <p:ext uri="{BB962C8B-B14F-4D97-AF65-F5344CB8AC3E}">
        <p14:creationId xmlns="" xmlns:p14="http://schemas.microsoft.com/office/powerpoint/2010/main" val="176756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1000"/>
                                        <p:tgtEl>
                                          <p:spTgt spid="5">
                                            <p:txEl>
                                              <p:pRg st="1" end="1"/>
                                            </p:txEl>
                                          </p:spTgt>
                                        </p:tgtEl>
                                      </p:cBhvr>
                                    </p:animEffect>
                                    <p:anim calcmode="lin" valueType="num">
                                      <p:cBhvr>
                                        <p:cTn id="20"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fade">
                                      <p:cBhvr>
                                        <p:cTn id="26" dur="1000"/>
                                        <p:tgtEl>
                                          <p:spTgt spid="5">
                                            <p:txEl>
                                              <p:pRg st="2" end="2"/>
                                            </p:txEl>
                                          </p:spTgt>
                                        </p:tgtEl>
                                      </p:cBhvr>
                                    </p:animEffect>
                                    <p:anim calcmode="lin" valueType="num">
                                      <p:cBhvr>
                                        <p:cTn id="27"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Effect transition="in" filter="fade">
                                      <p:cBhvr>
                                        <p:cTn id="33" dur="1000"/>
                                        <p:tgtEl>
                                          <p:spTgt spid="5">
                                            <p:txEl>
                                              <p:pRg st="3" end="3"/>
                                            </p:txEl>
                                          </p:spTgt>
                                        </p:tgtEl>
                                      </p:cBhvr>
                                    </p:animEffect>
                                    <p:anim calcmode="lin" valueType="num">
                                      <p:cBhvr>
                                        <p:cTn id="34"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52400"/>
            <a:ext cx="8635999" cy="1320800"/>
          </a:xfrm>
        </p:spPr>
        <p:txBody>
          <a:bodyPr>
            <a:normAutofit/>
          </a:bodyPr>
          <a:lstStyle/>
          <a:p>
            <a:pPr algn="ctr"/>
            <a:r>
              <a:rPr lang="en-IN" u="sng" dirty="0" smtClean="0"/>
              <a:t>ESTIMATING FUTURE BUSINESS</a:t>
            </a:r>
            <a:endParaRPr lang="en-IN" u="sng" dirty="0"/>
          </a:p>
        </p:txBody>
      </p:sp>
      <p:sp>
        <p:nvSpPr>
          <p:cNvPr id="3" name="Content Placeholder 2"/>
          <p:cNvSpPr>
            <a:spLocks noGrp="1"/>
          </p:cNvSpPr>
          <p:nvPr>
            <p:ph idx="1"/>
          </p:nvPr>
        </p:nvSpPr>
        <p:spPr>
          <a:xfrm>
            <a:off x="508000" y="1433016"/>
            <a:ext cx="7189337" cy="5063319"/>
          </a:xfrm>
        </p:spPr>
        <p:txBody>
          <a:bodyPr>
            <a:normAutofit fontScale="77500" lnSpcReduction="20000"/>
          </a:bodyPr>
          <a:lstStyle/>
          <a:p>
            <a:pPr algn="just">
              <a:buFont typeface="Wingdings" panose="05000000000000000000" pitchFamily="2" charset="2"/>
              <a:buChar char="§"/>
            </a:pPr>
            <a:r>
              <a:rPr lang="en-IN" dirty="0" smtClean="0">
                <a:solidFill>
                  <a:schemeClr val="tx1"/>
                </a:solidFill>
              </a:rPr>
              <a:t>Based on past data and identification of events that are likely to affect the future behaviour of the business.</a:t>
            </a:r>
          </a:p>
          <a:p>
            <a:pPr algn="just">
              <a:buFont typeface="Wingdings" panose="05000000000000000000" pitchFamily="2" charset="2"/>
              <a:buChar char="§"/>
            </a:pPr>
            <a:r>
              <a:rPr lang="en-IN" dirty="0" smtClean="0">
                <a:solidFill>
                  <a:schemeClr val="tx1"/>
                </a:solidFill>
              </a:rPr>
              <a:t>A trend is projected after a step-by-step procedure in which a relevant information is put for close scrutiny and analysis.</a:t>
            </a:r>
          </a:p>
          <a:p>
            <a:pPr algn="just">
              <a:buFont typeface="Wingdings" panose="05000000000000000000" pitchFamily="2" charset="2"/>
              <a:buChar char="§"/>
            </a:pPr>
            <a:r>
              <a:rPr lang="en-IN" dirty="0" smtClean="0">
                <a:solidFill>
                  <a:schemeClr val="tx1"/>
                </a:solidFill>
              </a:rPr>
              <a:t>The business trend which emerges out of analysis will suggest the likely behaviour which may or may not corresponds with actuals.</a:t>
            </a:r>
          </a:p>
          <a:p>
            <a:pPr algn="just">
              <a:buFont typeface="Wingdings" panose="05000000000000000000" pitchFamily="2" charset="2"/>
              <a:buChar char="§"/>
            </a:pPr>
            <a:r>
              <a:rPr lang="en-IN" dirty="0" smtClean="0">
                <a:solidFill>
                  <a:schemeClr val="tx1"/>
                </a:solidFill>
              </a:rPr>
              <a:t>Ex- Government of India prepares its plans, it projects various outcomes at the end of the plan , however we often find that many outcomes do not match like GDP or export or import but many remains constant like the fiscal target.</a:t>
            </a:r>
            <a:endParaRPr lang="en-IN" dirty="0">
              <a:solidFill>
                <a:schemeClr val="tx1"/>
              </a:solidFill>
            </a:endParaRPr>
          </a:p>
        </p:txBody>
      </p:sp>
    </p:spTree>
    <p:extLst>
      <p:ext uri="{BB962C8B-B14F-4D97-AF65-F5344CB8AC3E}">
        <p14:creationId xmlns="" xmlns:p14="http://schemas.microsoft.com/office/powerpoint/2010/main" val="215547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6" name="Content Placeholder 5"/>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70219" y="241111"/>
            <a:ext cx="4538259" cy="3789040"/>
          </a:xfrm>
        </p:spPr>
      </p:pic>
      <p:pic>
        <p:nvPicPr>
          <p:cNvPr id="3" name="Picture 2"/>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879937" y="2702257"/>
            <a:ext cx="4151129" cy="3976568"/>
          </a:xfrm>
          <a:prstGeom prst="rect">
            <a:avLst/>
          </a:prstGeom>
        </p:spPr>
      </p:pic>
    </p:spTree>
    <p:extLst>
      <p:ext uri="{BB962C8B-B14F-4D97-AF65-F5344CB8AC3E}">
        <p14:creationId xmlns="" xmlns:p14="http://schemas.microsoft.com/office/powerpoint/2010/main" val="204241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u="sng" dirty="0" smtClean="0"/>
              <a:t>COMPARING ACTUAL AND PROJECTED RESULT</a:t>
            </a:r>
            <a:endParaRPr lang="en-IN" u="sng" dirty="0"/>
          </a:p>
        </p:txBody>
      </p:sp>
      <p:sp>
        <p:nvSpPr>
          <p:cNvPr id="3" name="Content Placeholder 2"/>
          <p:cNvSpPr>
            <a:spLocks noGrp="1"/>
          </p:cNvSpPr>
          <p:nvPr>
            <p:ph idx="1"/>
          </p:nvPr>
        </p:nvSpPr>
        <p:spPr/>
        <p:txBody>
          <a:bodyPr>
            <a:normAutofit fontScale="77500" lnSpcReduction="20000"/>
          </a:bodyPr>
          <a:lstStyle/>
          <a:p>
            <a:pPr algn="just">
              <a:buFont typeface="Wingdings" panose="05000000000000000000" pitchFamily="2" charset="2"/>
              <a:buChar char="§"/>
            </a:pPr>
            <a:r>
              <a:rPr lang="en-IN" dirty="0" smtClean="0">
                <a:solidFill>
                  <a:schemeClr val="tx1"/>
                </a:solidFill>
              </a:rPr>
              <a:t>Since there is likelihood of deviation between actual and projected results.</a:t>
            </a:r>
          </a:p>
          <a:p>
            <a:pPr algn="just">
              <a:buFont typeface="Wingdings" panose="05000000000000000000" pitchFamily="2" charset="2"/>
              <a:buChar char="§"/>
            </a:pPr>
            <a:r>
              <a:rPr lang="en-IN" dirty="0" smtClean="0">
                <a:solidFill>
                  <a:schemeClr val="tx1"/>
                </a:solidFill>
              </a:rPr>
              <a:t>Provisions should be made to identify the deviation as quickly as possible so that necessary changes are incorporated in plans.</a:t>
            </a:r>
          </a:p>
          <a:p>
            <a:pPr algn="just">
              <a:buFont typeface="Wingdings" panose="05000000000000000000" pitchFamily="2" charset="2"/>
              <a:buChar char="§"/>
            </a:pPr>
            <a:r>
              <a:rPr lang="en-IN" dirty="0" smtClean="0">
                <a:solidFill>
                  <a:schemeClr val="tx1"/>
                </a:solidFill>
              </a:rPr>
              <a:t>Many companies prepare plans on the basis of certain forecasts but either they modify their plans or abandon these midway because of changed environment.</a:t>
            </a:r>
          </a:p>
          <a:p>
            <a:pPr algn="just">
              <a:buFont typeface="Wingdings" panose="05000000000000000000" pitchFamily="2" charset="2"/>
              <a:buChar char="§"/>
            </a:pPr>
            <a:r>
              <a:rPr lang="en-IN" dirty="0" smtClean="0">
                <a:solidFill>
                  <a:schemeClr val="tx1"/>
                </a:solidFill>
              </a:rPr>
              <a:t>Ex- Many of Indian IT services companies who use about 80% of H1-B visas plunged by </a:t>
            </a:r>
            <a:r>
              <a:rPr lang="en-IN" dirty="0" err="1" smtClean="0">
                <a:solidFill>
                  <a:schemeClr val="tx1"/>
                </a:solidFill>
              </a:rPr>
              <a:t>upto</a:t>
            </a:r>
            <a:r>
              <a:rPr lang="en-IN" dirty="0" smtClean="0">
                <a:solidFill>
                  <a:schemeClr val="tx1"/>
                </a:solidFill>
              </a:rPr>
              <a:t> 4% with TCS by 4.5% ,WIPRO 1.6%, INFOSYS 2% have seen a drop in their stocks after the curb on H1-B visas by the trump administration.</a:t>
            </a:r>
            <a:endParaRPr lang="en-IN" dirty="0">
              <a:solidFill>
                <a:schemeClr val="tx1"/>
              </a:solidFill>
            </a:endParaRPr>
          </a:p>
        </p:txBody>
      </p:sp>
    </p:spTree>
    <p:extLst>
      <p:ext uri="{BB962C8B-B14F-4D97-AF65-F5344CB8AC3E}">
        <p14:creationId xmlns="" xmlns:p14="http://schemas.microsoft.com/office/powerpoint/2010/main" val="425985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u="sng" dirty="0" smtClean="0"/>
              <a:t>REFINING THE FORECASTING PROCESS</a:t>
            </a:r>
            <a:endParaRPr lang="en-IN" u="sng" dirty="0"/>
          </a:p>
        </p:txBody>
      </p:sp>
      <p:sp>
        <p:nvSpPr>
          <p:cNvPr id="3" name="Content Placeholder 2"/>
          <p:cNvSpPr>
            <a:spLocks noGrp="1"/>
          </p:cNvSpPr>
          <p:nvPr>
            <p:ph idx="1"/>
          </p:nvPr>
        </p:nvSpPr>
        <p:spPr>
          <a:xfrm>
            <a:off x="508001" y="1641974"/>
            <a:ext cx="6447501" cy="3880773"/>
          </a:xfrm>
        </p:spPr>
        <p:txBody>
          <a:bodyPr>
            <a:normAutofit fontScale="70000" lnSpcReduction="20000"/>
          </a:bodyPr>
          <a:lstStyle/>
          <a:p>
            <a:pPr algn="just">
              <a:buFont typeface="Arial" panose="020B0604020202020204" pitchFamily="34" charset="0"/>
              <a:buChar char="•"/>
            </a:pPr>
            <a:r>
              <a:rPr lang="en-IN" dirty="0" smtClean="0">
                <a:solidFill>
                  <a:schemeClr val="tx1"/>
                </a:solidFill>
              </a:rPr>
              <a:t>The above three steps complete a cycle of forecasting </a:t>
            </a:r>
          </a:p>
          <a:p>
            <a:pPr algn="just">
              <a:buFont typeface="Arial" panose="020B0604020202020204" pitchFamily="34" charset="0"/>
              <a:buChar char="•"/>
            </a:pPr>
            <a:r>
              <a:rPr lang="en-IN" dirty="0" smtClean="0">
                <a:solidFill>
                  <a:schemeClr val="tx1"/>
                </a:solidFill>
              </a:rPr>
              <a:t>However forecasting ,being a continuous process and not one-shot action, is performed continuously with each time. There may be refinement in the forecasting process.</a:t>
            </a:r>
          </a:p>
          <a:p>
            <a:pPr algn="just">
              <a:buFont typeface="Arial" panose="020B0604020202020204" pitchFamily="34" charset="0"/>
              <a:buChar char="•"/>
            </a:pPr>
            <a:r>
              <a:rPr lang="en-IN" dirty="0" smtClean="0">
                <a:solidFill>
                  <a:schemeClr val="tx1"/>
                </a:solidFill>
              </a:rPr>
              <a:t>These above steps help the managers to gain proficiency in making dependable forecasts as the time advances :they are able to refine ,sharpen and adjust the forecasting techniques to meet the changing needs of their business.</a:t>
            </a:r>
          </a:p>
          <a:p>
            <a:pPr algn="just">
              <a:buFont typeface="Arial" panose="020B0604020202020204" pitchFamily="34" charset="0"/>
              <a:buChar char="•"/>
            </a:pPr>
            <a:r>
              <a:rPr lang="en-IN" dirty="0" smtClean="0">
                <a:solidFill>
                  <a:schemeClr val="tx1"/>
                </a:solidFill>
              </a:rPr>
              <a:t>A lot experience is required to interpret the present situation for the benefit of future.    </a:t>
            </a:r>
            <a:r>
              <a:rPr lang="en-IN" dirty="0" smtClean="0"/>
              <a:t>                 </a:t>
            </a:r>
          </a:p>
          <a:p>
            <a:pPr>
              <a:buFont typeface="Wingdings" panose="05000000000000000000" pitchFamily="2" charset="2"/>
              <a:buChar char="Ø"/>
            </a:pPr>
            <a:endParaRPr lang="en-IN" dirty="0" smtClean="0"/>
          </a:p>
        </p:txBody>
      </p:sp>
    </p:spTree>
    <p:extLst>
      <p:ext uri="{BB962C8B-B14F-4D97-AF65-F5344CB8AC3E}">
        <p14:creationId xmlns="" xmlns:p14="http://schemas.microsoft.com/office/powerpoint/2010/main" val="3581922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6447501" cy="1320800"/>
          </a:xfrm>
        </p:spPr>
        <p:txBody>
          <a:bodyPr>
            <a:normAutofit fontScale="90000"/>
          </a:bodyPr>
          <a:lstStyle/>
          <a:p>
            <a:r>
              <a:rPr lang="en-IN" sz="4800" dirty="0" smtClean="0"/>
              <a:t>TECHNIQUES OF FORECASTING</a:t>
            </a:r>
            <a:endParaRPr lang="en-IN" sz="4800" dirty="0"/>
          </a:p>
        </p:txBody>
      </p:sp>
      <p:sp>
        <p:nvSpPr>
          <p:cNvPr id="3" name="Content Placeholder 2"/>
          <p:cNvSpPr>
            <a:spLocks noGrp="1"/>
          </p:cNvSpPr>
          <p:nvPr>
            <p:ph idx="1"/>
          </p:nvPr>
        </p:nvSpPr>
        <p:spPr>
          <a:xfrm>
            <a:off x="457200" y="1981200"/>
            <a:ext cx="8229600" cy="4525963"/>
          </a:xfrm>
        </p:spPr>
        <p:txBody>
          <a:bodyPr>
            <a:noAutofit/>
          </a:bodyPr>
          <a:lstStyle/>
          <a:p>
            <a:pPr>
              <a:buFont typeface="Wingdings" panose="05000000000000000000" pitchFamily="2" charset="2"/>
              <a:buChar char="q"/>
            </a:pPr>
            <a:r>
              <a:rPr lang="en-IN" sz="2800" dirty="0" smtClean="0">
                <a:solidFill>
                  <a:schemeClr val="accent2">
                    <a:lumMod val="75000"/>
                  </a:schemeClr>
                </a:solidFill>
              </a:rPr>
              <a:t>Historical Analogy Method           </a:t>
            </a:r>
          </a:p>
          <a:p>
            <a:pPr>
              <a:buFont typeface="Wingdings" panose="05000000000000000000" pitchFamily="2" charset="2"/>
              <a:buChar char="q"/>
            </a:pPr>
            <a:r>
              <a:rPr lang="en-IN" sz="2800" dirty="0" smtClean="0">
                <a:solidFill>
                  <a:schemeClr val="accent2">
                    <a:lumMod val="75000"/>
                  </a:schemeClr>
                </a:solidFill>
              </a:rPr>
              <a:t>Survey Method</a:t>
            </a:r>
          </a:p>
          <a:p>
            <a:pPr>
              <a:buFont typeface="Wingdings" panose="05000000000000000000" pitchFamily="2" charset="2"/>
              <a:buChar char="q"/>
            </a:pPr>
            <a:r>
              <a:rPr lang="en-IN" sz="2800" dirty="0" smtClean="0">
                <a:solidFill>
                  <a:schemeClr val="accent2">
                    <a:lumMod val="75000"/>
                  </a:schemeClr>
                </a:solidFill>
              </a:rPr>
              <a:t>Opinion Poll</a:t>
            </a:r>
          </a:p>
          <a:p>
            <a:pPr>
              <a:buFont typeface="Wingdings" panose="05000000000000000000" pitchFamily="2" charset="2"/>
              <a:buChar char="q"/>
            </a:pPr>
            <a:r>
              <a:rPr lang="en-IN" sz="2800" dirty="0" smtClean="0">
                <a:solidFill>
                  <a:schemeClr val="accent2">
                    <a:lumMod val="75000"/>
                  </a:schemeClr>
                </a:solidFill>
              </a:rPr>
              <a:t>Business Barometers</a:t>
            </a:r>
          </a:p>
          <a:p>
            <a:pPr>
              <a:buFont typeface="Wingdings" panose="05000000000000000000" pitchFamily="2" charset="2"/>
              <a:buChar char="q"/>
            </a:pPr>
            <a:r>
              <a:rPr lang="en-IN" sz="2800" dirty="0" smtClean="0">
                <a:solidFill>
                  <a:schemeClr val="accent2">
                    <a:lumMod val="75000"/>
                  </a:schemeClr>
                </a:solidFill>
              </a:rPr>
              <a:t>Time series Analysis</a:t>
            </a:r>
          </a:p>
          <a:p>
            <a:pPr>
              <a:buFont typeface="Wingdings" panose="05000000000000000000" pitchFamily="2" charset="2"/>
              <a:buChar char="q"/>
            </a:pPr>
            <a:r>
              <a:rPr lang="en-IN" sz="2800" dirty="0" smtClean="0">
                <a:solidFill>
                  <a:schemeClr val="accent2">
                    <a:lumMod val="75000"/>
                  </a:schemeClr>
                </a:solidFill>
              </a:rPr>
              <a:t>Input-Output Analysis</a:t>
            </a:r>
          </a:p>
          <a:p>
            <a:pPr>
              <a:buFont typeface="Wingdings" panose="05000000000000000000" pitchFamily="2" charset="2"/>
              <a:buChar char="q"/>
            </a:pPr>
            <a:r>
              <a:rPr lang="en-IN" sz="2800" dirty="0" smtClean="0">
                <a:solidFill>
                  <a:schemeClr val="accent2">
                    <a:lumMod val="75000"/>
                  </a:schemeClr>
                </a:solidFill>
              </a:rPr>
              <a:t>Econometric Models</a:t>
            </a:r>
            <a:endParaRPr lang="en-IN" sz="2800" dirty="0">
              <a:solidFill>
                <a:schemeClr val="accent2">
                  <a:lumMod val="75000"/>
                </a:schemeClr>
              </a:solidFill>
            </a:endParaRPr>
          </a:p>
        </p:txBody>
      </p:sp>
    </p:spTree>
    <p:extLst>
      <p:ext uri="{BB962C8B-B14F-4D97-AF65-F5344CB8AC3E}">
        <p14:creationId xmlns="" xmlns:p14="http://schemas.microsoft.com/office/powerpoint/2010/main" val="373022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Effect transition="in" filter="fade">
                                      <p:cBhvr>
                                        <p:cTn id="54" dur="1000"/>
                                        <p:tgtEl>
                                          <p:spTgt spid="3">
                                            <p:txEl>
                                              <p:pRg st="6" end="6"/>
                                            </p:txEl>
                                          </p:spTgt>
                                        </p:tgtEl>
                                      </p:cBhvr>
                                    </p:animEffect>
                                    <p:anim calcmode="lin" valueType="num">
                                      <p:cBhvr>
                                        <p:cTn id="5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095" y="329785"/>
            <a:ext cx="6936699" cy="6220917"/>
          </a:xfrm>
        </p:spPr>
        <p:txBody>
          <a:bodyPr>
            <a:normAutofit fontScale="62500" lnSpcReduction="20000"/>
          </a:bodyPr>
          <a:lstStyle/>
          <a:p>
            <a:pPr marL="0" indent="0">
              <a:buNone/>
            </a:pPr>
            <a:r>
              <a:rPr lang="en-IN" sz="2800" u="sng" dirty="0" smtClean="0">
                <a:solidFill>
                  <a:schemeClr val="accent2">
                    <a:lumMod val="75000"/>
                  </a:schemeClr>
                </a:solidFill>
              </a:rPr>
              <a:t>HISTORICAL ANALOGY METHOD</a:t>
            </a:r>
          </a:p>
          <a:p>
            <a:pPr>
              <a:buFont typeface="Wingdings" panose="05000000000000000000" pitchFamily="2" charset="2"/>
              <a:buChar char="§"/>
            </a:pPr>
            <a:r>
              <a:rPr lang="en-IN" dirty="0" smtClean="0">
                <a:solidFill>
                  <a:schemeClr val="tx1"/>
                </a:solidFill>
              </a:rPr>
              <a:t>Under this method, forecast in regard to a particular phenomenon based on some analogous conditions in the past.</a:t>
            </a:r>
          </a:p>
          <a:p>
            <a:pPr>
              <a:buFont typeface="Wingdings" panose="05000000000000000000" pitchFamily="2" charset="2"/>
              <a:buChar char="§"/>
            </a:pPr>
            <a:r>
              <a:rPr lang="en-IN" dirty="0" smtClean="0">
                <a:solidFill>
                  <a:schemeClr val="tx1"/>
                </a:solidFill>
              </a:rPr>
              <a:t>This method is based on the stages of economic development as suggested by Rostow. </a:t>
            </a:r>
          </a:p>
          <a:p>
            <a:pPr>
              <a:buFont typeface="Wingdings" panose="05000000000000000000" pitchFamily="2" charset="2"/>
              <a:buChar char="§"/>
            </a:pPr>
            <a:r>
              <a:rPr lang="en-IN" dirty="0" smtClean="0">
                <a:solidFill>
                  <a:schemeClr val="tx1"/>
                </a:solidFill>
              </a:rPr>
              <a:t>According to him, an economy has to be passed through certain stages before the stages of take-off and later of high mass consumption.</a:t>
            </a:r>
          </a:p>
          <a:p>
            <a:pPr>
              <a:buFont typeface="Wingdings" panose="05000000000000000000" pitchFamily="2" charset="2"/>
              <a:buChar char="§"/>
            </a:pPr>
            <a:r>
              <a:rPr lang="en-IN" dirty="0" smtClean="0">
                <a:solidFill>
                  <a:schemeClr val="tx1"/>
                </a:solidFill>
              </a:rPr>
              <a:t>Since this is true for all economy, the situation of a country can be forecasted by making comparison with the advanced countries at a particular stage through which the country is presently passing.</a:t>
            </a:r>
            <a:endParaRPr lang="en-IN" u="sng" dirty="0" smtClean="0">
              <a:solidFill>
                <a:schemeClr val="tx1"/>
              </a:solidFill>
            </a:endParaRPr>
          </a:p>
          <a:p>
            <a:pPr marL="0" indent="0">
              <a:buNone/>
            </a:pPr>
            <a:endParaRPr lang="en-IN" sz="2800" u="sng" dirty="0" smtClean="0">
              <a:solidFill>
                <a:schemeClr val="accent2">
                  <a:lumMod val="75000"/>
                </a:schemeClr>
              </a:solidFill>
            </a:endParaRPr>
          </a:p>
          <a:p>
            <a:pPr marL="0" indent="0">
              <a:buNone/>
            </a:pPr>
            <a:r>
              <a:rPr lang="en-IN" sz="2800" u="sng" dirty="0" smtClean="0">
                <a:solidFill>
                  <a:schemeClr val="accent2">
                    <a:lumMod val="75000"/>
                  </a:schemeClr>
                </a:solidFill>
              </a:rPr>
              <a:t>SURVEY METHOD</a:t>
            </a:r>
          </a:p>
          <a:p>
            <a:pPr>
              <a:buFont typeface="Wingdings" panose="05000000000000000000" pitchFamily="2" charset="2"/>
              <a:buChar char="§"/>
            </a:pPr>
            <a:r>
              <a:rPr lang="en-IN" dirty="0" smtClean="0">
                <a:solidFill>
                  <a:schemeClr val="tx1"/>
                </a:solidFill>
              </a:rPr>
              <a:t>Field survey can be conducted to gather information on the intensions of the concerned people</a:t>
            </a:r>
          </a:p>
          <a:p>
            <a:pPr>
              <a:buFont typeface="Wingdings" panose="05000000000000000000" pitchFamily="2" charset="2"/>
              <a:buChar char="§"/>
            </a:pPr>
            <a:r>
              <a:rPr lang="en-IN" dirty="0">
                <a:solidFill>
                  <a:schemeClr val="tx1"/>
                </a:solidFill>
              </a:rPr>
              <a:t>I</a:t>
            </a:r>
            <a:r>
              <a:rPr lang="en-IN" dirty="0" smtClean="0">
                <a:solidFill>
                  <a:schemeClr val="tx1"/>
                </a:solidFill>
              </a:rPr>
              <a:t>nformation may be collected through survey about the likely expenditures of consumers on various items</a:t>
            </a:r>
          </a:p>
          <a:p>
            <a:pPr>
              <a:buFont typeface="Wingdings" panose="05000000000000000000" pitchFamily="2" charset="2"/>
              <a:buChar char="§"/>
            </a:pPr>
            <a:r>
              <a:rPr lang="en-IN" dirty="0" smtClean="0">
                <a:solidFill>
                  <a:schemeClr val="tx1"/>
                </a:solidFill>
              </a:rPr>
              <a:t>Both qualitative and quantitative information may be collected.</a:t>
            </a:r>
          </a:p>
          <a:p>
            <a:pPr>
              <a:buFont typeface="Wingdings" panose="05000000000000000000" pitchFamily="2" charset="2"/>
              <a:buChar char="§"/>
            </a:pPr>
            <a:endParaRPr lang="en-IN" dirty="0">
              <a:solidFill>
                <a:schemeClr val="accent2">
                  <a:lumMod val="75000"/>
                </a:schemeClr>
              </a:solidFill>
            </a:endParaRPr>
          </a:p>
        </p:txBody>
      </p:sp>
    </p:spTree>
    <p:extLst>
      <p:ext uri="{BB962C8B-B14F-4D97-AF65-F5344CB8AC3E}">
        <p14:creationId xmlns="" xmlns:p14="http://schemas.microsoft.com/office/powerpoint/2010/main" val="837298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1000"/>
                                        <p:tgtEl>
                                          <p:spTgt spid="3">
                                            <p:txEl>
                                              <p:pRg st="7" end="7"/>
                                            </p:txEl>
                                          </p:spTgt>
                                        </p:tgtEl>
                                      </p:cBhvr>
                                    </p:animEffect>
                                    <p:anim calcmode="lin" valueType="num">
                                      <p:cBhvr>
                                        <p:cTn id="4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1000"/>
                                        <p:tgtEl>
                                          <p:spTgt spid="3">
                                            <p:txEl>
                                              <p:pRg st="8" end="8"/>
                                            </p:txEl>
                                          </p:spTgt>
                                        </p:tgtEl>
                                      </p:cBhvr>
                                    </p:animEffect>
                                    <p:anim calcmode="lin" valueType="num">
                                      <p:cBhvr>
                                        <p:cTn id="5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Effect transition="in" filter="fade">
                                      <p:cBhvr>
                                        <p:cTn id="59" dur="1000"/>
                                        <p:tgtEl>
                                          <p:spTgt spid="3">
                                            <p:txEl>
                                              <p:pRg st="9" end="9"/>
                                            </p:txEl>
                                          </p:spTgt>
                                        </p:tgtEl>
                                      </p:cBhvr>
                                    </p:animEffect>
                                    <p:anim calcmode="lin" valueType="num">
                                      <p:cBhvr>
                                        <p:cTn id="6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6447501" cy="1320800"/>
          </a:xfrm>
        </p:spPr>
        <p:txBody>
          <a:bodyPr>
            <a:normAutofit/>
          </a:bodyPr>
          <a:lstStyle/>
          <a:p>
            <a:r>
              <a:rPr lang="en-IN" sz="1800" u="sng" dirty="0" smtClean="0">
                <a:solidFill>
                  <a:schemeClr val="accent2">
                    <a:lumMod val="75000"/>
                  </a:schemeClr>
                </a:solidFill>
              </a:rPr>
              <a:t>OPINION POLL</a:t>
            </a:r>
            <a:endParaRPr lang="en-IN" sz="1800" u="sng" dirty="0">
              <a:solidFill>
                <a:schemeClr val="accent2">
                  <a:lumMod val="75000"/>
                </a:schemeClr>
              </a:solidFill>
            </a:endParaRPr>
          </a:p>
        </p:txBody>
      </p:sp>
      <p:sp>
        <p:nvSpPr>
          <p:cNvPr id="3" name="Content Placeholder 2"/>
          <p:cNvSpPr>
            <a:spLocks noGrp="1"/>
          </p:cNvSpPr>
          <p:nvPr>
            <p:ph idx="1"/>
          </p:nvPr>
        </p:nvSpPr>
        <p:spPr>
          <a:xfrm>
            <a:off x="328119" y="810302"/>
            <a:ext cx="6878402" cy="5785370"/>
          </a:xfrm>
        </p:spPr>
        <p:txBody>
          <a:bodyPr>
            <a:normAutofit fontScale="62500" lnSpcReduction="20000"/>
          </a:bodyPr>
          <a:lstStyle/>
          <a:p>
            <a:pPr>
              <a:buFont typeface="Wingdings" panose="05000000000000000000" pitchFamily="2" charset="2"/>
              <a:buChar char="§"/>
            </a:pPr>
            <a:r>
              <a:rPr lang="en-IN" dirty="0" smtClean="0">
                <a:solidFill>
                  <a:schemeClr val="tx1"/>
                </a:solidFill>
              </a:rPr>
              <a:t>Opinion poll is conducted to assess the opinion of the knowledgeable person and expert in the field whose views carry a lot of weight.</a:t>
            </a:r>
          </a:p>
          <a:p>
            <a:pPr>
              <a:buFont typeface="Wingdings" panose="05000000000000000000" pitchFamily="2" charset="2"/>
              <a:buChar char="§"/>
            </a:pPr>
            <a:r>
              <a:rPr lang="en-IN" dirty="0" smtClean="0">
                <a:solidFill>
                  <a:schemeClr val="tx1"/>
                </a:solidFill>
              </a:rPr>
              <a:t>The opinion of technical expert is helpful in estimating the life of technology.</a:t>
            </a:r>
          </a:p>
          <a:p>
            <a:pPr>
              <a:buFont typeface="Wingdings" panose="05000000000000000000" pitchFamily="2" charset="2"/>
              <a:buChar char="§"/>
            </a:pPr>
            <a:r>
              <a:rPr lang="en-IN" dirty="0" smtClean="0">
                <a:solidFill>
                  <a:schemeClr val="tx1"/>
                </a:solidFill>
              </a:rPr>
              <a:t>Ex:- Opinion polls are very popular to predict the result of elections popularly known as Exit Polls.</a:t>
            </a:r>
            <a:endParaRPr lang="en-IN" sz="2800" u="sng" dirty="0" smtClean="0">
              <a:solidFill>
                <a:schemeClr val="accent2">
                  <a:lumMod val="75000"/>
                </a:schemeClr>
              </a:solidFill>
            </a:endParaRPr>
          </a:p>
          <a:p>
            <a:pPr marL="0" indent="0">
              <a:buNone/>
            </a:pPr>
            <a:endParaRPr lang="en-IN" sz="2800" u="sng" dirty="0" smtClean="0">
              <a:solidFill>
                <a:schemeClr val="accent2">
                  <a:lumMod val="75000"/>
                </a:schemeClr>
              </a:solidFill>
            </a:endParaRPr>
          </a:p>
          <a:p>
            <a:pPr marL="0" indent="0">
              <a:buNone/>
            </a:pPr>
            <a:r>
              <a:rPr lang="en-IN" sz="2800" u="sng" dirty="0" smtClean="0">
                <a:solidFill>
                  <a:schemeClr val="accent2">
                    <a:lumMod val="75000"/>
                  </a:schemeClr>
                </a:solidFill>
              </a:rPr>
              <a:t>INPUT-OUTPUT ANALYSIS</a:t>
            </a:r>
          </a:p>
          <a:p>
            <a:pPr>
              <a:buFont typeface="Wingdings" panose="05000000000000000000" pitchFamily="2" charset="2"/>
              <a:buChar char="§"/>
            </a:pPr>
            <a:r>
              <a:rPr lang="en-IN" dirty="0" smtClean="0">
                <a:solidFill>
                  <a:schemeClr val="tx1"/>
                </a:solidFill>
              </a:rPr>
              <a:t>Under this method ,a forecast is based on the given input if relationship between input and output is known</a:t>
            </a:r>
          </a:p>
          <a:p>
            <a:pPr>
              <a:buFont typeface="Wingdings" panose="05000000000000000000" pitchFamily="2" charset="2"/>
              <a:buChar char="§"/>
            </a:pPr>
            <a:r>
              <a:rPr lang="en-IN" dirty="0" smtClean="0">
                <a:solidFill>
                  <a:schemeClr val="tx1"/>
                </a:solidFill>
              </a:rPr>
              <a:t>Similarly the input requirement can be forecasted by the final output.</a:t>
            </a:r>
          </a:p>
          <a:p>
            <a:pPr>
              <a:buFont typeface="Wingdings" panose="05000000000000000000" pitchFamily="2" charset="2"/>
              <a:buChar char="§"/>
            </a:pPr>
            <a:r>
              <a:rPr lang="en-IN" dirty="0" smtClean="0">
                <a:solidFill>
                  <a:schemeClr val="tx1"/>
                </a:solidFill>
              </a:rPr>
              <a:t>This is also known as end-use technique.</a:t>
            </a:r>
          </a:p>
          <a:p>
            <a:pPr>
              <a:buFont typeface="Wingdings" panose="05000000000000000000" pitchFamily="2" charset="2"/>
              <a:buChar char="§"/>
            </a:pPr>
            <a:r>
              <a:rPr lang="en-IN" dirty="0" smtClean="0">
                <a:solidFill>
                  <a:schemeClr val="tx1"/>
                </a:solidFill>
              </a:rPr>
              <a:t>The very basis of this technique is that various sectors of economy are interrelated and such relationships are well established.</a:t>
            </a:r>
          </a:p>
          <a:p>
            <a:pPr>
              <a:buFont typeface="Wingdings" panose="05000000000000000000" pitchFamily="2" charset="2"/>
              <a:buChar char="§"/>
            </a:pPr>
            <a:r>
              <a:rPr lang="en-IN" dirty="0" smtClean="0">
                <a:solidFill>
                  <a:schemeClr val="tx1"/>
                </a:solidFill>
              </a:rPr>
              <a:t>For ex:- the coal requirement of a country can be predicted on the basis of its usage rate in various sectors, say industry, transport, household </a:t>
            </a:r>
            <a:r>
              <a:rPr lang="en-IN" dirty="0" err="1" smtClean="0">
                <a:solidFill>
                  <a:schemeClr val="tx1"/>
                </a:solidFill>
              </a:rPr>
              <a:t>etc</a:t>
            </a:r>
            <a:r>
              <a:rPr lang="en-IN" dirty="0" smtClean="0">
                <a:solidFill>
                  <a:schemeClr val="tx1"/>
                </a:solidFill>
              </a:rPr>
              <a:t>,.</a:t>
            </a:r>
          </a:p>
          <a:p>
            <a:pPr>
              <a:buFont typeface="Wingdings" panose="05000000000000000000" pitchFamily="2" charset="2"/>
              <a:buChar char="§"/>
            </a:pPr>
            <a:endParaRPr lang="en-IN" dirty="0" smtClean="0">
              <a:solidFill>
                <a:schemeClr val="tx1"/>
              </a:solidFill>
            </a:endParaRPr>
          </a:p>
          <a:p>
            <a:pPr>
              <a:buFont typeface="Wingdings" panose="05000000000000000000" pitchFamily="2" charset="2"/>
              <a:buChar char="§"/>
            </a:pPr>
            <a:endParaRPr lang="en-IN" sz="2800" u="sng" dirty="0" smtClean="0">
              <a:solidFill>
                <a:schemeClr val="accent2">
                  <a:lumMod val="75000"/>
                </a:schemeClr>
              </a:solidFill>
            </a:endParaRPr>
          </a:p>
          <a:p>
            <a:pPr marL="0" indent="0">
              <a:buNone/>
            </a:pPr>
            <a:endParaRPr lang="en-IN" dirty="0"/>
          </a:p>
        </p:txBody>
      </p:sp>
    </p:spTree>
    <p:extLst>
      <p:ext uri="{BB962C8B-B14F-4D97-AF65-F5344CB8AC3E}">
        <p14:creationId xmlns="" xmlns:p14="http://schemas.microsoft.com/office/powerpoint/2010/main" val="137633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fade">
                                      <p:cBhvr>
                                        <p:cTn id="59" dur="1000"/>
                                        <p:tgtEl>
                                          <p:spTgt spid="3">
                                            <p:txEl>
                                              <p:pRg st="8" end="8"/>
                                            </p:txEl>
                                          </p:spTgt>
                                        </p:tgtEl>
                                      </p:cBhvr>
                                    </p:animEffect>
                                    <p:anim calcmode="lin" valueType="num">
                                      <p:cBhvr>
                                        <p:cTn id="6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3">
                                            <p:txEl>
                                              <p:pRg st="9" end="9"/>
                                            </p:txEl>
                                          </p:spTgt>
                                        </p:tgtEl>
                                        <p:attrNameLst>
                                          <p:attrName>style.visibility</p:attrName>
                                        </p:attrNameLst>
                                      </p:cBhvr>
                                      <p:to>
                                        <p:strVal val="visible"/>
                                      </p:to>
                                    </p:set>
                                    <p:animEffect transition="in" filter="fade">
                                      <p:cBhvr>
                                        <p:cTn id="66" dur="1000"/>
                                        <p:tgtEl>
                                          <p:spTgt spid="3">
                                            <p:txEl>
                                              <p:pRg st="9" end="9"/>
                                            </p:txEl>
                                          </p:spTgt>
                                        </p:tgtEl>
                                      </p:cBhvr>
                                    </p:animEffect>
                                    <p:anim calcmode="lin" valueType="num">
                                      <p:cBhvr>
                                        <p:cTn id="6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bwMode="auto">
          <a:xfrm>
            <a:off x="914400" y="0"/>
            <a:ext cx="7772400" cy="1143000"/>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latin typeface="Berlin Sans FB Demi" pitchFamily="34" charset="0"/>
              </a:rPr>
              <a:t>TYPES OF PLANNING- contd….</a:t>
            </a:r>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input output analysis example in economics  statistics"/>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87846" y="335691"/>
            <a:ext cx="4889843" cy="2165861"/>
          </a:xfrm>
          <a:prstGeom prst="rect">
            <a:avLst/>
          </a:prstGeom>
          <a:noFill/>
          <a:extLst>
            <a:ext uri="{909E8E84-426E-40DD-AFC4-6F175D3DCCD1}">
              <a14:hiddenFill xmlns="" xmlns:a14="http://schemas.microsoft.com/office/drawing/2010/main">
                <a:solidFill>
                  <a:srgbClr val="FFFFFF"/>
                </a:solidFill>
              </a14:hiddenFill>
            </a:ext>
          </a:extLst>
        </p:spPr>
      </p:pic>
      <p:pic>
        <p:nvPicPr>
          <p:cNvPr id="3076" name="Picture 4" descr="Image result for opinion poll example in economics"/>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206922" y="2668561"/>
            <a:ext cx="3729251" cy="396951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53407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076"/>
                                        </p:tgtEl>
                                        <p:attrNameLst>
                                          <p:attrName>style.visibility</p:attrName>
                                        </p:attrNameLst>
                                      </p:cBhvr>
                                      <p:to>
                                        <p:strVal val="visible"/>
                                      </p:to>
                                    </p:set>
                                    <p:animEffect transition="in" filter="fade">
                                      <p:cBhvr>
                                        <p:cTn id="13" dur="1000"/>
                                        <p:tgtEl>
                                          <p:spTgt spid="3076"/>
                                        </p:tgtEl>
                                      </p:cBhvr>
                                    </p:animEffect>
                                    <p:anim calcmode="lin" valueType="num">
                                      <p:cBhvr>
                                        <p:cTn id="14" dur="1000" fill="hold"/>
                                        <p:tgtEl>
                                          <p:spTgt spid="3076"/>
                                        </p:tgtEl>
                                        <p:attrNameLst>
                                          <p:attrName>ppt_x</p:attrName>
                                        </p:attrNameLst>
                                      </p:cBhvr>
                                      <p:tavLst>
                                        <p:tav tm="0">
                                          <p:val>
                                            <p:strVal val="#ppt_x"/>
                                          </p:val>
                                        </p:tav>
                                        <p:tav tm="100000">
                                          <p:val>
                                            <p:strVal val="#ppt_x"/>
                                          </p:val>
                                        </p:tav>
                                      </p:tavLst>
                                    </p:anim>
                                    <p:anim calcmode="lin" valueType="num">
                                      <p:cBhvr>
                                        <p:cTn id="15"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800" u="sng" dirty="0" smtClean="0">
                <a:solidFill>
                  <a:schemeClr val="accent2">
                    <a:lumMod val="75000"/>
                  </a:schemeClr>
                </a:solidFill>
              </a:rPr>
              <a:t>BUSINESS BAROMETERS</a:t>
            </a:r>
            <a:endParaRPr lang="en-IN" sz="1800" u="sng" dirty="0">
              <a:solidFill>
                <a:schemeClr val="accent2">
                  <a:lumMod val="75000"/>
                </a:schemeClr>
              </a:solidFill>
            </a:endParaRPr>
          </a:p>
        </p:txBody>
      </p:sp>
      <p:sp>
        <p:nvSpPr>
          <p:cNvPr id="3" name="Content Placeholder 2"/>
          <p:cNvSpPr>
            <a:spLocks noGrp="1"/>
          </p:cNvSpPr>
          <p:nvPr>
            <p:ph idx="1"/>
          </p:nvPr>
        </p:nvSpPr>
        <p:spPr>
          <a:xfrm>
            <a:off x="204450" y="1337481"/>
            <a:ext cx="8035387" cy="5183240"/>
          </a:xfrm>
        </p:spPr>
        <p:txBody>
          <a:bodyPr>
            <a:normAutofit lnSpcReduction="10000"/>
          </a:bodyPr>
          <a:lstStyle/>
          <a:p>
            <a:pPr>
              <a:buFont typeface="Wingdings" panose="05000000000000000000" pitchFamily="2" charset="2"/>
              <a:buChar char="§"/>
            </a:pPr>
            <a:r>
              <a:rPr lang="en-IN" sz="2100" dirty="0" smtClean="0">
                <a:solidFill>
                  <a:schemeClr val="tx1"/>
                </a:solidFill>
              </a:rPr>
              <a:t>Index numbers are used to measure the state of economy between two or more periods.</a:t>
            </a:r>
          </a:p>
          <a:p>
            <a:pPr>
              <a:buFont typeface="Wingdings" panose="05000000000000000000" pitchFamily="2" charset="2"/>
              <a:buChar char="§"/>
            </a:pPr>
            <a:r>
              <a:rPr lang="en-IN" sz="2100" dirty="0" smtClean="0">
                <a:solidFill>
                  <a:schemeClr val="tx1"/>
                </a:solidFill>
              </a:rPr>
              <a:t>These index numbers are the device to study the trends, seasonal fluctuations, cyclic movements and irregular fluctuations.</a:t>
            </a:r>
          </a:p>
          <a:p>
            <a:pPr>
              <a:buFont typeface="Wingdings" panose="05000000000000000000" pitchFamily="2" charset="2"/>
              <a:buChar char="§"/>
            </a:pPr>
            <a:r>
              <a:rPr lang="en-IN" sz="2100" dirty="0" smtClean="0">
                <a:solidFill>
                  <a:schemeClr val="tx1"/>
                </a:solidFill>
              </a:rPr>
              <a:t>For ex:- a rise in the rate of investment now may herald an upswing in the economy and may reflect higher income and employment after some time. Again an upswing in economic activity may lead to higher personal income and expenditure after lag of some period.</a:t>
            </a:r>
          </a:p>
          <a:p>
            <a:pPr>
              <a:buFont typeface="Wingdings" panose="05000000000000000000" pitchFamily="2" charset="2"/>
              <a:buChar char="§"/>
            </a:pPr>
            <a:r>
              <a:rPr lang="en-IN" sz="2100" dirty="0" smtClean="0">
                <a:solidFill>
                  <a:schemeClr val="tx1"/>
                </a:solidFill>
              </a:rPr>
              <a:t>These lag may be difficult to predict precisely but they give some advance signals for likely changes in future.</a:t>
            </a:r>
          </a:p>
          <a:p>
            <a:pPr>
              <a:buFont typeface="Wingdings" panose="05000000000000000000" pitchFamily="2" charset="2"/>
              <a:buChar char="§"/>
            </a:pPr>
            <a:r>
              <a:rPr lang="en-US" sz="2100" dirty="0">
                <a:solidFill>
                  <a:schemeClr val="tx1"/>
                </a:solidFill>
              </a:rPr>
              <a:t>For example, the monthly unemployment rate and inflation data are announced by the Department of Labor, while the quarterly gross domestic product (GDP) report is issued by the Department of Commerce. These barometers provide a general accounting of the health of the economy at the macro level using massive amounts of data collected across the country</a:t>
            </a:r>
            <a:r>
              <a:rPr lang="en-US" sz="2100" dirty="0" smtClean="0">
                <a:solidFill>
                  <a:schemeClr val="tx1"/>
                </a:solidFill>
              </a:rPr>
              <a:t>.</a:t>
            </a:r>
            <a:r>
              <a:rPr lang="en-US" sz="2100" dirty="0"/>
              <a:t> </a:t>
            </a:r>
            <a:endParaRPr lang="en-US" sz="2100" dirty="0" smtClean="0"/>
          </a:p>
        </p:txBody>
      </p:sp>
    </p:spTree>
    <p:extLst>
      <p:ext uri="{BB962C8B-B14F-4D97-AF65-F5344CB8AC3E}">
        <p14:creationId xmlns="" xmlns:p14="http://schemas.microsoft.com/office/powerpoint/2010/main" val="760252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12594" y="140218"/>
            <a:ext cx="4639126" cy="3763042"/>
          </a:xfrm>
          <a:prstGeom prst="rect">
            <a:avLst/>
          </a:prstGeom>
        </p:spPr>
      </p:pic>
      <p:pic>
        <p:nvPicPr>
          <p:cNvPr id="4098" name="Picture 2" descr="Image result for indicators of economic development of india"/>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904838" y="3275463"/>
            <a:ext cx="3973280" cy="324219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916616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Effect transition="in" filter="fade">
                                      <p:cBhvr>
                                        <p:cTn id="13" dur="1000"/>
                                        <p:tgtEl>
                                          <p:spTgt spid="4098"/>
                                        </p:tgtEl>
                                      </p:cBhvr>
                                    </p:animEffect>
                                    <p:anim calcmode="lin" valueType="num">
                                      <p:cBhvr>
                                        <p:cTn id="14" dur="1000" fill="hold"/>
                                        <p:tgtEl>
                                          <p:spTgt spid="4098"/>
                                        </p:tgtEl>
                                        <p:attrNameLst>
                                          <p:attrName>ppt_x</p:attrName>
                                        </p:attrNameLst>
                                      </p:cBhvr>
                                      <p:tavLst>
                                        <p:tav tm="0">
                                          <p:val>
                                            <p:strVal val="#ppt_x"/>
                                          </p:val>
                                        </p:tav>
                                        <p:tav tm="100000">
                                          <p:val>
                                            <p:strVal val="#ppt_x"/>
                                          </p:val>
                                        </p:tav>
                                      </p:tavLst>
                                    </p:anim>
                                    <p:anim calcmode="lin" valueType="num">
                                      <p:cBhvr>
                                        <p:cTn id="15"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accent2">
                    <a:lumMod val="75000"/>
                  </a:schemeClr>
                </a:solidFill>
              </a:rPr>
              <a:t>TIME SERIES ANALYSIS</a:t>
            </a:r>
            <a:endParaRPr lang="en-IN" u="sng" dirty="0">
              <a:solidFill>
                <a:schemeClr val="accent2">
                  <a:lumMod val="75000"/>
                </a:schemeClr>
              </a:solidFill>
            </a:endParaRPr>
          </a:p>
        </p:txBody>
      </p:sp>
      <p:sp>
        <p:nvSpPr>
          <p:cNvPr id="3" name="Content Placeholder 2"/>
          <p:cNvSpPr>
            <a:spLocks noGrp="1"/>
          </p:cNvSpPr>
          <p:nvPr>
            <p:ph idx="1"/>
          </p:nvPr>
        </p:nvSpPr>
        <p:spPr>
          <a:xfrm>
            <a:off x="429302" y="1426071"/>
            <a:ext cx="7125740" cy="5034690"/>
          </a:xfrm>
        </p:spPr>
        <p:txBody>
          <a:bodyPr>
            <a:normAutofit fontScale="70000" lnSpcReduction="20000"/>
          </a:bodyPr>
          <a:lstStyle/>
          <a:p>
            <a:pPr>
              <a:buFont typeface="Wingdings" panose="05000000000000000000" pitchFamily="2" charset="2"/>
              <a:buChar char="§"/>
            </a:pPr>
            <a:r>
              <a:rPr lang="en-IN" dirty="0" smtClean="0">
                <a:solidFill>
                  <a:schemeClr val="tx1"/>
                </a:solidFill>
              </a:rPr>
              <a:t>Time series analysis involves decomposition of historical series into its various components viz. trend, seasonal variations, cyclical variations and random variations.</a:t>
            </a:r>
          </a:p>
          <a:p>
            <a:pPr>
              <a:buFont typeface="Wingdings" panose="05000000000000000000" pitchFamily="2" charset="2"/>
              <a:buChar char="§"/>
            </a:pPr>
            <a:r>
              <a:rPr lang="en-IN" dirty="0" smtClean="0">
                <a:solidFill>
                  <a:schemeClr val="tx1"/>
                </a:solidFill>
              </a:rPr>
              <a:t>Time series also uses index numbers but it is different from barometric technique.</a:t>
            </a:r>
          </a:p>
          <a:p>
            <a:pPr>
              <a:buFont typeface="Wingdings" panose="05000000000000000000" pitchFamily="2" charset="2"/>
              <a:buChar char="§"/>
            </a:pPr>
            <a:r>
              <a:rPr lang="en-IN" dirty="0">
                <a:solidFill>
                  <a:schemeClr val="tx1"/>
                </a:solidFill>
              </a:rPr>
              <a:t>In barometric </a:t>
            </a:r>
            <a:r>
              <a:rPr lang="en-IN" dirty="0" smtClean="0">
                <a:solidFill>
                  <a:schemeClr val="tx1"/>
                </a:solidFill>
              </a:rPr>
              <a:t>technique ,the future is predicted from the indicating series which serve as barometers of economic change. </a:t>
            </a:r>
          </a:p>
          <a:p>
            <a:pPr>
              <a:buFont typeface="Wingdings" panose="05000000000000000000" pitchFamily="2" charset="2"/>
              <a:buChar char="§"/>
            </a:pPr>
            <a:r>
              <a:rPr lang="en-IN" dirty="0" smtClean="0">
                <a:solidFill>
                  <a:schemeClr val="tx1"/>
                </a:solidFill>
              </a:rPr>
              <a:t>Whereas in this, the future is taken as some sort of an extension of the past.</a:t>
            </a:r>
          </a:p>
          <a:p>
            <a:pPr>
              <a:buFont typeface="Wingdings" panose="05000000000000000000" pitchFamily="2" charset="2"/>
              <a:buChar char="§"/>
            </a:pPr>
            <a:r>
              <a:rPr lang="en-IN" dirty="0" smtClean="0">
                <a:solidFill>
                  <a:schemeClr val="tx1"/>
                </a:solidFill>
              </a:rPr>
              <a:t>When the various components of a time series are separated, the variation of a particular phenomenon, the subject under study, say price can be known over a period of time and projections can be made about future.</a:t>
            </a:r>
          </a:p>
          <a:p>
            <a:pPr>
              <a:buFont typeface="Wingdings" panose="05000000000000000000" pitchFamily="2" charset="2"/>
              <a:buChar char="§"/>
            </a:pPr>
            <a:r>
              <a:rPr lang="en-IN" dirty="0" smtClean="0">
                <a:solidFill>
                  <a:schemeClr val="tx1"/>
                </a:solidFill>
              </a:rPr>
              <a:t>A trend can be known over the period of time which may be true for future also.</a:t>
            </a:r>
            <a:endParaRPr lang="en-IN" dirty="0">
              <a:solidFill>
                <a:schemeClr val="tx1"/>
              </a:solidFill>
            </a:endParaRPr>
          </a:p>
          <a:p>
            <a:pPr marL="0" indent="0">
              <a:buNone/>
            </a:pPr>
            <a:endParaRPr lang="en-IN" dirty="0"/>
          </a:p>
        </p:txBody>
      </p:sp>
    </p:spTree>
    <p:extLst>
      <p:ext uri="{BB962C8B-B14F-4D97-AF65-F5344CB8AC3E}">
        <p14:creationId xmlns="" xmlns:p14="http://schemas.microsoft.com/office/powerpoint/2010/main" val="354695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w0159-n"/>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393492" y="114929"/>
            <a:ext cx="6205928" cy="65786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22520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882" y="254833"/>
            <a:ext cx="7241088" cy="6432570"/>
          </a:xfrm>
        </p:spPr>
        <p:txBody>
          <a:bodyPr>
            <a:normAutofit fontScale="77500" lnSpcReduction="20000"/>
          </a:bodyPr>
          <a:lstStyle/>
          <a:p>
            <a:pPr marL="0" indent="0">
              <a:buNone/>
            </a:pPr>
            <a:r>
              <a:rPr lang="en-IN" sz="2400" u="sng" dirty="0" smtClean="0">
                <a:solidFill>
                  <a:schemeClr val="accent2">
                    <a:lumMod val="75000"/>
                  </a:schemeClr>
                </a:solidFill>
              </a:rPr>
              <a:t>EXTRAPOLATION</a:t>
            </a:r>
          </a:p>
          <a:p>
            <a:pPr>
              <a:buFont typeface="Wingdings" panose="05000000000000000000" pitchFamily="2" charset="2"/>
              <a:buChar char="§"/>
            </a:pPr>
            <a:r>
              <a:rPr lang="en-IN" dirty="0" smtClean="0">
                <a:solidFill>
                  <a:schemeClr val="tx1"/>
                </a:solidFill>
              </a:rPr>
              <a:t>Extrapolation is also based on time series because it refers on the behaviours of a series in the past and projects the same trend in future.</a:t>
            </a:r>
          </a:p>
          <a:p>
            <a:pPr>
              <a:buFont typeface="Wingdings" panose="05000000000000000000" pitchFamily="2" charset="2"/>
              <a:buChar char="§"/>
            </a:pPr>
            <a:r>
              <a:rPr lang="en-IN" dirty="0" smtClean="0">
                <a:solidFill>
                  <a:schemeClr val="tx1"/>
                </a:solidFill>
              </a:rPr>
              <a:t>This method does not isolate the effects of various factors influencing a problem under study but takes into account the totality of their effects and assumes that the effect of these factor is of a stable and constant pattern.</a:t>
            </a:r>
          </a:p>
          <a:p>
            <a:pPr>
              <a:buFont typeface="Wingdings" panose="05000000000000000000" pitchFamily="2" charset="2"/>
              <a:buChar char="§"/>
            </a:pPr>
            <a:r>
              <a:rPr lang="en-IN" dirty="0" smtClean="0">
                <a:solidFill>
                  <a:schemeClr val="tx1"/>
                </a:solidFill>
              </a:rPr>
              <a:t>Since the projection of future is based on fact , it is essential that the growth curve of a series is chosen after a careful study of its past behaviour.</a:t>
            </a:r>
          </a:p>
          <a:p>
            <a:pPr>
              <a:buFont typeface="Wingdings" panose="05000000000000000000" pitchFamily="2" charset="2"/>
              <a:buChar char="§"/>
            </a:pPr>
            <a:r>
              <a:rPr lang="en-US" dirty="0" smtClean="0">
                <a:solidFill>
                  <a:schemeClr val="tx1"/>
                </a:solidFill>
              </a:rPr>
              <a:t>Extrapolation is the process of predicting information about a point outside a curve when few points on the curve are given</a:t>
            </a:r>
            <a:endParaRPr lang="en-IN" u="sng" dirty="0" smtClean="0">
              <a:solidFill>
                <a:schemeClr val="tx1"/>
              </a:solidFill>
            </a:endParaRPr>
          </a:p>
          <a:p>
            <a:pPr>
              <a:buFont typeface="Wingdings" panose="05000000000000000000" pitchFamily="2" charset="2"/>
              <a:buChar char="§"/>
            </a:pPr>
            <a:r>
              <a:rPr lang="en-US" dirty="0" smtClean="0">
                <a:solidFill>
                  <a:schemeClr val="tx1"/>
                </a:solidFill>
              </a:rPr>
              <a:t>In </a:t>
            </a:r>
            <a:r>
              <a:rPr lang="en-US" dirty="0">
                <a:solidFill>
                  <a:schemeClr val="tx1"/>
                </a:solidFill>
              </a:rPr>
              <a:t>the graph below, </a:t>
            </a:r>
            <a:r>
              <a:rPr lang="en-US" dirty="0" smtClean="0">
                <a:solidFill>
                  <a:schemeClr val="tx1"/>
                </a:solidFill>
              </a:rPr>
              <a:t>the three point x1,x2 and x3are given the </a:t>
            </a:r>
          </a:p>
          <a:p>
            <a:pPr marL="0" indent="0">
              <a:buNone/>
            </a:pPr>
            <a:r>
              <a:rPr lang="en-US" dirty="0" smtClean="0">
                <a:solidFill>
                  <a:schemeClr val="tx1"/>
                </a:solidFill>
              </a:rPr>
              <a:t>      Value of point x4 is extrapolated.</a:t>
            </a:r>
            <a:r>
              <a:rPr lang="en-IN" dirty="0" smtClean="0">
                <a:solidFill>
                  <a:schemeClr val="tx1"/>
                </a:solidFill>
              </a:rPr>
              <a:t>       </a:t>
            </a:r>
          </a:p>
          <a:p>
            <a:pPr marL="0" indent="0">
              <a:buNone/>
            </a:pPr>
            <a:endParaRPr lang="en-IN" sz="2400" u="sng" dirty="0">
              <a:solidFill>
                <a:schemeClr val="accent2">
                  <a:lumMod val="75000"/>
                </a:schemeClr>
              </a:solidFill>
            </a:endParaRP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313593" y="3800902"/>
            <a:ext cx="2999014" cy="3057099"/>
          </a:xfrm>
          <a:prstGeom prst="rect">
            <a:avLst/>
          </a:prstGeom>
        </p:spPr>
      </p:pic>
    </p:spTree>
    <p:extLst>
      <p:ext uri="{BB962C8B-B14F-4D97-AF65-F5344CB8AC3E}">
        <p14:creationId xmlns="" xmlns:p14="http://schemas.microsoft.com/office/powerpoint/2010/main" val="1864648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1000"/>
                                        <p:tgtEl>
                                          <p:spTgt spid="3">
                                            <p:txEl>
                                              <p:pRg st="5" end="5"/>
                                            </p:txEl>
                                          </p:spTgt>
                                        </p:tgtEl>
                                      </p:cBhvr>
                                    </p:animEffect>
                                    <p:anim calcmode="lin" valueType="num">
                                      <p:cBhvr>
                                        <p:cTn id="4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Effect transition="in" filter="fade">
                                      <p:cBhvr>
                                        <p:cTn id="50" dur="1000"/>
                                        <p:tgtEl>
                                          <p:spTgt spid="3">
                                            <p:txEl>
                                              <p:pRg st="6" end="6"/>
                                            </p:txEl>
                                          </p:spTgt>
                                        </p:tgtEl>
                                      </p:cBhvr>
                                    </p:animEffect>
                                    <p:anim calcmode="lin" valueType="num">
                                      <p:cBhvr>
                                        <p:cTn id="5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009" y="286603"/>
            <a:ext cx="8485496" cy="6196084"/>
          </a:xfrm>
        </p:spPr>
        <p:txBody>
          <a:bodyPr>
            <a:normAutofit fontScale="62500" lnSpcReduction="20000"/>
          </a:bodyPr>
          <a:lstStyle/>
          <a:p>
            <a:pPr marL="0" indent="0">
              <a:buNone/>
            </a:pPr>
            <a:r>
              <a:rPr lang="en-IN" sz="2400" u="sng" dirty="0">
                <a:solidFill>
                  <a:schemeClr val="accent2">
                    <a:lumMod val="75000"/>
                  </a:schemeClr>
                </a:solidFill>
              </a:rPr>
              <a:t>ECONOMETRIC MODEL</a:t>
            </a:r>
          </a:p>
          <a:p>
            <a:pPr>
              <a:buFont typeface="Wingdings" panose="05000000000000000000" pitchFamily="2" charset="2"/>
              <a:buChar char="§"/>
            </a:pPr>
            <a:r>
              <a:rPr lang="en-IN" dirty="0">
                <a:solidFill>
                  <a:schemeClr val="tx1"/>
                </a:solidFill>
              </a:rPr>
              <a:t>The word is made up of “econo” and “”metric” thereby referring to the science of economic measurement.</a:t>
            </a:r>
          </a:p>
          <a:p>
            <a:pPr>
              <a:buFont typeface="Wingdings" panose="05000000000000000000" pitchFamily="2" charset="2"/>
              <a:buChar char="§"/>
            </a:pPr>
            <a:r>
              <a:rPr lang="en-IN" dirty="0">
                <a:solidFill>
                  <a:schemeClr val="tx1"/>
                </a:solidFill>
              </a:rPr>
              <a:t>In this method mathematical models are used to express relationship among variables. These models take the form of a set of simultaneous equations. </a:t>
            </a:r>
          </a:p>
          <a:p>
            <a:pPr>
              <a:buFont typeface="Wingdings" panose="05000000000000000000" pitchFamily="2" charset="2"/>
              <a:buChar char="§"/>
            </a:pPr>
            <a:r>
              <a:rPr lang="en-IN" dirty="0">
                <a:solidFill>
                  <a:schemeClr val="tx1"/>
                </a:solidFill>
              </a:rPr>
              <a:t>The constants in these equation are arrived at by a study of time series and since the variables affecting a business phenomenon are many, a large number of equations may have to be formed to arrive at a particular econometric model.</a:t>
            </a:r>
          </a:p>
          <a:p>
            <a:pPr marL="0" indent="0">
              <a:buNone/>
            </a:pPr>
            <a:endParaRPr lang="en-US" dirty="0" smtClean="0"/>
          </a:p>
          <a:p>
            <a:pPr marL="0" indent="0">
              <a:buNone/>
            </a:pPr>
            <a:r>
              <a:rPr lang="en-US" dirty="0" smtClean="0">
                <a:solidFill>
                  <a:schemeClr val="tx1"/>
                </a:solidFill>
              </a:rPr>
              <a:t>A simple example of an econometric model is one that assumes that monthly </a:t>
            </a:r>
            <a:r>
              <a:rPr lang="en-US" dirty="0">
                <a:solidFill>
                  <a:schemeClr val="tx1"/>
                </a:solidFill>
              </a:rPr>
              <a:t>spending by consumers is linearly dependent on consumers' income in the previous month. Then the model will consist of the </a:t>
            </a:r>
            <a:r>
              <a:rPr lang="en-US" dirty="0" smtClean="0">
                <a:solidFill>
                  <a:schemeClr val="tx1"/>
                </a:solidFill>
              </a:rPr>
              <a:t>equation</a:t>
            </a:r>
          </a:p>
          <a:p>
            <a:pPr marL="0" indent="0">
              <a:buNone/>
            </a:pPr>
            <a:r>
              <a:rPr lang="en-US" i="1" dirty="0">
                <a:solidFill>
                  <a:schemeClr val="tx1"/>
                </a:solidFill>
              </a:rPr>
              <a:t>C</a:t>
            </a:r>
            <a:r>
              <a:rPr lang="en-US" i="1" baseline="-25000" dirty="0">
                <a:solidFill>
                  <a:schemeClr val="tx1"/>
                </a:solidFill>
              </a:rPr>
              <a:t>t </a:t>
            </a:r>
            <a:r>
              <a:rPr lang="en-US" dirty="0" smtClean="0">
                <a:solidFill>
                  <a:schemeClr val="tx1"/>
                </a:solidFill>
              </a:rPr>
              <a:t>= a + b</a:t>
            </a:r>
            <a:r>
              <a:rPr lang="en-US" i="1" dirty="0">
                <a:solidFill>
                  <a:schemeClr val="tx1"/>
                </a:solidFill>
              </a:rPr>
              <a:t> Y</a:t>
            </a:r>
            <a:r>
              <a:rPr lang="en-US" i="1" baseline="-25000" dirty="0">
                <a:solidFill>
                  <a:schemeClr val="tx1"/>
                </a:solidFill>
              </a:rPr>
              <a:t>t</a:t>
            </a:r>
            <a:r>
              <a:rPr lang="en-US" baseline="-25000" dirty="0">
                <a:solidFill>
                  <a:schemeClr val="tx1"/>
                </a:solidFill>
              </a:rPr>
              <a:t>-1 </a:t>
            </a:r>
            <a:r>
              <a:rPr lang="en-IN" dirty="0" smtClean="0">
                <a:solidFill>
                  <a:schemeClr val="tx1"/>
                </a:solidFill>
              </a:rPr>
              <a:t>+ </a:t>
            </a:r>
            <a:r>
              <a:rPr lang="en-US" i="1" dirty="0">
                <a:solidFill>
                  <a:schemeClr val="tx1"/>
                </a:solidFill>
              </a:rPr>
              <a:t>e</a:t>
            </a:r>
            <a:r>
              <a:rPr lang="en-US" i="1" baseline="-25000" dirty="0">
                <a:solidFill>
                  <a:schemeClr val="tx1"/>
                </a:solidFill>
              </a:rPr>
              <a:t>t</a:t>
            </a:r>
            <a:endParaRPr lang="en-US" b="0" dirty="0" smtClean="0">
              <a:solidFill>
                <a:schemeClr val="tx1"/>
              </a:solidFill>
            </a:endParaRPr>
          </a:p>
          <a:p>
            <a:pPr marL="0" indent="0">
              <a:buNone/>
            </a:pPr>
            <a:r>
              <a:rPr lang="en-US" dirty="0">
                <a:solidFill>
                  <a:schemeClr val="tx1"/>
                </a:solidFill>
              </a:rPr>
              <a:t>where </a:t>
            </a:r>
            <a:r>
              <a:rPr lang="en-US" i="1" dirty="0">
                <a:solidFill>
                  <a:schemeClr val="tx1"/>
                </a:solidFill>
              </a:rPr>
              <a:t>C</a:t>
            </a:r>
            <a:r>
              <a:rPr lang="en-US" i="1" baseline="-25000" dirty="0">
                <a:solidFill>
                  <a:schemeClr val="tx1"/>
                </a:solidFill>
              </a:rPr>
              <a:t>t</a:t>
            </a:r>
            <a:r>
              <a:rPr lang="en-US" dirty="0">
                <a:solidFill>
                  <a:schemeClr val="tx1"/>
                </a:solidFill>
              </a:rPr>
              <a:t> is consumer spending in month </a:t>
            </a:r>
            <a:r>
              <a:rPr lang="en-US" i="1" dirty="0">
                <a:solidFill>
                  <a:schemeClr val="tx1"/>
                </a:solidFill>
              </a:rPr>
              <a:t>t</a:t>
            </a:r>
            <a:r>
              <a:rPr lang="en-US" dirty="0">
                <a:solidFill>
                  <a:schemeClr val="tx1"/>
                </a:solidFill>
              </a:rPr>
              <a:t>, </a:t>
            </a:r>
            <a:r>
              <a:rPr lang="en-US" i="1" dirty="0">
                <a:solidFill>
                  <a:schemeClr val="tx1"/>
                </a:solidFill>
              </a:rPr>
              <a:t>Y</a:t>
            </a:r>
            <a:r>
              <a:rPr lang="en-US" i="1" baseline="-25000" dirty="0">
                <a:solidFill>
                  <a:schemeClr val="tx1"/>
                </a:solidFill>
              </a:rPr>
              <a:t>t</a:t>
            </a:r>
            <a:r>
              <a:rPr lang="en-US" baseline="-25000" dirty="0">
                <a:solidFill>
                  <a:schemeClr val="tx1"/>
                </a:solidFill>
              </a:rPr>
              <a:t>-1</a:t>
            </a:r>
            <a:r>
              <a:rPr lang="en-US" dirty="0">
                <a:solidFill>
                  <a:schemeClr val="tx1"/>
                </a:solidFill>
              </a:rPr>
              <a:t> is income during the previous month, and </a:t>
            </a:r>
            <a:r>
              <a:rPr lang="en-US" i="1" dirty="0">
                <a:solidFill>
                  <a:schemeClr val="tx1"/>
                </a:solidFill>
              </a:rPr>
              <a:t>e</a:t>
            </a:r>
            <a:r>
              <a:rPr lang="en-US" i="1" baseline="-25000" dirty="0">
                <a:solidFill>
                  <a:schemeClr val="tx1"/>
                </a:solidFill>
              </a:rPr>
              <a:t>t</a:t>
            </a:r>
            <a:r>
              <a:rPr lang="en-US" dirty="0">
                <a:solidFill>
                  <a:schemeClr val="tx1"/>
                </a:solidFill>
              </a:rPr>
              <a:t> is an error term measuring the extent to which the model cannot fully explain consumption. Then one objective of the econometrician is to obtain estimates of the parameters </a:t>
            </a:r>
            <a:r>
              <a:rPr lang="en-US" i="1" dirty="0">
                <a:solidFill>
                  <a:schemeClr val="tx1"/>
                </a:solidFill>
              </a:rPr>
              <a:t>a</a:t>
            </a:r>
            <a:r>
              <a:rPr lang="en-US" dirty="0">
                <a:solidFill>
                  <a:schemeClr val="tx1"/>
                </a:solidFill>
              </a:rPr>
              <a:t> and </a:t>
            </a:r>
            <a:r>
              <a:rPr lang="en-US" i="1" dirty="0">
                <a:solidFill>
                  <a:schemeClr val="tx1"/>
                </a:solidFill>
              </a:rPr>
              <a:t>b</a:t>
            </a:r>
            <a:r>
              <a:rPr lang="en-US" dirty="0">
                <a:solidFill>
                  <a:schemeClr val="tx1"/>
                </a:solidFill>
              </a:rPr>
              <a:t>; these estimated parameter values, when used in the model's equation, enable predictions for future values of consumption to be made contingent on the prior month's income.</a:t>
            </a:r>
            <a:endParaRPr lang="en-IN" dirty="0">
              <a:solidFill>
                <a:schemeClr val="tx1"/>
              </a:solidFill>
            </a:endParaRPr>
          </a:p>
        </p:txBody>
      </p:sp>
    </p:spTree>
    <p:extLst>
      <p:ext uri="{BB962C8B-B14F-4D97-AF65-F5344CB8AC3E}">
        <p14:creationId xmlns="" xmlns:p14="http://schemas.microsoft.com/office/powerpoint/2010/main" val="424789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bwMode="auto">
          <a:xfrm>
            <a:off x="914400" y="76200"/>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smtClean="0">
                <a:latin typeface="Berlin Sans FB Demi" pitchFamily="34" charset="0"/>
              </a:rPr>
              <a:t>TYPES OF PLANNING </a:t>
            </a:r>
          </a:p>
        </p:txBody>
      </p:sp>
      <p:graphicFrame>
        <p:nvGraphicFramePr>
          <p:cNvPr id="4" name="Content Placeholder 3"/>
          <p:cNvGraphicFramePr>
            <a:graphicFrameLocks noGrp="1"/>
          </p:cNvGraphicFramePr>
          <p:nvPr>
            <p:ph idx="1"/>
          </p:nvPr>
        </p:nvGraphicFramePr>
        <p:xfrm>
          <a:off x="533400" y="1447800"/>
          <a:ext cx="84582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772400" cy="1143000"/>
          </a:xfrm>
        </p:spPr>
        <p:txBody>
          <a:bodyPr>
            <a:noAutofit/>
          </a:bodyPr>
          <a:lstStyle/>
          <a:p>
            <a:pPr>
              <a:defRPr/>
            </a:pPr>
            <a:r>
              <a:rPr lang="en-US" b="1" kern="10" dirty="0" smtClean="0">
                <a:ln w="9525">
                  <a:solidFill>
                    <a:srgbClr val="000000"/>
                  </a:solidFill>
                  <a:round/>
                  <a:headEnd/>
                  <a:tailEnd/>
                </a:ln>
                <a:latin typeface="Berlin Sans FB Demi" pitchFamily="34" charset="0"/>
                <a:cs typeface="Arial"/>
              </a:rPr>
              <a:t>HIERARCHIES OF PLANNING </a:t>
            </a:r>
            <a:br>
              <a:rPr lang="en-US" b="1" kern="10" dirty="0" smtClean="0">
                <a:ln w="9525">
                  <a:solidFill>
                    <a:srgbClr val="000000"/>
                  </a:solidFill>
                  <a:round/>
                  <a:headEnd/>
                  <a:tailEnd/>
                </a:ln>
                <a:latin typeface="Berlin Sans FB Demi" pitchFamily="34" charset="0"/>
                <a:cs typeface="Arial"/>
              </a:rPr>
            </a:br>
            <a:endParaRPr lang="en-US" b="1" dirty="0">
              <a:latin typeface="Berlin Sans FB Demi" pitchFamily="34" charset="0"/>
            </a:endParaRPr>
          </a:p>
        </p:txBody>
      </p:sp>
      <p:pic>
        <p:nvPicPr>
          <p:cNvPr id="4" name="Picture 2" descr="05-150 EX05-05"/>
          <p:cNvPicPr>
            <a:picLocks noGrp="1" noChangeAspect="1" noChangeArrowheads="1"/>
          </p:cNvPicPr>
          <p:nvPr>
            <p:ph idx="1"/>
          </p:nvPr>
        </p:nvPicPr>
        <p:blipFill>
          <a:blip r:embed="rId2"/>
          <a:stretch>
            <a:fillRect/>
          </a:stretch>
        </p:blipFill>
        <p:spPr>
          <a:xfrm>
            <a:off x="1600200" y="2667000"/>
            <a:ext cx="5775325" cy="3598863"/>
          </a:xfrm>
          <a:effectLst>
            <a:outerShdw blurRad="292100" dist="139700" dir="2700000" algn="tl" rotWithShape="0">
              <a:srgbClr val="333333">
                <a:alpha val="65000"/>
              </a:srgbClr>
            </a:outerShdw>
          </a:effec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b="1" dirty="0" smtClean="0">
                <a:latin typeface="Berlin Sans FB Demi" pitchFamily="34" charset="0"/>
              </a:rPr>
              <a:t>STRATEGIC PLANNING- INTRODUCTION</a:t>
            </a:r>
            <a:endParaRPr lang="en-US" b="1" dirty="0">
              <a:latin typeface="Berlin Sans FB Demi" pitchFamily="34" charset="0"/>
            </a:endParaRPr>
          </a:p>
        </p:txBody>
      </p:sp>
      <p:sp>
        <p:nvSpPr>
          <p:cNvPr id="3" name="Content Placeholder 2"/>
          <p:cNvSpPr>
            <a:spLocks noGrp="1"/>
          </p:cNvSpPr>
          <p:nvPr>
            <p:ph idx="1"/>
          </p:nvPr>
        </p:nvSpPr>
        <p:spPr/>
        <p:txBody>
          <a:bodyPr>
            <a:normAutofit fontScale="92500" lnSpcReduction="20000"/>
          </a:bodyPr>
          <a:lstStyle/>
          <a:p>
            <a:pPr>
              <a:defRPr/>
            </a:pPr>
            <a:r>
              <a:rPr lang="en-US" b="1" dirty="0" smtClean="0"/>
              <a:t>STRATEGY: </a:t>
            </a:r>
            <a:r>
              <a:rPr lang="en-US" dirty="0" smtClean="0"/>
              <a:t>the larger vision that guides the activities of managers and other employees in an organization. </a:t>
            </a:r>
          </a:p>
          <a:p>
            <a:pPr>
              <a:buFontTx/>
              <a:buNone/>
              <a:defRPr/>
            </a:pPr>
            <a:r>
              <a:rPr lang="en-US" dirty="0" smtClean="0"/>
              <a:t>     It is a process that results in an outcome, which is the basis for organizational decisions and actions.</a:t>
            </a:r>
          </a:p>
          <a:p>
            <a:pPr>
              <a:defRPr/>
            </a:pPr>
            <a:r>
              <a:rPr lang="en-US" b="1" dirty="0" smtClean="0"/>
              <a:t>STRATEGIC THINKING: </a:t>
            </a:r>
            <a:r>
              <a:rPr lang="en-US" dirty="0" smtClean="0"/>
              <a:t>The determination of the basic long term goals and objectives of an enterprise and the adoption of courses of action and the allocation of resources necessary for carrying out these goals.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bwMode="auto">
          <a:xfrm>
            <a:off x="914400" y="-152400"/>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smtClean="0">
                <a:latin typeface="Berlin Sans FB Demi" pitchFamily="34" charset="0"/>
              </a:rPr>
              <a:t>STRATEGIC PLANNING</a:t>
            </a:r>
          </a:p>
        </p:txBody>
      </p:sp>
      <p:pic>
        <p:nvPicPr>
          <p:cNvPr id="11267" name="Picture 4" descr="PE01561_"/>
          <p:cNvPicPr>
            <a:picLocks noChangeAspect="1" noChangeArrowheads="1"/>
          </p:cNvPicPr>
          <p:nvPr/>
        </p:nvPicPr>
        <p:blipFill>
          <a:blip r:embed="rId2"/>
          <a:srcRect/>
          <a:stretch>
            <a:fillRect/>
          </a:stretch>
        </p:blipFill>
        <p:spPr bwMode="auto">
          <a:xfrm>
            <a:off x="5246688" y="3429000"/>
            <a:ext cx="3897312" cy="3124200"/>
          </a:xfrm>
          <a:prstGeom prst="rect">
            <a:avLst/>
          </a:prstGeom>
          <a:noFill/>
          <a:ln w="9525">
            <a:noFill/>
            <a:miter lim="800000"/>
            <a:headEnd/>
            <a:tailEnd/>
          </a:ln>
        </p:spPr>
      </p:pic>
      <p:sp>
        <p:nvSpPr>
          <p:cNvPr id="3" name="Content Placeholder 2"/>
          <p:cNvSpPr>
            <a:spLocks noGrp="1"/>
          </p:cNvSpPr>
          <p:nvPr>
            <p:ph idx="1"/>
          </p:nvPr>
        </p:nvSpPr>
        <p:spPr>
          <a:xfrm>
            <a:off x="228600" y="1600200"/>
            <a:ext cx="8153400" cy="4953000"/>
          </a:xfrm>
        </p:spPr>
        <p:txBody>
          <a:bodyPr>
            <a:noAutofit/>
          </a:bodyPr>
          <a:lstStyle/>
          <a:p>
            <a:pPr marL="273050" indent="-273050">
              <a:lnSpc>
                <a:spcPct val="90000"/>
              </a:lnSpc>
              <a:defRPr/>
            </a:pPr>
            <a:r>
              <a:rPr lang="en-US" sz="2400" dirty="0" smtClean="0"/>
              <a:t>Strategic planning is conducted at a higher level of an organization than tactical planning and is broad in scope.. </a:t>
            </a:r>
          </a:p>
          <a:p>
            <a:pPr marL="273050" indent="-273050">
              <a:lnSpc>
                <a:spcPct val="90000"/>
              </a:lnSpc>
              <a:defRPr/>
            </a:pPr>
            <a:r>
              <a:rPr lang="en-US" sz="2400" dirty="0" smtClean="0"/>
              <a:t>Usually involves choice among a range of alternatives. </a:t>
            </a:r>
          </a:p>
          <a:p>
            <a:pPr marL="273050" indent="-273050">
              <a:lnSpc>
                <a:spcPct val="90000"/>
              </a:lnSpc>
              <a:defRPr/>
            </a:pPr>
            <a:r>
              <a:rPr lang="en-US" sz="2400" dirty="0" smtClean="0"/>
              <a:t>Uncertainty is high in strategic planning. </a:t>
            </a:r>
          </a:p>
          <a:p>
            <a:pPr marL="273050" indent="-273050">
              <a:lnSpc>
                <a:spcPct val="80000"/>
              </a:lnSpc>
              <a:defRPr/>
            </a:pPr>
            <a:endParaRPr lang="en-US" sz="2400" dirty="0" smtClean="0"/>
          </a:p>
          <a:p>
            <a:pPr>
              <a:defRPr/>
            </a:pPr>
            <a:endParaRPr lang="en-US" sz="2400"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2073</TotalTime>
  <Words>2829</Words>
  <Application>Microsoft Office PowerPoint</Application>
  <PresentationFormat>On-screen Show (4:3)</PresentationFormat>
  <Paragraphs>282</Paragraphs>
  <Slides>56</Slides>
  <Notes>2</Notes>
  <HiddenSlides>2</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Sharda University Unit 2  Planning  By Neeti Saxena Assistant Professor </vt:lpstr>
      <vt:lpstr>PLANNING</vt:lpstr>
      <vt:lpstr>Nature of Planning</vt:lpstr>
      <vt:lpstr>Importance of planning</vt:lpstr>
      <vt:lpstr>TYPES OF PLANNING- contd….</vt:lpstr>
      <vt:lpstr>TYPES OF PLANNING </vt:lpstr>
      <vt:lpstr>HIERARCHIES OF PLANNING  </vt:lpstr>
      <vt:lpstr>STRATEGIC PLANNING- INTRODUCTION</vt:lpstr>
      <vt:lpstr>STRATEGIC PLANNING</vt:lpstr>
      <vt:lpstr>STRATEGIC PLANNING- contd….</vt:lpstr>
      <vt:lpstr>Slide 11</vt:lpstr>
      <vt:lpstr>STRATEGIC PLANNING</vt:lpstr>
      <vt:lpstr>STRATEGIC PLANNING PROCESS </vt:lpstr>
      <vt:lpstr>WHY IS STRATEGIC PLANNING IMPORTANT?</vt:lpstr>
      <vt:lpstr>TYPES OF ORGANIZATIONAL STRATEGIES</vt:lpstr>
      <vt:lpstr>LEVELS OF ORGANIZATIONAL STRATEGY</vt:lpstr>
      <vt:lpstr>TACTICAL PLANNING</vt:lpstr>
      <vt:lpstr>OPERATIONAL PLANNING</vt:lpstr>
      <vt:lpstr>ELEMENTS OF PLANNING</vt:lpstr>
      <vt:lpstr>PLANNING PROCESS</vt:lpstr>
      <vt:lpstr>LIMITATIONS OF PLANNING </vt:lpstr>
      <vt:lpstr>CONTEMPORARY ISSUES IN PLANNING</vt:lpstr>
      <vt:lpstr>Managers face two type of problems</vt:lpstr>
      <vt:lpstr>Solution to the problem is premising and forecasting</vt:lpstr>
      <vt:lpstr>Premising &amp; Forecasting</vt:lpstr>
      <vt:lpstr>PLANNING PREMISSES </vt:lpstr>
      <vt:lpstr>In order to analyze the factors that affect developing the premises, two factors have to be taken into account:</vt:lpstr>
      <vt:lpstr>Slide 28</vt:lpstr>
      <vt:lpstr>Slide 29</vt:lpstr>
      <vt:lpstr>Slide 30</vt:lpstr>
      <vt:lpstr>Slide 31</vt:lpstr>
      <vt:lpstr>Slide 32</vt:lpstr>
      <vt:lpstr>Slide 33</vt:lpstr>
      <vt:lpstr>Importance of Planning Premises</vt:lpstr>
      <vt:lpstr>MAKING PREMISING EFFECTIVE</vt:lpstr>
      <vt:lpstr>FORECASTING</vt:lpstr>
      <vt:lpstr>FORECASTING</vt:lpstr>
      <vt:lpstr>FEATURES  OF FORECASTING</vt:lpstr>
      <vt:lpstr>Importance of forecasting</vt:lpstr>
      <vt:lpstr>LIMITATIONS OF FORECASTING</vt:lpstr>
      <vt:lpstr>STEPS IN FORECASTING </vt:lpstr>
      <vt:lpstr>DEVELOPING GROUNDWORK FOR FORECASTING</vt:lpstr>
      <vt:lpstr>ESTIMATING FUTURE BUSINESS</vt:lpstr>
      <vt:lpstr>Slide 44</vt:lpstr>
      <vt:lpstr>COMPARING ACTUAL AND PROJECTED RESULT</vt:lpstr>
      <vt:lpstr>REFINING THE FORECASTING PROCESS</vt:lpstr>
      <vt:lpstr>TECHNIQUES OF FORECASTING</vt:lpstr>
      <vt:lpstr>Slide 48</vt:lpstr>
      <vt:lpstr>OPINION POLL</vt:lpstr>
      <vt:lpstr>Slide 50</vt:lpstr>
      <vt:lpstr>BUSINESS BAROMETERS</vt:lpstr>
      <vt:lpstr>Slide 52</vt:lpstr>
      <vt:lpstr>TIME SERIES ANALYSIS</vt:lpstr>
      <vt:lpstr>Slide 54</vt:lpstr>
      <vt:lpstr>Slide 55</vt:lpstr>
      <vt:lpstr>Slide 56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Asian Business School Fundamentals of Management Unit-II  By Neeti Saxena Assistant Professor, ABS </dc:title>
  <dc:creator>lenovo</dc:creator>
  <cp:lastModifiedBy>lenovo</cp:lastModifiedBy>
  <cp:revision>9</cp:revision>
  <dcterms:created xsi:type="dcterms:W3CDTF">2016-08-04T08:18:20Z</dcterms:created>
  <dcterms:modified xsi:type="dcterms:W3CDTF">2017-11-03T16:09:12Z</dcterms:modified>
</cp:coreProperties>
</file>