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E7B6BD-E419-4C5F-BF2B-5854944D0435}"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78B3380F-A68E-4BFF-82C8-5092CD737FC5}">
      <dgm:prSet phldrT="[Text]" custT="1"/>
      <dgm:spPr/>
      <dgm:t>
        <a:bodyPr/>
        <a:lstStyle/>
        <a:p>
          <a:r>
            <a:rPr lang="en-US" sz="1800" dirty="0" smtClean="0"/>
            <a:t>Facilitates Administration </a:t>
          </a:r>
          <a:endParaRPr lang="en-US" sz="1800" dirty="0"/>
        </a:p>
      </dgm:t>
    </dgm:pt>
    <dgm:pt modelId="{4C08D9AC-92BC-4AB4-9CE7-6AD123A99D24}" type="parTrans" cxnId="{185A4244-A9C6-4F88-B9CC-924D517B1048}">
      <dgm:prSet/>
      <dgm:spPr/>
      <dgm:t>
        <a:bodyPr/>
        <a:lstStyle/>
        <a:p>
          <a:endParaRPr lang="en-US" sz="1800"/>
        </a:p>
      </dgm:t>
    </dgm:pt>
    <dgm:pt modelId="{699F2503-4F26-48F3-B00E-BD0237970F1A}" type="sibTrans" cxnId="{185A4244-A9C6-4F88-B9CC-924D517B1048}">
      <dgm:prSet/>
      <dgm:spPr/>
      <dgm:t>
        <a:bodyPr/>
        <a:lstStyle/>
        <a:p>
          <a:endParaRPr lang="en-US" sz="1800"/>
        </a:p>
      </dgm:t>
    </dgm:pt>
    <dgm:pt modelId="{6544208F-97FE-424C-BE93-B8BBEF1DF774}">
      <dgm:prSet phldrT="[Text]" custT="1"/>
      <dgm:spPr/>
      <dgm:t>
        <a:bodyPr/>
        <a:lstStyle/>
        <a:p>
          <a:r>
            <a:rPr lang="en-US" sz="1800" dirty="0" smtClean="0"/>
            <a:t>Promotes growth and diversification</a:t>
          </a:r>
          <a:endParaRPr lang="en-US" sz="1800" dirty="0"/>
        </a:p>
      </dgm:t>
    </dgm:pt>
    <dgm:pt modelId="{2CAE833C-6CA9-4904-95CF-82795F3338A1}" type="parTrans" cxnId="{0BB5F3B0-3694-45ED-B76E-DD057B8AA9E2}">
      <dgm:prSet/>
      <dgm:spPr/>
      <dgm:t>
        <a:bodyPr/>
        <a:lstStyle/>
        <a:p>
          <a:endParaRPr lang="en-US" sz="1800"/>
        </a:p>
      </dgm:t>
    </dgm:pt>
    <dgm:pt modelId="{C150DAD2-B0CD-4DCC-A2A8-A342F6815A1B}" type="sibTrans" cxnId="{0BB5F3B0-3694-45ED-B76E-DD057B8AA9E2}">
      <dgm:prSet/>
      <dgm:spPr/>
      <dgm:t>
        <a:bodyPr/>
        <a:lstStyle/>
        <a:p>
          <a:endParaRPr lang="en-US" sz="1800"/>
        </a:p>
      </dgm:t>
    </dgm:pt>
    <dgm:pt modelId="{DF91DBBA-E843-40D6-8054-DAE0BF5E3619}">
      <dgm:prSet phldrT="[Text]" custT="1"/>
      <dgm:spPr/>
      <dgm:t>
        <a:bodyPr/>
        <a:lstStyle/>
        <a:p>
          <a:r>
            <a:rPr lang="en-US" sz="1800" dirty="0" smtClean="0"/>
            <a:t>Co-ordination</a:t>
          </a:r>
          <a:endParaRPr lang="en-US" sz="1800" dirty="0"/>
        </a:p>
      </dgm:t>
    </dgm:pt>
    <dgm:pt modelId="{724CCC1A-8FB1-48B3-8384-DBF7195F67B4}" type="parTrans" cxnId="{49C9EC8B-6950-4DE0-A672-0C79A38EC623}">
      <dgm:prSet/>
      <dgm:spPr/>
      <dgm:t>
        <a:bodyPr/>
        <a:lstStyle/>
        <a:p>
          <a:endParaRPr lang="en-US" sz="1800"/>
        </a:p>
      </dgm:t>
    </dgm:pt>
    <dgm:pt modelId="{05657F24-3E77-4559-BE93-2774DFE3DAA5}" type="sibTrans" cxnId="{49C9EC8B-6950-4DE0-A672-0C79A38EC623}">
      <dgm:prSet/>
      <dgm:spPr/>
      <dgm:t>
        <a:bodyPr/>
        <a:lstStyle/>
        <a:p>
          <a:endParaRPr lang="en-US" sz="1800"/>
        </a:p>
      </dgm:t>
    </dgm:pt>
    <dgm:pt modelId="{316F34CB-AF9E-4F1B-9894-4F3C3A71B19E}">
      <dgm:prSet phldrT="[Text]" custT="1"/>
      <dgm:spPr/>
      <dgm:t>
        <a:bodyPr/>
        <a:lstStyle/>
        <a:p>
          <a:r>
            <a:rPr lang="en-US" sz="1800" dirty="0" smtClean="0"/>
            <a:t>Optimum Use of Human Resources</a:t>
          </a:r>
          <a:endParaRPr lang="en-US" sz="1800" dirty="0"/>
        </a:p>
      </dgm:t>
    </dgm:pt>
    <dgm:pt modelId="{DF56AD0E-EDC6-4649-9BF7-0032BDAE3EE7}" type="parTrans" cxnId="{F0BD5C38-A3C7-4B43-9C36-969F0563167B}">
      <dgm:prSet/>
      <dgm:spPr/>
      <dgm:t>
        <a:bodyPr/>
        <a:lstStyle/>
        <a:p>
          <a:endParaRPr lang="en-US" sz="1800"/>
        </a:p>
      </dgm:t>
    </dgm:pt>
    <dgm:pt modelId="{DF9B6A57-F385-429F-B57E-C8035187E966}" type="sibTrans" cxnId="{F0BD5C38-A3C7-4B43-9C36-969F0563167B}">
      <dgm:prSet/>
      <dgm:spPr/>
      <dgm:t>
        <a:bodyPr/>
        <a:lstStyle/>
        <a:p>
          <a:endParaRPr lang="en-US" sz="1800"/>
        </a:p>
      </dgm:t>
    </dgm:pt>
    <dgm:pt modelId="{BC235B08-0A87-4419-8EA0-50BE9D05B439}">
      <dgm:prSet phldrT="[Text]" custT="1"/>
      <dgm:spPr/>
      <dgm:t>
        <a:bodyPr/>
        <a:lstStyle/>
        <a:p>
          <a:r>
            <a:rPr lang="en-US" sz="1800" dirty="0" smtClean="0"/>
            <a:t>Training and Development</a:t>
          </a:r>
          <a:endParaRPr lang="en-US" sz="1800" dirty="0"/>
        </a:p>
      </dgm:t>
    </dgm:pt>
    <dgm:pt modelId="{DF59043B-D6B1-4339-B0AA-D5303D4ABF78}" type="parTrans" cxnId="{0023EBFA-04CC-49D0-BB69-EB028692225D}">
      <dgm:prSet/>
      <dgm:spPr/>
      <dgm:t>
        <a:bodyPr/>
        <a:lstStyle/>
        <a:p>
          <a:endParaRPr lang="en-US" sz="1800"/>
        </a:p>
      </dgm:t>
    </dgm:pt>
    <dgm:pt modelId="{AF2B9D0B-BDED-4821-9CE1-DB1CFF0BDAF0}" type="sibTrans" cxnId="{0023EBFA-04CC-49D0-BB69-EB028692225D}">
      <dgm:prSet/>
      <dgm:spPr/>
      <dgm:t>
        <a:bodyPr/>
        <a:lstStyle/>
        <a:p>
          <a:endParaRPr lang="en-US" sz="1800"/>
        </a:p>
      </dgm:t>
    </dgm:pt>
    <dgm:pt modelId="{93F53FC8-0D43-4970-A08C-BB77FA4FBB06}" type="pres">
      <dgm:prSet presAssocID="{59E7B6BD-E419-4C5F-BF2B-5854944D0435}" presName="diagram" presStyleCnt="0">
        <dgm:presLayoutVars>
          <dgm:dir/>
          <dgm:resizeHandles val="exact"/>
        </dgm:presLayoutVars>
      </dgm:prSet>
      <dgm:spPr/>
      <dgm:t>
        <a:bodyPr/>
        <a:lstStyle/>
        <a:p>
          <a:endParaRPr lang="en-US"/>
        </a:p>
      </dgm:t>
    </dgm:pt>
    <dgm:pt modelId="{EFC89DB1-37D1-4F87-BE6D-2C506B846B04}" type="pres">
      <dgm:prSet presAssocID="{78B3380F-A68E-4BFF-82C8-5092CD737FC5}" presName="node" presStyleLbl="node1" presStyleIdx="0" presStyleCnt="5">
        <dgm:presLayoutVars>
          <dgm:bulletEnabled val="1"/>
        </dgm:presLayoutVars>
      </dgm:prSet>
      <dgm:spPr/>
      <dgm:t>
        <a:bodyPr/>
        <a:lstStyle/>
        <a:p>
          <a:endParaRPr lang="en-US"/>
        </a:p>
      </dgm:t>
    </dgm:pt>
    <dgm:pt modelId="{AF9276E6-8CE3-445A-92EA-CCC023F7C9BE}" type="pres">
      <dgm:prSet presAssocID="{699F2503-4F26-48F3-B00E-BD0237970F1A}" presName="sibTrans" presStyleCnt="0"/>
      <dgm:spPr/>
      <dgm:t>
        <a:bodyPr/>
        <a:lstStyle/>
        <a:p>
          <a:endParaRPr lang="en-US"/>
        </a:p>
      </dgm:t>
    </dgm:pt>
    <dgm:pt modelId="{ECA29530-A759-476D-A38F-5BDCD96EBCF9}" type="pres">
      <dgm:prSet presAssocID="{6544208F-97FE-424C-BE93-B8BBEF1DF774}" presName="node" presStyleLbl="node1" presStyleIdx="1" presStyleCnt="5">
        <dgm:presLayoutVars>
          <dgm:bulletEnabled val="1"/>
        </dgm:presLayoutVars>
      </dgm:prSet>
      <dgm:spPr/>
      <dgm:t>
        <a:bodyPr/>
        <a:lstStyle/>
        <a:p>
          <a:endParaRPr lang="en-US"/>
        </a:p>
      </dgm:t>
    </dgm:pt>
    <dgm:pt modelId="{97C30977-D618-4125-9A5E-4CC35BA74C6B}" type="pres">
      <dgm:prSet presAssocID="{C150DAD2-B0CD-4DCC-A2A8-A342F6815A1B}" presName="sibTrans" presStyleCnt="0"/>
      <dgm:spPr/>
      <dgm:t>
        <a:bodyPr/>
        <a:lstStyle/>
        <a:p>
          <a:endParaRPr lang="en-US"/>
        </a:p>
      </dgm:t>
    </dgm:pt>
    <dgm:pt modelId="{1ADF511C-94E1-4F5A-BA0C-CB2D98B42C96}" type="pres">
      <dgm:prSet presAssocID="{DF91DBBA-E843-40D6-8054-DAE0BF5E3619}" presName="node" presStyleLbl="node1" presStyleIdx="2" presStyleCnt="5" custLinFactNeighborX="2489" custLinFactNeighborY="-23">
        <dgm:presLayoutVars>
          <dgm:bulletEnabled val="1"/>
        </dgm:presLayoutVars>
      </dgm:prSet>
      <dgm:spPr/>
      <dgm:t>
        <a:bodyPr/>
        <a:lstStyle/>
        <a:p>
          <a:endParaRPr lang="en-US"/>
        </a:p>
      </dgm:t>
    </dgm:pt>
    <dgm:pt modelId="{F30DC514-8C45-4282-9A80-83649459F904}" type="pres">
      <dgm:prSet presAssocID="{05657F24-3E77-4559-BE93-2774DFE3DAA5}" presName="sibTrans" presStyleCnt="0"/>
      <dgm:spPr/>
      <dgm:t>
        <a:bodyPr/>
        <a:lstStyle/>
        <a:p>
          <a:endParaRPr lang="en-US"/>
        </a:p>
      </dgm:t>
    </dgm:pt>
    <dgm:pt modelId="{5268CE11-092F-4CEB-A913-9FE96C04FCA2}" type="pres">
      <dgm:prSet presAssocID="{316F34CB-AF9E-4F1B-9894-4F3C3A71B19E}" presName="node" presStyleLbl="node1" presStyleIdx="3" presStyleCnt="5">
        <dgm:presLayoutVars>
          <dgm:bulletEnabled val="1"/>
        </dgm:presLayoutVars>
      </dgm:prSet>
      <dgm:spPr/>
      <dgm:t>
        <a:bodyPr/>
        <a:lstStyle/>
        <a:p>
          <a:endParaRPr lang="en-US"/>
        </a:p>
      </dgm:t>
    </dgm:pt>
    <dgm:pt modelId="{738208BA-8F07-47EC-8704-18C5C5F1F327}" type="pres">
      <dgm:prSet presAssocID="{DF9B6A57-F385-429F-B57E-C8035187E966}" presName="sibTrans" presStyleCnt="0"/>
      <dgm:spPr/>
      <dgm:t>
        <a:bodyPr/>
        <a:lstStyle/>
        <a:p>
          <a:endParaRPr lang="en-US"/>
        </a:p>
      </dgm:t>
    </dgm:pt>
    <dgm:pt modelId="{FCEAFDA3-F3A7-4ECC-9462-F5CE2143B94F}" type="pres">
      <dgm:prSet presAssocID="{BC235B08-0A87-4419-8EA0-50BE9D05B439}" presName="node" presStyleLbl="node1" presStyleIdx="4" presStyleCnt="5">
        <dgm:presLayoutVars>
          <dgm:bulletEnabled val="1"/>
        </dgm:presLayoutVars>
      </dgm:prSet>
      <dgm:spPr/>
      <dgm:t>
        <a:bodyPr/>
        <a:lstStyle/>
        <a:p>
          <a:endParaRPr lang="en-US"/>
        </a:p>
      </dgm:t>
    </dgm:pt>
  </dgm:ptLst>
  <dgm:cxnLst>
    <dgm:cxn modelId="{0BB5F3B0-3694-45ED-B76E-DD057B8AA9E2}" srcId="{59E7B6BD-E419-4C5F-BF2B-5854944D0435}" destId="{6544208F-97FE-424C-BE93-B8BBEF1DF774}" srcOrd="1" destOrd="0" parTransId="{2CAE833C-6CA9-4904-95CF-82795F3338A1}" sibTransId="{C150DAD2-B0CD-4DCC-A2A8-A342F6815A1B}"/>
    <dgm:cxn modelId="{25FAB505-C3C1-4E38-A2B4-B24454659DE1}" type="presOf" srcId="{316F34CB-AF9E-4F1B-9894-4F3C3A71B19E}" destId="{5268CE11-092F-4CEB-A913-9FE96C04FCA2}" srcOrd="0" destOrd="0" presId="urn:microsoft.com/office/officeart/2005/8/layout/default"/>
    <dgm:cxn modelId="{0688B2F5-5079-48E8-A167-ED614DB66F91}" type="presOf" srcId="{DF91DBBA-E843-40D6-8054-DAE0BF5E3619}" destId="{1ADF511C-94E1-4F5A-BA0C-CB2D98B42C96}" srcOrd="0" destOrd="0" presId="urn:microsoft.com/office/officeart/2005/8/layout/default"/>
    <dgm:cxn modelId="{F0BD5C38-A3C7-4B43-9C36-969F0563167B}" srcId="{59E7B6BD-E419-4C5F-BF2B-5854944D0435}" destId="{316F34CB-AF9E-4F1B-9894-4F3C3A71B19E}" srcOrd="3" destOrd="0" parTransId="{DF56AD0E-EDC6-4649-9BF7-0032BDAE3EE7}" sibTransId="{DF9B6A57-F385-429F-B57E-C8035187E966}"/>
    <dgm:cxn modelId="{49C9EC8B-6950-4DE0-A672-0C79A38EC623}" srcId="{59E7B6BD-E419-4C5F-BF2B-5854944D0435}" destId="{DF91DBBA-E843-40D6-8054-DAE0BF5E3619}" srcOrd="2" destOrd="0" parTransId="{724CCC1A-8FB1-48B3-8384-DBF7195F67B4}" sibTransId="{05657F24-3E77-4559-BE93-2774DFE3DAA5}"/>
    <dgm:cxn modelId="{0023EBFA-04CC-49D0-BB69-EB028692225D}" srcId="{59E7B6BD-E419-4C5F-BF2B-5854944D0435}" destId="{BC235B08-0A87-4419-8EA0-50BE9D05B439}" srcOrd="4" destOrd="0" parTransId="{DF59043B-D6B1-4339-B0AA-D5303D4ABF78}" sibTransId="{AF2B9D0B-BDED-4821-9CE1-DB1CFF0BDAF0}"/>
    <dgm:cxn modelId="{CB167398-D6F3-4EDE-B8AE-EBD5F8FEFA0D}" type="presOf" srcId="{59E7B6BD-E419-4C5F-BF2B-5854944D0435}" destId="{93F53FC8-0D43-4970-A08C-BB77FA4FBB06}" srcOrd="0" destOrd="0" presId="urn:microsoft.com/office/officeart/2005/8/layout/default"/>
    <dgm:cxn modelId="{0D68FD0E-8B00-48C3-A5D4-E66C002718B8}" type="presOf" srcId="{6544208F-97FE-424C-BE93-B8BBEF1DF774}" destId="{ECA29530-A759-476D-A38F-5BDCD96EBCF9}" srcOrd="0" destOrd="0" presId="urn:microsoft.com/office/officeart/2005/8/layout/default"/>
    <dgm:cxn modelId="{168B83D7-9C7A-4A82-92E5-98C8DC2A0295}" type="presOf" srcId="{BC235B08-0A87-4419-8EA0-50BE9D05B439}" destId="{FCEAFDA3-F3A7-4ECC-9462-F5CE2143B94F}" srcOrd="0" destOrd="0" presId="urn:microsoft.com/office/officeart/2005/8/layout/default"/>
    <dgm:cxn modelId="{86528266-3968-4BFA-BDE5-C107978D9A31}" type="presOf" srcId="{78B3380F-A68E-4BFF-82C8-5092CD737FC5}" destId="{EFC89DB1-37D1-4F87-BE6D-2C506B846B04}" srcOrd="0" destOrd="0" presId="urn:microsoft.com/office/officeart/2005/8/layout/default"/>
    <dgm:cxn modelId="{185A4244-A9C6-4F88-B9CC-924D517B1048}" srcId="{59E7B6BD-E419-4C5F-BF2B-5854944D0435}" destId="{78B3380F-A68E-4BFF-82C8-5092CD737FC5}" srcOrd="0" destOrd="0" parTransId="{4C08D9AC-92BC-4AB4-9CE7-6AD123A99D24}" sibTransId="{699F2503-4F26-48F3-B00E-BD0237970F1A}"/>
    <dgm:cxn modelId="{EFF7873D-61A3-4062-BA29-ACAF360BCF85}" type="presParOf" srcId="{93F53FC8-0D43-4970-A08C-BB77FA4FBB06}" destId="{EFC89DB1-37D1-4F87-BE6D-2C506B846B04}" srcOrd="0" destOrd="0" presId="urn:microsoft.com/office/officeart/2005/8/layout/default"/>
    <dgm:cxn modelId="{F0DA10EE-F48F-4F80-A421-0061407EB9AA}" type="presParOf" srcId="{93F53FC8-0D43-4970-A08C-BB77FA4FBB06}" destId="{AF9276E6-8CE3-445A-92EA-CCC023F7C9BE}" srcOrd="1" destOrd="0" presId="urn:microsoft.com/office/officeart/2005/8/layout/default"/>
    <dgm:cxn modelId="{ABAE41B1-07F9-4A5F-B6AD-F6A574F8DD1A}" type="presParOf" srcId="{93F53FC8-0D43-4970-A08C-BB77FA4FBB06}" destId="{ECA29530-A759-476D-A38F-5BDCD96EBCF9}" srcOrd="2" destOrd="0" presId="urn:microsoft.com/office/officeart/2005/8/layout/default"/>
    <dgm:cxn modelId="{A232F6E3-0A85-48F4-9481-DF0BDD0611B7}" type="presParOf" srcId="{93F53FC8-0D43-4970-A08C-BB77FA4FBB06}" destId="{97C30977-D618-4125-9A5E-4CC35BA74C6B}" srcOrd="3" destOrd="0" presId="urn:microsoft.com/office/officeart/2005/8/layout/default"/>
    <dgm:cxn modelId="{30AC17B2-6552-43C0-B960-AF7F4C1E0067}" type="presParOf" srcId="{93F53FC8-0D43-4970-A08C-BB77FA4FBB06}" destId="{1ADF511C-94E1-4F5A-BA0C-CB2D98B42C96}" srcOrd="4" destOrd="0" presId="urn:microsoft.com/office/officeart/2005/8/layout/default"/>
    <dgm:cxn modelId="{6F1D94EA-E857-470B-8842-B3FD15F3F85F}" type="presParOf" srcId="{93F53FC8-0D43-4970-A08C-BB77FA4FBB06}" destId="{F30DC514-8C45-4282-9A80-83649459F904}" srcOrd="5" destOrd="0" presId="urn:microsoft.com/office/officeart/2005/8/layout/default"/>
    <dgm:cxn modelId="{00B1B747-0A89-424B-863B-0E42F9DBAEB3}" type="presParOf" srcId="{93F53FC8-0D43-4970-A08C-BB77FA4FBB06}" destId="{5268CE11-092F-4CEB-A913-9FE96C04FCA2}" srcOrd="6" destOrd="0" presId="urn:microsoft.com/office/officeart/2005/8/layout/default"/>
    <dgm:cxn modelId="{F19C4742-C7DA-4543-897F-DF8B5921A52A}" type="presParOf" srcId="{93F53FC8-0D43-4970-A08C-BB77FA4FBB06}" destId="{738208BA-8F07-47EC-8704-18C5C5F1F327}" srcOrd="7" destOrd="0" presId="urn:microsoft.com/office/officeart/2005/8/layout/default"/>
    <dgm:cxn modelId="{D2524013-E113-4F5A-BC89-5B30D1A78992}" type="presParOf" srcId="{93F53FC8-0D43-4970-A08C-BB77FA4FBB06}" destId="{FCEAFDA3-F3A7-4ECC-9462-F5CE2143B94F}" srcOrd="8" destOrd="0" presId="urn:microsoft.com/office/officeart/2005/8/layout/default"/>
  </dgm:cxnLst>
  <dgm:bg/>
  <dgm:whole/>
</dgm:dataModel>
</file>

<file path=ppt/diagrams/data2.xml><?xml version="1.0" encoding="utf-8"?>
<dgm:dataModel xmlns:dgm="http://schemas.openxmlformats.org/drawingml/2006/diagram" xmlns:a="http://schemas.openxmlformats.org/drawingml/2006/main">
  <dgm:ptLst>
    <dgm:pt modelId="{FD11D424-424F-4250-822E-28E2CD654168}" type="doc">
      <dgm:prSet loTypeId="urn:microsoft.com/office/officeart/2005/8/layout/radial5" loCatId="cycle" qsTypeId="urn:microsoft.com/office/officeart/2005/8/quickstyle/simple1" qsCatId="simple" csTypeId="urn:microsoft.com/office/officeart/2005/8/colors/accent0_3" csCatId="mainScheme" phldr="1"/>
      <dgm:spPr/>
      <dgm:t>
        <a:bodyPr/>
        <a:lstStyle/>
        <a:p>
          <a:endParaRPr lang="en-US"/>
        </a:p>
      </dgm:t>
    </dgm:pt>
    <dgm:pt modelId="{E6DEC056-935A-4CAA-A4DB-132DA2D4B5AC}">
      <dgm:prSet phldrT="[Text]" custT="1"/>
      <dgm:spPr/>
      <dgm:t>
        <a:bodyPr/>
        <a:lstStyle/>
        <a:p>
          <a:r>
            <a:rPr lang="en-US" sz="1800" dirty="0" smtClean="0"/>
            <a:t>Advantages</a:t>
          </a:r>
          <a:endParaRPr lang="en-US" sz="1800" dirty="0"/>
        </a:p>
      </dgm:t>
    </dgm:pt>
    <dgm:pt modelId="{58C414AD-10B4-40F4-82FA-491326D6BB12}" type="parTrans" cxnId="{7782F006-AEA3-43D3-8E99-9361C01C0FCB}">
      <dgm:prSet/>
      <dgm:spPr/>
      <dgm:t>
        <a:bodyPr/>
        <a:lstStyle/>
        <a:p>
          <a:endParaRPr lang="en-US"/>
        </a:p>
      </dgm:t>
    </dgm:pt>
    <dgm:pt modelId="{F4799170-42E0-41F8-9EDC-61E764747255}" type="sibTrans" cxnId="{7782F006-AEA3-43D3-8E99-9361C01C0FCB}">
      <dgm:prSet/>
      <dgm:spPr/>
      <dgm:t>
        <a:bodyPr/>
        <a:lstStyle/>
        <a:p>
          <a:endParaRPr lang="en-US"/>
        </a:p>
      </dgm:t>
    </dgm:pt>
    <dgm:pt modelId="{239D698E-FFA7-4D5B-A5F5-6D8659DDE693}">
      <dgm:prSet phldrT="[Text]" custT="1"/>
      <dgm:spPr/>
      <dgm:t>
        <a:bodyPr/>
        <a:lstStyle/>
        <a:p>
          <a:r>
            <a:rPr lang="en-US" sz="1800" dirty="0" smtClean="0"/>
            <a:t>Specialization</a:t>
          </a:r>
          <a:endParaRPr lang="en-US" sz="1400" dirty="0" smtClean="0"/>
        </a:p>
      </dgm:t>
    </dgm:pt>
    <dgm:pt modelId="{F1E418FC-73CD-42EE-A5A2-9F5F41A20B2A}" type="parTrans" cxnId="{6152F5D4-6193-4E54-AA37-66A2D360D69B}">
      <dgm:prSet custT="1"/>
      <dgm:spPr/>
      <dgm:t>
        <a:bodyPr/>
        <a:lstStyle/>
        <a:p>
          <a:endParaRPr lang="en-US" sz="2800"/>
        </a:p>
      </dgm:t>
    </dgm:pt>
    <dgm:pt modelId="{DD0FAD9F-F71B-46A9-A2A1-B4B95005FA19}" type="sibTrans" cxnId="{6152F5D4-6193-4E54-AA37-66A2D360D69B}">
      <dgm:prSet/>
      <dgm:spPr/>
      <dgm:t>
        <a:bodyPr/>
        <a:lstStyle/>
        <a:p>
          <a:endParaRPr lang="en-US"/>
        </a:p>
      </dgm:t>
    </dgm:pt>
    <dgm:pt modelId="{6C78C220-FFD4-49AF-BED4-5DFB7E2533CC}">
      <dgm:prSet phldrT="[Text]" custT="1"/>
      <dgm:spPr/>
      <dgm:t>
        <a:bodyPr/>
        <a:lstStyle/>
        <a:p>
          <a:r>
            <a:rPr lang="en-US" sz="2000" dirty="0" smtClean="0"/>
            <a:t>Appraisal</a:t>
          </a:r>
          <a:r>
            <a:rPr lang="en-US" sz="1300" dirty="0" smtClean="0"/>
            <a:t> </a:t>
          </a:r>
          <a:endParaRPr lang="en-US" sz="1300" dirty="0"/>
        </a:p>
      </dgm:t>
    </dgm:pt>
    <dgm:pt modelId="{CE2E9530-E496-4B6E-95AE-884E1640B9FB}" type="parTrans" cxnId="{E1BF4014-E8D9-4E72-A109-8005BF6208E7}">
      <dgm:prSet custT="1"/>
      <dgm:spPr/>
      <dgm:t>
        <a:bodyPr/>
        <a:lstStyle/>
        <a:p>
          <a:endParaRPr lang="en-US" sz="2800"/>
        </a:p>
      </dgm:t>
    </dgm:pt>
    <dgm:pt modelId="{3B587229-4E19-4937-83ED-9991A94A25D8}" type="sibTrans" cxnId="{E1BF4014-E8D9-4E72-A109-8005BF6208E7}">
      <dgm:prSet/>
      <dgm:spPr/>
      <dgm:t>
        <a:bodyPr/>
        <a:lstStyle/>
        <a:p>
          <a:endParaRPr lang="en-US"/>
        </a:p>
      </dgm:t>
    </dgm:pt>
    <dgm:pt modelId="{333E4312-138C-4CDB-A0E5-F02A2127C265}">
      <dgm:prSet phldrT="[Text]" custT="1"/>
      <dgm:spPr/>
      <dgm:t>
        <a:bodyPr/>
        <a:lstStyle/>
        <a:p>
          <a:r>
            <a:rPr lang="en-US" sz="1800" dirty="0" smtClean="0"/>
            <a:t>Training of Executives</a:t>
          </a:r>
        </a:p>
      </dgm:t>
    </dgm:pt>
    <dgm:pt modelId="{2A8FC081-1D5A-4B66-85F8-75833C506689}" type="parTrans" cxnId="{7A5C5D45-B92C-49FF-9C48-9A8D675DE4B8}">
      <dgm:prSet custT="1"/>
      <dgm:spPr/>
      <dgm:t>
        <a:bodyPr/>
        <a:lstStyle/>
        <a:p>
          <a:endParaRPr lang="en-US" sz="2800"/>
        </a:p>
      </dgm:t>
    </dgm:pt>
    <dgm:pt modelId="{A2C12547-9094-4A27-A124-FDF11DE038E3}" type="sibTrans" cxnId="{7A5C5D45-B92C-49FF-9C48-9A8D675DE4B8}">
      <dgm:prSet/>
      <dgm:spPr/>
      <dgm:t>
        <a:bodyPr/>
        <a:lstStyle/>
        <a:p>
          <a:endParaRPr lang="en-US"/>
        </a:p>
      </dgm:t>
    </dgm:pt>
    <dgm:pt modelId="{ACFC94BD-4D79-468D-995A-4CDF8C15518F}">
      <dgm:prSet phldrT="[Text]" custT="1"/>
      <dgm:spPr/>
      <dgm:t>
        <a:bodyPr/>
        <a:lstStyle/>
        <a:p>
          <a:r>
            <a:rPr lang="en-US" sz="1800" dirty="0" smtClean="0"/>
            <a:t>Control</a:t>
          </a:r>
          <a:r>
            <a:rPr lang="en-US" sz="1400" dirty="0" smtClean="0"/>
            <a:t> </a:t>
          </a:r>
          <a:endParaRPr lang="en-US" sz="1400" dirty="0"/>
        </a:p>
      </dgm:t>
    </dgm:pt>
    <dgm:pt modelId="{5AE70583-2C31-4C19-8B43-BC23B80085B5}" type="parTrans" cxnId="{9DA9E8EF-2AF4-4855-B47F-4E46A49E52F9}">
      <dgm:prSet custT="1"/>
      <dgm:spPr/>
      <dgm:t>
        <a:bodyPr/>
        <a:lstStyle/>
        <a:p>
          <a:endParaRPr lang="en-US" sz="2800"/>
        </a:p>
      </dgm:t>
    </dgm:pt>
    <dgm:pt modelId="{95DB8CE7-7C87-4C37-8C39-0E4F6DF61E56}" type="sibTrans" cxnId="{9DA9E8EF-2AF4-4855-B47F-4E46A49E52F9}">
      <dgm:prSet/>
      <dgm:spPr/>
      <dgm:t>
        <a:bodyPr/>
        <a:lstStyle/>
        <a:p>
          <a:endParaRPr lang="en-US"/>
        </a:p>
      </dgm:t>
    </dgm:pt>
    <dgm:pt modelId="{976F1DE1-1C04-49AF-9AB1-3F562A15FB72}">
      <dgm:prSet phldrT="[Text]" custT="1"/>
      <dgm:spPr/>
      <dgm:t>
        <a:bodyPr/>
        <a:lstStyle/>
        <a:p>
          <a:r>
            <a:rPr lang="en-US" sz="1800" dirty="0" smtClean="0"/>
            <a:t>Increased Efficiency</a:t>
          </a:r>
        </a:p>
      </dgm:t>
    </dgm:pt>
    <dgm:pt modelId="{2D4254AF-C1FA-4EB7-8AD8-BC0364F2DE94}" type="parTrans" cxnId="{A7B104DE-E558-4DDE-B5A5-44D17CEB4401}">
      <dgm:prSet custT="1"/>
      <dgm:spPr/>
      <dgm:t>
        <a:bodyPr/>
        <a:lstStyle/>
        <a:p>
          <a:endParaRPr lang="en-US" sz="2800"/>
        </a:p>
      </dgm:t>
    </dgm:pt>
    <dgm:pt modelId="{967F4D30-0B77-487D-9715-ABD1D52AE670}" type="sibTrans" cxnId="{A7B104DE-E558-4DDE-B5A5-44D17CEB4401}">
      <dgm:prSet/>
      <dgm:spPr/>
      <dgm:t>
        <a:bodyPr/>
        <a:lstStyle/>
        <a:p>
          <a:endParaRPr lang="en-US"/>
        </a:p>
      </dgm:t>
    </dgm:pt>
    <dgm:pt modelId="{02592E7E-DAFB-4DB3-803B-2EC0C26E909A}">
      <dgm:prSet phldrT="[Text]" custT="1"/>
      <dgm:spPr/>
      <dgm:t>
        <a:bodyPr/>
        <a:lstStyle/>
        <a:p>
          <a:r>
            <a:rPr lang="en-US" sz="1800" dirty="0" smtClean="0"/>
            <a:t>Fixation of Responsibility</a:t>
          </a:r>
        </a:p>
      </dgm:t>
    </dgm:pt>
    <dgm:pt modelId="{83EDDF66-FB1A-40C7-A936-2088B050A097}" type="parTrans" cxnId="{3A609F2D-1817-415D-B554-2E211DCEB133}">
      <dgm:prSet custT="1"/>
      <dgm:spPr/>
      <dgm:t>
        <a:bodyPr/>
        <a:lstStyle/>
        <a:p>
          <a:endParaRPr lang="en-US" sz="2800"/>
        </a:p>
      </dgm:t>
    </dgm:pt>
    <dgm:pt modelId="{C6E2A9C3-40AB-4054-935A-AA717D167CAA}" type="sibTrans" cxnId="{3A609F2D-1817-415D-B554-2E211DCEB133}">
      <dgm:prSet/>
      <dgm:spPr/>
      <dgm:t>
        <a:bodyPr/>
        <a:lstStyle/>
        <a:p>
          <a:endParaRPr lang="en-US"/>
        </a:p>
      </dgm:t>
    </dgm:pt>
    <dgm:pt modelId="{C2A3C211-F110-49CF-A7CA-9FD5575FD938}" type="pres">
      <dgm:prSet presAssocID="{FD11D424-424F-4250-822E-28E2CD654168}" presName="Name0" presStyleCnt="0">
        <dgm:presLayoutVars>
          <dgm:chMax val="1"/>
          <dgm:dir/>
          <dgm:animLvl val="ctr"/>
          <dgm:resizeHandles val="exact"/>
        </dgm:presLayoutVars>
      </dgm:prSet>
      <dgm:spPr/>
      <dgm:t>
        <a:bodyPr/>
        <a:lstStyle/>
        <a:p>
          <a:endParaRPr lang="en-US"/>
        </a:p>
      </dgm:t>
    </dgm:pt>
    <dgm:pt modelId="{680EE82A-9D43-4058-A778-E0BD2789AAF3}" type="pres">
      <dgm:prSet presAssocID="{E6DEC056-935A-4CAA-A4DB-132DA2D4B5AC}" presName="centerShape" presStyleLbl="node0" presStyleIdx="0" presStyleCnt="1" custScaleX="147340"/>
      <dgm:spPr/>
      <dgm:t>
        <a:bodyPr/>
        <a:lstStyle/>
        <a:p>
          <a:endParaRPr lang="en-US"/>
        </a:p>
      </dgm:t>
    </dgm:pt>
    <dgm:pt modelId="{0899B66F-005E-4B9E-8E89-1317D94B0968}" type="pres">
      <dgm:prSet presAssocID="{F1E418FC-73CD-42EE-A5A2-9F5F41A20B2A}" presName="parTrans" presStyleLbl="sibTrans2D1" presStyleIdx="0" presStyleCnt="6"/>
      <dgm:spPr/>
      <dgm:t>
        <a:bodyPr/>
        <a:lstStyle/>
        <a:p>
          <a:endParaRPr lang="en-US"/>
        </a:p>
      </dgm:t>
    </dgm:pt>
    <dgm:pt modelId="{6711BE34-59A7-4D18-BDE6-05B185B872D4}" type="pres">
      <dgm:prSet presAssocID="{F1E418FC-73CD-42EE-A5A2-9F5F41A20B2A}" presName="connectorText" presStyleLbl="sibTrans2D1" presStyleIdx="0" presStyleCnt="6"/>
      <dgm:spPr/>
      <dgm:t>
        <a:bodyPr/>
        <a:lstStyle/>
        <a:p>
          <a:endParaRPr lang="en-US"/>
        </a:p>
      </dgm:t>
    </dgm:pt>
    <dgm:pt modelId="{CAEA2AFB-019C-4B10-9DBC-7D903086E183}" type="pres">
      <dgm:prSet presAssocID="{239D698E-FFA7-4D5B-A5F5-6D8659DDE693}" presName="node" presStyleLbl="node1" presStyleIdx="0" presStyleCnt="6" custScaleX="164443">
        <dgm:presLayoutVars>
          <dgm:bulletEnabled val="1"/>
        </dgm:presLayoutVars>
      </dgm:prSet>
      <dgm:spPr/>
      <dgm:t>
        <a:bodyPr/>
        <a:lstStyle/>
        <a:p>
          <a:endParaRPr lang="en-US"/>
        </a:p>
      </dgm:t>
    </dgm:pt>
    <dgm:pt modelId="{AFBF7511-5710-4C28-B7B0-784FEBBB1790}" type="pres">
      <dgm:prSet presAssocID="{2D4254AF-C1FA-4EB7-8AD8-BC0364F2DE94}" presName="parTrans" presStyleLbl="sibTrans2D1" presStyleIdx="1" presStyleCnt="6"/>
      <dgm:spPr/>
      <dgm:t>
        <a:bodyPr/>
        <a:lstStyle/>
        <a:p>
          <a:endParaRPr lang="en-US"/>
        </a:p>
      </dgm:t>
    </dgm:pt>
    <dgm:pt modelId="{CA5EBADE-224F-442B-8875-7125BD3B1D2D}" type="pres">
      <dgm:prSet presAssocID="{2D4254AF-C1FA-4EB7-8AD8-BC0364F2DE94}" presName="connectorText" presStyleLbl="sibTrans2D1" presStyleIdx="1" presStyleCnt="6"/>
      <dgm:spPr/>
      <dgm:t>
        <a:bodyPr/>
        <a:lstStyle/>
        <a:p>
          <a:endParaRPr lang="en-US"/>
        </a:p>
      </dgm:t>
    </dgm:pt>
    <dgm:pt modelId="{13B9662F-BA6A-41EB-A3A1-97DDEE812EF1}" type="pres">
      <dgm:prSet presAssocID="{976F1DE1-1C04-49AF-9AB1-3F562A15FB72}" presName="node" presStyleLbl="node1" presStyleIdx="1" presStyleCnt="6" custScaleX="127021">
        <dgm:presLayoutVars>
          <dgm:bulletEnabled val="1"/>
        </dgm:presLayoutVars>
      </dgm:prSet>
      <dgm:spPr/>
      <dgm:t>
        <a:bodyPr/>
        <a:lstStyle/>
        <a:p>
          <a:endParaRPr lang="en-US"/>
        </a:p>
      </dgm:t>
    </dgm:pt>
    <dgm:pt modelId="{0FF6584D-638C-4B87-8117-C99ED358EB95}" type="pres">
      <dgm:prSet presAssocID="{83EDDF66-FB1A-40C7-A936-2088B050A097}" presName="parTrans" presStyleLbl="sibTrans2D1" presStyleIdx="2" presStyleCnt="6"/>
      <dgm:spPr/>
      <dgm:t>
        <a:bodyPr/>
        <a:lstStyle/>
        <a:p>
          <a:endParaRPr lang="en-US"/>
        </a:p>
      </dgm:t>
    </dgm:pt>
    <dgm:pt modelId="{12FF04D7-FE5D-4B28-A3EB-BFC1683397F2}" type="pres">
      <dgm:prSet presAssocID="{83EDDF66-FB1A-40C7-A936-2088B050A097}" presName="connectorText" presStyleLbl="sibTrans2D1" presStyleIdx="2" presStyleCnt="6"/>
      <dgm:spPr/>
      <dgm:t>
        <a:bodyPr/>
        <a:lstStyle/>
        <a:p>
          <a:endParaRPr lang="en-US"/>
        </a:p>
      </dgm:t>
    </dgm:pt>
    <dgm:pt modelId="{9F2FE3A6-96E9-4817-A167-1E3AE6CF7BCF}" type="pres">
      <dgm:prSet presAssocID="{02592E7E-DAFB-4DB3-803B-2EC0C26E909A}" presName="node" presStyleLbl="node1" presStyleIdx="2" presStyleCnt="6" custScaleX="177794">
        <dgm:presLayoutVars>
          <dgm:bulletEnabled val="1"/>
        </dgm:presLayoutVars>
      </dgm:prSet>
      <dgm:spPr/>
      <dgm:t>
        <a:bodyPr/>
        <a:lstStyle/>
        <a:p>
          <a:endParaRPr lang="en-US"/>
        </a:p>
      </dgm:t>
    </dgm:pt>
    <dgm:pt modelId="{3F27942F-51C1-4292-918C-DB59953450BA}" type="pres">
      <dgm:prSet presAssocID="{CE2E9530-E496-4B6E-95AE-884E1640B9FB}" presName="parTrans" presStyleLbl="sibTrans2D1" presStyleIdx="3" presStyleCnt="6"/>
      <dgm:spPr/>
      <dgm:t>
        <a:bodyPr/>
        <a:lstStyle/>
        <a:p>
          <a:endParaRPr lang="en-US"/>
        </a:p>
      </dgm:t>
    </dgm:pt>
    <dgm:pt modelId="{2F33F697-BC2A-4CAA-A7DA-E54AE7B20080}" type="pres">
      <dgm:prSet presAssocID="{CE2E9530-E496-4B6E-95AE-884E1640B9FB}" presName="connectorText" presStyleLbl="sibTrans2D1" presStyleIdx="3" presStyleCnt="6"/>
      <dgm:spPr/>
      <dgm:t>
        <a:bodyPr/>
        <a:lstStyle/>
        <a:p>
          <a:endParaRPr lang="en-US"/>
        </a:p>
      </dgm:t>
    </dgm:pt>
    <dgm:pt modelId="{4928DAE4-9FFA-42CD-A7CE-B2A7C7FF7FD9}" type="pres">
      <dgm:prSet presAssocID="{6C78C220-FFD4-49AF-BED4-5DFB7E2533CC}" presName="node" presStyleLbl="node1" presStyleIdx="3" presStyleCnt="6" custScaleX="128299">
        <dgm:presLayoutVars>
          <dgm:bulletEnabled val="1"/>
        </dgm:presLayoutVars>
      </dgm:prSet>
      <dgm:spPr/>
      <dgm:t>
        <a:bodyPr/>
        <a:lstStyle/>
        <a:p>
          <a:endParaRPr lang="en-US"/>
        </a:p>
      </dgm:t>
    </dgm:pt>
    <dgm:pt modelId="{D536DA68-C82D-4451-81E2-5759C9DD46B7}" type="pres">
      <dgm:prSet presAssocID="{2A8FC081-1D5A-4B66-85F8-75833C506689}" presName="parTrans" presStyleLbl="sibTrans2D1" presStyleIdx="4" presStyleCnt="6"/>
      <dgm:spPr/>
      <dgm:t>
        <a:bodyPr/>
        <a:lstStyle/>
        <a:p>
          <a:endParaRPr lang="en-US"/>
        </a:p>
      </dgm:t>
    </dgm:pt>
    <dgm:pt modelId="{4E0D0792-8F19-4B13-A920-168E88B57E8C}" type="pres">
      <dgm:prSet presAssocID="{2A8FC081-1D5A-4B66-85F8-75833C506689}" presName="connectorText" presStyleLbl="sibTrans2D1" presStyleIdx="4" presStyleCnt="6"/>
      <dgm:spPr/>
      <dgm:t>
        <a:bodyPr/>
        <a:lstStyle/>
        <a:p>
          <a:endParaRPr lang="en-US"/>
        </a:p>
      </dgm:t>
    </dgm:pt>
    <dgm:pt modelId="{1681E9F2-0345-42DE-B546-342C737D8BBC}" type="pres">
      <dgm:prSet presAssocID="{333E4312-138C-4CDB-A0E5-F02A2127C265}" presName="node" presStyleLbl="node1" presStyleIdx="4" presStyleCnt="6" custScaleX="153513">
        <dgm:presLayoutVars>
          <dgm:bulletEnabled val="1"/>
        </dgm:presLayoutVars>
      </dgm:prSet>
      <dgm:spPr/>
      <dgm:t>
        <a:bodyPr/>
        <a:lstStyle/>
        <a:p>
          <a:endParaRPr lang="en-US"/>
        </a:p>
      </dgm:t>
    </dgm:pt>
    <dgm:pt modelId="{B2C1D5EC-15A5-4C56-BCF0-EA0E96E900BB}" type="pres">
      <dgm:prSet presAssocID="{5AE70583-2C31-4C19-8B43-BC23B80085B5}" presName="parTrans" presStyleLbl="sibTrans2D1" presStyleIdx="5" presStyleCnt="6"/>
      <dgm:spPr/>
      <dgm:t>
        <a:bodyPr/>
        <a:lstStyle/>
        <a:p>
          <a:endParaRPr lang="en-US"/>
        </a:p>
      </dgm:t>
    </dgm:pt>
    <dgm:pt modelId="{9A9F8ADA-6680-43A7-8432-F16D2312C2BA}" type="pres">
      <dgm:prSet presAssocID="{5AE70583-2C31-4C19-8B43-BC23B80085B5}" presName="connectorText" presStyleLbl="sibTrans2D1" presStyleIdx="5" presStyleCnt="6"/>
      <dgm:spPr/>
      <dgm:t>
        <a:bodyPr/>
        <a:lstStyle/>
        <a:p>
          <a:endParaRPr lang="en-US"/>
        </a:p>
      </dgm:t>
    </dgm:pt>
    <dgm:pt modelId="{6C803B84-6867-400B-98D3-8EC5E40C7792}" type="pres">
      <dgm:prSet presAssocID="{ACFC94BD-4D79-468D-995A-4CDF8C15518F}" presName="node" presStyleLbl="node1" presStyleIdx="5" presStyleCnt="6" custScaleX="156121">
        <dgm:presLayoutVars>
          <dgm:bulletEnabled val="1"/>
        </dgm:presLayoutVars>
      </dgm:prSet>
      <dgm:spPr/>
      <dgm:t>
        <a:bodyPr/>
        <a:lstStyle/>
        <a:p>
          <a:endParaRPr lang="en-US"/>
        </a:p>
      </dgm:t>
    </dgm:pt>
  </dgm:ptLst>
  <dgm:cxnLst>
    <dgm:cxn modelId="{5EFBFAAA-212C-40B2-A2C2-E556B2DC2BA6}" type="presOf" srcId="{F1E418FC-73CD-42EE-A5A2-9F5F41A20B2A}" destId="{6711BE34-59A7-4D18-BDE6-05B185B872D4}" srcOrd="1" destOrd="0" presId="urn:microsoft.com/office/officeart/2005/8/layout/radial5"/>
    <dgm:cxn modelId="{6152F5D4-6193-4E54-AA37-66A2D360D69B}" srcId="{E6DEC056-935A-4CAA-A4DB-132DA2D4B5AC}" destId="{239D698E-FFA7-4D5B-A5F5-6D8659DDE693}" srcOrd="0" destOrd="0" parTransId="{F1E418FC-73CD-42EE-A5A2-9F5F41A20B2A}" sibTransId="{DD0FAD9F-F71B-46A9-A2A1-B4B95005FA19}"/>
    <dgm:cxn modelId="{61F3C0EF-8FAB-4062-9EDA-C33E719C1C5E}" type="presOf" srcId="{ACFC94BD-4D79-468D-995A-4CDF8C15518F}" destId="{6C803B84-6867-400B-98D3-8EC5E40C7792}" srcOrd="0" destOrd="0" presId="urn:microsoft.com/office/officeart/2005/8/layout/radial5"/>
    <dgm:cxn modelId="{078AA594-25BD-436E-81AB-214B70A960ED}" type="presOf" srcId="{CE2E9530-E496-4B6E-95AE-884E1640B9FB}" destId="{2F33F697-BC2A-4CAA-A7DA-E54AE7B20080}" srcOrd="1" destOrd="0" presId="urn:microsoft.com/office/officeart/2005/8/layout/radial5"/>
    <dgm:cxn modelId="{A7B104DE-E558-4DDE-B5A5-44D17CEB4401}" srcId="{E6DEC056-935A-4CAA-A4DB-132DA2D4B5AC}" destId="{976F1DE1-1C04-49AF-9AB1-3F562A15FB72}" srcOrd="1" destOrd="0" parTransId="{2D4254AF-C1FA-4EB7-8AD8-BC0364F2DE94}" sibTransId="{967F4D30-0B77-487D-9715-ABD1D52AE670}"/>
    <dgm:cxn modelId="{D6189DC5-FE1A-4817-8B0C-0465C5B9C212}" type="presOf" srcId="{2D4254AF-C1FA-4EB7-8AD8-BC0364F2DE94}" destId="{AFBF7511-5710-4C28-B7B0-784FEBBB1790}" srcOrd="0" destOrd="0" presId="urn:microsoft.com/office/officeart/2005/8/layout/radial5"/>
    <dgm:cxn modelId="{CDAB01EA-53AD-4A93-BA8F-3C48178F8164}" type="presOf" srcId="{F1E418FC-73CD-42EE-A5A2-9F5F41A20B2A}" destId="{0899B66F-005E-4B9E-8E89-1317D94B0968}" srcOrd="0" destOrd="0" presId="urn:microsoft.com/office/officeart/2005/8/layout/radial5"/>
    <dgm:cxn modelId="{79063094-CB4B-416E-BBF5-45DDFC36FABF}" type="presOf" srcId="{83EDDF66-FB1A-40C7-A936-2088B050A097}" destId="{0FF6584D-638C-4B87-8117-C99ED358EB95}" srcOrd="0" destOrd="0" presId="urn:microsoft.com/office/officeart/2005/8/layout/radial5"/>
    <dgm:cxn modelId="{ECA4FCAF-A455-48B6-954C-B5426E28689A}" type="presOf" srcId="{E6DEC056-935A-4CAA-A4DB-132DA2D4B5AC}" destId="{680EE82A-9D43-4058-A778-E0BD2789AAF3}" srcOrd="0" destOrd="0" presId="urn:microsoft.com/office/officeart/2005/8/layout/radial5"/>
    <dgm:cxn modelId="{2C65B0E1-425C-43C1-AC7C-8F9826F930AD}" type="presOf" srcId="{FD11D424-424F-4250-822E-28E2CD654168}" destId="{C2A3C211-F110-49CF-A7CA-9FD5575FD938}" srcOrd="0" destOrd="0" presId="urn:microsoft.com/office/officeart/2005/8/layout/radial5"/>
    <dgm:cxn modelId="{62E21F5A-3BB7-4008-AE53-3BEC14DDA8F8}" type="presOf" srcId="{333E4312-138C-4CDB-A0E5-F02A2127C265}" destId="{1681E9F2-0345-42DE-B546-342C737D8BBC}" srcOrd="0" destOrd="0" presId="urn:microsoft.com/office/officeart/2005/8/layout/radial5"/>
    <dgm:cxn modelId="{E5726341-0FA6-4814-83AC-CE6C252AE5D5}" type="presOf" srcId="{5AE70583-2C31-4C19-8B43-BC23B80085B5}" destId="{9A9F8ADA-6680-43A7-8432-F16D2312C2BA}" srcOrd="1" destOrd="0" presId="urn:microsoft.com/office/officeart/2005/8/layout/radial5"/>
    <dgm:cxn modelId="{7782F006-AEA3-43D3-8E99-9361C01C0FCB}" srcId="{FD11D424-424F-4250-822E-28E2CD654168}" destId="{E6DEC056-935A-4CAA-A4DB-132DA2D4B5AC}" srcOrd="0" destOrd="0" parTransId="{58C414AD-10B4-40F4-82FA-491326D6BB12}" sibTransId="{F4799170-42E0-41F8-9EDC-61E764747255}"/>
    <dgm:cxn modelId="{E1BF4014-E8D9-4E72-A109-8005BF6208E7}" srcId="{E6DEC056-935A-4CAA-A4DB-132DA2D4B5AC}" destId="{6C78C220-FFD4-49AF-BED4-5DFB7E2533CC}" srcOrd="3" destOrd="0" parTransId="{CE2E9530-E496-4B6E-95AE-884E1640B9FB}" sibTransId="{3B587229-4E19-4937-83ED-9991A94A25D8}"/>
    <dgm:cxn modelId="{3D3E96B7-A1EC-454D-99EF-A3E6A8714BDB}" type="presOf" srcId="{2A8FC081-1D5A-4B66-85F8-75833C506689}" destId="{D536DA68-C82D-4451-81E2-5759C9DD46B7}" srcOrd="0" destOrd="0" presId="urn:microsoft.com/office/officeart/2005/8/layout/radial5"/>
    <dgm:cxn modelId="{9791817E-8DFF-412F-A33A-AABCD7F6CB2E}" type="presOf" srcId="{976F1DE1-1C04-49AF-9AB1-3F562A15FB72}" destId="{13B9662F-BA6A-41EB-A3A1-97DDEE812EF1}" srcOrd="0" destOrd="0" presId="urn:microsoft.com/office/officeart/2005/8/layout/radial5"/>
    <dgm:cxn modelId="{C09421EE-A0AA-48CD-B6F4-FE4530010960}" type="presOf" srcId="{83EDDF66-FB1A-40C7-A936-2088B050A097}" destId="{12FF04D7-FE5D-4B28-A3EB-BFC1683397F2}" srcOrd="1" destOrd="0" presId="urn:microsoft.com/office/officeart/2005/8/layout/radial5"/>
    <dgm:cxn modelId="{94C34588-0A17-46F2-80AC-482332198648}" type="presOf" srcId="{CE2E9530-E496-4B6E-95AE-884E1640B9FB}" destId="{3F27942F-51C1-4292-918C-DB59953450BA}" srcOrd="0" destOrd="0" presId="urn:microsoft.com/office/officeart/2005/8/layout/radial5"/>
    <dgm:cxn modelId="{9DA9E8EF-2AF4-4855-B47F-4E46A49E52F9}" srcId="{E6DEC056-935A-4CAA-A4DB-132DA2D4B5AC}" destId="{ACFC94BD-4D79-468D-995A-4CDF8C15518F}" srcOrd="5" destOrd="0" parTransId="{5AE70583-2C31-4C19-8B43-BC23B80085B5}" sibTransId="{95DB8CE7-7C87-4C37-8C39-0E4F6DF61E56}"/>
    <dgm:cxn modelId="{D1BD9922-8A11-4F47-AE9C-B6C8EA8A3DEE}" type="presOf" srcId="{6C78C220-FFD4-49AF-BED4-5DFB7E2533CC}" destId="{4928DAE4-9FFA-42CD-A7CE-B2A7C7FF7FD9}" srcOrd="0" destOrd="0" presId="urn:microsoft.com/office/officeart/2005/8/layout/radial5"/>
    <dgm:cxn modelId="{7ACD6B13-46F9-4F3E-BB0A-D6FC8ECC02A4}" type="presOf" srcId="{239D698E-FFA7-4D5B-A5F5-6D8659DDE693}" destId="{CAEA2AFB-019C-4B10-9DBC-7D903086E183}" srcOrd="0" destOrd="0" presId="urn:microsoft.com/office/officeart/2005/8/layout/radial5"/>
    <dgm:cxn modelId="{089B7F44-FDE0-4BB6-A4A1-448610CBC190}" type="presOf" srcId="{2D4254AF-C1FA-4EB7-8AD8-BC0364F2DE94}" destId="{CA5EBADE-224F-442B-8875-7125BD3B1D2D}" srcOrd="1" destOrd="0" presId="urn:microsoft.com/office/officeart/2005/8/layout/radial5"/>
    <dgm:cxn modelId="{7A5C5D45-B92C-49FF-9C48-9A8D675DE4B8}" srcId="{E6DEC056-935A-4CAA-A4DB-132DA2D4B5AC}" destId="{333E4312-138C-4CDB-A0E5-F02A2127C265}" srcOrd="4" destOrd="0" parTransId="{2A8FC081-1D5A-4B66-85F8-75833C506689}" sibTransId="{A2C12547-9094-4A27-A124-FDF11DE038E3}"/>
    <dgm:cxn modelId="{17F8B891-E6F2-4F14-96F2-21FF90A40ABF}" type="presOf" srcId="{2A8FC081-1D5A-4B66-85F8-75833C506689}" destId="{4E0D0792-8F19-4B13-A920-168E88B57E8C}" srcOrd="1" destOrd="0" presId="urn:microsoft.com/office/officeart/2005/8/layout/radial5"/>
    <dgm:cxn modelId="{78ECD6B8-12D4-4E0D-9CA0-24D42EBD0403}" type="presOf" srcId="{5AE70583-2C31-4C19-8B43-BC23B80085B5}" destId="{B2C1D5EC-15A5-4C56-BCF0-EA0E96E900BB}" srcOrd="0" destOrd="0" presId="urn:microsoft.com/office/officeart/2005/8/layout/radial5"/>
    <dgm:cxn modelId="{533585FB-032E-4CB4-964E-95BBB79D82AB}" type="presOf" srcId="{02592E7E-DAFB-4DB3-803B-2EC0C26E909A}" destId="{9F2FE3A6-96E9-4817-A167-1E3AE6CF7BCF}" srcOrd="0" destOrd="0" presId="urn:microsoft.com/office/officeart/2005/8/layout/radial5"/>
    <dgm:cxn modelId="{3A609F2D-1817-415D-B554-2E211DCEB133}" srcId="{E6DEC056-935A-4CAA-A4DB-132DA2D4B5AC}" destId="{02592E7E-DAFB-4DB3-803B-2EC0C26E909A}" srcOrd="2" destOrd="0" parTransId="{83EDDF66-FB1A-40C7-A936-2088B050A097}" sibTransId="{C6E2A9C3-40AB-4054-935A-AA717D167CAA}"/>
    <dgm:cxn modelId="{A068C5CB-5469-4F08-BDE5-3430194BD7B3}" type="presParOf" srcId="{C2A3C211-F110-49CF-A7CA-9FD5575FD938}" destId="{680EE82A-9D43-4058-A778-E0BD2789AAF3}" srcOrd="0" destOrd="0" presId="urn:microsoft.com/office/officeart/2005/8/layout/radial5"/>
    <dgm:cxn modelId="{DCF266A6-7EA9-4EB7-AE2C-975F68180039}" type="presParOf" srcId="{C2A3C211-F110-49CF-A7CA-9FD5575FD938}" destId="{0899B66F-005E-4B9E-8E89-1317D94B0968}" srcOrd="1" destOrd="0" presId="urn:microsoft.com/office/officeart/2005/8/layout/radial5"/>
    <dgm:cxn modelId="{15244B9C-1860-4352-B851-2ED7725EB56C}" type="presParOf" srcId="{0899B66F-005E-4B9E-8E89-1317D94B0968}" destId="{6711BE34-59A7-4D18-BDE6-05B185B872D4}" srcOrd="0" destOrd="0" presId="urn:microsoft.com/office/officeart/2005/8/layout/radial5"/>
    <dgm:cxn modelId="{B8466106-4249-47F1-B5DE-F32DA75E6EFF}" type="presParOf" srcId="{C2A3C211-F110-49CF-A7CA-9FD5575FD938}" destId="{CAEA2AFB-019C-4B10-9DBC-7D903086E183}" srcOrd="2" destOrd="0" presId="urn:microsoft.com/office/officeart/2005/8/layout/radial5"/>
    <dgm:cxn modelId="{785702E0-2979-42B1-ADDA-DF44DD86B042}" type="presParOf" srcId="{C2A3C211-F110-49CF-A7CA-9FD5575FD938}" destId="{AFBF7511-5710-4C28-B7B0-784FEBBB1790}" srcOrd="3" destOrd="0" presId="urn:microsoft.com/office/officeart/2005/8/layout/radial5"/>
    <dgm:cxn modelId="{B668F6E5-1FB5-441D-9929-B2EBBF4357E4}" type="presParOf" srcId="{AFBF7511-5710-4C28-B7B0-784FEBBB1790}" destId="{CA5EBADE-224F-442B-8875-7125BD3B1D2D}" srcOrd="0" destOrd="0" presId="urn:microsoft.com/office/officeart/2005/8/layout/radial5"/>
    <dgm:cxn modelId="{2FCAE34A-7361-422E-BB79-33FAA545875C}" type="presParOf" srcId="{C2A3C211-F110-49CF-A7CA-9FD5575FD938}" destId="{13B9662F-BA6A-41EB-A3A1-97DDEE812EF1}" srcOrd="4" destOrd="0" presId="urn:microsoft.com/office/officeart/2005/8/layout/radial5"/>
    <dgm:cxn modelId="{C502E647-7464-48B1-8116-EEDD42A24775}" type="presParOf" srcId="{C2A3C211-F110-49CF-A7CA-9FD5575FD938}" destId="{0FF6584D-638C-4B87-8117-C99ED358EB95}" srcOrd="5" destOrd="0" presId="urn:microsoft.com/office/officeart/2005/8/layout/radial5"/>
    <dgm:cxn modelId="{7C96CD8A-3C0A-4F22-BEC0-68B5B8BB8267}" type="presParOf" srcId="{0FF6584D-638C-4B87-8117-C99ED358EB95}" destId="{12FF04D7-FE5D-4B28-A3EB-BFC1683397F2}" srcOrd="0" destOrd="0" presId="urn:microsoft.com/office/officeart/2005/8/layout/radial5"/>
    <dgm:cxn modelId="{D4A5A3A1-D767-414C-8FBF-9F56E3226D17}" type="presParOf" srcId="{C2A3C211-F110-49CF-A7CA-9FD5575FD938}" destId="{9F2FE3A6-96E9-4817-A167-1E3AE6CF7BCF}" srcOrd="6" destOrd="0" presId="urn:microsoft.com/office/officeart/2005/8/layout/radial5"/>
    <dgm:cxn modelId="{52B92FFA-A4F6-4D25-93D0-3ADC490D8134}" type="presParOf" srcId="{C2A3C211-F110-49CF-A7CA-9FD5575FD938}" destId="{3F27942F-51C1-4292-918C-DB59953450BA}" srcOrd="7" destOrd="0" presId="urn:microsoft.com/office/officeart/2005/8/layout/radial5"/>
    <dgm:cxn modelId="{765C6C0B-16B0-4651-BE0B-38563E4F57EB}" type="presParOf" srcId="{3F27942F-51C1-4292-918C-DB59953450BA}" destId="{2F33F697-BC2A-4CAA-A7DA-E54AE7B20080}" srcOrd="0" destOrd="0" presId="urn:microsoft.com/office/officeart/2005/8/layout/radial5"/>
    <dgm:cxn modelId="{37824DA3-84BA-4FE4-A9EA-1B8452EB7D9C}" type="presParOf" srcId="{C2A3C211-F110-49CF-A7CA-9FD5575FD938}" destId="{4928DAE4-9FFA-42CD-A7CE-B2A7C7FF7FD9}" srcOrd="8" destOrd="0" presId="urn:microsoft.com/office/officeart/2005/8/layout/radial5"/>
    <dgm:cxn modelId="{7138DE7A-65EB-4D29-AF24-1FCA52C6B3DA}" type="presParOf" srcId="{C2A3C211-F110-49CF-A7CA-9FD5575FD938}" destId="{D536DA68-C82D-4451-81E2-5759C9DD46B7}" srcOrd="9" destOrd="0" presId="urn:microsoft.com/office/officeart/2005/8/layout/radial5"/>
    <dgm:cxn modelId="{6F51B404-9925-4EA7-B9D2-B7A8B24F49A5}" type="presParOf" srcId="{D536DA68-C82D-4451-81E2-5759C9DD46B7}" destId="{4E0D0792-8F19-4B13-A920-168E88B57E8C}" srcOrd="0" destOrd="0" presId="urn:microsoft.com/office/officeart/2005/8/layout/radial5"/>
    <dgm:cxn modelId="{693379EC-BACD-47E1-A98F-1385F0ADAB37}" type="presParOf" srcId="{C2A3C211-F110-49CF-A7CA-9FD5575FD938}" destId="{1681E9F2-0345-42DE-B546-342C737D8BBC}" srcOrd="10" destOrd="0" presId="urn:microsoft.com/office/officeart/2005/8/layout/radial5"/>
    <dgm:cxn modelId="{5A842435-241F-4911-A4D1-A1E6E392B6FF}" type="presParOf" srcId="{C2A3C211-F110-49CF-A7CA-9FD5575FD938}" destId="{B2C1D5EC-15A5-4C56-BCF0-EA0E96E900BB}" srcOrd="11" destOrd="0" presId="urn:microsoft.com/office/officeart/2005/8/layout/radial5"/>
    <dgm:cxn modelId="{49C714D2-44D9-4218-BC28-E150F16A287A}" type="presParOf" srcId="{B2C1D5EC-15A5-4C56-BCF0-EA0E96E900BB}" destId="{9A9F8ADA-6680-43A7-8432-F16D2312C2BA}" srcOrd="0" destOrd="0" presId="urn:microsoft.com/office/officeart/2005/8/layout/radial5"/>
    <dgm:cxn modelId="{1B8D1088-F777-4388-BD02-6E5166ABB901}" type="presParOf" srcId="{C2A3C211-F110-49CF-A7CA-9FD5575FD938}" destId="{6C803B84-6867-400B-98D3-8EC5E40C7792}" srcOrd="12" destOrd="0" presId="urn:microsoft.com/office/officeart/2005/8/layout/radial5"/>
  </dgm:cxnLst>
  <dgm:bg/>
  <dgm:whole/>
</dgm:dataModel>
</file>

<file path=ppt/diagrams/data3.xml><?xml version="1.0" encoding="utf-8"?>
<dgm:dataModel xmlns:dgm="http://schemas.openxmlformats.org/drawingml/2006/diagram" xmlns:a="http://schemas.openxmlformats.org/drawingml/2006/main">
  <dgm:ptLst>
    <dgm:pt modelId="{4BC72B77-0ACF-44E1-9803-9BC1A42AABFE}" type="doc">
      <dgm:prSet loTypeId="urn:microsoft.com/office/officeart/2005/8/layout/radial3" loCatId="cycle" qsTypeId="urn:microsoft.com/office/officeart/2005/8/quickstyle/simple1" qsCatId="simple" csTypeId="urn:microsoft.com/office/officeart/2005/8/colors/accent2_2" csCatId="accent2" phldr="1"/>
      <dgm:spPr/>
      <dgm:t>
        <a:bodyPr/>
        <a:lstStyle/>
        <a:p>
          <a:endParaRPr lang="en-US"/>
        </a:p>
      </dgm:t>
    </dgm:pt>
    <dgm:pt modelId="{C161EF31-D71E-4B0B-945F-0CB031F1E622}">
      <dgm:prSet phldrT="[Text]" custT="1"/>
      <dgm:spPr/>
      <dgm:t>
        <a:bodyPr/>
        <a:lstStyle/>
        <a:p>
          <a:r>
            <a:rPr lang="en-US" sz="2000" b="1" dirty="0" smtClean="0"/>
            <a:t>Types of </a:t>
          </a:r>
          <a:r>
            <a:rPr lang="en-US" sz="2000" b="1" dirty="0" err="1" smtClean="0"/>
            <a:t>Departmentation</a:t>
          </a:r>
          <a:endParaRPr lang="en-US" sz="2000" b="1" dirty="0"/>
        </a:p>
      </dgm:t>
    </dgm:pt>
    <dgm:pt modelId="{9F40F619-E5B0-49BA-B7EB-53F83A8BA27C}" type="parTrans" cxnId="{370104CE-DC4A-460B-A65A-FB4093587139}">
      <dgm:prSet/>
      <dgm:spPr/>
      <dgm:t>
        <a:bodyPr/>
        <a:lstStyle/>
        <a:p>
          <a:endParaRPr lang="en-US"/>
        </a:p>
      </dgm:t>
    </dgm:pt>
    <dgm:pt modelId="{9472BAE6-A1C9-4037-922F-D3127A61555B}" type="sibTrans" cxnId="{370104CE-DC4A-460B-A65A-FB4093587139}">
      <dgm:prSet/>
      <dgm:spPr/>
      <dgm:t>
        <a:bodyPr/>
        <a:lstStyle/>
        <a:p>
          <a:endParaRPr lang="en-US"/>
        </a:p>
      </dgm:t>
    </dgm:pt>
    <dgm:pt modelId="{BD3B7F17-CF35-44A2-B270-23B5174CEEA9}">
      <dgm:prSet phldrT="[Text]" custT="1"/>
      <dgm:spPr/>
      <dgm:t>
        <a:bodyPr/>
        <a:lstStyle/>
        <a:p>
          <a:r>
            <a:rPr lang="en-US" sz="2000" dirty="0" smtClean="0"/>
            <a:t>Functional</a:t>
          </a:r>
          <a:endParaRPr lang="en-US" sz="1400" dirty="0"/>
        </a:p>
      </dgm:t>
    </dgm:pt>
    <dgm:pt modelId="{8C9FABEA-E6EC-455C-B9F4-A6EA59C179B0}" type="parTrans" cxnId="{5CAC1AFE-4A0A-4190-9F09-51E463A800A6}">
      <dgm:prSet/>
      <dgm:spPr/>
      <dgm:t>
        <a:bodyPr/>
        <a:lstStyle/>
        <a:p>
          <a:endParaRPr lang="en-US"/>
        </a:p>
      </dgm:t>
    </dgm:pt>
    <dgm:pt modelId="{ABF6775B-31FF-4DF3-9F8D-6AA4C148B000}" type="sibTrans" cxnId="{5CAC1AFE-4A0A-4190-9F09-51E463A800A6}">
      <dgm:prSet/>
      <dgm:spPr/>
      <dgm:t>
        <a:bodyPr/>
        <a:lstStyle/>
        <a:p>
          <a:endParaRPr lang="en-US"/>
        </a:p>
      </dgm:t>
    </dgm:pt>
    <dgm:pt modelId="{3E815453-AEE5-46A5-94A2-9A7155E21704}">
      <dgm:prSet phldrT="[Text]" custT="1"/>
      <dgm:spPr/>
      <dgm:t>
        <a:bodyPr/>
        <a:lstStyle/>
        <a:p>
          <a:r>
            <a:rPr lang="en-US" sz="2000" dirty="0" smtClean="0"/>
            <a:t>Project </a:t>
          </a:r>
        </a:p>
      </dgm:t>
    </dgm:pt>
    <dgm:pt modelId="{C4D4B185-CBFE-499F-9C1B-94AC57DEC381}" type="parTrans" cxnId="{EBA92597-9B44-4156-8180-8DC447FD78F3}">
      <dgm:prSet/>
      <dgm:spPr/>
      <dgm:t>
        <a:bodyPr/>
        <a:lstStyle/>
        <a:p>
          <a:endParaRPr lang="en-US"/>
        </a:p>
      </dgm:t>
    </dgm:pt>
    <dgm:pt modelId="{7C59FCEC-5319-48A2-A453-7796AE27D1DC}" type="sibTrans" cxnId="{EBA92597-9B44-4156-8180-8DC447FD78F3}">
      <dgm:prSet/>
      <dgm:spPr/>
      <dgm:t>
        <a:bodyPr/>
        <a:lstStyle/>
        <a:p>
          <a:endParaRPr lang="en-US"/>
        </a:p>
      </dgm:t>
    </dgm:pt>
    <dgm:pt modelId="{829A8704-5475-4E6F-A53C-66C2E071EDD6}">
      <dgm:prSet phldrT="[Text]" custT="1"/>
      <dgm:spPr/>
      <dgm:t>
        <a:bodyPr/>
        <a:lstStyle/>
        <a:p>
          <a:r>
            <a:rPr lang="en-US" sz="2000" dirty="0" smtClean="0"/>
            <a:t>Matrix </a:t>
          </a:r>
          <a:endParaRPr lang="en-US" sz="2000" dirty="0"/>
        </a:p>
      </dgm:t>
    </dgm:pt>
    <dgm:pt modelId="{DBE2C274-10E8-422F-8FC8-D048B15BC97C}" type="parTrans" cxnId="{5051E436-E5EA-4742-9C7D-CA66AF516DA2}">
      <dgm:prSet/>
      <dgm:spPr/>
      <dgm:t>
        <a:bodyPr/>
        <a:lstStyle/>
        <a:p>
          <a:endParaRPr lang="en-US"/>
        </a:p>
      </dgm:t>
    </dgm:pt>
    <dgm:pt modelId="{B16AA375-7C79-49A1-BCBB-BE54C439DBD2}" type="sibTrans" cxnId="{5051E436-E5EA-4742-9C7D-CA66AF516DA2}">
      <dgm:prSet/>
      <dgm:spPr/>
      <dgm:t>
        <a:bodyPr/>
        <a:lstStyle/>
        <a:p>
          <a:endParaRPr lang="en-US"/>
        </a:p>
      </dgm:t>
    </dgm:pt>
    <dgm:pt modelId="{27036DED-125C-401C-B7B9-1EA303C5C276}">
      <dgm:prSet phldrT="[Text]" custT="1"/>
      <dgm:spPr/>
      <dgm:t>
        <a:bodyPr/>
        <a:lstStyle/>
        <a:p>
          <a:r>
            <a:rPr lang="en-US" sz="2000" dirty="0" smtClean="0"/>
            <a:t>Network </a:t>
          </a:r>
          <a:endParaRPr lang="en-US" sz="2000" dirty="0"/>
        </a:p>
      </dgm:t>
    </dgm:pt>
    <dgm:pt modelId="{AD58A161-9190-4FD6-B62B-A97D9FD83513}" type="parTrans" cxnId="{053439D4-A820-461A-AA7B-EE984B73D881}">
      <dgm:prSet/>
      <dgm:spPr/>
      <dgm:t>
        <a:bodyPr/>
        <a:lstStyle/>
        <a:p>
          <a:endParaRPr lang="en-US"/>
        </a:p>
      </dgm:t>
    </dgm:pt>
    <dgm:pt modelId="{6155CEF8-4FB0-4A82-8009-A1AC6C8759EA}" type="sibTrans" cxnId="{053439D4-A820-461A-AA7B-EE984B73D881}">
      <dgm:prSet/>
      <dgm:spPr/>
      <dgm:t>
        <a:bodyPr/>
        <a:lstStyle/>
        <a:p>
          <a:endParaRPr lang="en-US"/>
        </a:p>
      </dgm:t>
    </dgm:pt>
    <dgm:pt modelId="{49680030-EBB5-42E9-9EE7-CBA7271FAD8A}">
      <dgm:prSet custT="1"/>
      <dgm:spPr/>
      <dgm:t>
        <a:bodyPr/>
        <a:lstStyle/>
        <a:p>
          <a:r>
            <a:rPr lang="en-US" sz="2000" dirty="0" smtClean="0"/>
            <a:t>Product</a:t>
          </a:r>
        </a:p>
      </dgm:t>
    </dgm:pt>
    <dgm:pt modelId="{57C6E4E1-F869-4833-A5B3-5040F98B8072}" type="parTrans" cxnId="{271582D1-8683-4225-AE6F-0AE1B97A8BE1}">
      <dgm:prSet/>
      <dgm:spPr/>
      <dgm:t>
        <a:bodyPr/>
        <a:lstStyle/>
        <a:p>
          <a:endParaRPr lang="en-US"/>
        </a:p>
      </dgm:t>
    </dgm:pt>
    <dgm:pt modelId="{66DF4418-8BC7-4AD6-8298-EA95703C6AA6}" type="sibTrans" cxnId="{271582D1-8683-4225-AE6F-0AE1B97A8BE1}">
      <dgm:prSet/>
      <dgm:spPr/>
      <dgm:t>
        <a:bodyPr/>
        <a:lstStyle/>
        <a:p>
          <a:endParaRPr lang="en-US"/>
        </a:p>
      </dgm:t>
    </dgm:pt>
    <dgm:pt modelId="{3B8F6784-BC2A-4C15-AE19-81CDDF5BB3E6}">
      <dgm:prSet custT="1"/>
      <dgm:spPr/>
      <dgm:t>
        <a:bodyPr/>
        <a:lstStyle/>
        <a:p>
          <a:r>
            <a:rPr lang="en-US" sz="2000" dirty="0" smtClean="0"/>
            <a:t>Customers</a:t>
          </a:r>
          <a:endParaRPr lang="en-US" sz="2000" dirty="0"/>
        </a:p>
      </dgm:t>
    </dgm:pt>
    <dgm:pt modelId="{5CD3B2C0-64A4-4775-8BF2-2D944EEF5F52}" type="parTrans" cxnId="{4EEBF12B-9CC1-45A4-A221-7D8C20D14683}">
      <dgm:prSet/>
      <dgm:spPr/>
      <dgm:t>
        <a:bodyPr/>
        <a:lstStyle/>
        <a:p>
          <a:endParaRPr lang="en-US"/>
        </a:p>
      </dgm:t>
    </dgm:pt>
    <dgm:pt modelId="{ADAF026D-B3D2-4A2A-9E10-CEA0DE5260F0}" type="sibTrans" cxnId="{4EEBF12B-9CC1-45A4-A221-7D8C20D14683}">
      <dgm:prSet/>
      <dgm:spPr/>
      <dgm:t>
        <a:bodyPr/>
        <a:lstStyle/>
        <a:p>
          <a:endParaRPr lang="en-US"/>
        </a:p>
      </dgm:t>
    </dgm:pt>
    <dgm:pt modelId="{C45FBCD4-D097-4AF3-91C7-5AC0A62D3CC6}">
      <dgm:prSet custT="1"/>
      <dgm:spPr/>
      <dgm:t>
        <a:bodyPr/>
        <a:lstStyle/>
        <a:p>
          <a:r>
            <a:rPr lang="en-US" sz="2000" dirty="0" smtClean="0"/>
            <a:t>Geographical area</a:t>
          </a:r>
          <a:endParaRPr lang="en-US" sz="2000" dirty="0"/>
        </a:p>
      </dgm:t>
    </dgm:pt>
    <dgm:pt modelId="{B80C9D35-5327-4363-91B7-71D8A37E0E3A}" type="parTrans" cxnId="{CA9FE016-FCDF-4EFC-9FD5-133FAE84B939}">
      <dgm:prSet/>
      <dgm:spPr/>
      <dgm:t>
        <a:bodyPr/>
        <a:lstStyle/>
        <a:p>
          <a:endParaRPr lang="en-US"/>
        </a:p>
      </dgm:t>
    </dgm:pt>
    <dgm:pt modelId="{4552423D-6A77-45FB-A6B6-A32D77B50CF5}" type="sibTrans" cxnId="{CA9FE016-FCDF-4EFC-9FD5-133FAE84B939}">
      <dgm:prSet/>
      <dgm:spPr/>
      <dgm:t>
        <a:bodyPr/>
        <a:lstStyle/>
        <a:p>
          <a:endParaRPr lang="en-US"/>
        </a:p>
      </dgm:t>
    </dgm:pt>
    <dgm:pt modelId="{C786BACE-78FA-465E-A104-BB1CB1753CA0}">
      <dgm:prSet custT="1"/>
      <dgm:spPr/>
      <dgm:t>
        <a:bodyPr/>
        <a:lstStyle/>
        <a:p>
          <a:r>
            <a:rPr lang="en-US" sz="2000" dirty="0" smtClean="0"/>
            <a:t>Process</a:t>
          </a:r>
        </a:p>
      </dgm:t>
    </dgm:pt>
    <dgm:pt modelId="{6966DE23-284E-46CB-A40E-32E3989142C5}" type="parTrans" cxnId="{3C647907-A8F1-4C1A-959C-5259A27E381B}">
      <dgm:prSet/>
      <dgm:spPr/>
      <dgm:t>
        <a:bodyPr/>
        <a:lstStyle/>
        <a:p>
          <a:endParaRPr lang="en-US"/>
        </a:p>
      </dgm:t>
    </dgm:pt>
    <dgm:pt modelId="{93BE4654-545A-4AFE-8043-DC71612443CA}" type="sibTrans" cxnId="{3C647907-A8F1-4C1A-959C-5259A27E381B}">
      <dgm:prSet/>
      <dgm:spPr/>
      <dgm:t>
        <a:bodyPr/>
        <a:lstStyle/>
        <a:p>
          <a:endParaRPr lang="en-US"/>
        </a:p>
      </dgm:t>
    </dgm:pt>
    <dgm:pt modelId="{5A3ABB3A-C516-4DDF-8215-CD31BDD297A1}" type="pres">
      <dgm:prSet presAssocID="{4BC72B77-0ACF-44E1-9803-9BC1A42AABFE}" presName="composite" presStyleCnt="0">
        <dgm:presLayoutVars>
          <dgm:chMax val="1"/>
          <dgm:dir/>
          <dgm:resizeHandles val="exact"/>
        </dgm:presLayoutVars>
      </dgm:prSet>
      <dgm:spPr/>
      <dgm:t>
        <a:bodyPr/>
        <a:lstStyle/>
        <a:p>
          <a:endParaRPr lang="en-US"/>
        </a:p>
      </dgm:t>
    </dgm:pt>
    <dgm:pt modelId="{FE0C530F-168C-4078-A90E-C76CBA56201C}" type="pres">
      <dgm:prSet presAssocID="{4BC72B77-0ACF-44E1-9803-9BC1A42AABFE}" presName="radial" presStyleCnt="0">
        <dgm:presLayoutVars>
          <dgm:animLvl val="ctr"/>
        </dgm:presLayoutVars>
      </dgm:prSet>
      <dgm:spPr/>
      <dgm:t>
        <a:bodyPr/>
        <a:lstStyle/>
        <a:p>
          <a:endParaRPr lang="en-US"/>
        </a:p>
      </dgm:t>
    </dgm:pt>
    <dgm:pt modelId="{9DA45F93-B20B-4805-BE78-564E5FDC181D}" type="pres">
      <dgm:prSet presAssocID="{C161EF31-D71E-4B0B-945F-0CB031F1E622}" presName="centerShape" presStyleLbl="vennNode1" presStyleIdx="0" presStyleCnt="9" custScaleX="126179"/>
      <dgm:spPr/>
      <dgm:t>
        <a:bodyPr/>
        <a:lstStyle/>
        <a:p>
          <a:endParaRPr lang="en-US"/>
        </a:p>
      </dgm:t>
    </dgm:pt>
    <dgm:pt modelId="{2556CCC6-6D9A-48DC-BD52-8E5AFCC3DF0A}" type="pres">
      <dgm:prSet presAssocID="{BD3B7F17-CF35-44A2-B270-23B5174CEEA9}" presName="node" presStyleLbl="vennNode1" presStyleIdx="1" presStyleCnt="9" custScaleX="144226">
        <dgm:presLayoutVars>
          <dgm:bulletEnabled val="1"/>
        </dgm:presLayoutVars>
      </dgm:prSet>
      <dgm:spPr/>
      <dgm:t>
        <a:bodyPr/>
        <a:lstStyle/>
        <a:p>
          <a:endParaRPr lang="en-US"/>
        </a:p>
      </dgm:t>
    </dgm:pt>
    <dgm:pt modelId="{DF9CB27F-9306-4E9B-B834-747F1665A4EB}" type="pres">
      <dgm:prSet presAssocID="{49680030-EBB5-42E9-9EE7-CBA7271FAD8A}" presName="node" presStyleLbl="vennNode1" presStyleIdx="2" presStyleCnt="9" custScaleX="140312" custRadScaleRad="107255" custRadScaleInc="10006">
        <dgm:presLayoutVars>
          <dgm:bulletEnabled val="1"/>
        </dgm:presLayoutVars>
      </dgm:prSet>
      <dgm:spPr/>
      <dgm:t>
        <a:bodyPr/>
        <a:lstStyle/>
        <a:p>
          <a:endParaRPr lang="en-US"/>
        </a:p>
      </dgm:t>
    </dgm:pt>
    <dgm:pt modelId="{155AD6E4-1908-4EE9-8B7F-0EFF2E2FF6BA}" type="pres">
      <dgm:prSet presAssocID="{C786BACE-78FA-465E-A104-BB1CB1753CA0}" presName="node" presStyleLbl="vennNode1" presStyleIdx="3" presStyleCnt="9" custScaleX="124109">
        <dgm:presLayoutVars>
          <dgm:bulletEnabled val="1"/>
        </dgm:presLayoutVars>
      </dgm:prSet>
      <dgm:spPr/>
      <dgm:t>
        <a:bodyPr/>
        <a:lstStyle/>
        <a:p>
          <a:endParaRPr lang="en-US"/>
        </a:p>
      </dgm:t>
    </dgm:pt>
    <dgm:pt modelId="{3C1C3367-5868-4933-8963-FA7C39F4F1CF}" type="pres">
      <dgm:prSet presAssocID="{3B8F6784-BC2A-4C15-AE19-81CDDF5BB3E6}" presName="node" presStyleLbl="vennNode1" presStyleIdx="4" presStyleCnt="9" custScaleX="166456" custRadScaleRad="125880" custRadScaleInc="-26420">
        <dgm:presLayoutVars>
          <dgm:bulletEnabled val="1"/>
        </dgm:presLayoutVars>
      </dgm:prSet>
      <dgm:spPr/>
      <dgm:t>
        <a:bodyPr/>
        <a:lstStyle/>
        <a:p>
          <a:endParaRPr lang="en-US"/>
        </a:p>
      </dgm:t>
    </dgm:pt>
    <dgm:pt modelId="{E5B0F2E8-AAC3-4126-BB6C-88AC6FA43100}" type="pres">
      <dgm:prSet presAssocID="{C45FBCD4-D097-4AF3-91C7-5AC0A62D3CC6}" presName="node" presStyleLbl="vennNode1" presStyleIdx="5" presStyleCnt="9" custScaleX="192265">
        <dgm:presLayoutVars>
          <dgm:bulletEnabled val="1"/>
        </dgm:presLayoutVars>
      </dgm:prSet>
      <dgm:spPr/>
      <dgm:t>
        <a:bodyPr/>
        <a:lstStyle/>
        <a:p>
          <a:endParaRPr lang="en-US"/>
        </a:p>
      </dgm:t>
    </dgm:pt>
    <dgm:pt modelId="{132510F5-6A18-44C1-A20A-D3E44F1074CD}" type="pres">
      <dgm:prSet presAssocID="{3E815453-AEE5-46A5-94A2-9A7155E21704}" presName="node" presStyleLbl="vennNode1" presStyleIdx="6" presStyleCnt="9" custRadScaleRad="103764" custRadScaleInc="15140">
        <dgm:presLayoutVars>
          <dgm:bulletEnabled val="1"/>
        </dgm:presLayoutVars>
      </dgm:prSet>
      <dgm:spPr/>
      <dgm:t>
        <a:bodyPr/>
        <a:lstStyle/>
        <a:p>
          <a:endParaRPr lang="en-US"/>
        </a:p>
      </dgm:t>
    </dgm:pt>
    <dgm:pt modelId="{90D6340B-CDB3-4BF8-809C-22044DDDDB9E}" type="pres">
      <dgm:prSet presAssocID="{829A8704-5475-4E6F-A53C-66C2E071EDD6}" presName="node" presStyleLbl="vennNode1" presStyleIdx="7" presStyleCnt="9" custRadScaleRad="109242" custRadScaleInc="518">
        <dgm:presLayoutVars>
          <dgm:bulletEnabled val="1"/>
        </dgm:presLayoutVars>
      </dgm:prSet>
      <dgm:spPr/>
      <dgm:t>
        <a:bodyPr/>
        <a:lstStyle/>
        <a:p>
          <a:endParaRPr lang="en-US"/>
        </a:p>
      </dgm:t>
    </dgm:pt>
    <dgm:pt modelId="{BC57FB43-3F1D-4D2B-8A43-0D26FF70219C}" type="pres">
      <dgm:prSet presAssocID="{27036DED-125C-401C-B7B9-1EA303C5C276}" presName="node" presStyleLbl="vennNode1" presStyleIdx="8" presStyleCnt="9" custScaleX="149372" custRadScaleRad="110415" custRadScaleInc="-13087">
        <dgm:presLayoutVars>
          <dgm:bulletEnabled val="1"/>
        </dgm:presLayoutVars>
      </dgm:prSet>
      <dgm:spPr/>
      <dgm:t>
        <a:bodyPr/>
        <a:lstStyle/>
        <a:p>
          <a:endParaRPr lang="en-US"/>
        </a:p>
      </dgm:t>
    </dgm:pt>
  </dgm:ptLst>
  <dgm:cxnLst>
    <dgm:cxn modelId="{3C647907-A8F1-4C1A-959C-5259A27E381B}" srcId="{C161EF31-D71E-4B0B-945F-0CB031F1E622}" destId="{C786BACE-78FA-465E-A104-BB1CB1753CA0}" srcOrd="2" destOrd="0" parTransId="{6966DE23-284E-46CB-A40E-32E3989142C5}" sibTransId="{93BE4654-545A-4AFE-8043-DC71612443CA}"/>
    <dgm:cxn modelId="{3EFC45B5-3910-4A91-AA67-9D05BD66A352}" type="presOf" srcId="{C161EF31-D71E-4B0B-945F-0CB031F1E622}" destId="{9DA45F93-B20B-4805-BE78-564E5FDC181D}" srcOrd="0" destOrd="0" presId="urn:microsoft.com/office/officeart/2005/8/layout/radial3"/>
    <dgm:cxn modelId="{8083B77B-4356-4D32-80B6-E47790EDC464}" type="presOf" srcId="{BD3B7F17-CF35-44A2-B270-23B5174CEEA9}" destId="{2556CCC6-6D9A-48DC-BD52-8E5AFCC3DF0A}" srcOrd="0" destOrd="0" presId="urn:microsoft.com/office/officeart/2005/8/layout/radial3"/>
    <dgm:cxn modelId="{7422C762-E755-4C6D-BDC0-9697ED2D1086}" type="presOf" srcId="{49680030-EBB5-42E9-9EE7-CBA7271FAD8A}" destId="{DF9CB27F-9306-4E9B-B834-747F1665A4EB}" srcOrd="0" destOrd="0" presId="urn:microsoft.com/office/officeart/2005/8/layout/radial3"/>
    <dgm:cxn modelId="{D8608FF2-B730-45A4-ADB3-7E1460C1D1D1}" type="presOf" srcId="{829A8704-5475-4E6F-A53C-66C2E071EDD6}" destId="{90D6340B-CDB3-4BF8-809C-22044DDDDB9E}" srcOrd="0" destOrd="0" presId="urn:microsoft.com/office/officeart/2005/8/layout/radial3"/>
    <dgm:cxn modelId="{271582D1-8683-4225-AE6F-0AE1B97A8BE1}" srcId="{C161EF31-D71E-4B0B-945F-0CB031F1E622}" destId="{49680030-EBB5-42E9-9EE7-CBA7271FAD8A}" srcOrd="1" destOrd="0" parTransId="{57C6E4E1-F869-4833-A5B3-5040F98B8072}" sibTransId="{66DF4418-8BC7-4AD6-8298-EA95703C6AA6}"/>
    <dgm:cxn modelId="{B037BEA9-A0BC-4AC3-BEB5-D30CDC364C45}" type="presOf" srcId="{C45FBCD4-D097-4AF3-91C7-5AC0A62D3CC6}" destId="{E5B0F2E8-AAC3-4126-BB6C-88AC6FA43100}" srcOrd="0" destOrd="0" presId="urn:microsoft.com/office/officeart/2005/8/layout/radial3"/>
    <dgm:cxn modelId="{78F70D4E-CD99-41D6-B19A-E1C162A73C75}" type="presOf" srcId="{27036DED-125C-401C-B7B9-1EA303C5C276}" destId="{BC57FB43-3F1D-4D2B-8A43-0D26FF70219C}" srcOrd="0" destOrd="0" presId="urn:microsoft.com/office/officeart/2005/8/layout/radial3"/>
    <dgm:cxn modelId="{6424A656-B9C1-45DD-B727-4C5678386E94}" type="presOf" srcId="{C786BACE-78FA-465E-A104-BB1CB1753CA0}" destId="{155AD6E4-1908-4EE9-8B7F-0EFF2E2FF6BA}" srcOrd="0" destOrd="0" presId="urn:microsoft.com/office/officeart/2005/8/layout/radial3"/>
    <dgm:cxn modelId="{4EEBF12B-9CC1-45A4-A221-7D8C20D14683}" srcId="{C161EF31-D71E-4B0B-945F-0CB031F1E622}" destId="{3B8F6784-BC2A-4C15-AE19-81CDDF5BB3E6}" srcOrd="3" destOrd="0" parTransId="{5CD3B2C0-64A4-4775-8BF2-2D944EEF5F52}" sibTransId="{ADAF026D-B3D2-4A2A-9E10-CEA0DE5260F0}"/>
    <dgm:cxn modelId="{EBA92597-9B44-4156-8180-8DC447FD78F3}" srcId="{C161EF31-D71E-4B0B-945F-0CB031F1E622}" destId="{3E815453-AEE5-46A5-94A2-9A7155E21704}" srcOrd="5" destOrd="0" parTransId="{C4D4B185-CBFE-499F-9C1B-94AC57DEC381}" sibTransId="{7C59FCEC-5319-48A2-A453-7796AE27D1DC}"/>
    <dgm:cxn modelId="{94A0B513-8C16-4407-9EC1-38105DC72C43}" type="presOf" srcId="{4BC72B77-0ACF-44E1-9803-9BC1A42AABFE}" destId="{5A3ABB3A-C516-4DDF-8215-CD31BDD297A1}" srcOrd="0" destOrd="0" presId="urn:microsoft.com/office/officeart/2005/8/layout/radial3"/>
    <dgm:cxn modelId="{18C72AE9-8793-400C-9AB8-93B753DA2A34}" type="presOf" srcId="{3B8F6784-BC2A-4C15-AE19-81CDDF5BB3E6}" destId="{3C1C3367-5868-4933-8963-FA7C39F4F1CF}" srcOrd="0" destOrd="0" presId="urn:microsoft.com/office/officeart/2005/8/layout/radial3"/>
    <dgm:cxn modelId="{192A9010-95AB-4BD6-B755-BC3F273CBE9B}" type="presOf" srcId="{3E815453-AEE5-46A5-94A2-9A7155E21704}" destId="{132510F5-6A18-44C1-A20A-D3E44F1074CD}" srcOrd="0" destOrd="0" presId="urn:microsoft.com/office/officeart/2005/8/layout/radial3"/>
    <dgm:cxn modelId="{5051E436-E5EA-4742-9C7D-CA66AF516DA2}" srcId="{C161EF31-D71E-4B0B-945F-0CB031F1E622}" destId="{829A8704-5475-4E6F-A53C-66C2E071EDD6}" srcOrd="6" destOrd="0" parTransId="{DBE2C274-10E8-422F-8FC8-D048B15BC97C}" sibTransId="{B16AA375-7C79-49A1-BCBB-BE54C439DBD2}"/>
    <dgm:cxn modelId="{CA9FE016-FCDF-4EFC-9FD5-133FAE84B939}" srcId="{C161EF31-D71E-4B0B-945F-0CB031F1E622}" destId="{C45FBCD4-D097-4AF3-91C7-5AC0A62D3CC6}" srcOrd="4" destOrd="0" parTransId="{B80C9D35-5327-4363-91B7-71D8A37E0E3A}" sibTransId="{4552423D-6A77-45FB-A6B6-A32D77B50CF5}"/>
    <dgm:cxn modelId="{053439D4-A820-461A-AA7B-EE984B73D881}" srcId="{C161EF31-D71E-4B0B-945F-0CB031F1E622}" destId="{27036DED-125C-401C-B7B9-1EA303C5C276}" srcOrd="7" destOrd="0" parTransId="{AD58A161-9190-4FD6-B62B-A97D9FD83513}" sibTransId="{6155CEF8-4FB0-4A82-8009-A1AC6C8759EA}"/>
    <dgm:cxn modelId="{370104CE-DC4A-460B-A65A-FB4093587139}" srcId="{4BC72B77-0ACF-44E1-9803-9BC1A42AABFE}" destId="{C161EF31-D71E-4B0B-945F-0CB031F1E622}" srcOrd="0" destOrd="0" parTransId="{9F40F619-E5B0-49BA-B7EB-53F83A8BA27C}" sibTransId="{9472BAE6-A1C9-4037-922F-D3127A61555B}"/>
    <dgm:cxn modelId="{5CAC1AFE-4A0A-4190-9F09-51E463A800A6}" srcId="{C161EF31-D71E-4B0B-945F-0CB031F1E622}" destId="{BD3B7F17-CF35-44A2-B270-23B5174CEEA9}" srcOrd="0" destOrd="0" parTransId="{8C9FABEA-E6EC-455C-B9F4-A6EA59C179B0}" sibTransId="{ABF6775B-31FF-4DF3-9F8D-6AA4C148B000}"/>
    <dgm:cxn modelId="{A68F8760-D59A-46E2-9C2A-87BF00F8BFD2}" type="presParOf" srcId="{5A3ABB3A-C516-4DDF-8215-CD31BDD297A1}" destId="{FE0C530F-168C-4078-A90E-C76CBA56201C}" srcOrd="0" destOrd="0" presId="urn:microsoft.com/office/officeart/2005/8/layout/radial3"/>
    <dgm:cxn modelId="{0455EF05-19EF-4793-BEB3-4B009F2509D5}" type="presParOf" srcId="{FE0C530F-168C-4078-A90E-C76CBA56201C}" destId="{9DA45F93-B20B-4805-BE78-564E5FDC181D}" srcOrd="0" destOrd="0" presId="urn:microsoft.com/office/officeart/2005/8/layout/radial3"/>
    <dgm:cxn modelId="{6BAA0544-B67A-4FE4-B127-D344BDCAADA5}" type="presParOf" srcId="{FE0C530F-168C-4078-A90E-C76CBA56201C}" destId="{2556CCC6-6D9A-48DC-BD52-8E5AFCC3DF0A}" srcOrd="1" destOrd="0" presId="urn:microsoft.com/office/officeart/2005/8/layout/radial3"/>
    <dgm:cxn modelId="{963B959D-45D3-4451-B93B-9C182794CDF5}" type="presParOf" srcId="{FE0C530F-168C-4078-A90E-C76CBA56201C}" destId="{DF9CB27F-9306-4E9B-B834-747F1665A4EB}" srcOrd="2" destOrd="0" presId="urn:microsoft.com/office/officeart/2005/8/layout/radial3"/>
    <dgm:cxn modelId="{E68EBEFC-16F9-40B0-887D-ED914BB88A16}" type="presParOf" srcId="{FE0C530F-168C-4078-A90E-C76CBA56201C}" destId="{155AD6E4-1908-4EE9-8B7F-0EFF2E2FF6BA}" srcOrd="3" destOrd="0" presId="urn:microsoft.com/office/officeart/2005/8/layout/radial3"/>
    <dgm:cxn modelId="{103E5DD9-E951-475A-BB61-84231CEED96D}" type="presParOf" srcId="{FE0C530F-168C-4078-A90E-C76CBA56201C}" destId="{3C1C3367-5868-4933-8963-FA7C39F4F1CF}" srcOrd="4" destOrd="0" presId="urn:microsoft.com/office/officeart/2005/8/layout/radial3"/>
    <dgm:cxn modelId="{8B8351C4-E701-4643-83CF-4B5474F1884E}" type="presParOf" srcId="{FE0C530F-168C-4078-A90E-C76CBA56201C}" destId="{E5B0F2E8-AAC3-4126-BB6C-88AC6FA43100}" srcOrd="5" destOrd="0" presId="urn:microsoft.com/office/officeart/2005/8/layout/radial3"/>
    <dgm:cxn modelId="{A84FE733-311A-4AFD-8E96-95DDC4C84D69}" type="presParOf" srcId="{FE0C530F-168C-4078-A90E-C76CBA56201C}" destId="{132510F5-6A18-44C1-A20A-D3E44F1074CD}" srcOrd="6" destOrd="0" presId="urn:microsoft.com/office/officeart/2005/8/layout/radial3"/>
    <dgm:cxn modelId="{0F31BF9E-17F2-4D58-8B77-829E184C9C6B}" type="presParOf" srcId="{FE0C530F-168C-4078-A90E-C76CBA56201C}" destId="{90D6340B-CDB3-4BF8-809C-22044DDDDB9E}" srcOrd="7" destOrd="0" presId="urn:microsoft.com/office/officeart/2005/8/layout/radial3"/>
    <dgm:cxn modelId="{C13833D7-FABE-4D9D-B66E-011B88DFCD63}" type="presParOf" srcId="{FE0C530F-168C-4078-A90E-C76CBA56201C}" destId="{BC57FB43-3F1D-4D2B-8A43-0D26FF70219C}" srcOrd="8" destOrd="0" presId="urn:microsoft.com/office/officeart/2005/8/layout/radial3"/>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04D9DE-16E2-4A82-92FD-8872DFB65459}"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1717C-37BD-4CF8-A4E6-2AE3CD6C3B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4D9DE-16E2-4A82-92FD-8872DFB65459}"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1717C-37BD-4CF8-A4E6-2AE3CD6C3B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4D9DE-16E2-4A82-92FD-8872DFB65459}"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1717C-37BD-4CF8-A4E6-2AE3CD6C3B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4D9DE-16E2-4A82-92FD-8872DFB65459}"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1717C-37BD-4CF8-A4E6-2AE3CD6C3B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04D9DE-16E2-4A82-92FD-8872DFB65459}"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1717C-37BD-4CF8-A4E6-2AE3CD6C3B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04D9DE-16E2-4A82-92FD-8872DFB65459}"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1717C-37BD-4CF8-A4E6-2AE3CD6C3B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04D9DE-16E2-4A82-92FD-8872DFB65459}" type="datetimeFigureOut">
              <a:rPr lang="en-US" smtClean="0"/>
              <a:pPr/>
              <a:t>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1717C-37BD-4CF8-A4E6-2AE3CD6C3B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04D9DE-16E2-4A82-92FD-8872DFB65459}" type="datetimeFigureOut">
              <a:rPr lang="en-US" smtClean="0"/>
              <a:pPr/>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81717C-37BD-4CF8-A4E6-2AE3CD6C3B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04D9DE-16E2-4A82-92FD-8872DFB65459}" type="datetimeFigureOut">
              <a:rPr lang="en-US" smtClean="0"/>
              <a:pPr/>
              <a:t>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81717C-37BD-4CF8-A4E6-2AE3CD6C3B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04D9DE-16E2-4A82-92FD-8872DFB65459}"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1717C-37BD-4CF8-A4E6-2AE3CD6C3B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04D9DE-16E2-4A82-92FD-8872DFB65459}"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1717C-37BD-4CF8-A4E6-2AE3CD6C3B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4D9DE-16E2-4A82-92FD-8872DFB65459}" type="datetimeFigureOut">
              <a:rPr lang="en-US" smtClean="0"/>
              <a:pPr/>
              <a:t>11/3/2017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1717C-37BD-4CF8-A4E6-2AE3CD6C3B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C</a:t>
            </a:r>
            <a:endParaRPr lang="en-US" dirty="0"/>
          </a:p>
        </p:txBody>
      </p:sp>
      <p:sp>
        <p:nvSpPr>
          <p:cNvPr id="3" name="Subtitle 2"/>
          <p:cNvSpPr>
            <a:spLocks noGrp="1"/>
          </p:cNvSpPr>
          <p:nvPr>
            <p:ph type="subTitle" idx="1"/>
          </p:nvPr>
        </p:nvSpPr>
        <p:spPr/>
        <p:txBody>
          <a:bodyPr>
            <a:normAutofit fontScale="85000" lnSpcReduction="20000"/>
          </a:bodyPr>
          <a:lstStyle/>
          <a:p>
            <a:r>
              <a:rPr lang="en-GB" b="1" dirty="0" smtClean="0">
                <a:solidFill>
                  <a:schemeClr val="tx1"/>
                </a:solidFill>
              </a:rPr>
              <a:t>Organizing</a:t>
            </a:r>
            <a:endParaRPr lang="en-US" dirty="0" smtClean="0">
              <a:solidFill>
                <a:schemeClr val="tx1"/>
              </a:solidFill>
            </a:endParaRPr>
          </a:p>
          <a:p>
            <a:r>
              <a:rPr lang="en-GB" dirty="0" smtClean="0">
                <a:solidFill>
                  <a:schemeClr val="tx1"/>
                </a:solidFill>
              </a:rPr>
              <a:t>3.1 Meaning, Importance and Principles </a:t>
            </a:r>
            <a:endParaRPr lang="en-US" dirty="0" smtClean="0">
              <a:solidFill>
                <a:schemeClr val="tx1"/>
              </a:solidFill>
            </a:endParaRPr>
          </a:p>
          <a:p>
            <a:r>
              <a:rPr lang="en-GB" dirty="0" smtClean="0">
                <a:solidFill>
                  <a:schemeClr val="tx1"/>
                </a:solidFill>
              </a:rPr>
              <a:t>3.2 Departmentalization, Span of Control</a:t>
            </a:r>
            <a:endParaRPr lang="en-US" dirty="0" smtClean="0">
              <a:solidFill>
                <a:schemeClr val="tx1"/>
              </a:solidFill>
            </a:endParaRPr>
          </a:p>
          <a:p>
            <a:r>
              <a:rPr lang="en-GB" dirty="0" smtClean="0">
                <a:solidFill>
                  <a:schemeClr val="tx1"/>
                </a:solidFill>
              </a:rPr>
              <a:t>3.3 Authority, Delegation of Authority.</a:t>
            </a:r>
            <a:endParaRPr lang="en-US" dirty="0" smtClean="0">
              <a:solidFill>
                <a:schemeClr val="tx1"/>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sp>
        <p:nvSpPr>
          <p:cNvPr id="31747"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pic>
        <p:nvPicPr>
          <p:cNvPr id="31748" name="Picture 2"/>
          <p:cNvPicPr>
            <a:picLocks noChangeAspect="1" noChangeArrowheads="1"/>
          </p:cNvPicPr>
          <p:nvPr/>
        </p:nvPicPr>
        <p:blipFill>
          <a:blip r:embed="rId2" cstate="print">
            <a:clrChange>
              <a:clrFrom>
                <a:srgbClr val="8688CD"/>
              </a:clrFrom>
              <a:clrTo>
                <a:srgbClr val="8688CD">
                  <a:alpha val="0"/>
                </a:srgbClr>
              </a:clrTo>
            </a:clrChange>
          </a:blip>
          <a:srcRect/>
          <a:stretch>
            <a:fillRect/>
          </a:stretch>
        </p:blipFill>
        <p:spPr bwMode="auto">
          <a:xfrm>
            <a:off x="0" y="0"/>
            <a:ext cx="9144000" cy="687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sp>
        <p:nvSpPr>
          <p:cNvPr id="32771"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pic>
        <p:nvPicPr>
          <p:cNvPr id="32772"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sp>
        <p:nvSpPr>
          <p:cNvPr id="33795"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pic>
        <p:nvPicPr>
          <p:cNvPr id="3379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sp>
        <p:nvSpPr>
          <p:cNvPr id="34819"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pic>
        <p:nvPicPr>
          <p:cNvPr id="34820" name="Picture 2"/>
          <p:cNvPicPr>
            <a:picLocks noChangeAspect="1" noChangeArrowheads="1"/>
          </p:cNvPicPr>
          <p:nvPr/>
        </p:nvPicPr>
        <p:blipFill>
          <a:blip r:embed="rId2" cstate="print"/>
          <a:srcRect/>
          <a:stretch>
            <a:fillRect/>
          </a:stretch>
        </p:blipFill>
        <p:spPr bwMode="auto">
          <a:xfrm>
            <a:off x="457200" y="1600200"/>
            <a:ext cx="8305800" cy="50526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bwMode="auto">
          <a:xfrm>
            <a:off x="381000" y="457200"/>
            <a:ext cx="8229600" cy="503238"/>
          </a:xfrm>
          <a:prstGeom prst="rect">
            <a:avLst/>
          </a:prstGeom>
          <a:noFill/>
          <a:ln>
            <a:miter lim="800000"/>
            <a:headEnd/>
            <a:tailEnd/>
          </a:ln>
        </p:spPr>
        <p:txBody>
          <a:bodyPr>
            <a:normAutofit fontScale="90000"/>
          </a:bodyPr>
          <a:lstStyle/>
          <a:p>
            <a:pPr eaLnBrk="1" hangingPunct="1"/>
            <a:r>
              <a:rPr lang="en-US" b="1" dirty="0" smtClean="0">
                <a:solidFill>
                  <a:schemeClr val="tx1"/>
                </a:solidFill>
              </a:rPr>
              <a:t>Principle of Span of Control</a:t>
            </a:r>
            <a:br>
              <a:rPr lang="en-US" b="1" dirty="0" smtClean="0">
                <a:solidFill>
                  <a:schemeClr val="tx1"/>
                </a:solidFill>
              </a:rPr>
            </a:br>
            <a:endParaRPr lang="en-US" b="1" dirty="0" smtClean="0"/>
          </a:p>
        </p:txBody>
      </p:sp>
      <p:sp>
        <p:nvSpPr>
          <p:cNvPr id="5" name="Content Placeholder 2"/>
          <p:cNvSpPr>
            <a:spLocks noGrp="1"/>
          </p:cNvSpPr>
          <p:nvPr>
            <p:ph idx="1"/>
          </p:nvPr>
        </p:nvSpPr>
        <p:spPr bwMode="auto">
          <a:xfrm>
            <a:off x="457200" y="1600200"/>
            <a:ext cx="8229600" cy="4876800"/>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en-US" sz="2800" dirty="0" smtClean="0"/>
              <a:t>According to this principle, a manager would be able to handle what number of employees under him should be decided. This decision can be taken by choosing either from wide or narrow span. There are two types of span of control:-</a:t>
            </a:r>
          </a:p>
          <a:p>
            <a:pPr lvl="1" algn="just" eaLnBrk="1" hangingPunct="1"/>
            <a:r>
              <a:rPr lang="en-US" b="1" dirty="0" smtClean="0"/>
              <a:t>Wide span of control-</a:t>
            </a:r>
            <a:r>
              <a:rPr lang="en-US" dirty="0" smtClean="0"/>
              <a:t> </a:t>
            </a:r>
          </a:p>
          <a:p>
            <a:pPr lvl="1" algn="just" eaLnBrk="1" hangingPunct="1"/>
            <a:r>
              <a:rPr lang="en-US" b="1" dirty="0" smtClean="0"/>
              <a:t>Narrow span of control</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Date Placeholder 3"/>
          <p:cNvSpPr>
            <a:spLocks noGrp="1"/>
          </p:cNvSpPr>
          <p:nvPr>
            <p:ph type="dt" sz="quarter" idx="4294967295"/>
          </p:nvPr>
        </p:nvSpPr>
        <p:spPr bwMode="auto">
          <a:xfrm>
            <a:off x="6799263" y="6400800"/>
            <a:ext cx="2133600" cy="476250"/>
          </a:xfrm>
          <a:prstGeom prst="rect">
            <a:avLst/>
          </a:prstGeom>
          <a:noFill/>
          <a:ln>
            <a:miter lim="800000"/>
            <a:headEnd/>
            <a:tailEnd/>
          </a:ln>
        </p:spPr>
        <p:txBody>
          <a:bodyPr/>
          <a:lstStyle/>
          <a:p>
            <a:fld id="{510793BA-6C9F-4E09-A149-34A82D57847C}" type="datetime1">
              <a:rPr lang="en-US" sz="1100"/>
              <a:pPr/>
              <a:t>11/3/2017</a:t>
            </a:fld>
            <a:endParaRPr lang="en-US" sz="1100"/>
          </a:p>
        </p:txBody>
      </p:sp>
      <p:sp>
        <p:nvSpPr>
          <p:cNvPr id="27651" name="Slide Number Placeholder 4"/>
          <p:cNvSpPr>
            <a:spLocks noGrp="1"/>
          </p:cNvSpPr>
          <p:nvPr>
            <p:ph type="sldNum" sz="quarter" idx="10"/>
          </p:nvPr>
        </p:nvSpPr>
        <p:spPr>
          <a:xfrm>
            <a:off x="3124200" y="6356350"/>
            <a:ext cx="2895600" cy="365125"/>
          </a:xfrm>
          <a:noFill/>
        </p:spPr>
        <p:txBody>
          <a:bodyPr/>
          <a:lstStyle/>
          <a:p>
            <a:pPr algn="ctr"/>
            <a:fld id="{568AFD22-17F0-47E0-88AD-5BBCB491AA0A}" type="slidenum">
              <a:rPr lang="en-US" smtClean="0"/>
              <a:pPr algn="ctr"/>
              <a:t>15</a:t>
            </a:fld>
            <a:endParaRPr lang="en-US" smtClean="0"/>
          </a:p>
        </p:txBody>
      </p:sp>
      <p:sp>
        <p:nvSpPr>
          <p:cNvPr id="19460" name="Rectangle 2"/>
          <p:cNvSpPr>
            <a:spLocks noGrp="1" noChangeArrowheads="1"/>
          </p:cNvSpPr>
          <p:nvPr>
            <p:ph type="title"/>
          </p:nvPr>
        </p:nvSpPr>
        <p:spPr>
          <a:xfrm>
            <a:off x="381000" y="381000"/>
            <a:ext cx="8461375" cy="1044575"/>
          </a:xfrm>
        </p:spPr>
        <p:txBody>
          <a:bodyPr>
            <a:normAutofit fontScale="90000"/>
          </a:bodyPr>
          <a:lstStyle/>
          <a:p>
            <a:pPr eaLnBrk="1" hangingPunct="1">
              <a:defRPr/>
            </a:pPr>
            <a:r>
              <a:rPr lang="en-US" dirty="0" smtClean="0"/>
              <a:t>Span of Management/</a:t>
            </a:r>
            <a:br>
              <a:rPr lang="en-US" dirty="0" smtClean="0"/>
            </a:br>
            <a:r>
              <a:rPr lang="en-US" dirty="0" smtClean="0"/>
              <a:t>Span of Control</a:t>
            </a:r>
          </a:p>
        </p:txBody>
      </p:sp>
      <p:sp>
        <p:nvSpPr>
          <p:cNvPr id="303107" name="Rectangle 3"/>
          <p:cNvSpPr>
            <a:spLocks noGrp="1" noChangeArrowheads="1"/>
          </p:cNvSpPr>
          <p:nvPr>
            <p:ph type="body" idx="1"/>
          </p:nvPr>
        </p:nvSpPr>
        <p:spPr>
          <a:xfrm>
            <a:off x="323850" y="2057399"/>
            <a:ext cx="8389938" cy="4252913"/>
          </a:xfrm>
          <a:solidFill>
            <a:schemeClr val="bg1"/>
          </a:solidFill>
          <a:effectLst>
            <a:prstShdw prst="shdw17" dist="17961" dir="13500000">
              <a:schemeClr val="bg1"/>
            </a:prstShdw>
          </a:effectLst>
        </p:spPr>
        <p:txBody>
          <a:bodyPr>
            <a:normAutofit fontScale="77500" lnSpcReduction="20000"/>
          </a:bodyPr>
          <a:lstStyle/>
          <a:p>
            <a:pPr eaLnBrk="1" hangingPunct="1">
              <a:defRPr/>
            </a:pPr>
            <a:r>
              <a:rPr lang="en-US" dirty="0" smtClean="0"/>
              <a:t>Number of employees who report to a supervisor</a:t>
            </a:r>
          </a:p>
          <a:p>
            <a:pPr>
              <a:defRPr/>
            </a:pPr>
            <a:r>
              <a:rPr lang="en-US" dirty="0"/>
              <a:t>number of employees that a manager can efficiently and</a:t>
            </a:r>
          </a:p>
          <a:p>
            <a:pPr>
              <a:buFont typeface="Arial" pitchFamily="34" charset="0"/>
              <a:buNone/>
              <a:defRPr/>
            </a:pPr>
            <a:r>
              <a:rPr lang="en-US" dirty="0" smtClean="0"/>
              <a:t>     effectively </a:t>
            </a:r>
            <a:r>
              <a:rPr lang="en-US" dirty="0"/>
              <a:t>manage</a:t>
            </a:r>
          </a:p>
          <a:p>
            <a:pPr>
              <a:defRPr/>
            </a:pPr>
            <a:r>
              <a:rPr lang="en-US" dirty="0" smtClean="0"/>
              <a:t>determines </a:t>
            </a:r>
            <a:r>
              <a:rPr lang="en-US" dirty="0"/>
              <a:t>the number of levels and managers in an</a:t>
            </a:r>
          </a:p>
          <a:p>
            <a:pPr>
              <a:buFont typeface="Arial" pitchFamily="34" charset="0"/>
              <a:buNone/>
              <a:defRPr/>
            </a:pPr>
            <a:r>
              <a:rPr lang="en-US" dirty="0" smtClean="0"/>
              <a:t>     organization</a:t>
            </a:r>
            <a:endParaRPr lang="en-US" dirty="0"/>
          </a:p>
          <a:p>
            <a:pPr>
              <a:defRPr/>
            </a:pPr>
            <a:r>
              <a:rPr lang="en-US" dirty="0" smtClean="0"/>
              <a:t>the </a:t>
            </a:r>
            <a:r>
              <a:rPr lang="en-US" dirty="0"/>
              <a:t>wider the span, the more efficient the organization</a:t>
            </a:r>
          </a:p>
          <a:p>
            <a:pPr>
              <a:defRPr/>
            </a:pPr>
            <a:r>
              <a:rPr lang="en-US" dirty="0" smtClean="0"/>
              <a:t>appropriate </a:t>
            </a:r>
            <a:r>
              <a:rPr lang="en-US" dirty="0"/>
              <a:t>span influenced by:</a:t>
            </a:r>
          </a:p>
          <a:p>
            <a:pPr lvl="1">
              <a:buFont typeface="Arial" pitchFamily="34" charset="0"/>
              <a:buNone/>
              <a:defRPr/>
            </a:pPr>
            <a:r>
              <a:rPr lang="en-US" dirty="0"/>
              <a:t>• the skills and abilities of employees</a:t>
            </a:r>
          </a:p>
          <a:p>
            <a:pPr lvl="1">
              <a:buFont typeface="Arial" pitchFamily="34" charset="0"/>
              <a:buNone/>
              <a:defRPr/>
            </a:pPr>
            <a:r>
              <a:rPr lang="en-US" dirty="0"/>
              <a:t>• the complexity of tasks performed</a:t>
            </a:r>
          </a:p>
          <a:p>
            <a:pPr lvl="1">
              <a:buFont typeface="Arial" pitchFamily="34" charset="0"/>
              <a:buNone/>
              <a:defRPr/>
            </a:pPr>
            <a:r>
              <a:rPr lang="en-US" dirty="0"/>
              <a:t>• availability of standardized procedures</a:t>
            </a:r>
          </a:p>
          <a:p>
            <a:pPr lvl="1">
              <a:buFont typeface="Arial" pitchFamily="34" charset="0"/>
              <a:buNone/>
              <a:defRPr/>
            </a:pPr>
            <a:r>
              <a:rPr lang="en-US" dirty="0"/>
              <a:t>• sophistication of organization’s information system</a:t>
            </a: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31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endParaRPr lang="en-US" smtClean="0"/>
          </a:p>
        </p:txBody>
      </p:sp>
      <p:pic>
        <p:nvPicPr>
          <p:cNvPr id="28675" name="Picture 2"/>
          <p:cNvPicPr>
            <a:picLocks noGrp="1" noChangeAspect="1" noChangeArrowheads="1"/>
          </p:cNvPicPr>
          <p:nvPr>
            <p:ph idx="1"/>
          </p:nvPr>
        </p:nvPicPr>
        <p:blipFill>
          <a:blip r:embed="rId2" cstate="print"/>
          <a:srcRect/>
          <a:stretch>
            <a:fillRect/>
          </a:stretch>
        </p:blipFill>
        <p:spPr bwMode="auto">
          <a:xfrm>
            <a:off x="228600" y="228600"/>
            <a:ext cx="8610600" cy="6248400"/>
          </a:xfrm>
          <a:noFill/>
          <a:ln>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xfrm>
            <a:off x="1066800" y="533400"/>
            <a:ext cx="6327648" cy="9906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dirty="0" smtClean="0"/>
              <a:t>Factors influencing Span of Control</a:t>
            </a:r>
            <a:br>
              <a:rPr lang="en-US" b="1" dirty="0" smtClean="0"/>
            </a:br>
            <a:endParaRPr lang="en-US" dirty="0" smtClean="0"/>
          </a:p>
        </p:txBody>
      </p:sp>
      <p:sp>
        <p:nvSpPr>
          <p:cNvPr id="29699" name="Content Placeholder 2"/>
          <p:cNvSpPr>
            <a:spLocks noGrp="1"/>
          </p:cNvSpPr>
          <p:nvPr>
            <p:ph idx="1"/>
          </p:nvPr>
        </p:nvSpPr>
        <p:spPr bwMode="auto">
          <a:xfrm>
            <a:off x="-228600" y="1828800"/>
            <a:ext cx="9372600" cy="4525963"/>
          </a:xfrm>
          <a:noFill/>
          <a:ln>
            <a:miter lim="800000"/>
            <a:headEnd/>
            <a:tailEnd/>
          </a:ln>
        </p:spPr>
        <p:txBody>
          <a:bodyPr vert="horz" wrap="square" lIns="91440" tIns="45720" rIns="91440" bIns="45720" numCol="1" anchor="t" anchorCtr="0" compatLnSpc="1">
            <a:prstTxWarp prst="textNoShape">
              <a:avLst/>
            </a:prstTxWarp>
            <a:normAutofit/>
          </a:bodyPr>
          <a:lstStyle/>
          <a:p>
            <a:pPr lvl="1" algn="just" eaLnBrk="1" hangingPunct="1"/>
            <a:r>
              <a:rPr lang="en-US" sz="2400" b="1" dirty="0" smtClean="0"/>
              <a:t>Managerial abilities-</a:t>
            </a:r>
            <a:r>
              <a:rPr lang="en-US" sz="2400" dirty="0" smtClean="0"/>
              <a:t> In the concerns where managers are capable, qualified and experienced, wide span of control is always helpful.</a:t>
            </a:r>
          </a:p>
          <a:p>
            <a:pPr lvl="1" algn="just" eaLnBrk="1" hangingPunct="1"/>
            <a:r>
              <a:rPr lang="en-US" sz="2400" b="1" dirty="0" smtClean="0"/>
              <a:t>Competence of subordinates-</a:t>
            </a:r>
            <a:r>
              <a:rPr lang="en-US" sz="2400" dirty="0" smtClean="0"/>
              <a:t> Where the subordinates are capable and competent and their understanding levels are proper, the subordinates tend to very frequently visit the superiors for solving their problems. In such cases, the manager can handle large number of employees. Hence wide span is suitable.</a:t>
            </a:r>
          </a:p>
          <a:p>
            <a:pPr lvl="1" algn="just" eaLnBrk="1" hangingPunct="1"/>
            <a:r>
              <a:rPr lang="en-US" sz="2400" b="1" dirty="0" smtClean="0"/>
              <a:t>Nature of work-</a:t>
            </a:r>
            <a:r>
              <a:rPr lang="en-US" sz="2400" dirty="0" smtClean="0"/>
              <a:t> If the work is of repetitive nature, wide span of supervision is more helpful. On the other hand, if work requires mental skill or craftsmanship, tight control and supervision is required in which narrow span is more helpful.</a:t>
            </a:r>
          </a:p>
          <a:p>
            <a:pPr algn="just" eaLnBrk="1" hangingPunct="1"/>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xfrm>
            <a:off x="914400" y="533400"/>
            <a:ext cx="6327648" cy="9906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dirty="0" smtClean="0"/>
              <a:t>Factors influencing Span of Control</a:t>
            </a:r>
            <a:br>
              <a:rPr lang="en-US" b="1" dirty="0" smtClean="0"/>
            </a:br>
            <a:endParaRPr lang="en-US" dirty="0" smtClean="0"/>
          </a:p>
        </p:txBody>
      </p:sp>
      <p:sp>
        <p:nvSpPr>
          <p:cNvPr id="29699" name="Content Placeholder 2"/>
          <p:cNvSpPr>
            <a:spLocks noGrp="1"/>
          </p:cNvSpPr>
          <p:nvPr>
            <p:ph idx="1"/>
          </p:nvPr>
        </p:nvSpPr>
        <p:spPr bwMode="auto">
          <a:xfrm>
            <a:off x="-228600" y="1752600"/>
            <a:ext cx="9372600" cy="4525963"/>
          </a:xfrm>
          <a:noFill/>
          <a:ln>
            <a:miter lim="800000"/>
            <a:headEnd/>
            <a:tailEnd/>
          </a:ln>
        </p:spPr>
        <p:txBody>
          <a:bodyPr vert="horz" wrap="square" lIns="91440" tIns="45720" rIns="91440" bIns="45720" numCol="1" anchor="t" anchorCtr="0" compatLnSpc="1">
            <a:prstTxWarp prst="textNoShape">
              <a:avLst/>
            </a:prstTxWarp>
            <a:noAutofit/>
          </a:bodyPr>
          <a:lstStyle/>
          <a:p>
            <a:pPr lvl="1" algn="just" eaLnBrk="1" hangingPunct="1"/>
            <a:r>
              <a:rPr lang="en-US" sz="2400" b="1" dirty="0" smtClean="0"/>
              <a:t>Delegation of authority-</a:t>
            </a:r>
            <a:r>
              <a:rPr lang="en-US" sz="2400" dirty="0" smtClean="0"/>
              <a:t> When the work is delegated to lower levels in an efficient and proper way, confusions are less and congeniality of the environment can be maintained. In such cases, wide span of control is suitable and the supervisors can manage and control large number of sub- ordinates at one time.</a:t>
            </a:r>
          </a:p>
          <a:p>
            <a:pPr lvl="1" algn="just" eaLnBrk="1" hangingPunct="1"/>
            <a:r>
              <a:rPr lang="en-US" sz="2400" b="1" dirty="0" smtClean="0"/>
              <a:t>Degree of decentralization-</a:t>
            </a:r>
            <a:r>
              <a:rPr lang="en-US" sz="2400" dirty="0" smtClean="0"/>
              <a:t> Decentralization is done in order to achieve specialization in which authority is shared by many people and managers at different levels. In such cases, a tall structure is helpful. There are certain concerns where decentralization is done in very effective way which results in direct and personal communication between superiors and sub- ordinates and there the superiors can manage large number of subordinates very easily. In such cases, wide span again helps.</a:t>
            </a:r>
          </a:p>
          <a:p>
            <a:pPr algn="just" eaLnBrk="1" hangingPunct="1"/>
            <a:endParaRPr 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sp>
        <p:nvSpPr>
          <p:cNvPr id="36867"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pic>
        <p:nvPicPr>
          <p:cNvPr id="36868" name="Picture 2"/>
          <p:cNvPicPr>
            <a:picLocks noChangeAspect="1" noChangeArrowheads="1"/>
          </p:cNvPicPr>
          <p:nvPr/>
        </p:nvPicPr>
        <p:blipFill>
          <a:blip r:embed="rId2" cstate="print"/>
          <a:srcRect b="4395"/>
          <a:stretch>
            <a:fillRect/>
          </a:stretch>
        </p:blipFill>
        <p:spPr bwMode="auto">
          <a:xfrm>
            <a:off x="990600" y="1588620"/>
            <a:ext cx="7467600" cy="5269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bwMode="auto">
          <a:xfrm>
            <a:off x="0" y="304800"/>
            <a:ext cx="8229600" cy="427038"/>
          </a:xfrm>
          <a:prstGeom prst="rect">
            <a:avLst/>
          </a:prstGeom>
          <a:noFill/>
          <a:ln>
            <a:miter lim="800000"/>
            <a:headEnd/>
            <a:tailEnd/>
          </a:ln>
        </p:spPr>
        <p:txBody>
          <a:bodyPr>
            <a:normAutofit fontScale="90000"/>
          </a:bodyPr>
          <a:lstStyle/>
          <a:p>
            <a:pPr eaLnBrk="1" hangingPunct="1"/>
            <a:r>
              <a:rPr lang="en-US" b="1" dirty="0" err="1" smtClean="0"/>
              <a:t>Organisation</a:t>
            </a:r>
            <a:r>
              <a:rPr lang="en-US" b="1" dirty="0" smtClean="0"/>
              <a:t> Structure</a:t>
            </a:r>
          </a:p>
        </p:txBody>
      </p:sp>
      <p:sp>
        <p:nvSpPr>
          <p:cNvPr id="5" name="Content Placeholder 2"/>
          <p:cNvSpPr>
            <a:spLocks noGrp="1"/>
          </p:cNvSpPr>
          <p:nvPr>
            <p:ph idx="4294967295"/>
          </p:nvPr>
        </p:nvSpPr>
        <p:spPr bwMode="auto">
          <a:xfrm>
            <a:off x="304800" y="1752600"/>
            <a:ext cx="8229600" cy="4530725"/>
          </a:xfrm>
          <a:prstGeom prst="rect">
            <a:avLst/>
          </a:prstGeom>
          <a:noFill/>
          <a:ln>
            <a:miter lim="800000"/>
            <a:headEnd/>
            <a:tailEnd/>
          </a:ln>
        </p:spPr>
        <p:txBody>
          <a:bodyPr/>
          <a:lstStyle/>
          <a:p>
            <a:pPr algn="just" eaLnBrk="1" hangingPunct="1"/>
            <a:r>
              <a:rPr lang="en-US" sz="2800" dirty="0" smtClean="0"/>
              <a:t>An </a:t>
            </a:r>
            <a:r>
              <a:rPr lang="en-US" sz="2800" dirty="0" err="1" smtClean="0"/>
              <a:t>organisation</a:t>
            </a:r>
            <a:r>
              <a:rPr lang="en-US" sz="2800" dirty="0" smtClean="0"/>
              <a:t> structure is a set of planned relationships between groups of related functions and between physical factors and personnel required for the performance of the functions.</a:t>
            </a:r>
          </a:p>
          <a:p>
            <a:pPr algn="just" eaLnBrk="1" hangingPunct="1"/>
            <a:r>
              <a:rPr lang="en-US" sz="2800" dirty="0" smtClean="0"/>
              <a:t>The </a:t>
            </a:r>
            <a:r>
              <a:rPr lang="en-US" sz="2800" dirty="0" err="1" smtClean="0"/>
              <a:t>organisation</a:t>
            </a:r>
            <a:r>
              <a:rPr lang="en-US" sz="2800" dirty="0" smtClean="0"/>
              <a:t> structure is generally shown in the form of an </a:t>
            </a:r>
            <a:r>
              <a:rPr lang="en-US" sz="2800" dirty="0" err="1" smtClean="0"/>
              <a:t>organisation</a:t>
            </a:r>
            <a:r>
              <a:rPr lang="en-US" sz="2800" dirty="0" smtClean="0"/>
              <a:t> chart.</a:t>
            </a:r>
          </a:p>
          <a:p>
            <a:pPr algn="just" eaLnBrk="1" hangingPunct="1"/>
            <a:r>
              <a:rPr lang="en-US" sz="2800" dirty="0" smtClean="0"/>
              <a:t>It shows the authority and responsibility relationships between the various positions in the enterprise by showing who reports to whom.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sp>
        <p:nvSpPr>
          <p:cNvPr id="37891"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dirty="0" smtClean="0"/>
          </a:p>
        </p:txBody>
      </p:sp>
      <p:pic>
        <p:nvPicPr>
          <p:cNvPr id="37892" name="Picture 2"/>
          <p:cNvPicPr>
            <a:picLocks noChangeAspect="1" noChangeArrowheads="1"/>
          </p:cNvPicPr>
          <p:nvPr/>
        </p:nvPicPr>
        <p:blipFill>
          <a:blip r:embed="rId2" cstate="print"/>
          <a:srcRect/>
          <a:stretch>
            <a:fillRect/>
          </a:stretch>
        </p:blipFill>
        <p:spPr bwMode="auto">
          <a:xfrm>
            <a:off x="609600" y="1676400"/>
            <a:ext cx="7696200" cy="4686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bwMode="auto">
          <a:xfrm>
            <a:off x="609600" y="30480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dirty="0" err="1" smtClean="0"/>
              <a:t>Departmentalisation</a:t>
            </a:r>
            <a:r>
              <a:rPr lang="en-US" dirty="0" smtClean="0"/>
              <a:t> </a:t>
            </a:r>
          </a:p>
        </p:txBody>
      </p:sp>
      <p:sp>
        <p:nvSpPr>
          <p:cNvPr id="5" name="Content Placeholder 2"/>
          <p:cNvSpPr>
            <a:spLocks noGrp="1"/>
          </p:cNvSpPr>
          <p:nvPr>
            <p:ph idx="4294967295"/>
          </p:nvPr>
        </p:nvSpPr>
        <p:spPr bwMode="auto">
          <a:xfrm>
            <a:off x="381000" y="1752600"/>
            <a:ext cx="8229600" cy="4525963"/>
          </a:xfrm>
          <a:prstGeom prst="rect">
            <a:avLst/>
          </a:prstGeom>
          <a:noFill/>
          <a:ln>
            <a:miter lim="800000"/>
            <a:headEnd/>
            <a:tailEnd/>
          </a:ln>
        </p:spPr>
        <p:txBody>
          <a:bodyPr/>
          <a:lstStyle/>
          <a:p>
            <a:pPr algn="just" eaLnBrk="1" hangingPunct="1"/>
            <a:r>
              <a:rPr lang="en-US" dirty="0" smtClean="0"/>
              <a:t>A work group brought together for performing certain functions of similar nature. </a:t>
            </a:r>
          </a:p>
          <a:p>
            <a:pPr algn="just" eaLnBrk="1" hangingPunct="1"/>
            <a:r>
              <a:rPr lang="en-US" dirty="0" smtClean="0"/>
              <a:t>Departments are the various parts or divisions of an enterprise.</a:t>
            </a:r>
          </a:p>
          <a:p>
            <a:pPr algn="just" eaLnBrk="1" hangingPunct="1"/>
            <a:r>
              <a:rPr lang="en-US" dirty="0" smtClean="0"/>
              <a:t>It is the process of division of enterprise into different parts known as departments. It helps in simplifying the task of top management.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bwMode="auto">
          <a:xfrm>
            <a:off x="609600" y="533400"/>
            <a:ext cx="7772400" cy="914400"/>
          </a:xfrm>
          <a:prstGeom prst="rect">
            <a:avLst/>
          </a:prstGeom>
          <a:noFill/>
          <a:ln>
            <a:miter lim="800000"/>
            <a:headEnd/>
            <a:tailEnd/>
          </a:ln>
        </p:spPr>
        <p:txBody>
          <a:bodyPr>
            <a:normAutofit/>
          </a:bodyPr>
          <a:lstStyle/>
          <a:p>
            <a:pPr eaLnBrk="1" hangingPunct="1"/>
            <a:r>
              <a:rPr lang="en-US" sz="3600" b="1" dirty="0" smtClean="0"/>
              <a:t>Advantages of </a:t>
            </a:r>
            <a:r>
              <a:rPr lang="en-US" sz="3600" b="1" dirty="0" err="1" smtClean="0"/>
              <a:t>Departmentation</a:t>
            </a:r>
            <a:endParaRPr lang="en-US" sz="3600" b="1" dirty="0" smtClean="0"/>
          </a:p>
        </p:txBody>
      </p:sp>
      <p:graphicFrame>
        <p:nvGraphicFramePr>
          <p:cNvPr id="5" name="Content Placeholder 3"/>
          <p:cNvGraphicFramePr>
            <a:graphicFrameLocks noGrp="1"/>
          </p:cNvGraphicFramePr>
          <p:nvPr>
            <p:ph idx="4294967295"/>
          </p:nvPr>
        </p:nvGraphicFramePr>
        <p:xfrm>
          <a:off x="457200" y="1904999"/>
          <a:ext cx="8540750" cy="4581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66800" y="0"/>
            <a:ext cx="8229600" cy="1143000"/>
          </a:xfrm>
          <a:prstGeom prst="rect">
            <a:avLst/>
          </a:prstGeom>
        </p:spPr>
        <p:txBody>
          <a:bodyPr anchor="ctr">
            <a:normAutofit/>
          </a:bodyPr>
          <a:lstStyle/>
          <a:p>
            <a:pPr algn="ctr" fontAlgn="auto">
              <a:spcAft>
                <a:spcPts val="0"/>
              </a:spcAft>
              <a:defRPr/>
            </a:pPr>
            <a:r>
              <a:rPr lang="en-US" sz="4400" dirty="0" err="1">
                <a:latin typeface="+mj-lt"/>
                <a:ea typeface="+mj-ea"/>
                <a:cs typeface="+mj-cs"/>
              </a:rPr>
              <a:t>Departmentalisation</a:t>
            </a:r>
            <a:r>
              <a:rPr lang="en-US" sz="4400" dirty="0">
                <a:latin typeface="+mj-lt"/>
                <a:ea typeface="+mj-ea"/>
                <a:cs typeface="+mj-cs"/>
              </a:rPr>
              <a:t> </a:t>
            </a:r>
          </a:p>
        </p:txBody>
      </p:sp>
      <p:graphicFrame>
        <p:nvGraphicFramePr>
          <p:cNvPr id="4" name="Content Placeholder 3"/>
          <p:cNvGraphicFramePr>
            <a:graphicFrameLocks noGrp="1"/>
          </p:cNvGraphicFramePr>
          <p:nvPr>
            <p:ph idx="4294967295"/>
          </p:nvPr>
        </p:nvGraphicFramePr>
        <p:xfrm>
          <a:off x="914400" y="1828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800" dirty="0" smtClean="0"/>
              <a:t>In a functional structure, activities are grouped and departments are created on the basis of specified functions to be performed.</a:t>
            </a:r>
          </a:p>
          <a:p>
            <a:r>
              <a:rPr lang="en-US" sz="2800" dirty="0" smtClean="0"/>
              <a:t>It is useful where specialization is required in the performance of various functions like production, finance, marketing, etc. </a:t>
            </a:r>
          </a:p>
          <a:p>
            <a:endParaRPr lang="en-US" sz="2800" dirty="0"/>
          </a:p>
        </p:txBody>
      </p:sp>
      <p:sp>
        <p:nvSpPr>
          <p:cNvPr id="4" name="Title 1"/>
          <p:cNvSpPr>
            <a:spLocks noGrp="1"/>
          </p:cNvSpPr>
          <p:nvPr>
            <p:ph type="title" idx="4294967295"/>
          </p:nvPr>
        </p:nvSpPr>
        <p:spPr bwMode="auto">
          <a:xfrm>
            <a:off x="533400" y="0"/>
            <a:ext cx="8229600" cy="1143000"/>
          </a:xfrm>
          <a:prstGeom prst="rect">
            <a:avLst/>
          </a:prstGeom>
          <a:noFill/>
          <a:ln>
            <a:miter lim="800000"/>
            <a:headEnd/>
            <a:tailEnd/>
          </a:ln>
        </p:spPr>
        <p:txBody>
          <a:bodyPr/>
          <a:lstStyle/>
          <a:p>
            <a:pPr eaLnBrk="1" hangingPunct="1"/>
            <a:r>
              <a:rPr lang="en-US" b="1" dirty="0" smtClean="0"/>
              <a:t>Functional Structure</a:t>
            </a:r>
          </a:p>
        </p:txBody>
      </p:sp>
      <p:pic>
        <p:nvPicPr>
          <p:cNvPr id="5" name="Picture 16"/>
          <p:cNvPicPr>
            <a:picLocks noChangeAspect="1" noChangeArrowheads="1"/>
          </p:cNvPicPr>
          <p:nvPr/>
        </p:nvPicPr>
        <p:blipFill>
          <a:blip r:embed="rId2" cstate="print"/>
          <a:srcRect/>
          <a:stretch>
            <a:fillRect/>
          </a:stretch>
        </p:blipFill>
        <p:spPr bwMode="auto">
          <a:xfrm>
            <a:off x="457200" y="4419600"/>
            <a:ext cx="8077200" cy="2362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bwMode="auto">
          <a:xfrm>
            <a:off x="228600" y="0"/>
            <a:ext cx="8229600" cy="1143000"/>
          </a:xfrm>
          <a:prstGeom prst="rect">
            <a:avLst/>
          </a:prstGeom>
          <a:noFill/>
          <a:ln>
            <a:miter lim="800000"/>
            <a:headEnd/>
            <a:tailEnd/>
          </a:ln>
        </p:spPr>
        <p:txBody>
          <a:bodyPr/>
          <a:lstStyle/>
          <a:p>
            <a:pPr eaLnBrk="1" hangingPunct="1"/>
            <a:r>
              <a:rPr lang="en-US" b="1" dirty="0" smtClean="0"/>
              <a:t>Product/Divisional Structure</a:t>
            </a:r>
          </a:p>
        </p:txBody>
      </p:sp>
      <p:sp>
        <p:nvSpPr>
          <p:cNvPr id="5" name="Content Placeholder 2"/>
          <p:cNvSpPr>
            <a:spLocks noGrp="1"/>
          </p:cNvSpPr>
          <p:nvPr>
            <p:ph idx="4294967295"/>
          </p:nvPr>
        </p:nvSpPr>
        <p:spPr bwMode="auto">
          <a:xfrm>
            <a:off x="381000" y="1524000"/>
            <a:ext cx="8763000" cy="2209800"/>
          </a:xfrm>
          <a:prstGeom prst="rect">
            <a:avLst/>
          </a:prstGeom>
          <a:noFill/>
          <a:ln>
            <a:miter lim="800000"/>
            <a:headEnd/>
            <a:tailEnd/>
          </a:ln>
        </p:spPr>
        <p:txBody>
          <a:bodyPr/>
          <a:lstStyle/>
          <a:p>
            <a:pPr eaLnBrk="1" hangingPunct="1"/>
            <a:r>
              <a:rPr lang="en-US" sz="2600" dirty="0" smtClean="0"/>
              <a:t>Such type of structure is adopted by </a:t>
            </a:r>
            <a:r>
              <a:rPr lang="en-US" sz="2600" dirty="0" err="1" smtClean="0"/>
              <a:t>organisations</a:t>
            </a:r>
            <a:r>
              <a:rPr lang="en-US" sz="2600" dirty="0" smtClean="0"/>
              <a:t> having multiple product lines. Each major product or product line is organized as a separate division. </a:t>
            </a:r>
          </a:p>
          <a:p>
            <a:pPr eaLnBrk="1" hangingPunct="1"/>
            <a:r>
              <a:rPr lang="en-US" sz="2600" dirty="0" smtClean="0"/>
              <a:t>It is appropriate when each product is relatively complex and a great deal of capital is required for each product.</a:t>
            </a:r>
          </a:p>
        </p:txBody>
      </p:sp>
      <p:pic>
        <p:nvPicPr>
          <p:cNvPr id="6" name="Picture 10"/>
          <p:cNvPicPr>
            <a:picLocks noChangeAspect="1" noChangeArrowheads="1"/>
          </p:cNvPicPr>
          <p:nvPr/>
        </p:nvPicPr>
        <p:blipFill>
          <a:blip r:embed="rId2" cstate="print"/>
          <a:srcRect/>
          <a:stretch>
            <a:fillRect/>
          </a:stretch>
        </p:blipFill>
        <p:spPr bwMode="auto">
          <a:xfrm>
            <a:off x="533400" y="3352800"/>
            <a:ext cx="8077200" cy="3200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9927" name="Picture 135" descr="Umbrella"/>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71800" y="1981200"/>
            <a:ext cx="4014788" cy="4495800"/>
          </a:xfrm>
          <a:prstGeom prst="rect">
            <a:avLst/>
          </a:prstGeom>
          <a:noFill/>
          <a:ln w="9525">
            <a:noFill/>
            <a:miter lim="800000"/>
            <a:headEnd/>
            <a:tailEnd/>
          </a:ln>
        </p:spPr>
      </p:pic>
      <p:sp>
        <p:nvSpPr>
          <p:cNvPr id="289795" name="Rectangle 3"/>
          <p:cNvSpPr>
            <a:spLocks noGrp="1" noChangeArrowheads="1"/>
          </p:cNvSpPr>
          <p:nvPr>
            <p:ph idx="4294967295"/>
          </p:nvPr>
        </p:nvSpPr>
        <p:spPr bwMode="auto">
          <a:xfrm>
            <a:off x="228600" y="990600"/>
            <a:ext cx="8686800" cy="1447800"/>
          </a:xfrm>
          <a:prstGeom prst="rect">
            <a:avLst/>
          </a:prstGeom>
          <a:noFill/>
          <a:ln>
            <a:miter lim="800000"/>
            <a:headEnd/>
            <a:tailEnd/>
          </a:ln>
        </p:spPr>
        <p:txBody>
          <a:bodyPr/>
          <a:lstStyle/>
          <a:p>
            <a:pPr marL="0" indent="0" algn="just" eaLnBrk="1" hangingPunct="1">
              <a:buFontTx/>
              <a:buNone/>
            </a:pPr>
            <a:r>
              <a:rPr lang="en-US" sz="2800" dirty="0" smtClean="0">
                <a:cs typeface="Times New Roman" pitchFamily="18" charset="0"/>
              </a:rPr>
              <a:t>Organizational structure in which corporate divisions operate as autonomous businesses under the larger corporate umbrella</a:t>
            </a:r>
          </a:p>
        </p:txBody>
      </p:sp>
      <p:sp>
        <p:nvSpPr>
          <p:cNvPr id="289797" name="Rectangle 5"/>
          <p:cNvSpPr>
            <a:spLocks noChangeArrowheads="1"/>
          </p:cNvSpPr>
          <p:nvPr/>
        </p:nvSpPr>
        <p:spPr bwMode="auto">
          <a:xfrm>
            <a:off x="2533650" y="3657600"/>
            <a:ext cx="1447800" cy="838200"/>
          </a:xfrm>
          <a:prstGeom prst="rect">
            <a:avLst/>
          </a:prstGeom>
          <a:solidFill>
            <a:schemeClr val="tx1"/>
          </a:solidFill>
          <a:ln w="9525">
            <a:solidFill>
              <a:schemeClr val="accent2"/>
            </a:solidFill>
            <a:miter lim="800000"/>
            <a:headEnd/>
            <a:tailEnd/>
          </a:ln>
        </p:spPr>
        <p:txBody>
          <a:bodyPr anchor="ctr" anchorCtr="1"/>
          <a:lstStyle/>
          <a:p>
            <a:pPr algn="ctr"/>
            <a:r>
              <a:rPr lang="en-US">
                <a:solidFill>
                  <a:schemeClr val="bg1"/>
                </a:solidFill>
                <a:latin typeface="Arial Narrow" pitchFamily="34" charset="0"/>
              </a:rPr>
              <a:t>Food Service Division</a:t>
            </a:r>
          </a:p>
        </p:txBody>
      </p:sp>
      <p:sp>
        <p:nvSpPr>
          <p:cNvPr id="289798" name="Rectangle 6"/>
          <p:cNvSpPr>
            <a:spLocks noChangeArrowheads="1"/>
          </p:cNvSpPr>
          <p:nvPr/>
        </p:nvSpPr>
        <p:spPr bwMode="auto">
          <a:xfrm>
            <a:off x="4419600" y="3657600"/>
            <a:ext cx="1447800" cy="838200"/>
          </a:xfrm>
          <a:prstGeom prst="rect">
            <a:avLst/>
          </a:prstGeom>
          <a:solidFill>
            <a:schemeClr val="tx1"/>
          </a:solidFill>
          <a:ln w="9525">
            <a:solidFill>
              <a:schemeClr val="accent2"/>
            </a:solidFill>
            <a:miter lim="800000"/>
            <a:headEnd/>
            <a:tailEnd/>
          </a:ln>
        </p:spPr>
        <p:txBody>
          <a:bodyPr anchor="ctr" anchorCtr="1"/>
          <a:lstStyle/>
          <a:p>
            <a:pPr algn="ctr"/>
            <a:r>
              <a:rPr lang="en-US" dirty="0">
                <a:solidFill>
                  <a:schemeClr val="bg1"/>
                </a:solidFill>
                <a:latin typeface="Arial Narrow" pitchFamily="34" charset="0"/>
              </a:rPr>
              <a:t>Infant Foods Division</a:t>
            </a:r>
          </a:p>
        </p:txBody>
      </p:sp>
      <p:sp>
        <p:nvSpPr>
          <p:cNvPr id="289799" name="Rectangle 7"/>
          <p:cNvSpPr>
            <a:spLocks noChangeArrowheads="1"/>
          </p:cNvSpPr>
          <p:nvPr/>
        </p:nvSpPr>
        <p:spPr bwMode="auto">
          <a:xfrm>
            <a:off x="6305550" y="3657600"/>
            <a:ext cx="1447800" cy="838200"/>
          </a:xfrm>
          <a:prstGeom prst="rect">
            <a:avLst/>
          </a:prstGeom>
          <a:solidFill>
            <a:schemeClr val="tx1"/>
          </a:solidFill>
          <a:ln w="9525">
            <a:solidFill>
              <a:schemeClr val="accent2"/>
            </a:solidFill>
            <a:miter lim="800000"/>
            <a:headEnd/>
            <a:tailEnd/>
          </a:ln>
        </p:spPr>
        <p:txBody>
          <a:bodyPr anchor="ctr" anchorCtr="1"/>
          <a:lstStyle/>
          <a:p>
            <a:pPr algn="ctr"/>
            <a:r>
              <a:rPr lang="en-US">
                <a:solidFill>
                  <a:schemeClr val="bg1"/>
                </a:solidFill>
                <a:latin typeface="Arial Narrow" pitchFamily="34" charset="0"/>
              </a:rPr>
              <a:t>Condiments Division</a:t>
            </a:r>
          </a:p>
        </p:txBody>
      </p:sp>
      <p:sp>
        <p:nvSpPr>
          <p:cNvPr id="289800" name="Rectangle 8"/>
          <p:cNvSpPr>
            <a:spLocks noChangeArrowheads="1"/>
          </p:cNvSpPr>
          <p:nvPr/>
        </p:nvSpPr>
        <p:spPr bwMode="auto">
          <a:xfrm>
            <a:off x="1490663" y="4724400"/>
            <a:ext cx="1709737" cy="838200"/>
          </a:xfrm>
          <a:prstGeom prst="rect">
            <a:avLst/>
          </a:prstGeom>
          <a:solidFill>
            <a:schemeClr val="tx1"/>
          </a:solidFill>
          <a:ln w="9525">
            <a:solidFill>
              <a:schemeClr val="accent2"/>
            </a:solidFill>
            <a:miter lim="800000"/>
            <a:headEnd/>
            <a:tailEnd/>
          </a:ln>
        </p:spPr>
        <p:txBody>
          <a:bodyPr anchor="ctr" anchorCtr="1"/>
          <a:lstStyle/>
          <a:p>
            <a:pPr algn="ctr"/>
            <a:r>
              <a:rPr lang="en-US">
                <a:solidFill>
                  <a:schemeClr val="bg1"/>
                </a:solidFill>
                <a:latin typeface="Arial Narrow" pitchFamily="34" charset="0"/>
              </a:rPr>
              <a:t>Star-Kist Tuna Division</a:t>
            </a:r>
          </a:p>
        </p:txBody>
      </p:sp>
      <p:sp>
        <p:nvSpPr>
          <p:cNvPr id="289801" name="Rectangle 9"/>
          <p:cNvSpPr>
            <a:spLocks noChangeArrowheads="1"/>
          </p:cNvSpPr>
          <p:nvPr/>
        </p:nvSpPr>
        <p:spPr bwMode="auto">
          <a:xfrm>
            <a:off x="3352800" y="4800600"/>
            <a:ext cx="1709738" cy="838200"/>
          </a:xfrm>
          <a:prstGeom prst="rect">
            <a:avLst/>
          </a:prstGeom>
          <a:solidFill>
            <a:schemeClr val="tx1"/>
          </a:solidFill>
          <a:ln w="9525">
            <a:solidFill>
              <a:schemeClr val="accent2"/>
            </a:solidFill>
            <a:miter lim="800000"/>
            <a:headEnd/>
            <a:tailEnd/>
          </a:ln>
        </p:spPr>
        <p:txBody>
          <a:bodyPr anchor="ctr" anchorCtr="1"/>
          <a:lstStyle/>
          <a:p>
            <a:pPr algn="ctr"/>
            <a:r>
              <a:rPr lang="en-US">
                <a:solidFill>
                  <a:schemeClr val="bg1"/>
                </a:solidFill>
                <a:latin typeface="Arial Narrow" pitchFamily="34" charset="0"/>
              </a:rPr>
              <a:t>Pet Foods Division</a:t>
            </a:r>
          </a:p>
        </p:txBody>
      </p:sp>
      <p:sp>
        <p:nvSpPr>
          <p:cNvPr id="289802" name="Rectangle 10"/>
          <p:cNvSpPr>
            <a:spLocks noChangeArrowheads="1"/>
          </p:cNvSpPr>
          <p:nvPr/>
        </p:nvSpPr>
        <p:spPr bwMode="auto">
          <a:xfrm>
            <a:off x="5221288" y="4724400"/>
            <a:ext cx="1709737" cy="838200"/>
          </a:xfrm>
          <a:prstGeom prst="rect">
            <a:avLst/>
          </a:prstGeom>
          <a:solidFill>
            <a:schemeClr val="tx1"/>
          </a:solidFill>
          <a:ln w="9525">
            <a:solidFill>
              <a:schemeClr val="accent2"/>
            </a:solidFill>
            <a:miter lim="800000"/>
            <a:headEnd/>
            <a:tailEnd/>
          </a:ln>
        </p:spPr>
        <p:txBody>
          <a:bodyPr anchor="ctr" anchorCtr="1"/>
          <a:lstStyle/>
          <a:p>
            <a:pPr algn="ctr"/>
            <a:r>
              <a:rPr lang="en-US">
                <a:solidFill>
                  <a:schemeClr val="bg1"/>
                </a:solidFill>
                <a:latin typeface="Arial Narrow" pitchFamily="34" charset="0"/>
              </a:rPr>
              <a:t>Frozen-Foods Division</a:t>
            </a:r>
          </a:p>
        </p:txBody>
      </p:sp>
      <p:sp>
        <p:nvSpPr>
          <p:cNvPr id="289803" name="Rectangle 11"/>
          <p:cNvSpPr>
            <a:spLocks noChangeArrowheads="1"/>
          </p:cNvSpPr>
          <p:nvPr/>
        </p:nvSpPr>
        <p:spPr bwMode="auto">
          <a:xfrm>
            <a:off x="7086600" y="4724400"/>
            <a:ext cx="1709738" cy="838200"/>
          </a:xfrm>
          <a:prstGeom prst="rect">
            <a:avLst/>
          </a:prstGeom>
          <a:solidFill>
            <a:schemeClr val="tx1"/>
          </a:solidFill>
          <a:ln w="9525">
            <a:solidFill>
              <a:schemeClr val="accent2"/>
            </a:solidFill>
            <a:miter lim="800000"/>
            <a:headEnd/>
            <a:tailEnd/>
          </a:ln>
        </p:spPr>
        <p:txBody>
          <a:bodyPr anchor="ctr" anchorCtr="1"/>
          <a:lstStyle/>
          <a:p>
            <a:pPr algn="ctr"/>
            <a:r>
              <a:rPr lang="en-US">
                <a:solidFill>
                  <a:schemeClr val="bg1"/>
                </a:solidFill>
                <a:latin typeface="Arial Narrow" pitchFamily="34" charset="0"/>
              </a:rPr>
              <a:t>Misc. Products Division</a:t>
            </a:r>
          </a:p>
        </p:txBody>
      </p:sp>
      <p:grpSp>
        <p:nvGrpSpPr>
          <p:cNvPr id="2" name="Group 143"/>
          <p:cNvGrpSpPr>
            <a:grpSpLocks/>
          </p:cNvGrpSpPr>
          <p:nvPr/>
        </p:nvGrpSpPr>
        <p:grpSpPr bwMode="auto">
          <a:xfrm>
            <a:off x="1295400" y="2590800"/>
            <a:ext cx="7540625" cy="2195513"/>
            <a:chOff x="816" y="1872"/>
            <a:chExt cx="4750" cy="1383"/>
          </a:xfrm>
        </p:grpSpPr>
        <p:sp>
          <p:nvSpPr>
            <p:cNvPr id="62478" name="WordArt 136"/>
            <p:cNvSpPr>
              <a:spLocks noChangeArrowheads="1" noChangeShapeType="1" noTextEdit="1"/>
            </p:cNvSpPr>
            <p:nvPr/>
          </p:nvSpPr>
          <p:spPr bwMode="auto">
            <a:xfrm>
              <a:off x="2495" y="1872"/>
              <a:ext cx="1392" cy="312"/>
            </a:xfrm>
            <a:prstGeom prst="rect">
              <a:avLst/>
            </a:prstGeom>
          </p:spPr>
          <p:txBody>
            <a:bodyPr wrap="none" fromWordArt="1">
              <a:prstTxWarp prst="textPlain">
                <a:avLst>
                  <a:gd name="adj" fmla="val 50000"/>
                </a:avLst>
              </a:prstTxWarp>
            </a:bodyPr>
            <a:lstStyle/>
            <a:p>
              <a:pPr algn="ctr"/>
              <a:r>
                <a:rPr lang="en-US" sz="3600" kern="10">
                  <a:ln w="9525">
                    <a:solidFill>
                      <a:srgbClr val="FFFF66"/>
                    </a:solidFill>
                    <a:round/>
                    <a:headEnd/>
                    <a:tailEnd/>
                  </a:ln>
                  <a:solidFill>
                    <a:schemeClr val="tx2"/>
                  </a:solidFill>
                  <a:latin typeface="Arial Black"/>
                </a:rPr>
                <a:t>HEINZ</a:t>
              </a:r>
            </a:p>
          </p:txBody>
        </p:sp>
        <p:grpSp>
          <p:nvGrpSpPr>
            <p:cNvPr id="3" name="Group 142"/>
            <p:cNvGrpSpPr>
              <a:grpSpLocks/>
            </p:cNvGrpSpPr>
            <p:nvPr/>
          </p:nvGrpSpPr>
          <p:grpSpPr bwMode="auto">
            <a:xfrm>
              <a:off x="816" y="2064"/>
              <a:ext cx="4750" cy="1191"/>
              <a:chOff x="816" y="2064"/>
              <a:chExt cx="4750" cy="1191"/>
            </a:xfrm>
          </p:grpSpPr>
          <p:sp>
            <p:nvSpPr>
              <p:cNvPr id="62480" name="Arc 139"/>
              <p:cNvSpPr>
                <a:spLocks/>
              </p:cNvSpPr>
              <p:nvPr/>
            </p:nvSpPr>
            <p:spPr bwMode="auto">
              <a:xfrm>
                <a:off x="3936" y="2064"/>
                <a:ext cx="1630" cy="11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p:spPr>
            <p:txBody>
              <a:bodyPr wrap="none" anchor="ctr"/>
              <a:lstStyle/>
              <a:p>
                <a:endParaRPr lang="en-US"/>
              </a:p>
            </p:txBody>
          </p:sp>
          <p:sp>
            <p:nvSpPr>
              <p:cNvPr id="62481" name="Arc 141"/>
              <p:cNvSpPr>
                <a:spLocks/>
              </p:cNvSpPr>
              <p:nvPr/>
            </p:nvSpPr>
            <p:spPr bwMode="auto">
              <a:xfrm flipH="1">
                <a:off x="816" y="2064"/>
                <a:ext cx="1630" cy="11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p:spPr>
            <p:txBody>
              <a:bodyPr wrap="none" anchor="ctr"/>
              <a:lstStyle/>
              <a:p>
                <a:endParaRPr lang="en-US"/>
              </a:p>
            </p:txBody>
          </p:sp>
        </p:grpSp>
      </p:grpSp>
      <p:sp>
        <p:nvSpPr>
          <p:cNvPr id="289936" name="Rectangle 144"/>
          <p:cNvSpPr>
            <a:spLocks noChangeArrowheads="1"/>
          </p:cNvSpPr>
          <p:nvPr/>
        </p:nvSpPr>
        <p:spPr bwMode="auto">
          <a:xfrm>
            <a:off x="533400" y="5867400"/>
            <a:ext cx="8001000" cy="830263"/>
          </a:xfrm>
          <a:prstGeom prst="rect">
            <a:avLst/>
          </a:prstGeom>
          <a:noFill/>
          <a:ln w="9525">
            <a:noFill/>
            <a:miter lim="800000"/>
            <a:headEnd/>
            <a:tailEnd/>
          </a:ln>
        </p:spPr>
        <p:txBody>
          <a:bodyPr>
            <a:spAutoFit/>
          </a:bodyPr>
          <a:lstStyle/>
          <a:p>
            <a:pPr>
              <a:spcAft>
                <a:spcPct val="20000"/>
              </a:spcAft>
              <a:buClr>
                <a:srgbClr val="FFCC00"/>
              </a:buClr>
              <a:buSzPct val="90000"/>
              <a:buFont typeface="Wingdings" pitchFamily="2" charset="2"/>
              <a:buNone/>
            </a:pPr>
            <a:r>
              <a:rPr lang="en-US" sz="2400" b="1" dirty="0">
                <a:latin typeface="Corbel" pitchFamily="34" charset="0"/>
                <a:cs typeface="Times New Roman" pitchFamily="18" charset="0"/>
              </a:rPr>
              <a:t>Division: </a:t>
            </a:r>
            <a:r>
              <a:rPr lang="en-US" sz="2400" dirty="0">
                <a:latin typeface="Corbel" pitchFamily="34" charset="0"/>
                <a:cs typeface="Times New Roman" pitchFamily="18" charset="0"/>
              </a:rPr>
              <a:t>Department that resembles a separate business in producing and marketing its own products.</a:t>
            </a:r>
          </a:p>
        </p:txBody>
      </p:sp>
      <p:sp>
        <p:nvSpPr>
          <p:cNvPr id="18" name="Rectangle 2"/>
          <p:cNvSpPr txBox="1">
            <a:spLocks noChangeArrowheads="1"/>
          </p:cNvSpPr>
          <p:nvPr/>
        </p:nvSpPr>
        <p:spPr>
          <a:xfrm>
            <a:off x="2362200" y="304800"/>
            <a:ext cx="7772400" cy="755650"/>
          </a:xfrm>
          <a:prstGeom prst="rect">
            <a:avLst/>
          </a:prstGeom>
        </p:spPr>
        <p:txBody>
          <a:bodyPr vert="horz"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tx2"/>
                </a:solidFill>
                <a:effectLst/>
                <a:uLnTx/>
                <a:uFillTx/>
                <a:latin typeface="+mj-lt"/>
                <a:ea typeface="+mj-ea"/>
                <a:cs typeface="+mj-cs"/>
              </a:rPr>
              <a:t>Divisional Organization</a:t>
            </a:r>
            <a:endParaRPr kumimoji="0" lang="en-US" sz="44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slide(fromTop)">
                                      <p:cBhvr>
                                        <p:cTn id="7" dur="500"/>
                                        <p:tgtEl>
                                          <p:spTgt spid="289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9927"/>
                                        </p:tgtEl>
                                        <p:attrNameLst>
                                          <p:attrName>style.visibility</p:attrName>
                                        </p:attrNameLst>
                                      </p:cBhvr>
                                      <p:to>
                                        <p:strVal val="visible"/>
                                      </p:to>
                                    </p:set>
                                    <p:animEffect transition="in" filter="dissolve">
                                      <p:cBhvr>
                                        <p:cTn id="12" dur="500"/>
                                        <p:tgtEl>
                                          <p:spTgt spid="289927"/>
                                        </p:tgtEl>
                                      </p:cBhvr>
                                    </p:animEffect>
                                  </p:childTnLst>
                                </p:cTn>
                              </p:par>
                            </p:childTnLst>
                          </p:cTn>
                        </p:par>
                        <p:par>
                          <p:cTn id="13" fill="hold">
                            <p:stCondLst>
                              <p:cond delay="500"/>
                            </p:stCondLst>
                            <p:childTnLst>
                              <p:par>
                                <p:cTn id="14" presetID="16" presetClass="entr" presetSubtype="37"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outVertical)">
                                      <p:cBhvr>
                                        <p:cTn id="16" dur="500"/>
                                        <p:tgtEl>
                                          <p:spTgt spid="2"/>
                                        </p:tgtEl>
                                      </p:cBhvr>
                                    </p:animEffect>
                                  </p:childTnLst>
                                </p:cTn>
                              </p:par>
                            </p:childTnLst>
                          </p:cTn>
                        </p:par>
                        <p:par>
                          <p:cTn id="17" fill="hold">
                            <p:stCondLst>
                              <p:cond delay="1000"/>
                            </p:stCondLst>
                            <p:childTnLst>
                              <p:par>
                                <p:cTn id="18" presetID="12" presetClass="entr" presetSubtype="1" fill="hold" grpId="0" nodeType="afterEffect">
                                  <p:stCondLst>
                                    <p:cond delay="1000"/>
                                  </p:stCondLst>
                                  <p:childTnLst>
                                    <p:set>
                                      <p:cBhvr>
                                        <p:cTn id="19" dur="1" fill="hold">
                                          <p:stCondLst>
                                            <p:cond delay="0"/>
                                          </p:stCondLst>
                                        </p:cTn>
                                        <p:tgtEl>
                                          <p:spTgt spid="289797"/>
                                        </p:tgtEl>
                                        <p:attrNameLst>
                                          <p:attrName>style.visibility</p:attrName>
                                        </p:attrNameLst>
                                      </p:cBhvr>
                                      <p:to>
                                        <p:strVal val="visible"/>
                                      </p:to>
                                    </p:set>
                                    <p:animEffect transition="in" filter="slide(fromTop)">
                                      <p:cBhvr>
                                        <p:cTn id="20" dur="500"/>
                                        <p:tgtEl>
                                          <p:spTgt spid="289797"/>
                                        </p:tgtEl>
                                      </p:cBhvr>
                                    </p:animEffect>
                                  </p:childTnLst>
                                </p:cTn>
                              </p:par>
                            </p:childTnLst>
                          </p:cTn>
                        </p:par>
                        <p:par>
                          <p:cTn id="21" fill="hold">
                            <p:stCondLst>
                              <p:cond delay="2500"/>
                            </p:stCondLst>
                            <p:childTnLst>
                              <p:par>
                                <p:cTn id="22" presetID="12" presetClass="entr" presetSubtype="1" fill="hold" grpId="0" nodeType="afterEffect">
                                  <p:stCondLst>
                                    <p:cond delay="1000"/>
                                  </p:stCondLst>
                                  <p:childTnLst>
                                    <p:set>
                                      <p:cBhvr>
                                        <p:cTn id="23" dur="1" fill="hold">
                                          <p:stCondLst>
                                            <p:cond delay="0"/>
                                          </p:stCondLst>
                                        </p:cTn>
                                        <p:tgtEl>
                                          <p:spTgt spid="289800"/>
                                        </p:tgtEl>
                                        <p:attrNameLst>
                                          <p:attrName>style.visibility</p:attrName>
                                        </p:attrNameLst>
                                      </p:cBhvr>
                                      <p:to>
                                        <p:strVal val="visible"/>
                                      </p:to>
                                    </p:set>
                                    <p:animEffect transition="in" filter="slide(fromTop)">
                                      <p:cBhvr>
                                        <p:cTn id="24" dur="500"/>
                                        <p:tgtEl>
                                          <p:spTgt spid="289800"/>
                                        </p:tgtEl>
                                      </p:cBhvr>
                                    </p:animEffect>
                                  </p:childTnLst>
                                </p:cTn>
                              </p:par>
                            </p:childTnLst>
                          </p:cTn>
                        </p:par>
                        <p:par>
                          <p:cTn id="25" fill="hold">
                            <p:stCondLst>
                              <p:cond delay="4000"/>
                            </p:stCondLst>
                            <p:childTnLst>
                              <p:par>
                                <p:cTn id="26" presetID="12" presetClass="entr" presetSubtype="1" fill="hold" grpId="0" nodeType="afterEffect">
                                  <p:stCondLst>
                                    <p:cond delay="1000"/>
                                  </p:stCondLst>
                                  <p:childTnLst>
                                    <p:set>
                                      <p:cBhvr>
                                        <p:cTn id="27" dur="1" fill="hold">
                                          <p:stCondLst>
                                            <p:cond delay="0"/>
                                          </p:stCondLst>
                                        </p:cTn>
                                        <p:tgtEl>
                                          <p:spTgt spid="289798"/>
                                        </p:tgtEl>
                                        <p:attrNameLst>
                                          <p:attrName>style.visibility</p:attrName>
                                        </p:attrNameLst>
                                      </p:cBhvr>
                                      <p:to>
                                        <p:strVal val="visible"/>
                                      </p:to>
                                    </p:set>
                                    <p:animEffect transition="in" filter="slide(fromTop)">
                                      <p:cBhvr>
                                        <p:cTn id="28" dur="500"/>
                                        <p:tgtEl>
                                          <p:spTgt spid="289798"/>
                                        </p:tgtEl>
                                      </p:cBhvr>
                                    </p:animEffect>
                                  </p:childTnLst>
                                </p:cTn>
                              </p:par>
                            </p:childTnLst>
                          </p:cTn>
                        </p:par>
                        <p:par>
                          <p:cTn id="29" fill="hold">
                            <p:stCondLst>
                              <p:cond delay="5500"/>
                            </p:stCondLst>
                            <p:childTnLst>
                              <p:par>
                                <p:cTn id="30" presetID="12" presetClass="entr" presetSubtype="1" fill="hold" grpId="0" nodeType="afterEffect">
                                  <p:stCondLst>
                                    <p:cond delay="1000"/>
                                  </p:stCondLst>
                                  <p:childTnLst>
                                    <p:set>
                                      <p:cBhvr>
                                        <p:cTn id="31" dur="1" fill="hold">
                                          <p:stCondLst>
                                            <p:cond delay="0"/>
                                          </p:stCondLst>
                                        </p:cTn>
                                        <p:tgtEl>
                                          <p:spTgt spid="289801"/>
                                        </p:tgtEl>
                                        <p:attrNameLst>
                                          <p:attrName>style.visibility</p:attrName>
                                        </p:attrNameLst>
                                      </p:cBhvr>
                                      <p:to>
                                        <p:strVal val="visible"/>
                                      </p:to>
                                    </p:set>
                                    <p:animEffect transition="in" filter="slide(fromTop)">
                                      <p:cBhvr>
                                        <p:cTn id="32" dur="500"/>
                                        <p:tgtEl>
                                          <p:spTgt spid="289801"/>
                                        </p:tgtEl>
                                      </p:cBhvr>
                                    </p:animEffect>
                                  </p:childTnLst>
                                </p:cTn>
                              </p:par>
                            </p:childTnLst>
                          </p:cTn>
                        </p:par>
                        <p:par>
                          <p:cTn id="33" fill="hold">
                            <p:stCondLst>
                              <p:cond delay="7000"/>
                            </p:stCondLst>
                            <p:childTnLst>
                              <p:par>
                                <p:cTn id="34" presetID="12" presetClass="entr" presetSubtype="1" fill="hold" grpId="0" nodeType="afterEffect">
                                  <p:stCondLst>
                                    <p:cond delay="1000"/>
                                  </p:stCondLst>
                                  <p:childTnLst>
                                    <p:set>
                                      <p:cBhvr>
                                        <p:cTn id="35" dur="1" fill="hold">
                                          <p:stCondLst>
                                            <p:cond delay="0"/>
                                          </p:stCondLst>
                                        </p:cTn>
                                        <p:tgtEl>
                                          <p:spTgt spid="289799"/>
                                        </p:tgtEl>
                                        <p:attrNameLst>
                                          <p:attrName>style.visibility</p:attrName>
                                        </p:attrNameLst>
                                      </p:cBhvr>
                                      <p:to>
                                        <p:strVal val="visible"/>
                                      </p:to>
                                    </p:set>
                                    <p:animEffect transition="in" filter="slide(fromTop)">
                                      <p:cBhvr>
                                        <p:cTn id="36" dur="500"/>
                                        <p:tgtEl>
                                          <p:spTgt spid="289799"/>
                                        </p:tgtEl>
                                      </p:cBhvr>
                                    </p:animEffect>
                                  </p:childTnLst>
                                </p:cTn>
                              </p:par>
                            </p:childTnLst>
                          </p:cTn>
                        </p:par>
                        <p:par>
                          <p:cTn id="37" fill="hold">
                            <p:stCondLst>
                              <p:cond delay="8500"/>
                            </p:stCondLst>
                            <p:childTnLst>
                              <p:par>
                                <p:cTn id="38" presetID="12" presetClass="entr" presetSubtype="1" fill="hold" grpId="0" nodeType="afterEffect">
                                  <p:stCondLst>
                                    <p:cond delay="1000"/>
                                  </p:stCondLst>
                                  <p:childTnLst>
                                    <p:set>
                                      <p:cBhvr>
                                        <p:cTn id="39" dur="1" fill="hold">
                                          <p:stCondLst>
                                            <p:cond delay="0"/>
                                          </p:stCondLst>
                                        </p:cTn>
                                        <p:tgtEl>
                                          <p:spTgt spid="289802"/>
                                        </p:tgtEl>
                                        <p:attrNameLst>
                                          <p:attrName>style.visibility</p:attrName>
                                        </p:attrNameLst>
                                      </p:cBhvr>
                                      <p:to>
                                        <p:strVal val="visible"/>
                                      </p:to>
                                    </p:set>
                                    <p:animEffect transition="in" filter="slide(fromTop)">
                                      <p:cBhvr>
                                        <p:cTn id="40" dur="500"/>
                                        <p:tgtEl>
                                          <p:spTgt spid="289802"/>
                                        </p:tgtEl>
                                      </p:cBhvr>
                                    </p:animEffect>
                                  </p:childTnLst>
                                </p:cTn>
                              </p:par>
                            </p:childTnLst>
                          </p:cTn>
                        </p:par>
                        <p:par>
                          <p:cTn id="41" fill="hold">
                            <p:stCondLst>
                              <p:cond delay="10000"/>
                            </p:stCondLst>
                            <p:childTnLst>
                              <p:par>
                                <p:cTn id="42" presetID="12" presetClass="entr" presetSubtype="1" fill="hold" grpId="0" nodeType="afterEffect">
                                  <p:stCondLst>
                                    <p:cond delay="1000"/>
                                  </p:stCondLst>
                                  <p:childTnLst>
                                    <p:set>
                                      <p:cBhvr>
                                        <p:cTn id="43" dur="1" fill="hold">
                                          <p:stCondLst>
                                            <p:cond delay="0"/>
                                          </p:stCondLst>
                                        </p:cTn>
                                        <p:tgtEl>
                                          <p:spTgt spid="289803"/>
                                        </p:tgtEl>
                                        <p:attrNameLst>
                                          <p:attrName>style.visibility</p:attrName>
                                        </p:attrNameLst>
                                      </p:cBhvr>
                                      <p:to>
                                        <p:strVal val="visible"/>
                                      </p:to>
                                    </p:set>
                                    <p:animEffect transition="in" filter="slide(fromTop)">
                                      <p:cBhvr>
                                        <p:cTn id="44" dur="500"/>
                                        <p:tgtEl>
                                          <p:spTgt spid="28980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1" fill="hold" grpId="0" nodeType="clickEffect">
                                  <p:stCondLst>
                                    <p:cond delay="0"/>
                                  </p:stCondLst>
                                  <p:childTnLst>
                                    <p:set>
                                      <p:cBhvr>
                                        <p:cTn id="48" dur="1" fill="hold">
                                          <p:stCondLst>
                                            <p:cond delay="0"/>
                                          </p:stCondLst>
                                        </p:cTn>
                                        <p:tgtEl>
                                          <p:spTgt spid="289936"/>
                                        </p:tgtEl>
                                        <p:attrNameLst>
                                          <p:attrName>style.visibility</p:attrName>
                                        </p:attrNameLst>
                                      </p:cBhvr>
                                      <p:to>
                                        <p:strVal val="visible"/>
                                      </p:to>
                                    </p:set>
                                    <p:animEffect transition="in" filter="slide(fromTop)">
                                      <p:cBhvr>
                                        <p:cTn id="49" dur="500"/>
                                        <p:tgtEl>
                                          <p:spTgt spid="289936"/>
                                        </p:tgtEl>
                                      </p:cBhvr>
                                    </p:animEffect>
                                  </p:childTnLst>
                                </p:cTn>
                              </p:par>
                            </p:childTnLst>
                          </p:cTn>
                        </p:par>
                        <p:par>
                          <p:cTn id="50" fill="hold">
                            <p:stCondLst>
                              <p:cond delay="500"/>
                            </p:stCondLst>
                            <p:childTnLst>
                              <p:par>
                                <p:cTn id="51" presetID="2" presetClass="entr" presetSubtype="1"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P spid="289797" grpId="0" animBg="1" autoUpdateAnimBg="0"/>
      <p:bldP spid="289798" grpId="0" animBg="1" autoUpdateAnimBg="0"/>
      <p:bldP spid="289799" grpId="0" animBg="1" autoUpdateAnimBg="0"/>
      <p:bldP spid="289800" grpId="0" animBg="1" autoUpdateAnimBg="0"/>
      <p:bldP spid="289801" grpId="0" animBg="1" autoUpdateAnimBg="0"/>
      <p:bldP spid="289802" grpId="0" animBg="1" autoUpdateAnimBg="0"/>
      <p:bldP spid="289803" grpId="0" animBg="1" autoUpdateAnimBg="0"/>
      <p:bldP spid="289936" grpId="0" autoUpdateAnimBg="0"/>
      <p:bldP spid="1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bwMode="auto">
          <a:xfrm>
            <a:off x="914400" y="304800"/>
            <a:ext cx="8229600" cy="427038"/>
          </a:xfrm>
          <a:prstGeom prst="rect">
            <a:avLst/>
          </a:prstGeom>
          <a:noFill/>
          <a:ln>
            <a:miter lim="800000"/>
            <a:headEnd/>
            <a:tailEnd/>
          </a:ln>
        </p:spPr>
        <p:txBody>
          <a:bodyPr>
            <a:normAutofit fontScale="90000"/>
          </a:bodyPr>
          <a:lstStyle/>
          <a:p>
            <a:pPr eaLnBrk="1" hangingPunct="1"/>
            <a:r>
              <a:rPr lang="en-US" b="1" dirty="0" smtClean="0"/>
              <a:t>Process Departmentalization</a:t>
            </a:r>
          </a:p>
        </p:txBody>
      </p:sp>
      <p:sp>
        <p:nvSpPr>
          <p:cNvPr id="5" name="Content Placeholder 2"/>
          <p:cNvSpPr>
            <a:spLocks noGrp="1"/>
          </p:cNvSpPr>
          <p:nvPr>
            <p:ph idx="4294967295"/>
          </p:nvPr>
        </p:nvSpPr>
        <p:spPr>
          <a:xfrm>
            <a:off x="457200" y="1905000"/>
            <a:ext cx="8229600" cy="1752600"/>
          </a:xfrm>
          <a:prstGeom prst="rect">
            <a:avLst/>
          </a:prstGeom>
        </p:spPr>
        <p:txBody>
          <a:bodyPr>
            <a:normAutofit lnSpcReduction="10000"/>
          </a:bodyPr>
          <a:lstStyle/>
          <a:p>
            <a:pPr marL="228600" indent="-228600" eaLnBrk="1" hangingPunct="1">
              <a:spcBef>
                <a:spcPct val="30000"/>
              </a:spcBef>
              <a:tabLst>
                <a:tab pos="228600" algn="l"/>
              </a:tabLst>
              <a:defRPr/>
            </a:pPr>
            <a:r>
              <a:rPr lang="en-US" sz="3400" b="1" dirty="0"/>
              <a:t>More efficient flow of work activities</a:t>
            </a:r>
          </a:p>
          <a:p>
            <a:pPr marL="228600" indent="-228600" eaLnBrk="1" hangingPunct="1">
              <a:spcBef>
                <a:spcPct val="30000"/>
              </a:spcBef>
              <a:tabLst>
                <a:tab pos="228600" algn="l"/>
              </a:tabLst>
              <a:defRPr/>
            </a:pPr>
            <a:r>
              <a:rPr lang="en-US" sz="3400" b="1" dirty="0"/>
              <a:t>Can only be used with certain types of products</a:t>
            </a:r>
          </a:p>
          <a:p>
            <a:pPr marL="228600" indent="-228600" eaLnBrk="1" hangingPunct="1">
              <a:tabLst>
                <a:tab pos="228600" algn="l"/>
              </a:tabLst>
              <a:defRPr/>
            </a:pPr>
            <a:endParaRPr lang="en-US" dirty="0"/>
          </a:p>
        </p:txBody>
      </p:sp>
      <p:pic>
        <p:nvPicPr>
          <p:cNvPr id="6" name="Picture 12"/>
          <p:cNvPicPr>
            <a:picLocks noChangeAspect="1" noChangeArrowheads="1"/>
          </p:cNvPicPr>
          <p:nvPr/>
        </p:nvPicPr>
        <p:blipFill>
          <a:blip r:embed="rId2" cstate="print"/>
          <a:srcRect/>
          <a:stretch>
            <a:fillRect/>
          </a:stretch>
        </p:blipFill>
        <p:spPr bwMode="auto">
          <a:xfrm>
            <a:off x="685800" y="3733800"/>
            <a:ext cx="8077200" cy="2895600"/>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bwMode="auto">
          <a:xfrm>
            <a:off x="304800" y="304800"/>
            <a:ext cx="8458200" cy="503238"/>
          </a:xfrm>
          <a:prstGeom prst="rect">
            <a:avLst/>
          </a:prstGeom>
          <a:noFill/>
          <a:ln>
            <a:miter lim="800000"/>
            <a:headEnd/>
            <a:tailEnd/>
          </a:ln>
        </p:spPr>
        <p:txBody>
          <a:bodyPr>
            <a:normAutofit fontScale="90000"/>
          </a:bodyPr>
          <a:lstStyle/>
          <a:p>
            <a:pPr eaLnBrk="1" hangingPunct="1"/>
            <a:r>
              <a:rPr lang="en-US" b="1" dirty="0" smtClean="0"/>
              <a:t>Customer Departmentalization</a:t>
            </a:r>
          </a:p>
        </p:txBody>
      </p:sp>
      <p:sp>
        <p:nvSpPr>
          <p:cNvPr id="5" name="Content Placeholder 2"/>
          <p:cNvSpPr>
            <a:spLocks noGrp="1"/>
          </p:cNvSpPr>
          <p:nvPr>
            <p:ph idx="4294967295"/>
          </p:nvPr>
        </p:nvSpPr>
        <p:spPr bwMode="auto">
          <a:xfrm>
            <a:off x="457200" y="1600200"/>
            <a:ext cx="8229600" cy="4525963"/>
          </a:xfrm>
          <a:prstGeom prst="rect">
            <a:avLst/>
          </a:prstGeom>
          <a:noFill/>
          <a:ln>
            <a:miter lim="800000"/>
            <a:headEnd/>
            <a:tailEnd/>
          </a:ln>
        </p:spPr>
        <p:txBody>
          <a:bodyPr/>
          <a:lstStyle/>
          <a:p>
            <a:pPr eaLnBrk="1" hangingPunct="1"/>
            <a:r>
              <a:rPr lang="en-US" dirty="0" smtClean="0"/>
              <a:t>Followed in enterprises engaged in providing specialized services to different classes of customers.</a:t>
            </a:r>
          </a:p>
          <a:p>
            <a:pPr eaLnBrk="1" hangingPunct="1"/>
            <a:r>
              <a:rPr lang="en-US" dirty="0" smtClean="0"/>
              <a:t>Customers are the guide for grouping the activities.</a:t>
            </a:r>
          </a:p>
        </p:txBody>
      </p:sp>
      <p:pic>
        <p:nvPicPr>
          <p:cNvPr id="6" name="Picture 9"/>
          <p:cNvPicPr>
            <a:picLocks noChangeAspect="1" noChangeArrowheads="1"/>
          </p:cNvPicPr>
          <p:nvPr/>
        </p:nvPicPr>
        <p:blipFill>
          <a:blip r:embed="rId2" cstate="print"/>
          <a:srcRect/>
          <a:stretch>
            <a:fillRect/>
          </a:stretch>
        </p:blipFill>
        <p:spPr bwMode="auto">
          <a:xfrm>
            <a:off x="838200" y="3886200"/>
            <a:ext cx="7620000" cy="2486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title"/>
          </p:nvPr>
        </p:nvSpPr>
        <p:spPr bwMode="auto">
          <a:xfrm>
            <a:off x="838200" y="228600"/>
            <a:ext cx="8153400" cy="990600"/>
          </a:xfrm>
          <a:prstGeom prst="rect">
            <a:avLst/>
          </a:prstGeom>
          <a:noFill/>
          <a:ln>
            <a:miter lim="800000"/>
            <a:headEnd/>
            <a:tailEnd/>
          </a:ln>
        </p:spPr>
        <p:txBody>
          <a:bodyPr>
            <a:normAutofit fontScale="90000"/>
          </a:bodyPr>
          <a:lstStyle/>
          <a:p>
            <a:pPr eaLnBrk="1" hangingPunct="1"/>
            <a:r>
              <a:rPr lang="en-US" sz="4000" b="1" dirty="0" smtClean="0"/>
              <a:t>Geographical/International Departmentalization</a:t>
            </a:r>
          </a:p>
        </p:txBody>
      </p:sp>
      <p:sp>
        <p:nvSpPr>
          <p:cNvPr id="5" name="Content Placeholder 2"/>
          <p:cNvSpPr>
            <a:spLocks noGrp="1"/>
          </p:cNvSpPr>
          <p:nvPr>
            <p:ph idx="4294967295"/>
          </p:nvPr>
        </p:nvSpPr>
        <p:spPr bwMode="auto">
          <a:xfrm>
            <a:off x="457200" y="1600200"/>
            <a:ext cx="8229600" cy="1524000"/>
          </a:xfrm>
          <a:prstGeom prst="rect">
            <a:avLst/>
          </a:prstGeom>
          <a:noFill/>
          <a:ln>
            <a:miter lim="800000"/>
            <a:headEnd/>
            <a:tailEnd/>
          </a:ln>
        </p:spPr>
        <p:txBody>
          <a:bodyPr>
            <a:normAutofit lnSpcReduction="10000"/>
          </a:bodyPr>
          <a:lstStyle/>
          <a:p>
            <a:pPr algn="just" eaLnBrk="1" hangingPunct="1"/>
            <a:r>
              <a:rPr lang="en-US" dirty="0" smtClean="0"/>
              <a:t>It is followed in case of service organizations which have offices in different regions or geographical areas.</a:t>
            </a:r>
          </a:p>
        </p:txBody>
      </p:sp>
      <p:pic>
        <p:nvPicPr>
          <p:cNvPr id="6" name="Picture 10"/>
          <p:cNvPicPr>
            <a:picLocks noChangeAspect="1" noChangeArrowheads="1"/>
          </p:cNvPicPr>
          <p:nvPr/>
        </p:nvPicPr>
        <p:blipFill>
          <a:blip r:embed="rId2" cstate="print"/>
          <a:srcRect/>
          <a:stretch>
            <a:fillRect/>
          </a:stretch>
        </p:blipFill>
        <p:spPr bwMode="auto">
          <a:xfrm>
            <a:off x="685800" y="3352800"/>
            <a:ext cx="8077200" cy="3352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bwMode="auto">
          <a:xfrm>
            <a:off x="609600" y="304800"/>
            <a:ext cx="8229600" cy="1139825"/>
          </a:xfrm>
          <a:prstGeom prst="rect">
            <a:avLst/>
          </a:prstGeom>
          <a:noFill/>
          <a:ln>
            <a:miter lim="800000"/>
            <a:headEnd/>
            <a:tailEnd/>
          </a:ln>
        </p:spPr>
        <p:txBody>
          <a:bodyPr>
            <a:normAutofit fontScale="90000"/>
          </a:bodyPr>
          <a:lstStyle/>
          <a:p>
            <a:pPr eaLnBrk="1" hangingPunct="1"/>
            <a:r>
              <a:rPr lang="en-US" b="1" dirty="0" smtClean="0"/>
              <a:t>Importance of </a:t>
            </a:r>
            <a:r>
              <a:rPr lang="en-US" b="1" dirty="0" err="1" smtClean="0"/>
              <a:t>Organisation</a:t>
            </a:r>
            <a:r>
              <a:rPr lang="en-US" b="1" dirty="0" smtClean="0"/>
              <a:t> </a:t>
            </a:r>
            <a:br>
              <a:rPr lang="en-US" b="1" dirty="0" smtClean="0"/>
            </a:br>
            <a:r>
              <a:rPr lang="en-US" b="1" dirty="0" smtClean="0"/>
              <a:t>Structure</a:t>
            </a:r>
          </a:p>
        </p:txBody>
      </p:sp>
      <p:graphicFrame>
        <p:nvGraphicFramePr>
          <p:cNvPr id="5" name="Content Placeholder 3"/>
          <p:cNvGraphicFramePr>
            <a:graphicFrameLocks noGrp="1"/>
          </p:cNvGraphicFramePr>
          <p:nvPr>
            <p:ph idx="4294967295"/>
          </p:nvPr>
        </p:nvGraphicFramePr>
        <p:xfrm>
          <a:off x="533400" y="2362200"/>
          <a:ext cx="8382000" cy="4146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3895" name="Picture 7" descr="World-Flat"/>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90600" y="2355850"/>
            <a:ext cx="7531100" cy="4113213"/>
          </a:xfrm>
          <a:prstGeom prst="rect">
            <a:avLst/>
          </a:prstGeom>
          <a:noFill/>
          <a:ln w="9525">
            <a:noFill/>
            <a:miter lim="800000"/>
            <a:headEnd/>
            <a:tailEnd/>
          </a:ln>
        </p:spPr>
      </p:pic>
      <p:sp>
        <p:nvSpPr>
          <p:cNvPr id="293891" name="Rectangle 3"/>
          <p:cNvSpPr>
            <a:spLocks noGrp="1" noChangeArrowheads="1"/>
          </p:cNvSpPr>
          <p:nvPr>
            <p:ph idx="4294967295"/>
          </p:nvPr>
        </p:nvSpPr>
        <p:spPr bwMode="auto">
          <a:xfrm>
            <a:off x="228600" y="1143000"/>
            <a:ext cx="8712200" cy="1371600"/>
          </a:xfrm>
          <a:prstGeom prst="rect">
            <a:avLst/>
          </a:prstGeom>
          <a:noFill/>
          <a:ln>
            <a:miter lim="800000"/>
            <a:headEnd/>
            <a:tailEnd/>
          </a:ln>
        </p:spPr>
        <p:txBody>
          <a:bodyPr/>
          <a:lstStyle/>
          <a:p>
            <a:pPr marL="0" indent="0" algn="just" eaLnBrk="1" hangingPunct="1">
              <a:lnSpc>
                <a:spcPct val="90000"/>
              </a:lnSpc>
              <a:buFontTx/>
              <a:buNone/>
            </a:pPr>
            <a:r>
              <a:rPr lang="en-US" sz="3000" dirty="0" smtClean="0">
                <a:cs typeface="Times New Roman" pitchFamily="18" charset="0"/>
              </a:rPr>
              <a:t>Approaches to organizational structure developed in response to the need to manufacture, purchase, and sell in global markets.</a:t>
            </a:r>
          </a:p>
        </p:txBody>
      </p:sp>
      <p:sp>
        <p:nvSpPr>
          <p:cNvPr id="293893" name="Rectangle 5"/>
          <p:cNvSpPr>
            <a:spLocks noChangeArrowheads="1"/>
          </p:cNvSpPr>
          <p:nvPr/>
        </p:nvSpPr>
        <p:spPr bwMode="auto">
          <a:xfrm>
            <a:off x="3438525" y="2667000"/>
            <a:ext cx="1600200" cy="762000"/>
          </a:xfrm>
          <a:prstGeom prst="rect">
            <a:avLst/>
          </a:prstGeom>
          <a:solidFill>
            <a:schemeClr val="accent1"/>
          </a:solidFill>
          <a:ln w="9525">
            <a:solidFill>
              <a:srgbClr val="FF9900"/>
            </a:solidFill>
            <a:miter lim="800000"/>
            <a:headEnd/>
            <a:tailEnd/>
          </a:ln>
        </p:spPr>
        <p:txBody>
          <a:bodyPr wrap="none" anchor="ctr"/>
          <a:lstStyle/>
          <a:p>
            <a:pPr algn="ctr"/>
            <a:r>
              <a:rPr lang="en-US" sz="2800" b="1">
                <a:solidFill>
                  <a:srgbClr val="000000"/>
                </a:solidFill>
              </a:rPr>
              <a:t>CEO</a:t>
            </a:r>
          </a:p>
        </p:txBody>
      </p:sp>
      <p:sp>
        <p:nvSpPr>
          <p:cNvPr id="293896" name="Rectangle 8"/>
          <p:cNvSpPr>
            <a:spLocks noChangeArrowheads="1"/>
          </p:cNvSpPr>
          <p:nvPr/>
        </p:nvSpPr>
        <p:spPr bwMode="auto">
          <a:xfrm>
            <a:off x="1676400" y="4038600"/>
            <a:ext cx="1600200" cy="762000"/>
          </a:xfrm>
          <a:prstGeom prst="rect">
            <a:avLst/>
          </a:prstGeom>
          <a:solidFill>
            <a:srgbClr val="FFFF66"/>
          </a:solidFill>
          <a:ln w="9525">
            <a:solidFill>
              <a:srgbClr val="FF9900"/>
            </a:solidFill>
            <a:miter lim="800000"/>
            <a:headEnd/>
            <a:tailEnd/>
          </a:ln>
        </p:spPr>
        <p:txBody>
          <a:bodyPr anchor="ctr" anchorCtr="1"/>
          <a:lstStyle/>
          <a:p>
            <a:pPr algn="ctr"/>
            <a:r>
              <a:rPr lang="en-US" dirty="0">
                <a:solidFill>
                  <a:srgbClr val="000000"/>
                </a:solidFill>
              </a:rPr>
              <a:t>Retail Division A</a:t>
            </a:r>
          </a:p>
        </p:txBody>
      </p:sp>
      <p:sp>
        <p:nvSpPr>
          <p:cNvPr id="293897" name="Rectangle 9"/>
          <p:cNvSpPr>
            <a:spLocks noChangeArrowheads="1"/>
          </p:cNvSpPr>
          <p:nvPr/>
        </p:nvSpPr>
        <p:spPr bwMode="auto">
          <a:xfrm>
            <a:off x="3438525" y="4038600"/>
            <a:ext cx="1600200" cy="762000"/>
          </a:xfrm>
          <a:prstGeom prst="rect">
            <a:avLst/>
          </a:prstGeom>
          <a:solidFill>
            <a:srgbClr val="FFFF66"/>
          </a:solidFill>
          <a:ln w="9525">
            <a:solidFill>
              <a:srgbClr val="FF9900"/>
            </a:solidFill>
            <a:miter lim="800000"/>
            <a:headEnd/>
            <a:tailEnd/>
          </a:ln>
        </p:spPr>
        <p:txBody>
          <a:bodyPr anchor="ctr" anchorCtr="1"/>
          <a:lstStyle/>
          <a:p>
            <a:pPr algn="ctr"/>
            <a:r>
              <a:rPr lang="en-US">
                <a:solidFill>
                  <a:srgbClr val="000000"/>
                </a:solidFill>
              </a:rPr>
              <a:t>Retail Division B</a:t>
            </a:r>
          </a:p>
        </p:txBody>
      </p:sp>
      <p:sp>
        <p:nvSpPr>
          <p:cNvPr id="293898" name="Rectangle 10"/>
          <p:cNvSpPr>
            <a:spLocks noChangeArrowheads="1"/>
          </p:cNvSpPr>
          <p:nvPr/>
        </p:nvSpPr>
        <p:spPr bwMode="auto">
          <a:xfrm>
            <a:off x="5200650" y="4038600"/>
            <a:ext cx="1600200" cy="762000"/>
          </a:xfrm>
          <a:prstGeom prst="rect">
            <a:avLst/>
          </a:prstGeom>
          <a:solidFill>
            <a:srgbClr val="FFFF66"/>
          </a:solidFill>
          <a:ln w="9525">
            <a:solidFill>
              <a:srgbClr val="FF9900"/>
            </a:solidFill>
            <a:miter lim="800000"/>
            <a:headEnd/>
            <a:tailEnd/>
          </a:ln>
        </p:spPr>
        <p:txBody>
          <a:bodyPr anchor="ctr" anchorCtr="1"/>
          <a:lstStyle/>
          <a:p>
            <a:pPr algn="ctr"/>
            <a:r>
              <a:rPr lang="en-US">
                <a:solidFill>
                  <a:srgbClr val="000000"/>
                </a:solidFill>
              </a:rPr>
              <a:t>International Division</a:t>
            </a:r>
          </a:p>
        </p:txBody>
      </p:sp>
      <p:sp>
        <p:nvSpPr>
          <p:cNvPr id="293902" name="Rectangle 14"/>
          <p:cNvSpPr>
            <a:spLocks noChangeArrowheads="1"/>
          </p:cNvSpPr>
          <p:nvPr/>
        </p:nvSpPr>
        <p:spPr bwMode="auto">
          <a:xfrm>
            <a:off x="3429000" y="5486400"/>
            <a:ext cx="1600200" cy="762000"/>
          </a:xfrm>
          <a:prstGeom prst="rect">
            <a:avLst/>
          </a:prstGeom>
          <a:solidFill>
            <a:srgbClr val="FFFF99"/>
          </a:solidFill>
          <a:ln w="9525">
            <a:solidFill>
              <a:srgbClr val="FF9900"/>
            </a:solidFill>
            <a:miter lim="800000"/>
            <a:headEnd/>
            <a:tailEnd/>
          </a:ln>
        </p:spPr>
        <p:txBody>
          <a:bodyPr anchor="ctr" anchorCtr="1"/>
          <a:lstStyle/>
          <a:p>
            <a:pPr algn="ctr"/>
            <a:r>
              <a:rPr lang="en-US">
                <a:solidFill>
                  <a:srgbClr val="000000"/>
                </a:solidFill>
              </a:rPr>
              <a:t>Latin America</a:t>
            </a:r>
          </a:p>
        </p:txBody>
      </p:sp>
      <p:sp>
        <p:nvSpPr>
          <p:cNvPr id="293903" name="Rectangle 15"/>
          <p:cNvSpPr>
            <a:spLocks noChangeArrowheads="1"/>
          </p:cNvSpPr>
          <p:nvPr/>
        </p:nvSpPr>
        <p:spPr bwMode="auto">
          <a:xfrm>
            <a:off x="5200650" y="5486400"/>
            <a:ext cx="1600200" cy="762000"/>
          </a:xfrm>
          <a:prstGeom prst="rect">
            <a:avLst/>
          </a:prstGeom>
          <a:solidFill>
            <a:srgbClr val="FFFF99"/>
          </a:solidFill>
          <a:ln w="9525">
            <a:solidFill>
              <a:srgbClr val="FF9900"/>
            </a:solidFill>
            <a:miter lim="800000"/>
            <a:headEnd/>
            <a:tailEnd/>
          </a:ln>
        </p:spPr>
        <p:txBody>
          <a:bodyPr anchor="ctr" anchorCtr="1"/>
          <a:lstStyle/>
          <a:p>
            <a:pPr algn="ctr"/>
            <a:r>
              <a:rPr lang="en-US">
                <a:solidFill>
                  <a:srgbClr val="000000"/>
                </a:solidFill>
              </a:rPr>
              <a:t>Europe</a:t>
            </a:r>
          </a:p>
        </p:txBody>
      </p:sp>
      <p:sp>
        <p:nvSpPr>
          <p:cNvPr id="293904" name="Rectangle 16"/>
          <p:cNvSpPr>
            <a:spLocks noChangeArrowheads="1"/>
          </p:cNvSpPr>
          <p:nvPr/>
        </p:nvSpPr>
        <p:spPr bwMode="auto">
          <a:xfrm>
            <a:off x="6972300" y="5486400"/>
            <a:ext cx="1600200" cy="762000"/>
          </a:xfrm>
          <a:prstGeom prst="rect">
            <a:avLst/>
          </a:prstGeom>
          <a:solidFill>
            <a:srgbClr val="FFFF99"/>
          </a:solidFill>
          <a:ln w="9525">
            <a:solidFill>
              <a:srgbClr val="FF9900"/>
            </a:solidFill>
            <a:miter lim="800000"/>
            <a:headEnd/>
            <a:tailEnd/>
          </a:ln>
        </p:spPr>
        <p:txBody>
          <a:bodyPr anchor="ctr" anchorCtr="1"/>
          <a:lstStyle/>
          <a:p>
            <a:pPr algn="ctr"/>
            <a:r>
              <a:rPr lang="en-US">
                <a:solidFill>
                  <a:srgbClr val="000000"/>
                </a:solidFill>
              </a:rPr>
              <a:t>Asia</a:t>
            </a:r>
          </a:p>
        </p:txBody>
      </p:sp>
      <p:cxnSp>
        <p:nvCxnSpPr>
          <p:cNvPr id="293905" name="AutoShape 17"/>
          <p:cNvCxnSpPr>
            <a:cxnSpLocks noChangeShapeType="1"/>
            <a:stCxn id="293893" idx="2"/>
            <a:endCxn id="293896" idx="0"/>
          </p:cNvCxnSpPr>
          <p:nvPr/>
        </p:nvCxnSpPr>
        <p:spPr bwMode="auto">
          <a:xfrm rot="5400000">
            <a:off x="3052763" y="2852737"/>
            <a:ext cx="609600" cy="1762125"/>
          </a:xfrm>
          <a:prstGeom prst="bentConnector3">
            <a:avLst>
              <a:gd name="adj1" fmla="val 50000"/>
            </a:avLst>
          </a:prstGeom>
          <a:noFill/>
          <a:ln w="38100">
            <a:solidFill>
              <a:schemeClr val="tx1"/>
            </a:solidFill>
            <a:miter lim="800000"/>
            <a:headEnd/>
            <a:tailEnd/>
          </a:ln>
        </p:spPr>
      </p:cxnSp>
      <p:cxnSp>
        <p:nvCxnSpPr>
          <p:cNvPr id="293906" name="AutoShape 18"/>
          <p:cNvCxnSpPr>
            <a:cxnSpLocks noChangeShapeType="1"/>
            <a:stCxn id="293893" idx="2"/>
            <a:endCxn id="293897" idx="0"/>
          </p:cNvCxnSpPr>
          <p:nvPr/>
        </p:nvCxnSpPr>
        <p:spPr bwMode="auto">
          <a:xfrm>
            <a:off x="4238625" y="3429000"/>
            <a:ext cx="0" cy="609600"/>
          </a:xfrm>
          <a:prstGeom prst="straightConnector1">
            <a:avLst/>
          </a:prstGeom>
          <a:noFill/>
          <a:ln w="38100">
            <a:solidFill>
              <a:schemeClr val="tx1"/>
            </a:solidFill>
            <a:round/>
            <a:headEnd/>
            <a:tailEnd/>
          </a:ln>
        </p:spPr>
      </p:cxnSp>
      <p:cxnSp>
        <p:nvCxnSpPr>
          <p:cNvPr id="293907" name="AutoShape 19"/>
          <p:cNvCxnSpPr>
            <a:cxnSpLocks noChangeShapeType="1"/>
            <a:stCxn id="293893" idx="2"/>
            <a:endCxn id="293898" idx="0"/>
          </p:cNvCxnSpPr>
          <p:nvPr/>
        </p:nvCxnSpPr>
        <p:spPr bwMode="auto">
          <a:xfrm rot="16200000" flipH="1">
            <a:off x="4814888" y="2852737"/>
            <a:ext cx="609600" cy="1762125"/>
          </a:xfrm>
          <a:prstGeom prst="bentConnector3">
            <a:avLst>
              <a:gd name="adj1" fmla="val 50000"/>
            </a:avLst>
          </a:prstGeom>
          <a:noFill/>
          <a:ln w="38100">
            <a:solidFill>
              <a:schemeClr val="tx1"/>
            </a:solidFill>
            <a:miter lim="800000"/>
            <a:headEnd/>
            <a:tailEnd/>
          </a:ln>
        </p:spPr>
      </p:cxnSp>
      <p:cxnSp>
        <p:nvCxnSpPr>
          <p:cNvPr id="293908" name="AutoShape 20"/>
          <p:cNvCxnSpPr>
            <a:cxnSpLocks noChangeShapeType="1"/>
            <a:stCxn id="293898" idx="2"/>
            <a:endCxn id="293902" idx="0"/>
          </p:cNvCxnSpPr>
          <p:nvPr/>
        </p:nvCxnSpPr>
        <p:spPr bwMode="auto">
          <a:xfrm rot="5400000">
            <a:off x="4772025" y="4257675"/>
            <a:ext cx="685800" cy="1771650"/>
          </a:xfrm>
          <a:prstGeom prst="bentConnector3">
            <a:avLst>
              <a:gd name="adj1" fmla="val 50000"/>
            </a:avLst>
          </a:prstGeom>
          <a:noFill/>
          <a:ln w="38100">
            <a:solidFill>
              <a:schemeClr val="tx1"/>
            </a:solidFill>
            <a:miter lim="800000"/>
            <a:headEnd/>
            <a:tailEnd/>
          </a:ln>
        </p:spPr>
      </p:cxnSp>
      <p:cxnSp>
        <p:nvCxnSpPr>
          <p:cNvPr id="293909" name="AutoShape 21"/>
          <p:cNvCxnSpPr>
            <a:cxnSpLocks noChangeShapeType="1"/>
            <a:stCxn id="293898" idx="2"/>
            <a:endCxn id="293903" idx="0"/>
          </p:cNvCxnSpPr>
          <p:nvPr/>
        </p:nvCxnSpPr>
        <p:spPr bwMode="auto">
          <a:xfrm>
            <a:off x="6000750" y="4800600"/>
            <a:ext cx="0" cy="685800"/>
          </a:xfrm>
          <a:prstGeom prst="straightConnector1">
            <a:avLst/>
          </a:prstGeom>
          <a:noFill/>
          <a:ln w="38100">
            <a:solidFill>
              <a:schemeClr val="tx1"/>
            </a:solidFill>
            <a:round/>
            <a:headEnd/>
            <a:tailEnd/>
          </a:ln>
        </p:spPr>
      </p:cxnSp>
      <p:cxnSp>
        <p:nvCxnSpPr>
          <p:cNvPr id="293910" name="AutoShape 22"/>
          <p:cNvCxnSpPr>
            <a:cxnSpLocks noChangeShapeType="1"/>
            <a:stCxn id="293898" idx="2"/>
            <a:endCxn id="293904" idx="0"/>
          </p:cNvCxnSpPr>
          <p:nvPr/>
        </p:nvCxnSpPr>
        <p:spPr bwMode="auto">
          <a:xfrm rot="16200000" flipH="1">
            <a:off x="6543675" y="4257675"/>
            <a:ext cx="685800" cy="1771650"/>
          </a:xfrm>
          <a:prstGeom prst="bentConnector3">
            <a:avLst>
              <a:gd name="adj1" fmla="val 50000"/>
            </a:avLst>
          </a:prstGeom>
          <a:noFill/>
          <a:ln w="38100">
            <a:solidFill>
              <a:schemeClr val="tx1"/>
            </a:solidFill>
            <a:miter lim="800000"/>
            <a:headEnd/>
            <a:tailEnd/>
          </a:ln>
        </p:spPr>
      </p:cxnSp>
      <p:sp>
        <p:nvSpPr>
          <p:cNvPr id="18" name="Rectangle 2"/>
          <p:cNvSpPr txBox="1">
            <a:spLocks noChangeArrowheads="1"/>
          </p:cNvSpPr>
          <p:nvPr/>
        </p:nvSpPr>
        <p:spPr bwMode="auto">
          <a:xfrm>
            <a:off x="2152650" y="152400"/>
            <a:ext cx="7600950" cy="990600"/>
          </a:xfrm>
          <a:prstGeom prst="rect">
            <a:avLst/>
          </a:prstGeom>
          <a:noFill/>
          <a:ln>
            <a:miter lim="800000"/>
            <a:headEnd/>
            <a:tailEnd/>
          </a:ln>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2"/>
                </a:solidFill>
                <a:effectLst/>
                <a:uLnTx/>
                <a:uFillTx/>
                <a:latin typeface="+mj-lt"/>
                <a:ea typeface="+mj-ea"/>
                <a:cs typeface="+mj-cs"/>
              </a:rPr>
              <a:t>International Organization</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slide(fromTop)">
                                      <p:cBhvr>
                                        <p:cTn id="7" dur="500"/>
                                        <p:tgtEl>
                                          <p:spTgt spid="293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3895"/>
                                        </p:tgtEl>
                                        <p:attrNameLst>
                                          <p:attrName>style.visibility</p:attrName>
                                        </p:attrNameLst>
                                      </p:cBhvr>
                                      <p:to>
                                        <p:strVal val="visible"/>
                                      </p:to>
                                    </p:set>
                                    <p:animEffect transition="in" filter="dissolve">
                                      <p:cBhvr>
                                        <p:cTn id="12" dur="500"/>
                                        <p:tgtEl>
                                          <p:spTgt spid="293895"/>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93893"/>
                                        </p:tgtEl>
                                        <p:attrNameLst>
                                          <p:attrName>style.visibility</p:attrName>
                                        </p:attrNameLst>
                                      </p:cBhvr>
                                      <p:to>
                                        <p:strVal val="visible"/>
                                      </p:to>
                                    </p:set>
                                    <p:animEffect transition="in" filter="wipe(up)">
                                      <p:cBhvr>
                                        <p:cTn id="16" dur="500"/>
                                        <p:tgtEl>
                                          <p:spTgt spid="293893"/>
                                        </p:tgtEl>
                                      </p:cBhvr>
                                    </p:animEffect>
                                  </p:childTnLst>
                                </p:cTn>
                              </p:par>
                            </p:childTnLst>
                          </p:cTn>
                        </p:par>
                        <p:par>
                          <p:cTn id="17" fill="hold">
                            <p:stCondLst>
                              <p:cond delay="1000"/>
                            </p:stCondLst>
                            <p:childTnLst>
                              <p:par>
                                <p:cTn id="18" presetID="18" presetClass="entr" presetSubtype="12" fill="hold" nodeType="afterEffect">
                                  <p:stCondLst>
                                    <p:cond delay="0"/>
                                  </p:stCondLst>
                                  <p:childTnLst>
                                    <p:set>
                                      <p:cBhvr>
                                        <p:cTn id="19" dur="1" fill="hold">
                                          <p:stCondLst>
                                            <p:cond delay="0"/>
                                          </p:stCondLst>
                                        </p:cTn>
                                        <p:tgtEl>
                                          <p:spTgt spid="293905"/>
                                        </p:tgtEl>
                                        <p:attrNameLst>
                                          <p:attrName>style.visibility</p:attrName>
                                        </p:attrNameLst>
                                      </p:cBhvr>
                                      <p:to>
                                        <p:strVal val="visible"/>
                                      </p:to>
                                    </p:set>
                                    <p:animEffect transition="in" filter="strips(downLeft)">
                                      <p:cBhvr>
                                        <p:cTn id="20" dur="500"/>
                                        <p:tgtEl>
                                          <p:spTgt spid="293905"/>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93896"/>
                                        </p:tgtEl>
                                        <p:attrNameLst>
                                          <p:attrName>style.visibility</p:attrName>
                                        </p:attrNameLst>
                                      </p:cBhvr>
                                      <p:to>
                                        <p:strVal val="visible"/>
                                      </p:to>
                                    </p:set>
                                    <p:animEffect transition="in" filter="wipe(up)">
                                      <p:cBhvr>
                                        <p:cTn id="24" dur="500"/>
                                        <p:tgtEl>
                                          <p:spTgt spid="293896"/>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293906"/>
                                        </p:tgtEl>
                                        <p:attrNameLst>
                                          <p:attrName>style.visibility</p:attrName>
                                        </p:attrNameLst>
                                      </p:cBhvr>
                                      <p:to>
                                        <p:strVal val="visible"/>
                                      </p:to>
                                    </p:set>
                                    <p:animEffect transition="in" filter="wipe(up)">
                                      <p:cBhvr>
                                        <p:cTn id="28" dur="500"/>
                                        <p:tgtEl>
                                          <p:spTgt spid="293906"/>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293897"/>
                                        </p:tgtEl>
                                        <p:attrNameLst>
                                          <p:attrName>style.visibility</p:attrName>
                                        </p:attrNameLst>
                                      </p:cBhvr>
                                      <p:to>
                                        <p:strVal val="visible"/>
                                      </p:to>
                                    </p:set>
                                    <p:animEffect transition="in" filter="wipe(up)">
                                      <p:cBhvr>
                                        <p:cTn id="32" dur="500"/>
                                        <p:tgtEl>
                                          <p:spTgt spid="293897"/>
                                        </p:tgtEl>
                                      </p:cBhvr>
                                    </p:animEffect>
                                  </p:childTnLst>
                                </p:cTn>
                              </p:par>
                            </p:childTnLst>
                          </p:cTn>
                        </p:par>
                        <p:par>
                          <p:cTn id="33" fill="hold">
                            <p:stCondLst>
                              <p:cond delay="3000"/>
                            </p:stCondLst>
                            <p:childTnLst>
                              <p:par>
                                <p:cTn id="34" presetID="18" presetClass="entr" presetSubtype="6" fill="hold" nodeType="afterEffect">
                                  <p:stCondLst>
                                    <p:cond delay="0"/>
                                  </p:stCondLst>
                                  <p:childTnLst>
                                    <p:set>
                                      <p:cBhvr>
                                        <p:cTn id="35" dur="1" fill="hold">
                                          <p:stCondLst>
                                            <p:cond delay="0"/>
                                          </p:stCondLst>
                                        </p:cTn>
                                        <p:tgtEl>
                                          <p:spTgt spid="293907"/>
                                        </p:tgtEl>
                                        <p:attrNameLst>
                                          <p:attrName>style.visibility</p:attrName>
                                        </p:attrNameLst>
                                      </p:cBhvr>
                                      <p:to>
                                        <p:strVal val="visible"/>
                                      </p:to>
                                    </p:set>
                                    <p:animEffect transition="in" filter="strips(downRight)">
                                      <p:cBhvr>
                                        <p:cTn id="36" dur="500"/>
                                        <p:tgtEl>
                                          <p:spTgt spid="293907"/>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293898"/>
                                        </p:tgtEl>
                                        <p:attrNameLst>
                                          <p:attrName>style.visibility</p:attrName>
                                        </p:attrNameLst>
                                      </p:cBhvr>
                                      <p:to>
                                        <p:strVal val="visible"/>
                                      </p:to>
                                    </p:set>
                                    <p:animEffect transition="in" filter="wipe(up)">
                                      <p:cBhvr>
                                        <p:cTn id="40" dur="500"/>
                                        <p:tgtEl>
                                          <p:spTgt spid="293898"/>
                                        </p:tgtEl>
                                      </p:cBhvr>
                                    </p:animEffect>
                                  </p:childTnLst>
                                </p:cTn>
                              </p:par>
                            </p:childTnLst>
                          </p:cTn>
                        </p:par>
                        <p:par>
                          <p:cTn id="41" fill="hold">
                            <p:stCondLst>
                              <p:cond delay="4000"/>
                            </p:stCondLst>
                            <p:childTnLst>
                              <p:par>
                                <p:cTn id="42" presetID="18" presetClass="entr" presetSubtype="12" fill="hold" nodeType="afterEffect">
                                  <p:stCondLst>
                                    <p:cond delay="0"/>
                                  </p:stCondLst>
                                  <p:childTnLst>
                                    <p:set>
                                      <p:cBhvr>
                                        <p:cTn id="43" dur="1" fill="hold">
                                          <p:stCondLst>
                                            <p:cond delay="0"/>
                                          </p:stCondLst>
                                        </p:cTn>
                                        <p:tgtEl>
                                          <p:spTgt spid="293908"/>
                                        </p:tgtEl>
                                        <p:attrNameLst>
                                          <p:attrName>style.visibility</p:attrName>
                                        </p:attrNameLst>
                                      </p:cBhvr>
                                      <p:to>
                                        <p:strVal val="visible"/>
                                      </p:to>
                                    </p:set>
                                    <p:animEffect transition="in" filter="strips(downLeft)">
                                      <p:cBhvr>
                                        <p:cTn id="44" dur="500"/>
                                        <p:tgtEl>
                                          <p:spTgt spid="293908"/>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293902"/>
                                        </p:tgtEl>
                                        <p:attrNameLst>
                                          <p:attrName>style.visibility</p:attrName>
                                        </p:attrNameLst>
                                      </p:cBhvr>
                                      <p:to>
                                        <p:strVal val="visible"/>
                                      </p:to>
                                    </p:set>
                                    <p:animEffect transition="in" filter="wipe(up)">
                                      <p:cBhvr>
                                        <p:cTn id="48" dur="500"/>
                                        <p:tgtEl>
                                          <p:spTgt spid="293902"/>
                                        </p:tgtEl>
                                      </p:cBhvr>
                                    </p:animEffect>
                                  </p:childTnLst>
                                </p:cTn>
                              </p:par>
                            </p:childTnLst>
                          </p:cTn>
                        </p:par>
                        <p:par>
                          <p:cTn id="49" fill="hold">
                            <p:stCondLst>
                              <p:cond delay="5000"/>
                            </p:stCondLst>
                            <p:childTnLst>
                              <p:par>
                                <p:cTn id="50" presetID="22" presetClass="entr" presetSubtype="1" fill="hold" nodeType="afterEffect">
                                  <p:stCondLst>
                                    <p:cond delay="0"/>
                                  </p:stCondLst>
                                  <p:childTnLst>
                                    <p:set>
                                      <p:cBhvr>
                                        <p:cTn id="51" dur="1" fill="hold">
                                          <p:stCondLst>
                                            <p:cond delay="0"/>
                                          </p:stCondLst>
                                        </p:cTn>
                                        <p:tgtEl>
                                          <p:spTgt spid="293909"/>
                                        </p:tgtEl>
                                        <p:attrNameLst>
                                          <p:attrName>style.visibility</p:attrName>
                                        </p:attrNameLst>
                                      </p:cBhvr>
                                      <p:to>
                                        <p:strVal val="visible"/>
                                      </p:to>
                                    </p:set>
                                    <p:animEffect transition="in" filter="wipe(up)">
                                      <p:cBhvr>
                                        <p:cTn id="52" dur="500"/>
                                        <p:tgtEl>
                                          <p:spTgt spid="293909"/>
                                        </p:tgtEl>
                                      </p:cBhvr>
                                    </p:animEffect>
                                  </p:childTnLst>
                                </p:cTn>
                              </p:par>
                            </p:childTnLst>
                          </p:cTn>
                        </p:par>
                        <p:par>
                          <p:cTn id="53" fill="hold">
                            <p:stCondLst>
                              <p:cond delay="5500"/>
                            </p:stCondLst>
                            <p:childTnLst>
                              <p:par>
                                <p:cTn id="54" presetID="22" presetClass="entr" presetSubtype="1" fill="hold" grpId="0" nodeType="afterEffect">
                                  <p:stCondLst>
                                    <p:cond delay="0"/>
                                  </p:stCondLst>
                                  <p:childTnLst>
                                    <p:set>
                                      <p:cBhvr>
                                        <p:cTn id="55" dur="1" fill="hold">
                                          <p:stCondLst>
                                            <p:cond delay="0"/>
                                          </p:stCondLst>
                                        </p:cTn>
                                        <p:tgtEl>
                                          <p:spTgt spid="293903"/>
                                        </p:tgtEl>
                                        <p:attrNameLst>
                                          <p:attrName>style.visibility</p:attrName>
                                        </p:attrNameLst>
                                      </p:cBhvr>
                                      <p:to>
                                        <p:strVal val="visible"/>
                                      </p:to>
                                    </p:set>
                                    <p:animEffect transition="in" filter="wipe(up)">
                                      <p:cBhvr>
                                        <p:cTn id="56" dur="500"/>
                                        <p:tgtEl>
                                          <p:spTgt spid="293903"/>
                                        </p:tgtEl>
                                      </p:cBhvr>
                                    </p:animEffect>
                                  </p:childTnLst>
                                </p:cTn>
                              </p:par>
                            </p:childTnLst>
                          </p:cTn>
                        </p:par>
                        <p:par>
                          <p:cTn id="57" fill="hold">
                            <p:stCondLst>
                              <p:cond delay="6000"/>
                            </p:stCondLst>
                            <p:childTnLst>
                              <p:par>
                                <p:cTn id="58" presetID="18" presetClass="entr" presetSubtype="6" fill="hold" nodeType="afterEffect">
                                  <p:stCondLst>
                                    <p:cond delay="0"/>
                                  </p:stCondLst>
                                  <p:childTnLst>
                                    <p:set>
                                      <p:cBhvr>
                                        <p:cTn id="59" dur="1" fill="hold">
                                          <p:stCondLst>
                                            <p:cond delay="0"/>
                                          </p:stCondLst>
                                        </p:cTn>
                                        <p:tgtEl>
                                          <p:spTgt spid="293910"/>
                                        </p:tgtEl>
                                        <p:attrNameLst>
                                          <p:attrName>style.visibility</p:attrName>
                                        </p:attrNameLst>
                                      </p:cBhvr>
                                      <p:to>
                                        <p:strVal val="visible"/>
                                      </p:to>
                                    </p:set>
                                    <p:animEffect transition="in" filter="strips(downRight)">
                                      <p:cBhvr>
                                        <p:cTn id="60" dur="500"/>
                                        <p:tgtEl>
                                          <p:spTgt spid="293910"/>
                                        </p:tgtEl>
                                      </p:cBhvr>
                                    </p:animEffect>
                                  </p:childTnLst>
                                </p:cTn>
                              </p:par>
                            </p:childTnLst>
                          </p:cTn>
                        </p:par>
                        <p:par>
                          <p:cTn id="61" fill="hold">
                            <p:stCondLst>
                              <p:cond delay="6500"/>
                            </p:stCondLst>
                            <p:childTnLst>
                              <p:par>
                                <p:cTn id="62" presetID="22" presetClass="entr" presetSubtype="1" fill="hold" grpId="0" nodeType="afterEffect">
                                  <p:stCondLst>
                                    <p:cond delay="0"/>
                                  </p:stCondLst>
                                  <p:childTnLst>
                                    <p:set>
                                      <p:cBhvr>
                                        <p:cTn id="63" dur="1" fill="hold">
                                          <p:stCondLst>
                                            <p:cond delay="0"/>
                                          </p:stCondLst>
                                        </p:cTn>
                                        <p:tgtEl>
                                          <p:spTgt spid="293904"/>
                                        </p:tgtEl>
                                        <p:attrNameLst>
                                          <p:attrName>style.visibility</p:attrName>
                                        </p:attrNameLst>
                                      </p:cBhvr>
                                      <p:to>
                                        <p:strVal val="visible"/>
                                      </p:to>
                                    </p:set>
                                    <p:animEffect transition="in" filter="wipe(up)">
                                      <p:cBhvr>
                                        <p:cTn id="64" dur="500"/>
                                        <p:tgtEl>
                                          <p:spTgt spid="293904"/>
                                        </p:tgtEl>
                                      </p:cBhvr>
                                    </p:animEffect>
                                  </p:childTnLst>
                                </p:cTn>
                              </p:par>
                            </p:childTnLst>
                          </p:cTn>
                        </p:par>
                        <p:par>
                          <p:cTn id="65" fill="hold">
                            <p:stCondLst>
                              <p:cond delay="7000"/>
                            </p:stCondLst>
                            <p:childTnLst>
                              <p:par>
                                <p:cTn id="66" presetID="2" presetClass="entr" presetSubtype="1"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additive="base">
                                        <p:cTn id="68" dur="500" fill="hold"/>
                                        <p:tgtEl>
                                          <p:spTgt spid="18"/>
                                        </p:tgtEl>
                                        <p:attrNameLst>
                                          <p:attrName>ppt_x</p:attrName>
                                        </p:attrNameLst>
                                      </p:cBhvr>
                                      <p:tavLst>
                                        <p:tav tm="0">
                                          <p:val>
                                            <p:strVal val="#ppt_x"/>
                                          </p:val>
                                        </p:tav>
                                        <p:tav tm="100000">
                                          <p:val>
                                            <p:strVal val="#ppt_x"/>
                                          </p:val>
                                        </p:tav>
                                      </p:tavLst>
                                    </p:anim>
                                    <p:anim calcmode="lin" valueType="num">
                                      <p:cBhvr additive="base">
                                        <p:cTn id="69"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autoUpdateAnimBg="0"/>
      <p:bldP spid="293893" grpId="0" animBg="1" autoUpdateAnimBg="0"/>
      <p:bldP spid="293896" grpId="0" animBg="1" autoUpdateAnimBg="0"/>
      <p:bldP spid="293897" grpId="0" animBg="1" autoUpdateAnimBg="0"/>
      <p:bldP spid="293898" grpId="0" animBg="1" autoUpdateAnimBg="0"/>
      <p:bldP spid="293902" grpId="0" animBg="1" autoUpdateAnimBg="0"/>
      <p:bldP spid="293903" grpId="0" animBg="1" autoUpdateAnimBg="0"/>
      <p:bldP spid="293904" grpId="0" animBg="1" autoUpdateAnimBg="0"/>
      <p:bldP spid="18"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auto">
          <a:xfrm>
            <a:off x="914400" y="304800"/>
            <a:ext cx="8229600" cy="427038"/>
          </a:xfrm>
          <a:prstGeom prst="rect">
            <a:avLst/>
          </a:prstGeom>
          <a:noFill/>
          <a:ln>
            <a:miter lim="800000"/>
            <a:headEnd/>
            <a:tailEnd/>
          </a:ln>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b="1" dirty="0" smtClean="0">
                <a:solidFill>
                  <a:schemeClr val="tx2"/>
                </a:solidFill>
                <a:latin typeface="+mj-lt"/>
                <a:ea typeface="+mj-ea"/>
                <a:cs typeface="+mj-cs"/>
              </a:rPr>
              <a:t>Project Departmentalization</a:t>
            </a:r>
          </a:p>
        </p:txBody>
      </p:sp>
      <p:sp>
        <p:nvSpPr>
          <p:cNvPr id="9" name="Content Placeholder 2"/>
          <p:cNvSpPr>
            <a:spLocks noGrp="1"/>
          </p:cNvSpPr>
          <p:nvPr>
            <p:ph idx="4294967295"/>
          </p:nvPr>
        </p:nvSpPr>
        <p:spPr bwMode="auto">
          <a:xfrm>
            <a:off x="228600" y="1524000"/>
            <a:ext cx="8915400" cy="4572000"/>
          </a:xfrm>
          <a:prstGeom prst="rect">
            <a:avLst/>
          </a:prstGeom>
          <a:noFill/>
          <a:ln>
            <a:miter lim="800000"/>
            <a:headEnd/>
            <a:tailEnd/>
          </a:ln>
        </p:spPr>
        <p:txBody>
          <a:bodyPr>
            <a:normAutofit lnSpcReduction="10000"/>
          </a:bodyPr>
          <a:lstStyle/>
          <a:p>
            <a:pPr eaLnBrk="1" hangingPunct="1"/>
            <a:r>
              <a:rPr lang="en-US" sz="2800" dirty="0" smtClean="0"/>
              <a:t>A project may be defined as a complex set of activities which are diverse, specialized and technical to be performed within the given time frame and cost structure. </a:t>
            </a:r>
          </a:p>
          <a:p>
            <a:pPr eaLnBrk="1" hangingPunct="1"/>
            <a:r>
              <a:rPr lang="en-US" sz="2800" dirty="0" smtClean="0"/>
              <a:t>The project staff is separate from and independent of the functional departments.</a:t>
            </a:r>
          </a:p>
          <a:p>
            <a:pPr eaLnBrk="1" hangingPunct="1"/>
            <a:r>
              <a:rPr lang="en-US" sz="2800" dirty="0" smtClean="0"/>
              <a:t>This would be for a company that does projects as a main part of their business, most resources are involved in project work. Since the project lead has the team reporting to him/her, he/she has a lot of authority. At the end of the project, the team members are reassigned.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Projectized Organizational Structure"/>
          <p:cNvPicPr>
            <a:picLocks noChangeAspect="1" noChangeArrowheads="1"/>
          </p:cNvPicPr>
          <p:nvPr/>
        </p:nvPicPr>
        <p:blipFill>
          <a:blip r:embed="rId2" cstate="print"/>
          <a:srcRect/>
          <a:stretch>
            <a:fillRect/>
          </a:stretch>
        </p:blipFill>
        <p:spPr bwMode="auto">
          <a:xfrm>
            <a:off x="0" y="685800"/>
            <a:ext cx="89154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bwMode="auto">
          <a:xfrm>
            <a:off x="457200" y="228600"/>
            <a:ext cx="8229600" cy="1143000"/>
          </a:xfrm>
          <a:prstGeom prst="rect">
            <a:avLst/>
          </a:prstGeom>
          <a:noFill/>
          <a:ln>
            <a:miter lim="800000"/>
            <a:headEnd/>
            <a:tailEnd/>
          </a:ln>
        </p:spPr>
        <p:txBody>
          <a:bodyPr/>
          <a:lstStyle/>
          <a:p>
            <a:pPr eaLnBrk="1" hangingPunct="1"/>
            <a:r>
              <a:rPr lang="en-US" b="1" dirty="0" smtClean="0"/>
              <a:t>Matrix Organization </a:t>
            </a:r>
          </a:p>
        </p:txBody>
      </p:sp>
      <p:sp>
        <p:nvSpPr>
          <p:cNvPr id="5" name="Content Placeholder 2"/>
          <p:cNvSpPr>
            <a:spLocks noGrp="1"/>
          </p:cNvSpPr>
          <p:nvPr>
            <p:ph idx="4294967295"/>
          </p:nvPr>
        </p:nvSpPr>
        <p:spPr>
          <a:xfrm>
            <a:off x="457200" y="1600200"/>
            <a:ext cx="8229600" cy="4525963"/>
          </a:xfrm>
          <a:prstGeom prst="rect">
            <a:avLst/>
          </a:prstGeom>
        </p:spPr>
        <p:txBody>
          <a:bodyPr>
            <a:normAutofit lnSpcReduction="10000"/>
          </a:bodyPr>
          <a:lstStyle/>
          <a:p>
            <a:pPr eaLnBrk="1" hangingPunct="1">
              <a:lnSpc>
                <a:spcPct val="80000"/>
              </a:lnSpc>
              <a:defRPr/>
            </a:pPr>
            <a:r>
              <a:rPr lang="en-US" sz="2800" dirty="0"/>
              <a:t>It is also called as grid organization, it is a hybrid structure combining functional </a:t>
            </a:r>
            <a:r>
              <a:rPr lang="en-US" sz="2800" dirty="0" err="1"/>
              <a:t>departmentation</a:t>
            </a:r>
            <a:r>
              <a:rPr lang="en-US" sz="2800" dirty="0"/>
              <a:t> with project structure.</a:t>
            </a:r>
          </a:p>
          <a:p>
            <a:pPr eaLnBrk="1" hangingPunct="1">
              <a:lnSpc>
                <a:spcPct val="80000"/>
              </a:lnSpc>
              <a:spcAft>
                <a:spcPct val="50000"/>
              </a:spcAft>
              <a:buClr>
                <a:schemeClr val="accent2"/>
              </a:buClr>
              <a:buSzPct val="80000"/>
              <a:defRPr/>
            </a:pPr>
            <a:r>
              <a:rPr lang="en-US" sz="2800" dirty="0"/>
              <a:t>A matrix is a highly flexible form that is readily adaptable to changing circumstances.</a:t>
            </a:r>
          </a:p>
          <a:p>
            <a:pPr eaLnBrk="1" hangingPunct="1">
              <a:lnSpc>
                <a:spcPct val="80000"/>
              </a:lnSpc>
              <a:spcAft>
                <a:spcPct val="50000"/>
              </a:spcAft>
              <a:buClr>
                <a:schemeClr val="accent2"/>
              </a:buClr>
              <a:buSzPct val="80000"/>
              <a:defRPr/>
            </a:pPr>
            <a:r>
              <a:rPr lang="en-US" sz="2800" dirty="0"/>
              <a:t>Matrix structures rely heavily on committee and team authority. </a:t>
            </a:r>
          </a:p>
          <a:p>
            <a:pPr eaLnBrk="1" hangingPunct="1">
              <a:lnSpc>
                <a:spcPct val="80000"/>
              </a:lnSpc>
              <a:spcAft>
                <a:spcPct val="50000"/>
              </a:spcAft>
              <a:buClr>
                <a:schemeClr val="accent2"/>
              </a:buClr>
              <a:buSzPct val="80000"/>
              <a:defRPr/>
            </a:pPr>
            <a:r>
              <a:rPr lang="en-US" sz="2800" dirty="0"/>
              <a:t>Some companies use the matrix organization as a temporary measure to complete a specific project. The end of the project usually means the end of the matrix.</a:t>
            </a:r>
          </a:p>
          <a:p>
            <a:pPr eaLnBrk="1" hangingPunct="1">
              <a:lnSpc>
                <a:spcPct val="80000"/>
              </a:lnSpc>
              <a:defRPr/>
            </a:pPr>
            <a:endParaRPr 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2" descr="matrix organisation"/>
          <p:cNvPicPr>
            <a:picLocks noGrp="1" noChangeAspect="1" noChangeArrowheads="1"/>
          </p:cNvPicPr>
          <p:nvPr>
            <p:ph idx="1"/>
          </p:nvPr>
        </p:nvPicPr>
        <p:blipFill>
          <a:blip r:embed="rId2" cstate="print"/>
          <a:srcRect/>
          <a:stretch>
            <a:fillRect/>
          </a:stretch>
        </p:blipFill>
        <p:spPr bwMode="auto">
          <a:xfrm>
            <a:off x="304800" y="1824037"/>
            <a:ext cx="8637588" cy="4729163"/>
          </a:xfrm>
          <a:noFill/>
          <a:ln>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153400" cy="990600"/>
          </a:xfrm>
        </p:spPr>
        <p:txBody>
          <a:bodyPr/>
          <a:lstStyle/>
          <a:p>
            <a:r>
              <a:rPr lang="en-US" b="1" dirty="0" smtClean="0"/>
              <a:t>Network/Virtual Organization</a:t>
            </a:r>
            <a:endParaRPr lang="en-US" dirty="0"/>
          </a:p>
        </p:txBody>
      </p:sp>
      <p:sp>
        <p:nvSpPr>
          <p:cNvPr id="4" name="Content Placeholder 2"/>
          <p:cNvSpPr>
            <a:spLocks noGrp="1"/>
          </p:cNvSpPr>
          <p:nvPr>
            <p:ph idx="4294967295"/>
          </p:nvPr>
        </p:nvSpPr>
        <p:spPr bwMode="auto">
          <a:xfrm>
            <a:off x="457200" y="1600200"/>
            <a:ext cx="8229600" cy="4525963"/>
          </a:xfrm>
          <a:prstGeom prst="rect">
            <a:avLst/>
          </a:prstGeom>
          <a:noFill/>
          <a:ln>
            <a:miter lim="800000"/>
            <a:headEnd/>
            <a:tailEnd/>
          </a:ln>
        </p:spPr>
        <p:txBody>
          <a:bodyPr>
            <a:normAutofit lnSpcReduction="10000"/>
          </a:bodyPr>
          <a:lstStyle/>
          <a:p>
            <a:pPr eaLnBrk="1" hangingPunct="1"/>
            <a:r>
              <a:rPr lang="en-US" dirty="0" smtClean="0"/>
              <a:t>It is a flexible, usually temporary set of alliances among disparate companies that have come together for a specific, single purpose.</a:t>
            </a:r>
          </a:p>
          <a:p>
            <a:pPr eaLnBrk="1" hangingPunct="1"/>
            <a:r>
              <a:rPr lang="en-US" dirty="0" smtClean="0"/>
              <a:t>It allows organizations to focus on that which they do best i.e., their core competence.</a:t>
            </a:r>
          </a:p>
          <a:p>
            <a:pPr eaLnBrk="1" hangingPunct="1"/>
            <a:r>
              <a:rPr lang="en-US" dirty="0" smtClean="0"/>
              <a:t>In this way organizations can discontinue activities not part of its core and may outsource such functions from other firms.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76" name="AutoShape 1044"/>
          <p:cNvSpPr>
            <a:spLocks noChangeArrowheads="1"/>
          </p:cNvSpPr>
          <p:nvPr/>
        </p:nvSpPr>
        <p:spPr bwMode="auto">
          <a:xfrm rot="-3061154">
            <a:off x="2640807" y="2202656"/>
            <a:ext cx="541338" cy="1292225"/>
          </a:xfrm>
          <a:prstGeom prst="upArrow">
            <a:avLst>
              <a:gd name="adj1" fmla="val 50000"/>
              <a:gd name="adj2" fmla="val 59677"/>
            </a:avLst>
          </a:prstGeom>
          <a:solidFill>
            <a:schemeClr val="accent3">
              <a:lumMod val="60000"/>
              <a:lumOff val="40000"/>
            </a:schemeClr>
          </a:solidFill>
          <a:ln w="9525">
            <a:solidFill>
              <a:schemeClr val="accent2"/>
            </a:solidFill>
            <a:miter lim="800000"/>
            <a:headEnd/>
            <a:tailEnd/>
          </a:ln>
        </p:spPr>
        <p:txBody>
          <a:bodyPr wrap="none" anchor="ctr"/>
          <a:lstStyle/>
          <a:p>
            <a:pPr fontAlgn="auto">
              <a:spcBef>
                <a:spcPts val="0"/>
              </a:spcBef>
              <a:spcAft>
                <a:spcPts val="0"/>
              </a:spcAft>
              <a:defRPr/>
            </a:pPr>
            <a:endParaRPr lang="en-US">
              <a:latin typeface="+mn-lt"/>
            </a:endParaRPr>
          </a:p>
        </p:txBody>
      </p:sp>
      <p:sp>
        <p:nvSpPr>
          <p:cNvPr id="301077" name="AutoShape 1045"/>
          <p:cNvSpPr>
            <a:spLocks noChangeArrowheads="1"/>
          </p:cNvSpPr>
          <p:nvPr/>
        </p:nvSpPr>
        <p:spPr bwMode="auto">
          <a:xfrm rot="3061154" flipH="1">
            <a:off x="5938044" y="2202656"/>
            <a:ext cx="541338" cy="1292225"/>
          </a:xfrm>
          <a:prstGeom prst="upArrow">
            <a:avLst>
              <a:gd name="adj1" fmla="val 50000"/>
              <a:gd name="adj2" fmla="val 59677"/>
            </a:avLst>
          </a:prstGeom>
          <a:solidFill>
            <a:schemeClr val="accent3">
              <a:lumMod val="60000"/>
              <a:lumOff val="40000"/>
            </a:schemeClr>
          </a:solidFill>
          <a:ln w="9525">
            <a:solidFill>
              <a:schemeClr val="accent2"/>
            </a:solidFill>
            <a:miter lim="800000"/>
            <a:headEnd/>
            <a:tailEnd/>
          </a:ln>
        </p:spPr>
        <p:txBody>
          <a:bodyPr wrap="none" anchor="ctr"/>
          <a:lstStyle/>
          <a:p>
            <a:pPr fontAlgn="auto">
              <a:spcBef>
                <a:spcPts val="0"/>
              </a:spcBef>
              <a:spcAft>
                <a:spcPts val="0"/>
              </a:spcAft>
              <a:defRPr/>
            </a:pPr>
            <a:endParaRPr lang="en-US">
              <a:latin typeface="+mn-lt"/>
            </a:endParaRPr>
          </a:p>
        </p:txBody>
      </p:sp>
      <p:sp>
        <p:nvSpPr>
          <p:cNvPr id="301080" name="AutoShape 1048"/>
          <p:cNvSpPr>
            <a:spLocks noChangeArrowheads="1"/>
          </p:cNvSpPr>
          <p:nvPr/>
        </p:nvSpPr>
        <p:spPr bwMode="auto">
          <a:xfrm rot="3061154" flipV="1">
            <a:off x="2640807" y="3883819"/>
            <a:ext cx="541337" cy="1292225"/>
          </a:xfrm>
          <a:prstGeom prst="upArrow">
            <a:avLst>
              <a:gd name="adj1" fmla="val 50000"/>
              <a:gd name="adj2" fmla="val 59677"/>
            </a:avLst>
          </a:prstGeom>
          <a:solidFill>
            <a:schemeClr val="accent3">
              <a:lumMod val="60000"/>
              <a:lumOff val="40000"/>
            </a:schemeClr>
          </a:solidFill>
          <a:ln w="9525">
            <a:solidFill>
              <a:schemeClr val="accent2"/>
            </a:solidFill>
            <a:miter lim="800000"/>
            <a:headEnd/>
            <a:tailEnd/>
          </a:ln>
        </p:spPr>
        <p:txBody>
          <a:bodyPr wrap="none" anchor="ctr"/>
          <a:lstStyle/>
          <a:p>
            <a:pPr fontAlgn="auto">
              <a:spcBef>
                <a:spcPts val="0"/>
              </a:spcBef>
              <a:spcAft>
                <a:spcPts val="0"/>
              </a:spcAft>
              <a:defRPr/>
            </a:pPr>
            <a:endParaRPr lang="en-US">
              <a:latin typeface="+mn-lt"/>
            </a:endParaRPr>
          </a:p>
        </p:txBody>
      </p:sp>
      <p:sp>
        <p:nvSpPr>
          <p:cNvPr id="301081" name="AutoShape 1049"/>
          <p:cNvSpPr>
            <a:spLocks noChangeArrowheads="1"/>
          </p:cNvSpPr>
          <p:nvPr/>
        </p:nvSpPr>
        <p:spPr bwMode="auto">
          <a:xfrm rot="-3061154" flipH="1" flipV="1">
            <a:off x="5938044" y="3883819"/>
            <a:ext cx="541337" cy="1292225"/>
          </a:xfrm>
          <a:prstGeom prst="upArrow">
            <a:avLst>
              <a:gd name="adj1" fmla="val 50000"/>
              <a:gd name="adj2" fmla="val 59677"/>
            </a:avLst>
          </a:prstGeom>
          <a:solidFill>
            <a:schemeClr val="accent3">
              <a:lumMod val="60000"/>
              <a:lumOff val="40000"/>
            </a:schemeClr>
          </a:solidFill>
          <a:ln w="9525">
            <a:solidFill>
              <a:schemeClr val="accent2"/>
            </a:solidFill>
            <a:miter lim="800000"/>
            <a:headEnd/>
            <a:tailEnd/>
          </a:ln>
        </p:spPr>
        <p:txBody>
          <a:bodyPr wrap="none" anchor="ctr"/>
          <a:lstStyle/>
          <a:p>
            <a:pPr fontAlgn="auto">
              <a:spcBef>
                <a:spcPts val="0"/>
              </a:spcBef>
              <a:spcAft>
                <a:spcPts val="0"/>
              </a:spcAft>
              <a:defRPr/>
            </a:pPr>
            <a:endParaRPr lang="en-US">
              <a:latin typeface="+mn-lt"/>
            </a:endParaRPr>
          </a:p>
        </p:txBody>
      </p:sp>
      <p:sp>
        <p:nvSpPr>
          <p:cNvPr id="72710" name="Rectangle 1026"/>
          <p:cNvSpPr>
            <a:spLocks noGrp="1" noChangeArrowheads="1"/>
          </p:cNvSpPr>
          <p:nvPr>
            <p:ph type="title" idx="4294967295"/>
          </p:nvPr>
        </p:nvSpPr>
        <p:spPr bwMode="auto">
          <a:xfrm>
            <a:off x="0" y="76200"/>
            <a:ext cx="9144000" cy="914400"/>
          </a:xfrm>
          <a:prstGeom prst="rect">
            <a:avLst/>
          </a:prstGeom>
          <a:noFill/>
          <a:ln>
            <a:miter lim="800000"/>
            <a:headEnd/>
            <a:tailEnd/>
          </a:ln>
        </p:spPr>
        <p:txBody>
          <a:bodyPr/>
          <a:lstStyle/>
          <a:p>
            <a:pPr eaLnBrk="1" hangingPunct="1"/>
            <a:r>
              <a:rPr lang="en-US" sz="4000" b="1" smtClean="0"/>
              <a:t>Network/Virtual</a:t>
            </a:r>
            <a:r>
              <a:rPr lang="en-US" sz="4000" smtClean="0"/>
              <a:t> </a:t>
            </a:r>
            <a:r>
              <a:rPr lang="en-US" sz="4000" b="1" smtClean="0"/>
              <a:t>Organization</a:t>
            </a:r>
            <a:r>
              <a:rPr lang="en-US" sz="4000" smtClean="0"/>
              <a:t> </a:t>
            </a:r>
          </a:p>
        </p:txBody>
      </p:sp>
      <p:sp>
        <p:nvSpPr>
          <p:cNvPr id="301059" name="Rectangle 1027"/>
          <p:cNvSpPr>
            <a:spLocks noChangeArrowheads="1"/>
          </p:cNvSpPr>
          <p:nvPr/>
        </p:nvSpPr>
        <p:spPr bwMode="auto">
          <a:xfrm>
            <a:off x="8491538" y="6650038"/>
            <a:ext cx="406400" cy="215900"/>
          </a:xfrm>
          <a:prstGeom prst="rect">
            <a:avLst/>
          </a:prstGeom>
          <a:noFill/>
          <a:ln w="12700">
            <a:noFill/>
            <a:miter lim="800000"/>
            <a:headEnd/>
            <a:tailEnd/>
          </a:ln>
          <a:effectLst/>
        </p:spPr>
        <p:txBody>
          <a:bodyPr wrap="none" lIns="0" tIns="0" rIns="0" bIns="0"/>
          <a:lstStyle/>
          <a:p>
            <a:pPr algn="ctr" eaLnBrk="0" fontAlgn="auto" hangingPunct="0">
              <a:spcBef>
                <a:spcPts val="0"/>
              </a:spcBef>
              <a:spcAft>
                <a:spcPts val="0"/>
              </a:spcAft>
              <a:defRPr/>
            </a:pPr>
            <a:r>
              <a:rPr lang="en-US" sz="1000">
                <a:solidFill>
                  <a:srgbClr val="339966"/>
                </a:solidFill>
                <a:effectLst>
                  <a:outerShdw blurRad="38100" dist="38100" dir="2700000" algn="tl">
                    <a:srgbClr val="C0C0C0"/>
                  </a:outerShdw>
                </a:effectLst>
                <a:latin typeface="+mn-lt"/>
                <a:cs typeface="Times New Roman" pitchFamily="18" charset="0"/>
              </a:rPr>
              <a:t>6 - </a:t>
            </a:r>
            <a:fld id="{F8FE8AB2-5DA0-4BBF-A22A-A92412A88A5D}" type="slidenum">
              <a:rPr lang="en-US" sz="1000">
                <a:solidFill>
                  <a:srgbClr val="339966"/>
                </a:solidFill>
                <a:effectLst>
                  <a:outerShdw blurRad="38100" dist="38100" dir="2700000" algn="tl">
                    <a:srgbClr val="C0C0C0"/>
                  </a:outerShdw>
                </a:effectLst>
                <a:latin typeface="+mn-lt"/>
                <a:cs typeface="Times New Roman" pitchFamily="18" charset="0"/>
              </a:rPr>
              <a:pPr algn="ctr" eaLnBrk="0" fontAlgn="auto" hangingPunct="0">
                <a:spcBef>
                  <a:spcPts val="0"/>
                </a:spcBef>
                <a:spcAft>
                  <a:spcPts val="0"/>
                </a:spcAft>
                <a:defRPr/>
              </a:pPr>
              <a:t>36</a:t>
            </a:fld>
            <a:endParaRPr lang="en-US" sz="1000">
              <a:solidFill>
                <a:srgbClr val="339966"/>
              </a:solidFill>
              <a:effectLst>
                <a:outerShdw blurRad="38100" dist="38100" dir="2700000" algn="tl">
                  <a:srgbClr val="C0C0C0"/>
                </a:outerShdw>
              </a:effectLst>
              <a:latin typeface="+mn-lt"/>
            </a:endParaRPr>
          </a:p>
        </p:txBody>
      </p:sp>
      <p:sp>
        <p:nvSpPr>
          <p:cNvPr id="301061" name="Rectangle 1029"/>
          <p:cNvSpPr>
            <a:spLocks noChangeArrowheads="1"/>
          </p:cNvSpPr>
          <p:nvPr/>
        </p:nvSpPr>
        <p:spPr bwMode="auto">
          <a:xfrm>
            <a:off x="533400" y="990600"/>
            <a:ext cx="1855788" cy="1447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ct val="25000"/>
              </a:spcAft>
              <a:defRPr/>
            </a:pPr>
            <a:r>
              <a:rPr lang="en-US" dirty="0">
                <a:solidFill>
                  <a:srgbClr val="000000"/>
                </a:solidFill>
              </a:rPr>
              <a:t>Contracted Manufacturing in Asia</a:t>
            </a:r>
          </a:p>
        </p:txBody>
      </p:sp>
      <p:sp>
        <p:nvSpPr>
          <p:cNvPr id="301062" name="Rectangle 1030"/>
          <p:cNvSpPr>
            <a:spLocks noChangeArrowheads="1"/>
          </p:cNvSpPr>
          <p:nvPr/>
        </p:nvSpPr>
        <p:spPr bwMode="auto">
          <a:xfrm>
            <a:off x="6754813" y="990600"/>
            <a:ext cx="1855787" cy="1447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ct val="25000"/>
              </a:spcAft>
              <a:defRPr/>
            </a:pPr>
            <a:r>
              <a:rPr lang="en-US" dirty="0">
                <a:solidFill>
                  <a:srgbClr val="000000"/>
                </a:solidFill>
              </a:rPr>
              <a:t>Contracted Administrative Services</a:t>
            </a:r>
          </a:p>
        </p:txBody>
      </p:sp>
      <p:sp>
        <p:nvSpPr>
          <p:cNvPr id="301063" name="Rectangle 1031"/>
          <p:cNvSpPr>
            <a:spLocks noChangeArrowheads="1"/>
          </p:cNvSpPr>
          <p:nvPr/>
        </p:nvSpPr>
        <p:spPr bwMode="auto">
          <a:xfrm>
            <a:off x="6754813" y="4953000"/>
            <a:ext cx="1855787" cy="1447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ct val="25000"/>
              </a:spcAft>
              <a:defRPr/>
            </a:pPr>
            <a:r>
              <a:rPr lang="en-US" dirty="0">
                <a:solidFill>
                  <a:srgbClr val="000000"/>
                </a:solidFill>
              </a:rPr>
              <a:t>Contracted Distribution &amp; Logistics</a:t>
            </a:r>
          </a:p>
        </p:txBody>
      </p:sp>
      <p:sp>
        <p:nvSpPr>
          <p:cNvPr id="301064" name="Rectangle 1032"/>
          <p:cNvSpPr>
            <a:spLocks noChangeArrowheads="1"/>
          </p:cNvSpPr>
          <p:nvPr/>
        </p:nvSpPr>
        <p:spPr bwMode="auto">
          <a:xfrm>
            <a:off x="533400" y="4953000"/>
            <a:ext cx="1855788" cy="1447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ct val="25000"/>
              </a:spcAft>
              <a:defRPr/>
            </a:pPr>
            <a:r>
              <a:rPr lang="en-US" dirty="0">
                <a:solidFill>
                  <a:schemeClr val="bg1"/>
                </a:solidFill>
              </a:rPr>
              <a:t>Contracted Sales &amp; Marketing</a:t>
            </a:r>
          </a:p>
        </p:txBody>
      </p:sp>
      <p:sp>
        <p:nvSpPr>
          <p:cNvPr id="301065" name="Text Box 1033"/>
          <p:cNvSpPr txBox="1">
            <a:spLocks noChangeArrowheads="1"/>
          </p:cNvSpPr>
          <p:nvPr/>
        </p:nvSpPr>
        <p:spPr bwMode="auto">
          <a:xfrm>
            <a:off x="6858000" y="2514600"/>
            <a:ext cx="1676400" cy="1066800"/>
          </a:xfrm>
          <a:prstGeom prst="rect">
            <a:avLst/>
          </a:prstGeom>
          <a:noFill/>
          <a:ln w="9525">
            <a:noFill/>
            <a:miter lim="800000"/>
            <a:headEnd/>
            <a:tailEnd/>
          </a:ln>
        </p:spPr>
        <p:txBody>
          <a:bodyPr>
            <a:spAutoFit/>
          </a:bodyPr>
          <a:lstStyle/>
          <a:p>
            <a:pPr marL="161925" indent="-161925">
              <a:spcAft>
                <a:spcPct val="20000"/>
              </a:spcAft>
              <a:buFontTx/>
              <a:buChar char="•"/>
            </a:pPr>
            <a:r>
              <a:rPr lang="en-US"/>
              <a:t>Accounting</a:t>
            </a:r>
          </a:p>
          <a:p>
            <a:pPr marL="161925" indent="-161925">
              <a:buFontTx/>
              <a:buChar char="•"/>
            </a:pPr>
            <a:r>
              <a:rPr lang="en-US"/>
              <a:t>Human Resources</a:t>
            </a:r>
          </a:p>
        </p:txBody>
      </p:sp>
      <p:grpSp>
        <p:nvGrpSpPr>
          <p:cNvPr id="2" name="Group 1051"/>
          <p:cNvGrpSpPr>
            <a:grpSpLocks/>
          </p:cNvGrpSpPr>
          <p:nvPr/>
        </p:nvGrpSpPr>
        <p:grpSpPr bwMode="auto">
          <a:xfrm>
            <a:off x="3200400" y="2209800"/>
            <a:ext cx="2819400" cy="2819400"/>
            <a:chOff x="1993" y="1428"/>
            <a:chExt cx="1776" cy="1776"/>
          </a:xfrm>
          <a:solidFill>
            <a:schemeClr val="accent2">
              <a:lumMod val="60000"/>
              <a:lumOff val="40000"/>
            </a:schemeClr>
          </a:solidFill>
        </p:grpSpPr>
        <p:sp>
          <p:nvSpPr>
            <p:cNvPr id="43023" name="Oval 1037"/>
            <p:cNvSpPr>
              <a:spLocks noChangeArrowheads="1"/>
            </p:cNvSpPr>
            <p:nvPr/>
          </p:nvSpPr>
          <p:spPr bwMode="auto">
            <a:xfrm>
              <a:off x="1993" y="1428"/>
              <a:ext cx="1776" cy="1776"/>
            </a:xfrm>
            <a:prstGeom prst="ellipse">
              <a:avLst/>
            </a:prstGeom>
            <a:grpFill/>
            <a:ln w="9525">
              <a:solidFill>
                <a:schemeClr val="accent2"/>
              </a:solidFill>
              <a:round/>
              <a:headEnd/>
              <a:tailEnd/>
            </a:ln>
          </p:spPr>
          <p:txBody>
            <a:bodyPr lIns="0" tIns="0" rIns="0" bIns="0" anchor="ctr"/>
            <a:lstStyle/>
            <a:p>
              <a:pPr fontAlgn="auto">
                <a:spcBef>
                  <a:spcPts val="0"/>
                </a:spcBef>
                <a:spcAft>
                  <a:spcPts val="0"/>
                </a:spcAft>
                <a:defRPr/>
              </a:pPr>
              <a:endParaRPr lang="en-US">
                <a:latin typeface="+mn-lt"/>
              </a:endParaRPr>
            </a:p>
          </p:txBody>
        </p:sp>
        <p:sp>
          <p:nvSpPr>
            <p:cNvPr id="43024" name="Rectangle 1040"/>
            <p:cNvSpPr>
              <a:spLocks noChangeArrowheads="1"/>
            </p:cNvSpPr>
            <p:nvPr/>
          </p:nvSpPr>
          <p:spPr bwMode="auto">
            <a:xfrm>
              <a:off x="2256" y="1728"/>
              <a:ext cx="1272" cy="432"/>
            </a:xfrm>
            <a:prstGeom prst="rect">
              <a:avLst/>
            </a:prstGeom>
            <a:grpFill/>
            <a:ln w="9525">
              <a:noFill/>
              <a:miter lim="800000"/>
              <a:headEnd/>
              <a:tailEnd/>
            </a:ln>
          </p:spPr>
          <p:txBody>
            <a:bodyPr lIns="0" tIns="0" rIns="0" bIns="0" anchor="ctr"/>
            <a:lstStyle/>
            <a:p>
              <a:pPr marL="6350" indent="-6350" algn="ctr" fontAlgn="auto">
                <a:spcBef>
                  <a:spcPts val="0"/>
                </a:spcBef>
                <a:spcAft>
                  <a:spcPct val="25000"/>
                </a:spcAft>
                <a:defRPr/>
              </a:pPr>
              <a:r>
                <a:rPr lang="en-US" b="1" dirty="0">
                  <a:solidFill>
                    <a:schemeClr val="bg1"/>
                  </a:solidFill>
                </a:rPr>
                <a:t>Core Organization</a:t>
              </a:r>
              <a:endParaRPr lang="en-US" dirty="0">
                <a:solidFill>
                  <a:schemeClr val="bg1"/>
                </a:solidFill>
              </a:endParaRPr>
            </a:p>
          </p:txBody>
        </p:sp>
      </p:grpSp>
      <p:sp>
        <p:nvSpPr>
          <p:cNvPr id="301060" name="Rectangle 1028"/>
          <p:cNvSpPr>
            <a:spLocks noChangeArrowheads="1"/>
          </p:cNvSpPr>
          <p:nvPr/>
        </p:nvSpPr>
        <p:spPr bwMode="auto">
          <a:xfrm>
            <a:off x="3581400" y="3581400"/>
            <a:ext cx="2019300" cy="990600"/>
          </a:xfrm>
          <a:prstGeom prst="rect">
            <a:avLst/>
          </a:prstGeom>
          <a:noFill/>
          <a:ln w="9525">
            <a:noFill/>
            <a:miter lim="800000"/>
            <a:headEnd/>
            <a:tailEnd/>
          </a:ln>
        </p:spPr>
        <p:txBody>
          <a:bodyPr lIns="0" tIns="0" rIns="0" bIns="0" anchor="ctr"/>
          <a:lstStyle/>
          <a:p>
            <a:pPr marL="404813" lvl="1" indent="-182563">
              <a:spcAft>
                <a:spcPct val="20000"/>
              </a:spcAft>
              <a:buFontTx/>
              <a:buChar char="•"/>
            </a:pPr>
            <a:r>
              <a:rPr lang="en-US">
                <a:solidFill>
                  <a:schemeClr val="bg1"/>
                </a:solidFill>
              </a:rPr>
              <a:t>Finance</a:t>
            </a:r>
          </a:p>
          <a:p>
            <a:pPr marL="404813" lvl="1" indent="-182563">
              <a:spcAft>
                <a:spcPct val="20000"/>
              </a:spcAft>
              <a:buFontTx/>
              <a:buChar char="•"/>
            </a:pPr>
            <a:r>
              <a:rPr lang="en-US">
                <a:solidFill>
                  <a:schemeClr val="bg1"/>
                </a:solidFill>
              </a:rPr>
              <a:t>Operations</a:t>
            </a:r>
          </a:p>
          <a:p>
            <a:pPr marL="404813" lvl="1" indent="-182563">
              <a:buFontTx/>
              <a:buChar char="•"/>
            </a:pPr>
            <a:r>
              <a:rPr lang="en-US">
                <a:solidFill>
                  <a:schemeClr val="bg1"/>
                </a:solidFill>
              </a:rPr>
              <a:t>Management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01060">
                                            <p:txEl>
                                              <p:pRg st="0" end="0"/>
                                            </p:txEl>
                                          </p:spTgt>
                                        </p:tgtEl>
                                        <p:attrNameLst>
                                          <p:attrName>style.visibility</p:attrName>
                                        </p:attrNameLst>
                                      </p:cBhvr>
                                      <p:to>
                                        <p:strVal val="visible"/>
                                      </p:to>
                                    </p:set>
                                    <p:animEffect transition="in" filter="wipe(left)">
                                      <p:cBhvr>
                                        <p:cTn id="14" dur="500"/>
                                        <p:tgtEl>
                                          <p:spTgt spid="301060">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01060">
                                            <p:txEl>
                                              <p:pRg st="1" end="1"/>
                                            </p:txEl>
                                          </p:spTgt>
                                        </p:tgtEl>
                                        <p:attrNameLst>
                                          <p:attrName>style.visibility</p:attrName>
                                        </p:attrNameLst>
                                      </p:cBhvr>
                                      <p:to>
                                        <p:strVal val="visible"/>
                                      </p:to>
                                    </p:set>
                                    <p:animEffect transition="in" filter="wipe(left)">
                                      <p:cBhvr>
                                        <p:cTn id="18" dur="500"/>
                                        <p:tgtEl>
                                          <p:spTgt spid="301060">
                                            <p:txEl>
                                              <p:pRg st="1" end="1"/>
                                            </p:tx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01060">
                                            <p:txEl>
                                              <p:pRg st="2" end="2"/>
                                            </p:txEl>
                                          </p:spTgt>
                                        </p:tgtEl>
                                        <p:attrNameLst>
                                          <p:attrName>style.visibility</p:attrName>
                                        </p:attrNameLst>
                                      </p:cBhvr>
                                      <p:to>
                                        <p:strVal val="visible"/>
                                      </p:to>
                                    </p:set>
                                    <p:animEffect transition="in" filter="wipe(left)">
                                      <p:cBhvr>
                                        <p:cTn id="22" dur="500"/>
                                        <p:tgtEl>
                                          <p:spTgt spid="301060">
                                            <p:txEl>
                                              <p:pRg st="2" end="2"/>
                                            </p:txEl>
                                          </p:spTgt>
                                        </p:tgtEl>
                                      </p:cBhvr>
                                    </p:animEffect>
                                  </p:childTnLst>
                                </p:cTn>
                              </p:par>
                            </p:childTnLst>
                          </p:cTn>
                        </p:par>
                        <p:par>
                          <p:cTn id="23" fill="hold">
                            <p:stCondLst>
                              <p:cond delay="2000"/>
                            </p:stCondLst>
                            <p:childTnLst>
                              <p:par>
                                <p:cTn id="24" presetID="18" presetClass="entr" presetSubtype="9" fill="hold" grpId="0" nodeType="afterEffect">
                                  <p:stCondLst>
                                    <p:cond delay="0"/>
                                  </p:stCondLst>
                                  <p:childTnLst>
                                    <p:set>
                                      <p:cBhvr>
                                        <p:cTn id="25" dur="1" fill="hold">
                                          <p:stCondLst>
                                            <p:cond delay="0"/>
                                          </p:stCondLst>
                                        </p:cTn>
                                        <p:tgtEl>
                                          <p:spTgt spid="301076"/>
                                        </p:tgtEl>
                                        <p:attrNameLst>
                                          <p:attrName>style.visibility</p:attrName>
                                        </p:attrNameLst>
                                      </p:cBhvr>
                                      <p:to>
                                        <p:strVal val="visible"/>
                                      </p:to>
                                    </p:set>
                                    <p:animEffect transition="in" filter="strips(upLeft)">
                                      <p:cBhvr>
                                        <p:cTn id="26" dur="500"/>
                                        <p:tgtEl>
                                          <p:spTgt spid="301076"/>
                                        </p:tgtEl>
                                      </p:cBhvr>
                                    </p:animEffect>
                                  </p:childTnLst>
                                </p:cTn>
                              </p:par>
                            </p:childTnLst>
                          </p:cTn>
                        </p:par>
                        <p:par>
                          <p:cTn id="27" fill="hold">
                            <p:stCondLst>
                              <p:cond delay="2500"/>
                            </p:stCondLst>
                            <p:childTnLst>
                              <p:par>
                                <p:cTn id="28" presetID="18" presetClass="entr" presetSubtype="9" fill="hold" nodeType="afterEffect">
                                  <p:stCondLst>
                                    <p:cond delay="0"/>
                                  </p:stCondLst>
                                  <p:childTnLst>
                                    <p:set>
                                      <p:cBhvr>
                                        <p:cTn id="29" dur="1" fill="hold">
                                          <p:stCondLst>
                                            <p:cond delay="0"/>
                                          </p:stCondLst>
                                        </p:cTn>
                                        <p:tgtEl>
                                          <p:spTgt spid="301061"/>
                                        </p:tgtEl>
                                        <p:attrNameLst>
                                          <p:attrName>style.visibility</p:attrName>
                                        </p:attrNameLst>
                                      </p:cBhvr>
                                      <p:to>
                                        <p:strVal val="visible"/>
                                      </p:to>
                                    </p:set>
                                    <p:animEffect transition="in" filter="strips(upLeft)">
                                      <p:cBhvr>
                                        <p:cTn id="30" dur="500"/>
                                        <p:tgtEl>
                                          <p:spTgt spid="301061"/>
                                        </p:tgtEl>
                                      </p:cBhvr>
                                    </p:animEffect>
                                  </p:childTnLst>
                                </p:cTn>
                              </p:par>
                            </p:childTnLst>
                          </p:cTn>
                        </p:par>
                        <p:par>
                          <p:cTn id="31" fill="hold">
                            <p:stCondLst>
                              <p:cond delay="3000"/>
                            </p:stCondLst>
                            <p:childTnLst>
                              <p:par>
                                <p:cTn id="32" presetID="18" presetClass="entr" presetSubtype="3" fill="hold" grpId="0" nodeType="afterEffect">
                                  <p:stCondLst>
                                    <p:cond delay="0"/>
                                  </p:stCondLst>
                                  <p:childTnLst>
                                    <p:set>
                                      <p:cBhvr>
                                        <p:cTn id="33" dur="1" fill="hold">
                                          <p:stCondLst>
                                            <p:cond delay="0"/>
                                          </p:stCondLst>
                                        </p:cTn>
                                        <p:tgtEl>
                                          <p:spTgt spid="301077"/>
                                        </p:tgtEl>
                                        <p:attrNameLst>
                                          <p:attrName>style.visibility</p:attrName>
                                        </p:attrNameLst>
                                      </p:cBhvr>
                                      <p:to>
                                        <p:strVal val="visible"/>
                                      </p:to>
                                    </p:set>
                                    <p:animEffect transition="in" filter="strips(upRight)">
                                      <p:cBhvr>
                                        <p:cTn id="34" dur="500"/>
                                        <p:tgtEl>
                                          <p:spTgt spid="301077"/>
                                        </p:tgtEl>
                                      </p:cBhvr>
                                    </p:animEffect>
                                  </p:childTnLst>
                                </p:cTn>
                              </p:par>
                            </p:childTnLst>
                          </p:cTn>
                        </p:par>
                        <p:par>
                          <p:cTn id="35" fill="hold">
                            <p:stCondLst>
                              <p:cond delay="3500"/>
                            </p:stCondLst>
                            <p:childTnLst>
                              <p:par>
                                <p:cTn id="36" presetID="18" presetClass="entr" presetSubtype="3" fill="hold" nodeType="afterEffect">
                                  <p:stCondLst>
                                    <p:cond delay="0"/>
                                  </p:stCondLst>
                                  <p:childTnLst>
                                    <p:set>
                                      <p:cBhvr>
                                        <p:cTn id="37" dur="1" fill="hold">
                                          <p:stCondLst>
                                            <p:cond delay="0"/>
                                          </p:stCondLst>
                                        </p:cTn>
                                        <p:tgtEl>
                                          <p:spTgt spid="301062"/>
                                        </p:tgtEl>
                                        <p:attrNameLst>
                                          <p:attrName>style.visibility</p:attrName>
                                        </p:attrNameLst>
                                      </p:cBhvr>
                                      <p:to>
                                        <p:strVal val="visible"/>
                                      </p:to>
                                    </p:set>
                                    <p:animEffect transition="in" filter="strips(upRight)">
                                      <p:cBhvr>
                                        <p:cTn id="38" dur="500"/>
                                        <p:tgtEl>
                                          <p:spTgt spid="301062"/>
                                        </p:tgtEl>
                                      </p:cBhvr>
                                    </p:animEffect>
                                  </p:childTnLst>
                                </p:cTn>
                              </p:par>
                            </p:childTnLst>
                          </p:cTn>
                        </p:par>
                        <p:par>
                          <p:cTn id="39" fill="hold">
                            <p:stCondLst>
                              <p:cond delay="4000"/>
                            </p:stCondLst>
                            <p:childTnLst>
                              <p:par>
                                <p:cTn id="40" presetID="12" presetClass="entr" presetSubtype="1" fill="hold" grpId="0" nodeType="afterEffect">
                                  <p:stCondLst>
                                    <p:cond delay="0"/>
                                  </p:stCondLst>
                                  <p:childTnLst>
                                    <p:set>
                                      <p:cBhvr>
                                        <p:cTn id="41" dur="1" fill="hold">
                                          <p:stCondLst>
                                            <p:cond delay="0"/>
                                          </p:stCondLst>
                                        </p:cTn>
                                        <p:tgtEl>
                                          <p:spTgt spid="301065">
                                            <p:txEl>
                                              <p:pRg st="1" end="1"/>
                                            </p:txEl>
                                          </p:spTgt>
                                        </p:tgtEl>
                                        <p:attrNameLst>
                                          <p:attrName>style.visibility</p:attrName>
                                        </p:attrNameLst>
                                      </p:cBhvr>
                                      <p:to>
                                        <p:strVal val="visible"/>
                                      </p:to>
                                    </p:set>
                                    <p:animEffect transition="in" filter="slide(fromTop)">
                                      <p:cBhvr>
                                        <p:cTn id="42" dur="500"/>
                                        <p:tgtEl>
                                          <p:spTgt spid="301065">
                                            <p:txEl>
                                              <p:pRg st="1" end="1"/>
                                            </p:txEl>
                                          </p:spTgt>
                                        </p:tgtEl>
                                      </p:cBhvr>
                                    </p:animEffect>
                                  </p:childTnLst>
                                </p:cTn>
                              </p:par>
                            </p:childTnLst>
                          </p:cTn>
                        </p:par>
                        <p:par>
                          <p:cTn id="43" fill="hold">
                            <p:stCondLst>
                              <p:cond delay="4500"/>
                            </p:stCondLst>
                            <p:childTnLst>
                              <p:par>
                                <p:cTn id="44" presetID="12" presetClass="entr" presetSubtype="1" fill="hold" grpId="0" nodeType="afterEffect">
                                  <p:stCondLst>
                                    <p:cond delay="0"/>
                                  </p:stCondLst>
                                  <p:childTnLst>
                                    <p:set>
                                      <p:cBhvr>
                                        <p:cTn id="45" dur="1" fill="hold">
                                          <p:stCondLst>
                                            <p:cond delay="0"/>
                                          </p:stCondLst>
                                        </p:cTn>
                                        <p:tgtEl>
                                          <p:spTgt spid="301065">
                                            <p:txEl>
                                              <p:pRg st="0" end="0"/>
                                            </p:txEl>
                                          </p:spTgt>
                                        </p:tgtEl>
                                        <p:attrNameLst>
                                          <p:attrName>style.visibility</p:attrName>
                                        </p:attrNameLst>
                                      </p:cBhvr>
                                      <p:to>
                                        <p:strVal val="visible"/>
                                      </p:to>
                                    </p:set>
                                    <p:animEffect transition="in" filter="slide(fromTop)">
                                      <p:cBhvr>
                                        <p:cTn id="46" dur="500"/>
                                        <p:tgtEl>
                                          <p:spTgt spid="301065">
                                            <p:txEl>
                                              <p:pRg st="0" end="0"/>
                                            </p:txEl>
                                          </p:spTgt>
                                        </p:tgtEl>
                                      </p:cBhvr>
                                    </p:animEffect>
                                  </p:childTnLst>
                                </p:cTn>
                              </p:par>
                            </p:childTnLst>
                          </p:cTn>
                        </p:par>
                        <p:par>
                          <p:cTn id="47" fill="hold">
                            <p:stCondLst>
                              <p:cond delay="5000"/>
                            </p:stCondLst>
                            <p:childTnLst>
                              <p:par>
                                <p:cTn id="48" presetID="18" presetClass="entr" presetSubtype="6" fill="hold" grpId="0" nodeType="afterEffect">
                                  <p:stCondLst>
                                    <p:cond delay="0"/>
                                  </p:stCondLst>
                                  <p:childTnLst>
                                    <p:set>
                                      <p:cBhvr>
                                        <p:cTn id="49" dur="1" fill="hold">
                                          <p:stCondLst>
                                            <p:cond delay="0"/>
                                          </p:stCondLst>
                                        </p:cTn>
                                        <p:tgtEl>
                                          <p:spTgt spid="301081"/>
                                        </p:tgtEl>
                                        <p:attrNameLst>
                                          <p:attrName>style.visibility</p:attrName>
                                        </p:attrNameLst>
                                      </p:cBhvr>
                                      <p:to>
                                        <p:strVal val="visible"/>
                                      </p:to>
                                    </p:set>
                                    <p:animEffect transition="in" filter="strips(downRight)">
                                      <p:cBhvr>
                                        <p:cTn id="50" dur="500"/>
                                        <p:tgtEl>
                                          <p:spTgt spid="301081"/>
                                        </p:tgtEl>
                                      </p:cBhvr>
                                    </p:animEffect>
                                  </p:childTnLst>
                                </p:cTn>
                              </p:par>
                            </p:childTnLst>
                          </p:cTn>
                        </p:par>
                        <p:par>
                          <p:cTn id="51" fill="hold">
                            <p:stCondLst>
                              <p:cond delay="5500"/>
                            </p:stCondLst>
                            <p:childTnLst>
                              <p:par>
                                <p:cTn id="52" presetID="18" presetClass="entr" presetSubtype="6" fill="hold" nodeType="afterEffect">
                                  <p:stCondLst>
                                    <p:cond delay="0"/>
                                  </p:stCondLst>
                                  <p:childTnLst>
                                    <p:set>
                                      <p:cBhvr>
                                        <p:cTn id="53" dur="1" fill="hold">
                                          <p:stCondLst>
                                            <p:cond delay="0"/>
                                          </p:stCondLst>
                                        </p:cTn>
                                        <p:tgtEl>
                                          <p:spTgt spid="301063"/>
                                        </p:tgtEl>
                                        <p:attrNameLst>
                                          <p:attrName>style.visibility</p:attrName>
                                        </p:attrNameLst>
                                      </p:cBhvr>
                                      <p:to>
                                        <p:strVal val="visible"/>
                                      </p:to>
                                    </p:set>
                                    <p:animEffect transition="in" filter="strips(downRight)">
                                      <p:cBhvr>
                                        <p:cTn id="54" dur="500"/>
                                        <p:tgtEl>
                                          <p:spTgt spid="301063"/>
                                        </p:tgtEl>
                                      </p:cBhvr>
                                    </p:animEffect>
                                  </p:childTnLst>
                                </p:cTn>
                              </p:par>
                            </p:childTnLst>
                          </p:cTn>
                        </p:par>
                        <p:par>
                          <p:cTn id="55" fill="hold">
                            <p:stCondLst>
                              <p:cond delay="6000"/>
                            </p:stCondLst>
                            <p:childTnLst>
                              <p:par>
                                <p:cTn id="56" presetID="18" presetClass="entr" presetSubtype="12" fill="hold" grpId="0" nodeType="afterEffect">
                                  <p:stCondLst>
                                    <p:cond delay="0"/>
                                  </p:stCondLst>
                                  <p:childTnLst>
                                    <p:set>
                                      <p:cBhvr>
                                        <p:cTn id="57" dur="1" fill="hold">
                                          <p:stCondLst>
                                            <p:cond delay="0"/>
                                          </p:stCondLst>
                                        </p:cTn>
                                        <p:tgtEl>
                                          <p:spTgt spid="301080"/>
                                        </p:tgtEl>
                                        <p:attrNameLst>
                                          <p:attrName>style.visibility</p:attrName>
                                        </p:attrNameLst>
                                      </p:cBhvr>
                                      <p:to>
                                        <p:strVal val="visible"/>
                                      </p:to>
                                    </p:set>
                                    <p:animEffect transition="in" filter="strips(downLeft)">
                                      <p:cBhvr>
                                        <p:cTn id="58" dur="500"/>
                                        <p:tgtEl>
                                          <p:spTgt spid="301080"/>
                                        </p:tgtEl>
                                      </p:cBhvr>
                                    </p:animEffect>
                                  </p:childTnLst>
                                </p:cTn>
                              </p:par>
                            </p:childTnLst>
                          </p:cTn>
                        </p:par>
                        <p:par>
                          <p:cTn id="59" fill="hold">
                            <p:stCondLst>
                              <p:cond delay="6500"/>
                            </p:stCondLst>
                            <p:childTnLst>
                              <p:par>
                                <p:cTn id="60" presetID="18" presetClass="entr" presetSubtype="12" fill="hold" nodeType="afterEffect">
                                  <p:stCondLst>
                                    <p:cond delay="0"/>
                                  </p:stCondLst>
                                  <p:childTnLst>
                                    <p:set>
                                      <p:cBhvr>
                                        <p:cTn id="61" dur="1" fill="hold">
                                          <p:stCondLst>
                                            <p:cond delay="0"/>
                                          </p:stCondLst>
                                        </p:cTn>
                                        <p:tgtEl>
                                          <p:spTgt spid="301064"/>
                                        </p:tgtEl>
                                        <p:attrNameLst>
                                          <p:attrName>style.visibility</p:attrName>
                                        </p:attrNameLst>
                                      </p:cBhvr>
                                      <p:to>
                                        <p:strVal val="visible"/>
                                      </p:to>
                                    </p:set>
                                    <p:animEffect transition="in" filter="strips(downLeft)">
                                      <p:cBhvr>
                                        <p:cTn id="62" dur="500"/>
                                        <p:tgtEl>
                                          <p:spTgt spid="301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6" grpId="0" animBg="1"/>
      <p:bldP spid="301077" grpId="0" animBg="1"/>
      <p:bldP spid="301080" grpId="0" animBg="1"/>
      <p:bldP spid="301081" grpId="0" animBg="1"/>
      <p:bldP spid="301065" grpId="0" build="p" autoUpdateAnimBg="0" rev="1" advAuto="0"/>
      <p:bldP spid="301060" grpId="0" build="p" bldLvl="2"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219200" y="304800"/>
            <a:ext cx="9144000" cy="666750"/>
          </a:xfrm>
          <a:prstGeom prst="rect">
            <a:avLst/>
          </a:prstGeom>
          <a:noFill/>
          <a:ln>
            <a:miter lim="800000"/>
            <a:headEnd/>
            <a:tailEnd/>
          </a:ln>
        </p:spPr>
        <p:txBody>
          <a:bodyPr/>
          <a:lstStyle/>
          <a:p>
            <a:pPr algn="ctr">
              <a:defRPr/>
            </a:pPr>
            <a:r>
              <a:rPr lang="en-US" sz="3800" b="1" kern="0" dirty="0">
                <a:solidFill>
                  <a:schemeClr val="tx2"/>
                </a:solidFill>
                <a:latin typeface="+mj-lt"/>
                <a:ea typeface="+mj-ea"/>
                <a:cs typeface="+mj-cs"/>
              </a:rPr>
              <a:t>The Organisational Chart</a:t>
            </a:r>
          </a:p>
        </p:txBody>
      </p:sp>
      <p:pic>
        <p:nvPicPr>
          <p:cNvPr id="5" name="Picture 2" descr="http://igcsebusinessstudies.files.wordpress.com/2010/04/organizational-structure111-copy.gif"/>
          <p:cNvPicPr>
            <a:picLocks noChangeAspect="1" noChangeArrowheads="1"/>
          </p:cNvPicPr>
          <p:nvPr/>
        </p:nvPicPr>
        <p:blipFill>
          <a:blip r:embed="rId2" cstate="print"/>
          <a:srcRect/>
          <a:stretch>
            <a:fillRect/>
          </a:stretch>
        </p:blipFill>
        <p:spPr bwMode="auto">
          <a:xfrm>
            <a:off x="914400" y="1752600"/>
            <a:ext cx="7007225" cy="46731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1676400" y="304800"/>
            <a:ext cx="6099048" cy="9906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dirty="0" smtClean="0"/>
              <a:t>Types of Organization structure</a:t>
            </a:r>
          </a:p>
        </p:txBody>
      </p:sp>
      <p:sp>
        <p:nvSpPr>
          <p:cNvPr id="14339" name="Content Placeholder 3"/>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en-US" sz="3600" dirty="0" smtClean="0"/>
              <a:t>There can be two types of organization structure on the basis of span of control and scalar chain:</a:t>
            </a:r>
          </a:p>
          <a:p>
            <a:pPr lvl="1" algn="just" eaLnBrk="1" hangingPunct="1"/>
            <a:r>
              <a:rPr lang="en-US" sz="3200" dirty="0" smtClean="0"/>
              <a:t>Flat structure</a:t>
            </a:r>
          </a:p>
          <a:p>
            <a:pPr lvl="1" algn="just" eaLnBrk="1" hangingPunct="1"/>
            <a:r>
              <a:rPr lang="en-US" sz="3200" dirty="0" smtClean="0"/>
              <a:t>Tall structure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4" name="Rectangle 4"/>
          <p:cNvSpPr>
            <a:spLocks noGrp="1" noChangeArrowheads="1"/>
          </p:cNvSpPr>
          <p:nvPr>
            <p:ph type="title" idx="4294967295"/>
          </p:nvPr>
        </p:nvSpPr>
        <p:spPr bwMode="auto">
          <a:xfrm>
            <a:off x="0" y="838200"/>
            <a:ext cx="9144000" cy="361950"/>
          </a:xfrm>
          <a:prstGeom prst="rect">
            <a:avLst/>
          </a:prstGeom>
          <a:noFill/>
          <a:ln>
            <a:miter lim="800000"/>
            <a:headEnd/>
            <a:tailEnd/>
          </a:ln>
        </p:spPr>
        <p:txBody>
          <a:bodyPr>
            <a:normAutofit fontScale="90000"/>
          </a:bodyPr>
          <a:lstStyle/>
          <a:p>
            <a:pPr eaLnBrk="1" hangingPunct="1"/>
            <a:r>
              <a:rPr lang="en-US" sz="3400" b="1" dirty="0" smtClean="0"/>
              <a:t>Flat Organizational Structure- Horizontal</a:t>
            </a:r>
          </a:p>
        </p:txBody>
      </p:sp>
      <p:sp>
        <p:nvSpPr>
          <p:cNvPr id="250885" name="Rectangle 5"/>
          <p:cNvSpPr>
            <a:spLocks noGrp="1" noChangeArrowheads="1"/>
          </p:cNvSpPr>
          <p:nvPr>
            <p:ph idx="4294967295"/>
          </p:nvPr>
        </p:nvSpPr>
        <p:spPr bwMode="auto">
          <a:xfrm>
            <a:off x="0" y="1371600"/>
            <a:ext cx="8382000" cy="914400"/>
          </a:xfrm>
          <a:prstGeom prst="rect">
            <a:avLst/>
          </a:prstGeom>
          <a:noFill/>
          <a:ln>
            <a:miter lim="800000"/>
            <a:headEnd/>
            <a:tailEnd/>
          </a:ln>
        </p:spPr>
        <p:txBody>
          <a:bodyPr/>
          <a:lstStyle/>
          <a:p>
            <a:pPr marL="0" indent="0" eaLnBrk="1" hangingPunct="1">
              <a:buFont typeface="Wingdings" pitchFamily="2" charset="2"/>
              <a:buNone/>
            </a:pPr>
            <a:r>
              <a:rPr lang="en-US" sz="2400" dirty="0" smtClean="0"/>
              <a:t>Characteristic of decentralized companies with relatively few layers of management and relatively wide spans of control</a:t>
            </a:r>
          </a:p>
        </p:txBody>
      </p:sp>
      <p:sp>
        <p:nvSpPr>
          <p:cNvPr id="250886" name="Text Box 6"/>
          <p:cNvSpPr txBox="1">
            <a:spLocks noChangeArrowheads="1"/>
          </p:cNvSpPr>
          <p:nvPr/>
        </p:nvSpPr>
        <p:spPr bwMode="auto">
          <a:xfrm>
            <a:off x="3695700" y="2209800"/>
            <a:ext cx="3505200" cy="519113"/>
          </a:xfrm>
          <a:prstGeom prst="rect">
            <a:avLst/>
          </a:prstGeom>
          <a:noFill/>
          <a:ln w="9525">
            <a:noFill/>
            <a:miter lim="800000"/>
            <a:headEnd/>
            <a:tailEnd/>
          </a:ln>
        </p:spPr>
        <p:txBody>
          <a:bodyPr>
            <a:spAutoFit/>
          </a:bodyPr>
          <a:lstStyle/>
          <a:p>
            <a:pPr algn="ctr">
              <a:spcBef>
                <a:spcPct val="50000"/>
              </a:spcBef>
            </a:pPr>
            <a:r>
              <a:rPr lang="en-US" sz="2800">
                <a:latin typeface="Arial Narrow" pitchFamily="34" charset="0"/>
              </a:rPr>
              <a:t>Typical Law Firm</a:t>
            </a:r>
          </a:p>
        </p:txBody>
      </p:sp>
      <p:grpSp>
        <p:nvGrpSpPr>
          <p:cNvPr id="2" name="Group 63"/>
          <p:cNvGrpSpPr>
            <a:grpSpLocks/>
          </p:cNvGrpSpPr>
          <p:nvPr/>
        </p:nvGrpSpPr>
        <p:grpSpPr bwMode="auto">
          <a:xfrm>
            <a:off x="381000" y="2971800"/>
            <a:ext cx="5334000" cy="533400"/>
            <a:chOff x="240" y="1872"/>
            <a:chExt cx="3360" cy="336"/>
          </a:xfrm>
        </p:grpSpPr>
        <p:sp>
          <p:nvSpPr>
            <p:cNvPr id="15405" name="Rectangle 7"/>
            <p:cNvSpPr>
              <a:spLocks noChangeArrowheads="1"/>
            </p:cNvSpPr>
            <p:nvPr/>
          </p:nvSpPr>
          <p:spPr bwMode="auto">
            <a:xfrm>
              <a:off x="3264" y="1872"/>
              <a:ext cx="336" cy="336"/>
            </a:xfrm>
            <a:prstGeom prst="rect">
              <a:avLst/>
            </a:prstGeom>
            <a:solidFill>
              <a:srgbClr val="FF9900"/>
            </a:solidFill>
            <a:ln w="9525">
              <a:solidFill>
                <a:schemeClr val="tx1"/>
              </a:solidFill>
              <a:miter lim="800000"/>
              <a:headEnd/>
              <a:tailEnd/>
            </a:ln>
          </p:spPr>
          <p:txBody>
            <a:bodyPr wrap="none" anchor="ctr"/>
            <a:lstStyle/>
            <a:p>
              <a:endParaRPr lang="en-US" sz="1800">
                <a:latin typeface="Corbel" pitchFamily="34" charset="0"/>
              </a:endParaRPr>
            </a:p>
          </p:txBody>
        </p:sp>
        <p:sp>
          <p:nvSpPr>
            <p:cNvPr id="15406" name="Text Box 42"/>
            <p:cNvSpPr txBox="1">
              <a:spLocks noChangeArrowheads="1"/>
            </p:cNvSpPr>
            <p:nvPr/>
          </p:nvSpPr>
          <p:spPr bwMode="auto">
            <a:xfrm>
              <a:off x="240" y="1896"/>
              <a:ext cx="1104" cy="252"/>
            </a:xfrm>
            <a:prstGeom prst="rect">
              <a:avLst/>
            </a:prstGeom>
            <a:noFill/>
            <a:ln w="9525">
              <a:noFill/>
              <a:miter lim="800000"/>
              <a:headEnd/>
              <a:tailEnd/>
            </a:ln>
          </p:spPr>
          <p:txBody>
            <a:bodyPr>
              <a:spAutoFit/>
            </a:bodyPr>
            <a:lstStyle/>
            <a:p>
              <a:pPr>
                <a:spcBef>
                  <a:spcPct val="50000"/>
                </a:spcBef>
              </a:pPr>
              <a:r>
                <a:rPr lang="en-US">
                  <a:latin typeface="Arial Narrow" pitchFamily="34" charset="0"/>
                </a:rPr>
                <a:t>Chief Partner</a:t>
              </a:r>
            </a:p>
          </p:txBody>
        </p:sp>
      </p:grpSp>
      <p:grpSp>
        <p:nvGrpSpPr>
          <p:cNvPr id="3" name="Group 62"/>
          <p:cNvGrpSpPr>
            <a:grpSpLocks/>
          </p:cNvGrpSpPr>
          <p:nvPr/>
        </p:nvGrpSpPr>
        <p:grpSpPr bwMode="auto">
          <a:xfrm>
            <a:off x="381000" y="3505200"/>
            <a:ext cx="7467600" cy="1196975"/>
            <a:chOff x="240" y="2208"/>
            <a:chExt cx="4704" cy="754"/>
          </a:xfrm>
        </p:grpSpPr>
        <p:sp>
          <p:nvSpPr>
            <p:cNvPr id="15398" name="Rectangle 8"/>
            <p:cNvSpPr>
              <a:spLocks noChangeArrowheads="1"/>
            </p:cNvSpPr>
            <p:nvPr/>
          </p:nvSpPr>
          <p:spPr bwMode="auto">
            <a:xfrm>
              <a:off x="1920" y="2626"/>
              <a:ext cx="336" cy="336"/>
            </a:xfrm>
            <a:prstGeom prst="rect">
              <a:avLst/>
            </a:prstGeom>
            <a:solidFill>
              <a:schemeClr val="tx2"/>
            </a:solidFill>
            <a:ln w="9525">
              <a:solidFill>
                <a:schemeClr val="tx1"/>
              </a:solidFill>
              <a:miter lim="800000"/>
              <a:headEnd/>
              <a:tailEnd/>
            </a:ln>
          </p:spPr>
          <p:txBody>
            <a:bodyPr wrap="none" anchor="ctr"/>
            <a:lstStyle/>
            <a:p>
              <a:endParaRPr lang="en-US" sz="1800">
                <a:latin typeface="Corbel" pitchFamily="34" charset="0"/>
              </a:endParaRPr>
            </a:p>
          </p:txBody>
        </p:sp>
        <p:sp>
          <p:nvSpPr>
            <p:cNvPr id="15399" name="Rectangle 11"/>
            <p:cNvSpPr>
              <a:spLocks noChangeArrowheads="1"/>
            </p:cNvSpPr>
            <p:nvPr/>
          </p:nvSpPr>
          <p:spPr bwMode="auto">
            <a:xfrm>
              <a:off x="3264" y="2626"/>
              <a:ext cx="336" cy="336"/>
            </a:xfrm>
            <a:prstGeom prst="rect">
              <a:avLst/>
            </a:prstGeom>
            <a:solidFill>
              <a:schemeClr val="tx2"/>
            </a:solidFill>
            <a:ln w="9525">
              <a:solidFill>
                <a:schemeClr val="tx1"/>
              </a:solidFill>
              <a:miter lim="800000"/>
              <a:headEnd/>
              <a:tailEnd/>
            </a:ln>
          </p:spPr>
          <p:txBody>
            <a:bodyPr wrap="none" anchor="ctr"/>
            <a:lstStyle/>
            <a:p>
              <a:endParaRPr lang="en-US" sz="1800">
                <a:latin typeface="Corbel" pitchFamily="34" charset="0"/>
              </a:endParaRPr>
            </a:p>
          </p:txBody>
        </p:sp>
        <p:sp>
          <p:nvSpPr>
            <p:cNvPr id="15400" name="Rectangle 12"/>
            <p:cNvSpPr>
              <a:spLocks noChangeArrowheads="1"/>
            </p:cNvSpPr>
            <p:nvPr/>
          </p:nvSpPr>
          <p:spPr bwMode="auto">
            <a:xfrm>
              <a:off x="4608" y="2626"/>
              <a:ext cx="336" cy="336"/>
            </a:xfrm>
            <a:prstGeom prst="rect">
              <a:avLst/>
            </a:prstGeom>
            <a:solidFill>
              <a:schemeClr val="tx2"/>
            </a:solidFill>
            <a:ln w="9525">
              <a:solidFill>
                <a:schemeClr val="tx1"/>
              </a:solidFill>
              <a:miter lim="800000"/>
              <a:headEnd/>
              <a:tailEnd/>
            </a:ln>
          </p:spPr>
          <p:txBody>
            <a:bodyPr wrap="none" anchor="ctr"/>
            <a:lstStyle/>
            <a:p>
              <a:endParaRPr lang="en-US" sz="1800">
                <a:latin typeface="Corbel" pitchFamily="34" charset="0"/>
              </a:endParaRPr>
            </a:p>
          </p:txBody>
        </p:sp>
        <p:sp>
          <p:nvSpPr>
            <p:cNvPr id="15401" name="Text Box 44"/>
            <p:cNvSpPr txBox="1">
              <a:spLocks noChangeArrowheads="1"/>
            </p:cNvSpPr>
            <p:nvPr/>
          </p:nvSpPr>
          <p:spPr bwMode="auto">
            <a:xfrm>
              <a:off x="240" y="2650"/>
              <a:ext cx="1104" cy="252"/>
            </a:xfrm>
            <a:prstGeom prst="rect">
              <a:avLst/>
            </a:prstGeom>
            <a:noFill/>
            <a:ln w="9525">
              <a:noFill/>
              <a:miter lim="800000"/>
              <a:headEnd/>
              <a:tailEnd/>
            </a:ln>
          </p:spPr>
          <p:txBody>
            <a:bodyPr>
              <a:spAutoFit/>
            </a:bodyPr>
            <a:lstStyle/>
            <a:p>
              <a:pPr>
                <a:spcBef>
                  <a:spcPct val="50000"/>
                </a:spcBef>
              </a:pPr>
              <a:r>
                <a:rPr lang="en-US">
                  <a:latin typeface="Arial Narrow" pitchFamily="34" charset="0"/>
                </a:rPr>
                <a:t>Partners</a:t>
              </a:r>
            </a:p>
          </p:txBody>
        </p:sp>
        <p:cxnSp>
          <p:nvCxnSpPr>
            <p:cNvPr id="15402" name="AutoShape 46"/>
            <p:cNvCxnSpPr>
              <a:cxnSpLocks noChangeShapeType="1"/>
              <a:stCxn id="15405" idx="2"/>
              <a:endCxn id="15399" idx="0"/>
            </p:cNvCxnSpPr>
            <p:nvPr/>
          </p:nvCxnSpPr>
          <p:spPr bwMode="auto">
            <a:xfrm>
              <a:off x="3432" y="2208"/>
              <a:ext cx="0" cy="418"/>
            </a:xfrm>
            <a:prstGeom prst="straightConnector1">
              <a:avLst/>
            </a:prstGeom>
            <a:noFill/>
            <a:ln w="9525">
              <a:solidFill>
                <a:schemeClr val="tx1"/>
              </a:solidFill>
              <a:round/>
              <a:headEnd/>
              <a:tailEnd/>
            </a:ln>
          </p:spPr>
        </p:cxnSp>
        <p:cxnSp>
          <p:nvCxnSpPr>
            <p:cNvPr id="15403" name="AutoShape 47"/>
            <p:cNvCxnSpPr>
              <a:cxnSpLocks noChangeShapeType="1"/>
              <a:stCxn id="15405" idx="2"/>
              <a:endCxn id="15398" idx="0"/>
            </p:cNvCxnSpPr>
            <p:nvPr/>
          </p:nvCxnSpPr>
          <p:spPr bwMode="auto">
            <a:xfrm rot="5400000">
              <a:off x="2551" y="1745"/>
              <a:ext cx="418" cy="1344"/>
            </a:xfrm>
            <a:prstGeom prst="bentConnector3">
              <a:avLst>
                <a:gd name="adj1" fmla="val 50000"/>
              </a:avLst>
            </a:prstGeom>
            <a:noFill/>
            <a:ln w="9525">
              <a:solidFill>
                <a:schemeClr val="tx1"/>
              </a:solidFill>
              <a:miter lim="800000"/>
              <a:headEnd/>
              <a:tailEnd/>
            </a:ln>
          </p:spPr>
        </p:cxnSp>
        <p:cxnSp>
          <p:nvCxnSpPr>
            <p:cNvPr id="15404" name="AutoShape 48"/>
            <p:cNvCxnSpPr>
              <a:cxnSpLocks noChangeShapeType="1"/>
              <a:stCxn id="15405" idx="2"/>
              <a:endCxn id="15400" idx="0"/>
            </p:cNvCxnSpPr>
            <p:nvPr/>
          </p:nvCxnSpPr>
          <p:spPr bwMode="auto">
            <a:xfrm rot="16200000" flipH="1">
              <a:off x="3895" y="1745"/>
              <a:ext cx="418" cy="1344"/>
            </a:xfrm>
            <a:prstGeom prst="bentConnector3">
              <a:avLst>
                <a:gd name="adj1" fmla="val 50000"/>
              </a:avLst>
            </a:prstGeom>
            <a:noFill/>
            <a:ln w="9525">
              <a:solidFill>
                <a:schemeClr val="tx1"/>
              </a:solidFill>
              <a:miter lim="800000"/>
              <a:headEnd/>
              <a:tailEnd/>
            </a:ln>
          </p:spPr>
        </p:cxnSp>
      </p:grpSp>
      <p:grpSp>
        <p:nvGrpSpPr>
          <p:cNvPr id="4" name="Group 61"/>
          <p:cNvGrpSpPr>
            <a:grpSpLocks/>
          </p:cNvGrpSpPr>
          <p:nvPr/>
        </p:nvGrpSpPr>
        <p:grpSpPr bwMode="auto">
          <a:xfrm>
            <a:off x="381000" y="4724400"/>
            <a:ext cx="8153400" cy="1114425"/>
            <a:chOff x="240" y="2962"/>
            <a:chExt cx="5136" cy="702"/>
          </a:xfrm>
        </p:grpSpPr>
        <p:grpSp>
          <p:nvGrpSpPr>
            <p:cNvPr id="5" name="Group 20"/>
            <p:cNvGrpSpPr>
              <a:grpSpLocks/>
            </p:cNvGrpSpPr>
            <p:nvPr/>
          </p:nvGrpSpPr>
          <p:grpSpPr bwMode="auto">
            <a:xfrm>
              <a:off x="1488" y="3417"/>
              <a:ext cx="1200" cy="247"/>
              <a:chOff x="672" y="3168"/>
              <a:chExt cx="1632" cy="336"/>
            </a:xfrm>
          </p:grpSpPr>
          <p:sp>
            <p:nvSpPr>
              <p:cNvPr id="15394" name="Rectangle 16"/>
              <p:cNvSpPr>
                <a:spLocks noChangeArrowheads="1"/>
              </p:cNvSpPr>
              <p:nvPr/>
            </p:nvSpPr>
            <p:spPr bwMode="auto">
              <a:xfrm>
                <a:off x="672" y="3168"/>
                <a:ext cx="336" cy="336"/>
              </a:xfrm>
              <a:prstGeom prst="rect">
                <a:avLst/>
              </a:prstGeom>
              <a:solidFill>
                <a:schemeClr val="accent1"/>
              </a:solidFill>
              <a:ln w="9525">
                <a:solidFill>
                  <a:schemeClr val="tx1"/>
                </a:solidFill>
                <a:miter lim="800000"/>
                <a:headEnd/>
                <a:tailEnd/>
              </a:ln>
            </p:spPr>
            <p:txBody>
              <a:bodyPr wrap="none" anchor="ctr"/>
              <a:lstStyle/>
              <a:p>
                <a:endParaRPr lang="en-US" sz="1800">
                  <a:latin typeface="Corbel" pitchFamily="34" charset="0"/>
                </a:endParaRPr>
              </a:p>
            </p:txBody>
          </p:sp>
          <p:sp>
            <p:nvSpPr>
              <p:cNvPr id="15395" name="Rectangle 17"/>
              <p:cNvSpPr>
                <a:spLocks noChangeArrowheads="1"/>
              </p:cNvSpPr>
              <p:nvPr/>
            </p:nvSpPr>
            <p:spPr bwMode="auto">
              <a:xfrm>
                <a:off x="1104" y="3168"/>
                <a:ext cx="336" cy="336"/>
              </a:xfrm>
              <a:prstGeom prst="rect">
                <a:avLst/>
              </a:prstGeom>
              <a:solidFill>
                <a:schemeClr val="accent1"/>
              </a:solidFill>
              <a:ln w="9525">
                <a:solidFill>
                  <a:schemeClr val="tx1"/>
                </a:solidFill>
                <a:miter lim="800000"/>
                <a:headEnd/>
                <a:tailEnd/>
              </a:ln>
            </p:spPr>
            <p:txBody>
              <a:bodyPr wrap="none" anchor="ctr"/>
              <a:lstStyle/>
              <a:p>
                <a:endParaRPr lang="en-US" sz="1800">
                  <a:latin typeface="Corbel" pitchFamily="34" charset="0"/>
                </a:endParaRPr>
              </a:p>
            </p:txBody>
          </p:sp>
          <p:sp>
            <p:nvSpPr>
              <p:cNvPr id="15396" name="Rectangle 18"/>
              <p:cNvSpPr>
                <a:spLocks noChangeArrowheads="1"/>
              </p:cNvSpPr>
              <p:nvPr/>
            </p:nvSpPr>
            <p:spPr bwMode="auto">
              <a:xfrm>
                <a:off x="1536" y="3168"/>
                <a:ext cx="336" cy="336"/>
              </a:xfrm>
              <a:prstGeom prst="rect">
                <a:avLst/>
              </a:prstGeom>
              <a:solidFill>
                <a:schemeClr val="accent1"/>
              </a:solidFill>
              <a:ln w="9525">
                <a:solidFill>
                  <a:schemeClr val="tx1"/>
                </a:solidFill>
                <a:miter lim="800000"/>
                <a:headEnd/>
                <a:tailEnd/>
              </a:ln>
            </p:spPr>
            <p:txBody>
              <a:bodyPr wrap="none" anchor="ctr"/>
              <a:lstStyle/>
              <a:p>
                <a:endParaRPr lang="en-US" sz="1800">
                  <a:latin typeface="Corbel" pitchFamily="34" charset="0"/>
                </a:endParaRPr>
              </a:p>
            </p:txBody>
          </p:sp>
          <p:sp>
            <p:nvSpPr>
              <p:cNvPr id="15397" name="Rectangle 19"/>
              <p:cNvSpPr>
                <a:spLocks noChangeArrowheads="1"/>
              </p:cNvSpPr>
              <p:nvPr/>
            </p:nvSpPr>
            <p:spPr bwMode="auto">
              <a:xfrm>
                <a:off x="1968" y="3168"/>
                <a:ext cx="336" cy="336"/>
              </a:xfrm>
              <a:prstGeom prst="rect">
                <a:avLst/>
              </a:prstGeom>
              <a:solidFill>
                <a:schemeClr val="accent1"/>
              </a:solidFill>
              <a:ln w="9525">
                <a:solidFill>
                  <a:schemeClr val="tx1"/>
                </a:solidFill>
                <a:miter lim="800000"/>
                <a:headEnd/>
                <a:tailEnd/>
              </a:ln>
            </p:spPr>
            <p:txBody>
              <a:bodyPr wrap="none" anchor="ctr"/>
              <a:lstStyle/>
              <a:p>
                <a:endParaRPr lang="en-US" sz="1800">
                  <a:latin typeface="Corbel" pitchFamily="34" charset="0"/>
                </a:endParaRPr>
              </a:p>
            </p:txBody>
          </p:sp>
        </p:grpSp>
        <p:grpSp>
          <p:nvGrpSpPr>
            <p:cNvPr id="6" name="Group 21"/>
            <p:cNvGrpSpPr>
              <a:grpSpLocks/>
            </p:cNvGrpSpPr>
            <p:nvPr/>
          </p:nvGrpSpPr>
          <p:grpSpPr bwMode="auto">
            <a:xfrm>
              <a:off x="2832" y="3417"/>
              <a:ext cx="1200" cy="247"/>
              <a:chOff x="672" y="3168"/>
              <a:chExt cx="1632" cy="336"/>
            </a:xfrm>
          </p:grpSpPr>
          <p:sp>
            <p:nvSpPr>
              <p:cNvPr id="15390" name="Rectangle 22"/>
              <p:cNvSpPr>
                <a:spLocks noChangeArrowheads="1"/>
              </p:cNvSpPr>
              <p:nvPr/>
            </p:nvSpPr>
            <p:spPr bwMode="auto">
              <a:xfrm>
                <a:off x="672" y="3168"/>
                <a:ext cx="336" cy="336"/>
              </a:xfrm>
              <a:prstGeom prst="rect">
                <a:avLst/>
              </a:prstGeom>
              <a:solidFill>
                <a:schemeClr val="accent1"/>
              </a:solidFill>
              <a:ln w="9525">
                <a:solidFill>
                  <a:schemeClr val="tx1"/>
                </a:solidFill>
                <a:miter lim="800000"/>
                <a:headEnd/>
                <a:tailEnd/>
              </a:ln>
            </p:spPr>
            <p:txBody>
              <a:bodyPr wrap="none" anchor="ctr"/>
              <a:lstStyle/>
              <a:p>
                <a:endParaRPr lang="en-US" sz="1800">
                  <a:latin typeface="Corbel" pitchFamily="34" charset="0"/>
                </a:endParaRPr>
              </a:p>
            </p:txBody>
          </p:sp>
          <p:sp>
            <p:nvSpPr>
              <p:cNvPr id="15391" name="Rectangle 23"/>
              <p:cNvSpPr>
                <a:spLocks noChangeArrowheads="1"/>
              </p:cNvSpPr>
              <p:nvPr/>
            </p:nvSpPr>
            <p:spPr bwMode="auto">
              <a:xfrm>
                <a:off x="1104" y="3168"/>
                <a:ext cx="336" cy="336"/>
              </a:xfrm>
              <a:prstGeom prst="rect">
                <a:avLst/>
              </a:prstGeom>
              <a:solidFill>
                <a:schemeClr val="accent1"/>
              </a:solidFill>
              <a:ln w="9525">
                <a:solidFill>
                  <a:schemeClr val="tx1"/>
                </a:solidFill>
                <a:miter lim="800000"/>
                <a:headEnd/>
                <a:tailEnd/>
              </a:ln>
            </p:spPr>
            <p:txBody>
              <a:bodyPr wrap="none" anchor="ctr"/>
              <a:lstStyle/>
              <a:p>
                <a:endParaRPr lang="en-US" sz="1800">
                  <a:latin typeface="Corbel" pitchFamily="34" charset="0"/>
                </a:endParaRPr>
              </a:p>
            </p:txBody>
          </p:sp>
          <p:sp>
            <p:nvSpPr>
              <p:cNvPr id="15392" name="Rectangle 24"/>
              <p:cNvSpPr>
                <a:spLocks noChangeArrowheads="1"/>
              </p:cNvSpPr>
              <p:nvPr/>
            </p:nvSpPr>
            <p:spPr bwMode="auto">
              <a:xfrm>
                <a:off x="1536" y="3168"/>
                <a:ext cx="336" cy="336"/>
              </a:xfrm>
              <a:prstGeom prst="rect">
                <a:avLst/>
              </a:prstGeom>
              <a:solidFill>
                <a:schemeClr val="accent1"/>
              </a:solidFill>
              <a:ln w="9525">
                <a:solidFill>
                  <a:schemeClr val="tx1"/>
                </a:solidFill>
                <a:miter lim="800000"/>
                <a:headEnd/>
                <a:tailEnd/>
              </a:ln>
            </p:spPr>
            <p:txBody>
              <a:bodyPr wrap="none" anchor="ctr"/>
              <a:lstStyle/>
              <a:p>
                <a:endParaRPr lang="en-US" sz="1800">
                  <a:latin typeface="Corbel" pitchFamily="34" charset="0"/>
                </a:endParaRPr>
              </a:p>
            </p:txBody>
          </p:sp>
          <p:sp>
            <p:nvSpPr>
              <p:cNvPr id="15393" name="Rectangle 25"/>
              <p:cNvSpPr>
                <a:spLocks noChangeArrowheads="1"/>
              </p:cNvSpPr>
              <p:nvPr/>
            </p:nvSpPr>
            <p:spPr bwMode="auto">
              <a:xfrm>
                <a:off x="1968" y="3168"/>
                <a:ext cx="336" cy="336"/>
              </a:xfrm>
              <a:prstGeom prst="rect">
                <a:avLst/>
              </a:prstGeom>
              <a:solidFill>
                <a:schemeClr val="accent1"/>
              </a:solidFill>
              <a:ln w="9525">
                <a:solidFill>
                  <a:schemeClr val="tx1"/>
                </a:solidFill>
                <a:miter lim="800000"/>
                <a:headEnd/>
                <a:tailEnd/>
              </a:ln>
            </p:spPr>
            <p:txBody>
              <a:bodyPr wrap="none" anchor="ctr"/>
              <a:lstStyle/>
              <a:p>
                <a:endParaRPr lang="en-US" sz="1800">
                  <a:latin typeface="Corbel" pitchFamily="34" charset="0"/>
                </a:endParaRPr>
              </a:p>
            </p:txBody>
          </p:sp>
        </p:grpSp>
        <p:grpSp>
          <p:nvGrpSpPr>
            <p:cNvPr id="7" name="Group 26"/>
            <p:cNvGrpSpPr>
              <a:grpSpLocks/>
            </p:cNvGrpSpPr>
            <p:nvPr/>
          </p:nvGrpSpPr>
          <p:grpSpPr bwMode="auto">
            <a:xfrm>
              <a:off x="4176" y="3417"/>
              <a:ext cx="1200" cy="247"/>
              <a:chOff x="672" y="3168"/>
              <a:chExt cx="1632" cy="336"/>
            </a:xfrm>
          </p:grpSpPr>
          <p:sp>
            <p:nvSpPr>
              <p:cNvPr id="15386" name="Rectangle 27"/>
              <p:cNvSpPr>
                <a:spLocks noChangeArrowheads="1"/>
              </p:cNvSpPr>
              <p:nvPr/>
            </p:nvSpPr>
            <p:spPr bwMode="auto">
              <a:xfrm>
                <a:off x="672" y="3168"/>
                <a:ext cx="336" cy="336"/>
              </a:xfrm>
              <a:prstGeom prst="rect">
                <a:avLst/>
              </a:prstGeom>
              <a:solidFill>
                <a:schemeClr val="accent1"/>
              </a:solidFill>
              <a:ln w="9525">
                <a:solidFill>
                  <a:schemeClr val="tx1"/>
                </a:solidFill>
                <a:miter lim="800000"/>
                <a:headEnd/>
                <a:tailEnd/>
              </a:ln>
            </p:spPr>
            <p:txBody>
              <a:bodyPr wrap="none" anchor="ctr"/>
              <a:lstStyle/>
              <a:p>
                <a:endParaRPr lang="en-US" sz="1800">
                  <a:latin typeface="Corbel" pitchFamily="34" charset="0"/>
                </a:endParaRPr>
              </a:p>
            </p:txBody>
          </p:sp>
          <p:sp>
            <p:nvSpPr>
              <p:cNvPr id="15387" name="Rectangle 28"/>
              <p:cNvSpPr>
                <a:spLocks noChangeArrowheads="1"/>
              </p:cNvSpPr>
              <p:nvPr/>
            </p:nvSpPr>
            <p:spPr bwMode="auto">
              <a:xfrm>
                <a:off x="1104" y="3168"/>
                <a:ext cx="336" cy="336"/>
              </a:xfrm>
              <a:prstGeom prst="rect">
                <a:avLst/>
              </a:prstGeom>
              <a:solidFill>
                <a:schemeClr val="accent1"/>
              </a:solidFill>
              <a:ln w="9525">
                <a:solidFill>
                  <a:schemeClr val="tx1"/>
                </a:solidFill>
                <a:miter lim="800000"/>
                <a:headEnd/>
                <a:tailEnd/>
              </a:ln>
            </p:spPr>
            <p:txBody>
              <a:bodyPr wrap="none" anchor="ctr"/>
              <a:lstStyle/>
              <a:p>
                <a:endParaRPr lang="en-US" sz="1800">
                  <a:latin typeface="Corbel" pitchFamily="34" charset="0"/>
                </a:endParaRPr>
              </a:p>
            </p:txBody>
          </p:sp>
          <p:sp>
            <p:nvSpPr>
              <p:cNvPr id="15388" name="Rectangle 29"/>
              <p:cNvSpPr>
                <a:spLocks noChangeArrowheads="1"/>
              </p:cNvSpPr>
              <p:nvPr/>
            </p:nvSpPr>
            <p:spPr bwMode="auto">
              <a:xfrm>
                <a:off x="1536" y="3168"/>
                <a:ext cx="336" cy="336"/>
              </a:xfrm>
              <a:prstGeom prst="rect">
                <a:avLst/>
              </a:prstGeom>
              <a:solidFill>
                <a:schemeClr val="accent1"/>
              </a:solidFill>
              <a:ln w="9525">
                <a:solidFill>
                  <a:schemeClr val="tx1"/>
                </a:solidFill>
                <a:miter lim="800000"/>
                <a:headEnd/>
                <a:tailEnd/>
              </a:ln>
            </p:spPr>
            <p:txBody>
              <a:bodyPr wrap="none" anchor="ctr"/>
              <a:lstStyle/>
              <a:p>
                <a:endParaRPr lang="en-US" sz="1800">
                  <a:latin typeface="Corbel" pitchFamily="34" charset="0"/>
                </a:endParaRPr>
              </a:p>
            </p:txBody>
          </p:sp>
          <p:sp>
            <p:nvSpPr>
              <p:cNvPr id="15389" name="Rectangle 30"/>
              <p:cNvSpPr>
                <a:spLocks noChangeArrowheads="1"/>
              </p:cNvSpPr>
              <p:nvPr/>
            </p:nvSpPr>
            <p:spPr bwMode="auto">
              <a:xfrm>
                <a:off x="1968" y="3168"/>
                <a:ext cx="336" cy="336"/>
              </a:xfrm>
              <a:prstGeom prst="rect">
                <a:avLst/>
              </a:prstGeom>
              <a:solidFill>
                <a:schemeClr val="accent1"/>
              </a:solidFill>
              <a:ln w="9525">
                <a:solidFill>
                  <a:schemeClr val="tx1"/>
                </a:solidFill>
                <a:miter lim="800000"/>
                <a:headEnd/>
                <a:tailEnd/>
              </a:ln>
            </p:spPr>
            <p:txBody>
              <a:bodyPr wrap="none" anchor="ctr"/>
              <a:lstStyle/>
              <a:p>
                <a:endParaRPr lang="en-US" sz="1800">
                  <a:latin typeface="Corbel" pitchFamily="34" charset="0"/>
                </a:endParaRPr>
              </a:p>
            </p:txBody>
          </p:sp>
        </p:grpSp>
        <p:sp>
          <p:nvSpPr>
            <p:cNvPr id="15373" name="Text Box 45"/>
            <p:cNvSpPr txBox="1">
              <a:spLocks noChangeArrowheads="1"/>
            </p:cNvSpPr>
            <p:nvPr/>
          </p:nvSpPr>
          <p:spPr bwMode="auto">
            <a:xfrm>
              <a:off x="240" y="3396"/>
              <a:ext cx="1104" cy="252"/>
            </a:xfrm>
            <a:prstGeom prst="rect">
              <a:avLst/>
            </a:prstGeom>
            <a:noFill/>
            <a:ln w="9525">
              <a:noFill/>
              <a:miter lim="800000"/>
              <a:headEnd/>
              <a:tailEnd/>
            </a:ln>
          </p:spPr>
          <p:txBody>
            <a:bodyPr>
              <a:spAutoFit/>
            </a:bodyPr>
            <a:lstStyle/>
            <a:p>
              <a:pPr>
                <a:spcBef>
                  <a:spcPct val="50000"/>
                </a:spcBef>
              </a:pPr>
              <a:r>
                <a:rPr lang="en-US">
                  <a:solidFill>
                    <a:srgbClr val="000000"/>
                  </a:solidFill>
                  <a:latin typeface="Arial Narrow" pitchFamily="34" charset="0"/>
                </a:rPr>
                <a:t>Associates</a:t>
              </a:r>
            </a:p>
          </p:txBody>
        </p:sp>
        <p:cxnSp>
          <p:nvCxnSpPr>
            <p:cNvPr id="15374" name="AutoShape 49"/>
            <p:cNvCxnSpPr>
              <a:cxnSpLocks noChangeShapeType="1"/>
              <a:stCxn id="15398" idx="2"/>
              <a:endCxn id="15394" idx="0"/>
            </p:cNvCxnSpPr>
            <p:nvPr/>
          </p:nvCxnSpPr>
          <p:spPr bwMode="auto">
            <a:xfrm rot="5400000">
              <a:off x="1622" y="2952"/>
              <a:ext cx="455" cy="476"/>
            </a:xfrm>
            <a:prstGeom prst="bentConnector3">
              <a:avLst>
                <a:gd name="adj1" fmla="val 49889"/>
              </a:avLst>
            </a:prstGeom>
            <a:noFill/>
            <a:ln w="9525">
              <a:solidFill>
                <a:schemeClr val="tx1"/>
              </a:solidFill>
              <a:miter lim="800000"/>
              <a:headEnd/>
              <a:tailEnd/>
            </a:ln>
          </p:spPr>
        </p:cxnSp>
        <p:cxnSp>
          <p:nvCxnSpPr>
            <p:cNvPr id="15375" name="AutoShape 50"/>
            <p:cNvCxnSpPr>
              <a:cxnSpLocks noChangeShapeType="1"/>
              <a:stCxn id="15398" idx="2"/>
              <a:endCxn id="15395" idx="0"/>
            </p:cNvCxnSpPr>
            <p:nvPr/>
          </p:nvCxnSpPr>
          <p:spPr bwMode="auto">
            <a:xfrm rot="5400000">
              <a:off x="1781" y="3111"/>
              <a:ext cx="455" cy="158"/>
            </a:xfrm>
            <a:prstGeom prst="bentConnector3">
              <a:avLst>
                <a:gd name="adj1" fmla="val 49889"/>
              </a:avLst>
            </a:prstGeom>
            <a:noFill/>
            <a:ln w="9525">
              <a:solidFill>
                <a:schemeClr val="tx1"/>
              </a:solidFill>
              <a:miter lim="800000"/>
              <a:headEnd/>
              <a:tailEnd/>
            </a:ln>
          </p:spPr>
        </p:cxnSp>
        <p:cxnSp>
          <p:nvCxnSpPr>
            <p:cNvPr id="15376" name="AutoShape 51"/>
            <p:cNvCxnSpPr>
              <a:cxnSpLocks noChangeShapeType="1"/>
              <a:stCxn id="15398" idx="2"/>
              <a:endCxn id="15396" idx="0"/>
            </p:cNvCxnSpPr>
            <p:nvPr/>
          </p:nvCxnSpPr>
          <p:spPr bwMode="auto">
            <a:xfrm rot="16200000" flipH="1">
              <a:off x="1940" y="3110"/>
              <a:ext cx="455" cy="159"/>
            </a:xfrm>
            <a:prstGeom prst="bentConnector3">
              <a:avLst>
                <a:gd name="adj1" fmla="val 49889"/>
              </a:avLst>
            </a:prstGeom>
            <a:noFill/>
            <a:ln w="9525">
              <a:solidFill>
                <a:schemeClr val="tx1"/>
              </a:solidFill>
              <a:miter lim="800000"/>
              <a:headEnd/>
              <a:tailEnd/>
            </a:ln>
          </p:spPr>
        </p:cxnSp>
        <p:cxnSp>
          <p:nvCxnSpPr>
            <p:cNvPr id="15377" name="AutoShape 52"/>
            <p:cNvCxnSpPr>
              <a:cxnSpLocks noChangeShapeType="1"/>
              <a:stCxn id="15398" idx="2"/>
              <a:endCxn id="15397" idx="0"/>
            </p:cNvCxnSpPr>
            <p:nvPr/>
          </p:nvCxnSpPr>
          <p:spPr bwMode="auto">
            <a:xfrm rot="16200000" flipH="1">
              <a:off x="2099" y="2951"/>
              <a:ext cx="455" cy="477"/>
            </a:xfrm>
            <a:prstGeom prst="bentConnector3">
              <a:avLst>
                <a:gd name="adj1" fmla="val 49889"/>
              </a:avLst>
            </a:prstGeom>
            <a:noFill/>
            <a:ln w="9525">
              <a:solidFill>
                <a:schemeClr val="tx1"/>
              </a:solidFill>
              <a:miter lim="800000"/>
              <a:headEnd/>
              <a:tailEnd/>
            </a:ln>
          </p:spPr>
        </p:cxnSp>
        <p:cxnSp>
          <p:nvCxnSpPr>
            <p:cNvPr id="15378" name="AutoShape 53"/>
            <p:cNvCxnSpPr>
              <a:cxnSpLocks noChangeShapeType="1"/>
              <a:stCxn id="15399" idx="2"/>
              <a:endCxn id="15390" idx="0"/>
            </p:cNvCxnSpPr>
            <p:nvPr/>
          </p:nvCxnSpPr>
          <p:spPr bwMode="auto">
            <a:xfrm rot="5400000">
              <a:off x="2966" y="2952"/>
              <a:ext cx="455" cy="476"/>
            </a:xfrm>
            <a:prstGeom prst="bentConnector3">
              <a:avLst>
                <a:gd name="adj1" fmla="val 49889"/>
              </a:avLst>
            </a:prstGeom>
            <a:noFill/>
            <a:ln w="9525">
              <a:solidFill>
                <a:schemeClr val="tx1"/>
              </a:solidFill>
              <a:miter lim="800000"/>
              <a:headEnd/>
              <a:tailEnd/>
            </a:ln>
          </p:spPr>
        </p:cxnSp>
        <p:cxnSp>
          <p:nvCxnSpPr>
            <p:cNvPr id="15379" name="AutoShape 54"/>
            <p:cNvCxnSpPr>
              <a:cxnSpLocks noChangeShapeType="1"/>
              <a:stCxn id="15399" idx="2"/>
              <a:endCxn id="15391" idx="0"/>
            </p:cNvCxnSpPr>
            <p:nvPr/>
          </p:nvCxnSpPr>
          <p:spPr bwMode="auto">
            <a:xfrm rot="5400000">
              <a:off x="3125" y="3111"/>
              <a:ext cx="455" cy="158"/>
            </a:xfrm>
            <a:prstGeom prst="bentConnector3">
              <a:avLst>
                <a:gd name="adj1" fmla="val 49889"/>
              </a:avLst>
            </a:prstGeom>
            <a:noFill/>
            <a:ln w="9525">
              <a:solidFill>
                <a:schemeClr val="tx1"/>
              </a:solidFill>
              <a:miter lim="800000"/>
              <a:headEnd/>
              <a:tailEnd/>
            </a:ln>
          </p:spPr>
        </p:cxnSp>
        <p:cxnSp>
          <p:nvCxnSpPr>
            <p:cNvPr id="15380" name="AutoShape 55"/>
            <p:cNvCxnSpPr>
              <a:cxnSpLocks noChangeShapeType="1"/>
              <a:stCxn id="15399" idx="2"/>
              <a:endCxn id="15392" idx="0"/>
            </p:cNvCxnSpPr>
            <p:nvPr/>
          </p:nvCxnSpPr>
          <p:spPr bwMode="auto">
            <a:xfrm rot="16200000" flipH="1">
              <a:off x="3284" y="3110"/>
              <a:ext cx="455" cy="159"/>
            </a:xfrm>
            <a:prstGeom prst="bentConnector3">
              <a:avLst>
                <a:gd name="adj1" fmla="val 49889"/>
              </a:avLst>
            </a:prstGeom>
            <a:noFill/>
            <a:ln w="9525">
              <a:solidFill>
                <a:schemeClr val="tx1"/>
              </a:solidFill>
              <a:miter lim="800000"/>
              <a:headEnd/>
              <a:tailEnd/>
            </a:ln>
          </p:spPr>
        </p:cxnSp>
        <p:cxnSp>
          <p:nvCxnSpPr>
            <p:cNvPr id="15381" name="AutoShape 56"/>
            <p:cNvCxnSpPr>
              <a:cxnSpLocks noChangeShapeType="1"/>
              <a:stCxn id="15399" idx="2"/>
              <a:endCxn id="15393" idx="0"/>
            </p:cNvCxnSpPr>
            <p:nvPr/>
          </p:nvCxnSpPr>
          <p:spPr bwMode="auto">
            <a:xfrm rot="16200000" flipH="1">
              <a:off x="3443" y="2951"/>
              <a:ext cx="455" cy="477"/>
            </a:xfrm>
            <a:prstGeom prst="bentConnector3">
              <a:avLst>
                <a:gd name="adj1" fmla="val 49889"/>
              </a:avLst>
            </a:prstGeom>
            <a:noFill/>
            <a:ln w="9525">
              <a:solidFill>
                <a:schemeClr val="tx1"/>
              </a:solidFill>
              <a:miter lim="800000"/>
              <a:headEnd/>
              <a:tailEnd/>
            </a:ln>
          </p:spPr>
        </p:cxnSp>
        <p:cxnSp>
          <p:nvCxnSpPr>
            <p:cNvPr id="15382" name="AutoShape 57"/>
            <p:cNvCxnSpPr>
              <a:cxnSpLocks noChangeShapeType="1"/>
              <a:stCxn id="15400" idx="2"/>
              <a:endCxn id="15386" idx="0"/>
            </p:cNvCxnSpPr>
            <p:nvPr/>
          </p:nvCxnSpPr>
          <p:spPr bwMode="auto">
            <a:xfrm rot="5400000">
              <a:off x="4310" y="2952"/>
              <a:ext cx="455" cy="476"/>
            </a:xfrm>
            <a:prstGeom prst="bentConnector3">
              <a:avLst>
                <a:gd name="adj1" fmla="val 49889"/>
              </a:avLst>
            </a:prstGeom>
            <a:noFill/>
            <a:ln w="9525">
              <a:solidFill>
                <a:schemeClr val="tx1"/>
              </a:solidFill>
              <a:miter lim="800000"/>
              <a:headEnd/>
              <a:tailEnd/>
            </a:ln>
          </p:spPr>
        </p:cxnSp>
        <p:cxnSp>
          <p:nvCxnSpPr>
            <p:cNvPr id="15383" name="AutoShape 58"/>
            <p:cNvCxnSpPr>
              <a:cxnSpLocks noChangeShapeType="1"/>
              <a:stCxn id="15400" idx="2"/>
              <a:endCxn id="15387" idx="0"/>
            </p:cNvCxnSpPr>
            <p:nvPr/>
          </p:nvCxnSpPr>
          <p:spPr bwMode="auto">
            <a:xfrm rot="5400000">
              <a:off x="4469" y="3111"/>
              <a:ext cx="455" cy="158"/>
            </a:xfrm>
            <a:prstGeom prst="bentConnector3">
              <a:avLst>
                <a:gd name="adj1" fmla="val 49889"/>
              </a:avLst>
            </a:prstGeom>
            <a:noFill/>
            <a:ln w="9525">
              <a:solidFill>
                <a:schemeClr val="tx1"/>
              </a:solidFill>
              <a:miter lim="800000"/>
              <a:headEnd/>
              <a:tailEnd/>
            </a:ln>
          </p:spPr>
        </p:cxnSp>
        <p:cxnSp>
          <p:nvCxnSpPr>
            <p:cNvPr id="15384" name="AutoShape 59"/>
            <p:cNvCxnSpPr>
              <a:cxnSpLocks noChangeShapeType="1"/>
              <a:stCxn id="15400" idx="2"/>
              <a:endCxn id="15388" idx="0"/>
            </p:cNvCxnSpPr>
            <p:nvPr/>
          </p:nvCxnSpPr>
          <p:spPr bwMode="auto">
            <a:xfrm rot="16200000" flipH="1">
              <a:off x="4628" y="3110"/>
              <a:ext cx="455" cy="159"/>
            </a:xfrm>
            <a:prstGeom prst="bentConnector3">
              <a:avLst>
                <a:gd name="adj1" fmla="val 49889"/>
              </a:avLst>
            </a:prstGeom>
            <a:noFill/>
            <a:ln w="9525">
              <a:solidFill>
                <a:schemeClr val="tx1"/>
              </a:solidFill>
              <a:miter lim="800000"/>
              <a:headEnd/>
              <a:tailEnd/>
            </a:ln>
          </p:spPr>
        </p:cxnSp>
        <p:cxnSp>
          <p:nvCxnSpPr>
            <p:cNvPr id="15385" name="AutoShape 60"/>
            <p:cNvCxnSpPr>
              <a:cxnSpLocks noChangeShapeType="1"/>
              <a:stCxn id="15400" idx="2"/>
              <a:endCxn id="15389" idx="0"/>
            </p:cNvCxnSpPr>
            <p:nvPr/>
          </p:nvCxnSpPr>
          <p:spPr bwMode="auto">
            <a:xfrm rot="16200000" flipH="1">
              <a:off x="4787" y="2951"/>
              <a:ext cx="455" cy="477"/>
            </a:xfrm>
            <a:prstGeom prst="bentConnector3">
              <a:avLst>
                <a:gd name="adj1" fmla="val 49889"/>
              </a:avLst>
            </a:prstGeom>
            <a:noFill/>
            <a:ln w="9525">
              <a:solidFill>
                <a:schemeClr val="tx1"/>
              </a:solidFill>
              <a:miter lim="800000"/>
              <a:headEnd/>
              <a:tailEnd/>
            </a:ln>
          </p:spPr>
        </p:cxnSp>
      </p:grpSp>
      <p:sp>
        <p:nvSpPr>
          <p:cNvPr id="250944" name="Text Box 64"/>
          <p:cNvSpPr txBox="1">
            <a:spLocks noChangeArrowheads="1"/>
          </p:cNvSpPr>
          <p:nvPr/>
        </p:nvSpPr>
        <p:spPr bwMode="auto">
          <a:xfrm>
            <a:off x="4495800" y="6096000"/>
            <a:ext cx="3409950" cy="400050"/>
          </a:xfrm>
          <a:prstGeom prst="rect">
            <a:avLst/>
          </a:prstGeom>
          <a:noFill/>
          <a:ln w="9525">
            <a:solidFill>
              <a:srgbClr val="FF9900"/>
            </a:solidFill>
            <a:miter lim="800000"/>
            <a:headEnd/>
            <a:tailEnd/>
          </a:ln>
        </p:spPr>
        <p:txBody>
          <a:bodyPr wrap="none">
            <a:spAutoFit/>
          </a:bodyPr>
          <a:lstStyle/>
          <a:p>
            <a:r>
              <a:rPr lang="en-US">
                <a:latin typeface="Corbel" pitchFamily="34" charset="0"/>
              </a:rPr>
              <a:t>Relatively wide span of control</a:t>
            </a:r>
          </a:p>
        </p:txBody>
      </p:sp>
      <p:cxnSp>
        <p:nvCxnSpPr>
          <p:cNvPr id="250945" name="AutoShape 65"/>
          <p:cNvCxnSpPr>
            <a:cxnSpLocks noChangeShapeType="1"/>
            <a:stCxn id="250944" idx="1"/>
            <a:endCxn id="15373" idx="2"/>
          </p:cNvCxnSpPr>
          <p:nvPr/>
        </p:nvCxnSpPr>
        <p:spPr bwMode="auto">
          <a:xfrm rot="10800000">
            <a:off x="1257300" y="5813425"/>
            <a:ext cx="3238500" cy="482600"/>
          </a:xfrm>
          <a:prstGeom prst="bentConnector2">
            <a:avLst/>
          </a:prstGeom>
          <a:noFill/>
          <a:ln w="9525">
            <a:solidFill>
              <a:srgbClr val="FF9900"/>
            </a:solidFill>
            <a:miter lim="800000"/>
            <a:headEnd/>
            <a:tailEnd type="triangle" w="med" len="med"/>
          </a:ln>
        </p:spPr>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50884"/>
                                        </p:tgtEl>
                                        <p:attrNameLst>
                                          <p:attrName>style.visibility</p:attrName>
                                        </p:attrNameLst>
                                      </p:cBhvr>
                                      <p:to>
                                        <p:strVal val="visible"/>
                                      </p:to>
                                    </p:set>
                                    <p:anim calcmode="lin" valueType="num">
                                      <p:cBhvr additive="base">
                                        <p:cTn id="7" dur="500" fill="hold"/>
                                        <p:tgtEl>
                                          <p:spTgt spid="250884"/>
                                        </p:tgtEl>
                                        <p:attrNameLst>
                                          <p:attrName>ppt_x</p:attrName>
                                        </p:attrNameLst>
                                      </p:cBhvr>
                                      <p:tavLst>
                                        <p:tav tm="0">
                                          <p:val>
                                            <p:strVal val="#ppt_x"/>
                                          </p:val>
                                        </p:tav>
                                        <p:tav tm="100000">
                                          <p:val>
                                            <p:strVal val="#ppt_x"/>
                                          </p:val>
                                        </p:tav>
                                      </p:tavLst>
                                    </p:anim>
                                    <p:anim calcmode="lin" valueType="num">
                                      <p:cBhvr additive="base">
                                        <p:cTn id="8" dur="500" fill="hold"/>
                                        <p:tgtEl>
                                          <p:spTgt spid="25088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250885">
                                            <p:txEl>
                                              <p:pRg st="0" end="0"/>
                                            </p:txEl>
                                          </p:spTgt>
                                        </p:tgtEl>
                                        <p:attrNameLst>
                                          <p:attrName>style.visibility</p:attrName>
                                        </p:attrNameLst>
                                      </p:cBhvr>
                                      <p:to>
                                        <p:strVal val="visible"/>
                                      </p:to>
                                    </p:set>
                                    <p:animEffect transition="in" filter="slide(fromTop)">
                                      <p:cBhvr>
                                        <p:cTn id="13" dur="500"/>
                                        <p:tgtEl>
                                          <p:spTgt spid="25088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50886"/>
                                        </p:tgtEl>
                                        <p:attrNameLst>
                                          <p:attrName>style.visibility</p:attrName>
                                        </p:attrNameLst>
                                      </p:cBhvr>
                                      <p:to>
                                        <p:strVal val="visible"/>
                                      </p:to>
                                    </p:set>
                                    <p:animEffect transition="in" filter="wipe(up)">
                                      <p:cBhvr>
                                        <p:cTn id="18" dur="500"/>
                                        <p:tgtEl>
                                          <p:spTgt spid="250886"/>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50944"/>
                                        </p:tgtEl>
                                        <p:attrNameLst>
                                          <p:attrName>style.visibility</p:attrName>
                                        </p:attrNameLst>
                                      </p:cBhvr>
                                      <p:to>
                                        <p:strVal val="visible"/>
                                      </p:to>
                                    </p:set>
                                    <p:anim calcmode="lin" valueType="num">
                                      <p:cBhvr additive="base">
                                        <p:cTn id="35" dur="500" fill="hold"/>
                                        <p:tgtEl>
                                          <p:spTgt spid="250944"/>
                                        </p:tgtEl>
                                        <p:attrNameLst>
                                          <p:attrName>ppt_x</p:attrName>
                                        </p:attrNameLst>
                                      </p:cBhvr>
                                      <p:tavLst>
                                        <p:tav tm="0">
                                          <p:val>
                                            <p:strVal val="#ppt_x"/>
                                          </p:val>
                                        </p:tav>
                                        <p:tav tm="100000">
                                          <p:val>
                                            <p:strVal val="#ppt_x"/>
                                          </p:val>
                                        </p:tav>
                                      </p:tavLst>
                                    </p:anim>
                                    <p:anim calcmode="lin" valueType="num">
                                      <p:cBhvr additive="base">
                                        <p:cTn id="36" dur="500" fill="hold"/>
                                        <p:tgtEl>
                                          <p:spTgt spid="250944"/>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18" presetClass="entr" presetSubtype="9" fill="hold" nodeType="afterEffect">
                                  <p:stCondLst>
                                    <p:cond delay="0"/>
                                  </p:stCondLst>
                                  <p:childTnLst>
                                    <p:set>
                                      <p:cBhvr>
                                        <p:cTn id="39" dur="1" fill="hold">
                                          <p:stCondLst>
                                            <p:cond delay="0"/>
                                          </p:stCondLst>
                                        </p:cTn>
                                        <p:tgtEl>
                                          <p:spTgt spid="250945"/>
                                        </p:tgtEl>
                                        <p:attrNameLst>
                                          <p:attrName>style.visibility</p:attrName>
                                        </p:attrNameLst>
                                      </p:cBhvr>
                                      <p:to>
                                        <p:strVal val="visible"/>
                                      </p:to>
                                    </p:set>
                                    <p:animEffect transition="in" filter="strips(upLeft)">
                                      <p:cBhvr>
                                        <p:cTn id="40" dur="500"/>
                                        <p:tgtEl>
                                          <p:spTgt spid="250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4" grpId="0" animBg="1" autoUpdateAnimBg="0"/>
      <p:bldP spid="250885" grpId="0" build="p" autoUpdateAnimBg="0"/>
      <p:bldP spid="250886" grpId="0" autoUpdateAnimBg="0"/>
      <p:bldP spid="25094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1751" name="Rectangle 151"/>
          <p:cNvSpPr>
            <a:spLocks noChangeArrowheads="1"/>
          </p:cNvSpPr>
          <p:nvPr/>
        </p:nvSpPr>
        <p:spPr bwMode="auto">
          <a:xfrm>
            <a:off x="4164013" y="4416425"/>
            <a:ext cx="4524375" cy="2271713"/>
          </a:xfrm>
          <a:prstGeom prst="rect">
            <a:avLst/>
          </a:prstGeom>
          <a:solidFill>
            <a:schemeClr val="bg1"/>
          </a:solidFill>
          <a:ln w="9525">
            <a:solidFill>
              <a:schemeClr val="accent2"/>
            </a:solidFill>
            <a:miter lim="800000"/>
            <a:headEnd/>
            <a:tailEnd/>
          </a:ln>
        </p:spPr>
        <p:txBody>
          <a:bodyPr wrap="none" anchor="ctr"/>
          <a:lstStyle/>
          <a:p>
            <a:endParaRPr lang="en-US" sz="1800">
              <a:latin typeface="Corbel" pitchFamily="34" charset="0"/>
            </a:endParaRPr>
          </a:p>
        </p:txBody>
      </p:sp>
      <p:sp>
        <p:nvSpPr>
          <p:cNvPr id="281741" name="Rectangle 141"/>
          <p:cNvSpPr>
            <a:spLocks noChangeArrowheads="1"/>
          </p:cNvSpPr>
          <p:nvPr/>
        </p:nvSpPr>
        <p:spPr bwMode="auto">
          <a:xfrm>
            <a:off x="4164013" y="630238"/>
            <a:ext cx="4524375" cy="3746500"/>
          </a:xfrm>
          <a:prstGeom prst="rect">
            <a:avLst/>
          </a:prstGeom>
          <a:solidFill>
            <a:schemeClr val="bg1"/>
          </a:solidFill>
          <a:ln w="9525">
            <a:solidFill>
              <a:srgbClr val="FF9900"/>
            </a:solidFill>
            <a:miter lim="800000"/>
            <a:headEnd/>
            <a:tailEnd/>
          </a:ln>
        </p:spPr>
        <p:txBody>
          <a:bodyPr wrap="none" anchor="ctr"/>
          <a:lstStyle/>
          <a:p>
            <a:endParaRPr lang="en-US" sz="1800">
              <a:latin typeface="Corbel" pitchFamily="34" charset="0"/>
            </a:endParaRPr>
          </a:p>
        </p:txBody>
      </p:sp>
      <p:sp>
        <p:nvSpPr>
          <p:cNvPr id="281602" name="Rectangle 2"/>
          <p:cNvSpPr>
            <a:spLocks noGrp="1" noChangeArrowheads="1"/>
          </p:cNvSpPr>
          <p:nvPr>
            <p:ph type="title" idx="4294967295"/>
          </p:nvPr>
        </p:nvSpPr>
        <p:spPr bwMode="auto">
          <a:xfrm>
            <a:off x="0" y="-76200"/>
            <a:ext cx="3733800" cy="1981200"/>
          </a:xfrm>
          <a:prstGeom prst="rect">
            <a:avLst/>
          </a:prstGeom>
          <a:noFill/>
          <a:ln>
            <a:miter lim="800000"/>
            <a:headEnd/>
            <a:tailEnd/>
          </a:ln>
        </p:spPr>
        <p:txBody>
          <a:bodyPr/>
          <a:lstStyle/>
          <a:p>
            <a:pPr eaLnBrk="1" hangingPunct="1"/>
            <a:r>
              <a:rPr lang="en-US" sz="3400" b="1" smtClean="0"/>
              <a:t>Tall Organizational Structure-Vertical</a:t>
            </a:r>
          </a:p>
        </p:txBody>
      </p:sp>
      <p:sp>
        <p:nvSpPr>
          <p:cNvPr id="281603" name="Rectangle 3"/>
          <p:cNvSpPr>
            <a:spLocks noGrp="1" noChangeArrowheads="1"/>
          </p:cNvSpPr>
          <p:nvPr>
            <p:ph idx="4294967295"/>
          </p:nvPr>
        </p:nvSpPr>
        <p:spPr bwMode="auto">
          <a:xfrm>
            <a:off x="0" y="1981200"/>
            <a:ext cx="3733800" cy="1981200"/>
          </a:xfrm>
          <a:prstGeom prst="rect">
            <a:avLst/>
          </a:prstGeom>
          <a:noFill/>
          <a:ln>
            <a:miter lim="800000"/>
            <a:headEnd/>
            <a:tailEnd/>
          </a:ln>
        </p:spPr>
        <p:txBody>
          <a:bodyPr/>
          <a:lstStyle/>
          <a:p>
            <a:pPr marL="0" indent="0" algn="just" eaLnBrk="1" hangingPunct="1">
              <a:buFont typeface="Wingdings" pitchFamily="2" charset="2"/>
              <a:buNone/>
            </a:pPr>
            <a:r>
              <a:rPr lang="en-US" sz="2400" smtClean="0"/>
              <a:t>Characteristic of centralized companies with multiple layers of management and relatively narrow spans of control</a:t>
            </a:r>
          </a:p>
        </p:txBody>
      </p:sp>
      <p:sp>
        <p:nvSpPr>
          <p:cNvPr id="281604" name="Text Box 4"/>
          <p:cNvSpPr txBox="1">
            <a:spLocks noChangeArrowheads="1"/>
          </p:cNvSpPr>
          <p:nvPr/>
        </p:nvSpPr>
        <p:spPr bwMode="auto">
          <a:xfrm>
            <a:off x="5524500" y="76200"/>
            <a:ext cx="2781300" cy="519113"/>
          </a:xfrm>
          <a:prstGeom prst="rect">
            <a:avLst/>
          </a:prstGeom>
          <a:noFill/>
          <a:ln w="9525">
            <a:noFill/>
            <a:miter lim="800000"/>
            <a:headEnd/>
            <a:tailEnd/>
          </a:ln>
          <a:effectLst/>
        </p:spPr>
        <p:txBody>
          <a:bodyPr>
            <a:spAutoFit/>
          </a:bodyPr>
          <a:lstStyle/>
          <a:p>
            <a:pPr algn="ctr" fontAlgn="auto">
              <a:spcBef>
                <a:spcPct val="50000"/>
              </a:spcBef>
              <a:spcAft>
                <a:spcPts val="0"/>
              </a:spcAft>
              <a:defRPr/>
            </a:pPr>
            <a:r>
              <a:rPr lang="en-US" sz="2800" dirty="0">
                <a:effectLst>
                  <a:outerShdw blurRad="38100" dist="38100" dir="2700000" algn="tl">
                    <a:srgbClr val="C0C0C0"/>
                  </a:outerShdw>
                </a:effectLst>
                <a:latin typeface="Arial Narrow" pitchFamily="34" charset="0"/>
              </a:rPr>
              <a:t> Army</a:t>
            </a:r>
          </a:p>
        </p:txBody>
      </p:sp>
      <p:grpSp>
        <p:nvGrpSpPr>
          <p:cNvPr id="2" name="Group 142"/>
          <p:cNvGrpSpPr>
            <a:grpSpLocks/>
          </p:cNvGrpSpPr>
          <p:nvPr/>
        </p:nvGrpSpPr>
        <p:grpSpPr bwMode="auto">
          <a:xfrm>
            <a:off x="4191000" y="685800"/>
            <a:ext cx="2914650" cy="457200"/>
            <a:chOff x="2640" y="480"/>
            <a:chExt cx="1836" cy="288"/>
          </a:xfrm>
        </p:grpSpPr>
        <p:sp>
          <p:nvSpPr>
            <p:cNvPr id="281607" name="Text Box 7"/>
            <p:cNvSpPr txBox="1">
              <a:spLocks noChangeArrowheads="1"/>
            </p:cNvSpPr>
            <p:nvPr/>
          </p:nvSpPr>
          <p:spPr bwMode="auto">
            <a:xfrm>
              <a:off x="2640" y="480"/>
              <a:ext cx="1008" cy="288"/>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1800">
                  <a:effectLst>
                    <a:outerShdw blurRad="38100" dist="38100" dir="2700000" algn="tl">
                      <a:srgbClr val="C0C0C0"/>
                    </a:outerShdw>
                  </a:effectLst>
                  <a:latin typeface="Arial Narrow" pitchFamily="34" charset="0"/>
                </a:rPr>
                <a:t>General</a:t>
              </a:r>
            </a:p>
          </p:txBody>
        </p:sp>
        <p:sp>
          <p:nvSpPr>
            <p:cNvPr id="16481" name="Rectangle 6"/>
            <p:cNvSpPr>
              <a:spLocks noChangeArrowheads="1"/>
            </p:cNvSpPr>
            <p:nvPr/>
          </p:nvSpPr>
          <p:spPr bwMode="auto">
            <a:xfrm>
              <a:off x="4236" y="504"/>
              <a:ext cx="240" cy="240"/>
            </a:xfrm>
            <a:prstGeom prst="rect">
              <a:avLst/>
            </a:prstGeom>
            <a:solidFill>
              <a:srgbClr val="FF9900"/>
            </a:solidFill>
            <a:ln w="9525">
              <a:solidFill>
                <a:schemeClr val="tx1"/>
              </a:solidFill>
              <a:miter lim="800000"/>
              <a:headEnd/>
              <a:tailEnd/>
            </a:ln>
          </p:spPr>
          <p:txBody>
            <a:bodyPr wrap="none" anchor="ctr"/>
            <a:lstStyle/>
            <a:p>
              <a:endParaRPr lang="en-US" sz="1800">
                <a:latin typeface="Corbel" pitchFamily="34" charset="0"/>
              </a:endParaRPr>
            </a:p>
          </p:txBody>
        </p:sp>
      </p:grpSp>
      <p:grpSp>
        <p:nvGrpSpPr>
          <p:cNvPr id="3" name="Group 143"/>
          <p:cNvGrpSpPr>
            <a:grpSpLocks/>
          </p:cNvGrpSpPr>
          <p:nvPr/>
        </p:nvGrpSpPr>
        <p:grpSpPr bwMode="auto">
          <a:xfrm>
            <a:off x="4191000" y="1104900"/>
            <a:ext cx="3600450" cy="800100"/>
            <a:chOff x="2640" y="744"/>
            <a:chExt cx="2268" cy="504"/>
          </a:xfrm>
        </p:grpSpPr>
        <p:sp>
          <p:nvSpPr>
            <p:cNvPr id="281612" name="Text Box 12"/>
            <p:cNvSpPr txBox="1">
              <a:spLocks noChangeArrowheads="1"/>
            </p:cNvSpPr>
            <p:nvPr/>
          </p:nvSpPr>
          <p:spPr bwMode="auto">
            <a:xfrm>
              <a:off x="2640" y="960"/>
              <a:ext cx="1008" cy="288"/>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1800" dirty="0">
                  <a:effectLst>
                    <a:outerShdw blurRad="38100" dist="38100" dir="2700000" algn="tl">
                      <a:srgbClr val="C0C0C0"/>
                    </a:outerShdw>
                  </a:effectLst>
                  <a:latin typeface="Arial Narrow" pitchFamily="34" charset="0"/>
                </a:rPr>
                <a:t>Brigadier</a:t>
              </a:r>
            </a:p>
          </p:txBody>
        </p:sp>
        <p:grpSp>
          <p:nvGrpSpPr>
            <p:cNvPr id="4" name="Group 101"/>
            <p:cNvGrpSpPr>
              <a:grpSpLocks/>
            </p:cNvGrpSpPr>
            <p:nvPr/>
          </p:nvGrpSpPr>
          <p:grpSpPr bwMode="auto">
            <a:xfrm>
              <a:off x="3804" y="983"/>
              <a:ext cx="1104" cy="240"/>
              <a:chOff x="3840" y="966"/>
              <a:chExt cx="1104" cy="240"/>
            </a:xfrm>
          </p:grpSpPr>
          <p:sp>
            <p:nvSpPr>
              <p:cNvPr id="16477" name="Rectangle 9"/>
              <p:cNvSpPr>
                <a:spLocks noChangeArrowheads="1"/>
              </p:cNvSpPr>
              <p:nvPr/>
            </p:nvSpPr>
            <p:spPr bwMode="auto">
              <a:xfrm>
                <a:off x="3840" y="966"/>
                <a:ext cx="240" cy="240"/>
              </a:xfrm>
              <a:prstGeom prst="rect">
                <a:avLst/>
              </a:prstGeom>
              <a:solidFill>
                <a:schemeClr val="tx2"/>
              </a:solidFill>
              <a:ln w="9525">
                <a:solidFill>
                  <a:schemeClr val="tx1"/>
                </a:solidFill>
                <a:miter lim="800000"/>
                <a:headEnd/>
                <a:tailEnd/>
              </a:ln>
            </p:spPr>
            <p:txBody>
              <a:bodyPr wrap="none" anchor="ctr"/>
              <a:lstStyle/>
              <a:p>
                <a:endParaRPr lang="en-US" sz="1800">
                  <a:latin typeface="Corbel" pitchFamily="34" charset="0"/>
                </a:endParaRPr>
              </a:p>
            </p:txBody>
          </p:sp>
          <p:sp>
            <p:nvSpPr>
              <p:cNvPr id="16478" name="Rectangle 10"/>
              <p:cNvSpPr>
                <a:spLocks noChangeArrowheads="1"/>
              </p:cNvSpPr>
              <p:nvPr/>
            </p:nvSpPr>
            <p:spPr bwMode="auto">
              <a:xfrm>
                <a:off x="4272" y="966"/>
                <a:ext cx="240" cy="240"/>
              </a:xfrm>
              <a:prstGeom prst="rect">
                <a:avLst/>
              </a:prstGeom>
              <a:solidFill>
                <a:schemeClr val="tx2"/>
              </a:solidFill>
              <a:ln w="9525">
                <a:solidFill>
                  <a:schemeClr val="tx1"/>
                </a:solidFill>
                <a:miter lim="800000"/>
                <a:headEnd/>
                <a:tailEnd/>
              </a:ln>
            </p:spPr>
            <p:txBody>
              <a:bodyPr wrap="none" anchor="ctr"/>
              <a:lstStyle/>
              <a:p>
                <a:endParaRPr lang="en-US" sz="1800">
                  <a:latin typeface="Corbel" pitchFamily="34" charset="0"/>
                </a:endParaRPr>
              </a:p>
            </p:txBody>
          </p:sp>
          <p:sp>
            <p:nvSpPr>
              <p:cNvPr id="16479" name="Rectangle 11"/>
              <p:cNvSpPr>
                <a:spLocks noChangeArrowheads="1"/>
              </p:cNvSpPr>
              <p:nvPr/>
            </p:nvSpPr>
            <p:spPr bwMode="auto">
              <a:xfrm>
                <a:off x="4704" y="966"/>
                <a:ext cx="240" cy="240"/>
              </a:xfrm>
              <a:prstGeom prst="rect">
                <a:avLst/>
              </a:prstGeom>
              <a:solidFill>
                <a:schemeClr val="tx2"/>
              </a:solidFill>
              <a:ln w="9525">
                <a:solidFill>
                  <a:schemeClr val="tx1"/>
                </a:solidFill>
                <a:miter lim="800000"/>
                <a:headEnd/>
                <a:tailEnd/>
              </a:ln>
            </p:spPr>
            <p:txBody>
              <a:bodyPr wrap="none" anchor="ctr"/>
              <a:lstStyle/>
              <a:p>
                <a:endParaRPr lang="en-US" sz="1800">
                  <a:latin typeface="Corbel" pitchFamily="34" charset="0"/>
                </a:endParaRPr>
              </a:p>
            </p:txBody>
          </p:sp>
        </p:grpSp>
        <p:cxnSp>
          <p:nvCxnSpPr>
            <p:cNvPr id="16474" name="AutoShape 108"/>
            <p:cNvCxnSpPr>
              <a:cxnSpLocks noChangeShapeType="1"/>
              <a:stCxn id="16481" idx="2"/>
              <a:endCxn id="16477" idx="0"/>
            </p:cNvCxnSpPr>
            <p:nvPr/>
          </p:nvCxnSpPr>
          <p:spPr bwMode="auto">
            <a:xfrm rot="5400000">
              <a:off x="4020" y="648"/>
              <a:ext cx="239" cy="432"/>
            </a:xfrm>
            <a:prstGeom prst="bentConnector3">
              <a:avLst>
                <a:gd name="adj1" fmla="val 49792"/>
              </a:avLst>
            </a:prstGeom>
            <a:noFill/>
            <a:ln w="9525">
              <a:solidFill>
                <a:schemeClr val="tx1"/>
              </a:solidFill>
              <a:miter lim="800000"/>
              <a:headEnd/>
              <a:tailEnd/>
            </a:ln>
          </p:spPr>
        </p:cxnSp>
        <p:cxnSp>
          <p:nvCxnSpPr>
            <p:cNvPr id="16475" name="AutoShape 109"/>
            <p:cNvCxnSpPr>
              <a:cxnSpLocks noChangeShapeType="1"/>
              <a:stCxn id="16481" idx="2"/>
              <a:endCxn id="16478" idx="0"/>
            </p:cNvCxnSpPr>
            <p:nvPr/>
          </p:nvCxnSpPr>
          <p:spPr bwMode="auto">
            <a:xfrm>
              <a:off x="4356" y="744"/>
              <a:ext cx="0" cy="239"/>
            </a:xfrm>
            <a:prstGeom prst="straightConnector1">
              <a:avLst/>
            </a:prstGeom>
            <a:noFill/>
            <a:ln w="9525">
              <a:solidFill>
                <a:schemeClr val="tx1"/>
              </a:solidFill>
              <a:round/>
              <a:headEnd/>
              <a:tailEnd/>
            </a:ln>
          </p:spPr>
        </p:cxnSp>
        <p:cxnSp>
          <p:nvCxnSpPr>
            <p:cNvPr id="16476" name="AutoShape 110"/>
            <p:cNvCxnSpPr>
              <a:cxnSpLocks noChangeShapeType="1"/>
              <a:stCxn id="16481" idx="2"/>
              <a:endCxn id="16479" idx="0"/>
            </p:cNvCxnSpPr>
            <p:nvPr/>
          </p:nvCxnSpPr>
          <p:spPr bwMode="auto">
            <a:xfrm rot="16200000" flipH="1">
              <a:off x="4452" y="648"/>
              <a:ext cx="239" cy="432"/>
            </a:xfrm>
            <a:prstGeom prst="bentConnector3">
              <a:avLst>
                <a:gd name="adj1" fmla="val 49792"/>
              </a:avLst>
            </a:prstGeom>
            <a:noFill/>
            <a:ln w="9525">
              <a:solidFill>
                <a:schemeClr val="tx1"/>
              </a:solidFill>
              <a:miter lim="800000"/>
              <a:headEnd/>
              <a:tailEnd/>
            </a:ln>
          </p:spPr>
        </p:cxnSp>
      </p:grpSp>
      <p:grpSp>
        <p:nvGrpSpPr>
          <p:cNvPr id="5" name="Group 144"/>
          <p:cNvGrpSpPr>
            <a:grpSpLocks/>
          </p:cNvGrpSpPr>
          <p:nvPr/>
        </p:nvGrpSpPr>
        <p:grpSpPr bwMode="auto">
          <a:xfrm>
            <a:off x="4191000" y="1865313"/>
            <a:ext cx="3600450" cy="649287"/>
            <a:chOff x="2640" y="1223"/>
            <a:chExt cx="2268" cy="409"/>
          </a:xfrm>
        </p:grpSpPr>
        <p:sp>
          <p:nvSpPr>
            <p:cNvPr id="281632" name="Text Box 32"/>
            <p:cNvSpPr txBox="1">
              <a:spLocks noChangeArrowheads="1"/>
            </p:cNvSpPr>
            <p:nvPr/>
          </p:nvSpPr>
          <p:spPr bwMode="auto">
            <a:xfrm>
              <a:off x="2640" y="1344"/>
              <a:ext cx="1008" cy="288"/>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1800" dirty="0">
                  <a:effectLst>
                    <a:outerShdw blurRad="38100" dist="38100" dir="2700000" algn="tl">
                      <a:srgbClr val="C0C0C0"/>
                    </a:outerShdw>
                  </a:effectLst>
                  <a:latin typeface="Arial Narrow" pitchFamily="34" charset="0"/>
                </a:rPr>
                <a:t>Colonel</a:t>
              </a:r>
            </a:p>
          </p:txBody>
        </p:sp>
        <p:grpSp>
          <p:nvGrpSpPr>
            <p:cNvPr id="6" name="Group 100"/>
            <p:cNvGrpSpPr>
              <a:grpSpLocks/>
            </p:cNvGrpSpPr>
            <p:nvPr/>
          </p:nvGrpSpPr>
          <p:grpSpPr bwMode="auto">
            <a:xfrm>
              <a:off x="3804" y="1368"/>
              <a:ext cx="1104" cy="240"/>
              <a:chOff x="3840" y="1450"/>
              <a:chExt cx="1104" cy="240"/>
            </a:xfrm>
          </p:grpSpPr>
          <p:sp>
            <p:nvSpPr>
              <p:cNvPr id="16469" name="Rectangle 65"/>
              <p:cNvSpPr>
                <a:spLocks noChangeArrowheads="1"/>
              </p:cNvSpPr>
              <p:nvPr/>
            </p:nvSpPr>
            <p:spPr bwMode="auto">
              <a:xfrm>
                <a:off x="3840" y="1450"/>
                <a:ext cx="240" cy="240"/>
              </a:xfrm>
              <a:prstGeom prst="rect">
                <a:avLst/>
              </a:prstGeom>
              <a:solidFill>
                <a:schemeClr val="accent1"/>
              </a:solidFill>
              <a:ln w="9525">
                <a:solidFill>
                  <a:schemeClr val="tx1"/>
                </a:solidFill>
                <a:miter lim="800000"/>
                <a:headEnd/>
                <a:tailEnd/>
              </a:ln>
            </p:spPr>
            <p:txBody>
              <a:bodyPr wrap="none" anchor="ctr"/>
              <a:lstStyle/>
              <a:p>
                <a:endParaRPr lang="en-US" sz="1800">
                  <a:latin typeface="Corbel" pitchFamily="34" charset="0"/>
                </a:endParaRPr>
              </a:p>
            </p:txBody>
          </p:sp>
          <p:sp>
            <p:nvSpPr>
              <p:cNvPr id="16470" name="Rectangle 66"/>
              <p:cNvSpPr>
                <a:spLocks noChangeArrowheads="1"/>
              </p:cNvSpPr>
              <p:nvPr/>
            </p:nvSpPr>
            <p:spPr bwMode="auto">
              <a:xfrm>
                <a:off x="4272" y="1450"/>
                <a:ext cx="240" cy="240"/>
              </a:xfrm>
              <a:prstGeom prst="rect">
                <a:avLst/>
              </a:prstGeom>
              <a:solidFill>
                <a:schemeClr val="accent1"/>
              </a:solidFill>
              <a:ln w="9525">
                <a:solidFill>
                  <a:schemeClr val="tx1"/>
                </a:solidFill>
                <a:miter lim="800000"/>
                <a:headEnd/>
                <a:tailEnd/>
              </a:ln>
            </p:spPr>
            <p:txBody>
              <a:bodyPr wrap="none" anchor="ctr"/>
              <a:lstStyle/>
              <a:p>
                <a:endParaRPr lang="en-US" sz="1800">
                  <a:latin typeface="Corbel" pitchFamily="34" charset="0"/>
                </a:endParaRPr>
              </a:p>
            </p:txBody>
          </p:sp>
          <p:sp>
            <p:nvSpPr>
              <p:cNvPr id="16471" name="Rectangle 67"/>
              <p:cNvSpPr>
                <a:spLocks noChangeArrowheads="1"/>
              </p:cNvSpPr>
              <p:nvPr/>
            </p:nvSpPr>
            <p:spPr bwMode="auto">
              <a:xfrm>
                <a:off x="4704" y="1450"/>
                <a:ext cx="240" cy="240"/>
              </a:xfrm>
              <a:prstGeom prst="rect">
                <a:avLst/>
              </a:prstGeom>
              <a:solidFill>
                <a:schemeClr val="accent1"/>
              </a:solidFill>
              <a:ln w="9525">
                <a:solidFill>
                  <a:schemeClr val="tx1"/>
                </a:solidFill>
                <a:miter lim="800000"/>
                <a:headEnd/>
                <a:tailEnd/>
              </a:ln>
            </p:spPr>
            <p:txBody>
              <a:bodyPr wrap="none" anchor="ctr"/>
              <a:lstStyle/>
              <a:p>
                <a:endParaRPr lang="en-US" sz="1800">
                  <a:latin typeface="Corbel" pitchFamily="34" charset="0"/>
                </a:endParaRPr>
              </a:p>
            </p:txBody>
          </p:sp>
        </p:grpSp>
        <p:cxnSp>
          <p:nvCxnSpPr>
            <p:cNvPr id="16466" name="AutoShape 111"/>
            <p:cNvCxnSpPr>
              <a:cxnSpLocks noChangeShapeType="1"/>
              <a:stCxn id="16477" idx="2"/>
              <a:endCxn id="16469" idx="0"/>
            </p:cNvCxnSpPr>
            <p:nvPr/>
          </p:nvCxnSpPr>
          <p:spPr bwMode="auto">
            <a:xfrm>
              <a:off x="3924" y="1223"/>
              <a:ext cx="0" cy="145"/>
            </a:xfrm>
            <a:prstGeom prst="straightConnector1">
              <a:avLst/>
            </a:prstGeom>
            <a:noFill/>
            <a:ln w="9525">
              <a:solidFill>
                <a:schemeClr val="tx1"/>
              </a:solidFill>
              <a:round/>
              <a:headEnd/>
              <a:tailEnd/>
            </a:ln>
          </p:spPr>
        </p:cxnSp>
        <p:cxnSp>
          <p:nvCxnSpPr>
            <p:cNvPr id="16467" name="AutoShape 112"/>
            <p:cNvCxnSpPr>
              <a:cxnSpLocks noChangeShapeType="1"/>
              <a:stCxn id="16478" idx="2"/>
              <a:endCxn id="16470" idx="0"/>
            </p:cNvCxnSpPr>
            <p:nvPr/>
          </p:nvCxnSpPr>
          <p:spPr bwMode="auto">
            <a:xfrm>
              <a:off x="4356" y="1223"/>
              <a:ext cx="0" cy="145"/>
            </a:xfrm>
            <a:prstGeom prst="straightConnector1">
              <a:avLst/>
            </a:prstGeom>
            <a:noFill/>
            <a:ln w="9525">
              <a:solidFill>
                <a:schemeClr val="tx1"/>
              </a:solidFill>
              <a:round/>
              <a:headEnd/>
              <a:tailEnd/>
            </a:ln>
          </p:spPr>
        </p:cxnSp>
        <p:cxnSp>
          <p:nvCxnSpPr>
            <p:cNvPr id="16468" name="AutoShape 113"/>
            <p:cNvCxnSpPr>
              <a:cxnSpLocks noChangeShapeType="1"/>
              <a:stCxn id="16479" idx="2"/>
              <a:endCxn id="16471" idx="0"/>
            </p:cNvCxnSpPr>
            <p:nvPr/>
          </p:nvCxnSpPr>
          <p:spPr bwMode="auto">
            <a:xfrm>
              <a:off x="4788" y="1223"/>
              <a:ext cx="0" cy="145"/>
            </a:xfrm>
            <a:prstGeom prst="straightConnector1">
              <a:avLst/>
            </a:prstGeom>
            <a:noFill/>
            <a:ln w="9525">
              <a:solidFill>
                <a:schemeClr val="tx1"/>
              </a:solidFill>
              <a:round/>
              <a:headEnd/>
              <a:tailEnd/>
            </a:ln>
          </p:spPr>
        </p:cxnSp>
      </p:grpSp>
      <p:grpSp>
        <p:nvGrpSpPr>
          <p:cNvPr id="7" name="Group 145"/>
          <p:cNvGrpSpPr>
            <a:grpSpLocks/>
          </p:cNvGrpSpPr>
          <p:nvPr/>
        </p:nvGrpSpPr>
        <p:grpSpPr bwMode="auto">
          <a:xfrm>
            <a:off x="4191000" y="2476500"/>
            <a:ext cx="4267200" cy="792163"/>
            <a:chOff x="2640" y="1608"/>
            <a:chExt cx="2688" cy="499"/>
          </a:xfrm>
        </p:grpSpPr>
        <p:grpSp>
          <p:nvGrpSpPr>
            <p:cNvPr id="8" name="Group 104"/>
            <p:cNvGrpSpPr>
              <a:grpSpLocks/>
            </p:cNvGrpSpPr>
            <p:nvPr/>
          </p:nvGrpSpPr>
          <p:grpSpPr bwMode="auto">
            <a:xfrm>
              <a:off x="3804" y="1867"/>
              <a:ext cx="1104" cy="240"/>
              <a:chOff x="3804" y="1986"/>
              <a:chExt cx="1104" cy="240"/>
            </a:xfrm>
          </p:grpSpPr>
          <p:sp>
            <p:nvSpPr>
              <p:cNvPr id="16461" name="Rectangle 50"/>
              <p:cNvSpPr>
                <a:spLocks noChangeArrowheads="1"/>
              </p:cNvSpPr>
              <p:nvPr/>
            </p:nvSpPr>
            <p:spPr bwMode="auto">
              <a:xfrm>
                <a:off x="3804" y="1986"/>
                <a:ext cx="240" cy="240"/>
              </a:xfrm>
              <a:prstGeom prst="rect">
                <a:avLst/>
              </a:prstGeom>
              <a:solidFill>
                <a:srgbClr val="FFFF00"/>
              </a:solidFill>
              <a:ln w="9525">
                <a:solidFill>
                  <a:schemeClr val="tx1"/>
                </a:solidFill>
                <a:miter lim="800000"/>
                <a:headEnd/>
                <a:tailEnd/>
              </a:ln>
            </p:spPr>
            <p:txBody>
              <a:bodyPr wrap="none" anchor="ctr"/>
              <a:lstStyle/>
              <a:p>
                <a:endParaRPr lang="en-US" sz="1800">
                  <a:latin typeface="Corbel" pitchFamily="34" charset="0"/>
                </a:endParaRPr>
              </a:p>
            </p:txBody>
          </p:sp>
          <p:sp>
            <p:nvSpPr>
              <p:cNvPr id="16462" name="Rectangle 51"/>
              <p:cNvSpPr>
                <a:spLocks noChangeArrowheads="1"/>
              </p:cNvSpPr>
              <p:nvPr/>
            </p:nvSpPr>
            <p:spPr bwMode="auto">
              <a:xfrm>
                <a:off x="4236" y="1986"/>
                <a:ext cx="240" cy="240"/>
              </a:xfrm>
              <a:prstGeom prst="rect">
                <a:avLst/>
              </a:prstGeom>
              <a:solidFill>
                <a:srgbClr val="FFFF00"/>
              </a:solidFill>
              <a:ln w="9525">
                <a:solidFill>
                  <a:schemeClr val="tx1"/>
                </a:solidFill>
                <a:miter lim="800000"/>
                <a:headEnd/>
                <a:tailEnd/>
              </a:ln>
            </p:spPr>
            <p:txBody>
              <a:bodyPr wrap="none" anchor="ctr"/>
              <a:lstStyle/>
              <a:p>
                <a:endParaRPr lang="en-US" sz="1800">
                  <a:latin typeface="Corbel" pitchFamily="34" charset="0"/>
                </a:endParaRPr>
              </a:p>
            </p:txBody>
          </p:sp>
          <p:sp>
            <p:nvSpPr>
              <p:cNvPr id="16463" name="Rectangle 52"/>
              <p:cNvSpPr>
                <a:spLocks noChangeArrowheads="1"/>
              </p:cNvSpPr>
              <p:nvPr/>
            </p:nvSpPr>
            <p:spPr bwMode="auto">
              <a:xfrm>
                <a:off x="4668" y="1986"/>
                <a:ext cx="240" cy="240"/>
              </a:xfrm>
              <a:prstGeom prst="rect">
                <a:avLst/>
              </a:prstGeom>
              <a:solidFill>
                <a:srgbClr val="FFFF00"/>
              </a:solidFill>
              <a:ln w="9525">
                <a:solidFill>
                  <a:schemeClr val="tx1"/>
                </a:solidFill>
                <a:miter lim="800000"/>
                <a:headEnd/>
                <a:tailEnd/>
              </a:ln>
            </p:spPr>
            <p:txBody>
              <a:bodyPr wrap="none" anchor="ctr"/>
              <a:lstStyle/>
              <a:p>
                <a:endParaRPr lang="en-US" sz="1800">
                  <a:latin typeface="Corbel" pitchFamily="34" charset="0"/>
                </a:endParaRPr>
              </a:p>
            </p:txBody>
          </p:sp>
        </p:grpSp>
        <p:sp>
          <p:nvSpPr>
            <p:cNvPr id="16455" name="Rectangle 53"/>
            <p:cNvSpPr>
              <a:spLocks noChangeArrowheads="1"/>
            </p:cNvSpPr>
            <p:nvPr/>
          </p:nvSpPr>
          <p:spPr bwMode="auto">
            <a:xfrm>
              <a:off x="5088" y="1867"/>
              <a:ext cx="240" cy="240"/>
            </a:xfrm>
            <a:prstGeom prst="rect">
              <a:avLst/>
            </a:prstGeom>
            <a:solidFill>
              <a:srgbClr val="FFFF00"/>
            </a:solidFill>
            <a:ln w="9525">
              <a:solidFill>
                <a:schemeClr val="tx1"/>
              </a:solidFill>
              <a:miter lim="800000"/>
              <a:headEnd/>
              <a:tailEnd/>
            </a:ln>
          </p:spPr>
          <p:txBody>
            <a:bodyPr wrap="none" anchor="ctr"/>
            <a:lstStyle/>
            <a:p>
              <a:endParaRPr lang="en-US" sz="1800">
                <a:latin typeface="Corbel" pitchFamily="34" charset="0"/>
              </a:endParaRPr>
            </a:p>
          </p:txBody>
        </p:sp>
        <p:sp>
          <p:nvSpPr>
            <p:cNvPr id="281661" name="Text Box 61"/>
            <p:cNvSpPr txBox="1">
              <a:spLocks noChangeArrowheads="1"/>
            </p:cNvSpPr>
            <p:nvPr/>
          </p:nvSpPr>
          <p:spPr bwMode="auto">
            <a:xfrm>
              <a:off x="2640" y="1728"/>
              <a:ext cx="1008" cy="291"/>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1800" dirty="0">
                  <a:effectLst>
                    <a:outerShdw blurRad="38100" dist="38100" dir="2700000" algn="tl">
                      <a:srgbClr val="C0C0C0"/>
                    </a:outerShdw>
                  </a:effectLst>
                  <a:latin typeface="Arial Narrow" pitchFamily="34" charset="0"/>
                </a:rPr>
                <a:t>Major</a:t>
              </a:r>
            </a:p>
          </p:txBody>
        </p:sp>
        <p:cxnSp>
          <p:nvCxnSpPr>
            <p:cNvPr id="16457" name="AutoShape 114"/>
            <p:cNvCxnSpPr>
              <a:cxnSpLocks noChangeShapeType="1"/>
              <a:stCxn id="16469" idx="2"/>
              <a:endCxn id="16461" idx="0"/>
            </p:cNvCxnSpPr>
            <p:nvPr/>
          </p:nvCxnSpPr>
          <p:spPr bwMode="auto">
            <a:xfrm>
              <a:off x="3924" y="1608"/>
              <a:ext cx="0" cy="259"/>
            </a:xfrm>
            <a:prstGeom prst="straightConnector1">
              <a:avLst/>
            </a:prstGeom>
            <a:noFill/>
            <a:ln w="9525">
              <a:solidFill>
                <a:schemeClr val="tx1"/>
              </a:solidFill>
              <a:round/>
              <a:headEnd/>
              <a:tailEnd/>
            </a:ln>
          </p:spPr>
        </p:cxnSp>
        <p:cxnSp>
          <p:nvCxnSpPr>
            <p:cNvPr id="16458" name="AutoShape 115"/>
            <p:cNvCxnSpPr>
              <a:cxnSpLocks noChangeShapeType="1"/>
              <a:stCxn id="16470" idx="2"/>
              <a:endCxn id="16462" idx="0"/>
            </p:cNvCxnSpPr>
            <p:nvPr/>
          </p:nvCxnSpPr>
          <p:spPr bwMode="auto">
            <a:xfrm>
              <a:off x="4356" y="1608"/>
              <a:ext cx="0" cy="259"/>
            </a:xfrm>
            <a:prstGeom prst="straightConnector1">
              <a:avLst/>
            </a:prstGeom>
            <a:noFill/>
            <a:ln w="9525">
              <a:solidFill>
                <a:schemeClr val="tx1"/>
              </a:solidFill>
              <a:round/>
              <a:headEnd/>
              <a:tailEnd/>
            </a:ln>
          </p:spPr>
        </p:cxnSp>
        <p:cxnSp>
          <p:nvCxnSpPr>
            <p:cNvPr id="16459" name="AutoShape 116"/>
            <p:cNvCxnSpPr>
              <a:cxnSpLocks noChangeShapeType="1"/>
              <a:stCxn id="16471" idx="2"/>
              <a:endCxn id="16463" idx="0"/>
            </p:cNvCxnSpPr>
            <p:nvPr/>
          </p:nvCxnSpPr>
          <p:spPr bwMode="auto">
            <a:xfrm>
              <a:off x="4788" y="1608"/>
              <a:ext cx="0" cy="259"/>
            </a:xfrm>
            <a:prstGeom prst="straightConnector1">
              <a:avLst/>
            </a:prstGeom>
            <a:noFill/>
            <a:ln w="9525">
              <a:solidFill>
                <a:schemeClr val="tx1"/>
              </a:solidFill>
              <a:round/>
              <a:headEnd/>
              <a:tailEnd/>
            </a:ln>
          </p:spPr>
        </p:cxnSp>
        <p:cxnSp>
          <p:nvCxnSpPr>
            <p:cNvPr id="16460" name="AutoShape 117"/>
            <p:cNvCxnSpPr>
              <a:cxnSpLocks noChangeShapeType="1"/>
              <a:stCxn id="16471" idx="2"/>
              <a:endCxn id="16455" idx="0"/>
            </p:cNvCxnSpPr>
            <p:nvPr/>
          </p:nvCxnSpPr>
          <p:spPr bwMode="auto">
            <a:xfrm rot="16200000" flipH="1">
              <a:off x="4868" y="1528"/>
              <a:ext cx="259" cy="420"/>
            </a:xfrm>
            <a:prstGeom prst="bentConnector3">
              <a:avLst>
                <a:gd name="adj1" fmla="val 49806"/>
              </a:avLst>
            </a:prstGeom>
            <a:noFill/>
            <a:ln w="9525">
              <a:solidFill>
                <a:schemeClr val="tx1"/>
              </a:solidFill>
              <a:miter lim="800000"/>
              <a:headEnd/>
              <a:tailEnd/>
            </a:ln>
          </p:spPr>
        </p:cxnSp>
      </p:grpSp>
      <p:grpSp>
        <p:nvGrpSpPr>
          <p:cNvPr id="9" name="Group 146"/>
          <p:cNvGrpSpPr>
            <a:grpSpLocks/>
          </p:cNvGrpSpPr>
          <p:nvPr/>
        </p:nvGrpSpPr>
        <p:grpSpPr bwMode="auto">
          <a:xfrm>
            <a:off x="4191000" y="3268663"/>
            <a:ext cx="3829050" cy="1066800"/>
            <a:chOff x="2640" y="2107"/>
            <a:chExt cx="2412" cy="672"/>
          </a:xfrm>
        </p:grpSpPr>
        <p:grpSp>
          <p:nvGrpSpPr>
            <p:cNvPr id="10" name="Group 98"/>
            <p:cNvGrpSpPr>
              <a:grpSpLocks/>
            </p:cNvGrpSpPr>
            <p:nvPr/>
          </p:nvGrpSpPr>
          <p:grpSpPr bwMode="auto">
            <a:xfrm>
              <a:off x="3660" y="2395"/>
              <a:ext cx="1392" cy="240"/>
              <a:chOff x="3696" y="2439"/>
              <a:chExt cx="1392" cy="240"/>
            </a:xfrm>
          </p:grpSpPr>
          <p:grpSp>
            <p:nvGrpSpPr>
              <p:cNvPr id="11" name="Group 60"/>
              <p:cNvGrpSpPr>
                <a:grpSpLocks/>
              </p:cNvGrpSpPr>
              <p:nvPr/>
            </p:nvGrpSpPr>
            <p:grpSpPr bwMode="auto">
              <a:xfrm>
                <a:off x="3696" y="2439"/>
                <a:ext cx="528" cy="240"/>
                <a:chOff x="3840" y="2016"/>
                <a:chExt cx="528" cy="240"/>
              </a:xfrm>
            </p:grpSpPr>
            <p:sp>
              <p:nvSpPr>
                <p:cNvPr id="16452" name="Rectangle 54"/>
                <p:cNvSpPr>
                  <a:spLocks noChangeArrowheads="1"/>
                </p:cNvSpPr>
                <p:nvPr/>
              </p:nvSpPr>
              <p:spPr bwMode="auto">
                <a:xfrm>
                  <a:off x="3840" y="2016"/>
                  <a:ext cx="240" cy="240"/>
                </a:xfrm>
                <a:prstGeom prst="rect">
                  <a:avLst/>
                </a:prstGeom>
                <a:solidFill>
                  <a:srgbClr val="FFFF66"/>
                </a:solidFill>
                <a:ln w="9525">
                  <a:solidFill>
                    <a:schemeClr val="tx1"/>
                  </a:solidFill>
                  <a:miter lim="800000"/>
                  <a:headEnd/>
                  <a:tailEnd/>
                </a:ln>
              </p:spPr>
              <p:txBody>
                <a:bodyPr wrap="none" anchor="ctr"/>
                <a:lstStyle/>
                <a:p>
                  <a:endParaRPr lang="en-US" sz="1800">
                    <a:latin typeface="Corbel" pitchFamily="34" charset="0"/>
                  </a:endParaRPr>
                </a:p>
              </p:txBody>
            </p:sp>
            <p:sp>
              <p:nvSpPr>
                <p:cNvPr id="16453" name="Rectangle 55"/>
                <p:cNvSpPr>
                  <a:spLocks noChangeArrowheads="1"/>
                </p:cNvSpPr>
                <p:nvPr/>
              </p:nvSpPr>
              <p:spPr bwMode="auto">
                <a:xfrm>
                  <a:off x="4128" y="2016"/>
                  <a:ext cx="240" cy="240"/>
                </a:xfrm>
                <a:prstGeom prst="rect">
                  <a:avLst/>
                </a:prstGeom>
                <a:solidFill>
                  <a:srgbClr val="FFFF66"/>
                </a:solidFill>
                <a:ln w="9525">
                  <a:solidFill>
                    <a:schemeClr val="tx1"/>
                  </a:solidFill>
                  <a:miter lim="800000"/>
                  <a:headEnd/>
                  <a:tailEnd/>
                </a:ln>
              </p:spPr>
              <p:txBody>
                <a:bodyPr wrap="none" anchor="ctr"/>
                <a:lstStyle/>
                <a:p>
                  <a:endParaRPr lang="en-US" sz="1800">
                    <a:latin typeface="Corbel" pitchFamily="34" charset="0"/>
                  </a:endParaRPr>
                </a:p>
              </p:txBody>
            </p:sp>
          </p:grpSp>
          <p:sp>
            <p:nvSpPr>
              <p:cNvPr id="16448" name="Rectangle 56"/>
              <p:cNvSpPr>
                <a:spLocks noChangeArrowheads="1"/>
              </p:cNvSpPr>
              <p:nvPr/>
            </p:nvSpPr>
            <p:spPr bwMode="auto">
              <a:xfrm>
                <a:off x="4272" y="2439"/>
                <a:ext cx="240" cy="240"/>
              </a:xfrm>
              <a:prstGeom prst="rect">
                <a:avLst/>
              </a:prstGeom>
              <a:solidFill>
                <a:srgbClr val="FFFF66"/>
              </a:solidFill>
              <a:ln w="9525">
                <a:solidFill>
                  <a:schemeClr val="tx1"/>
                </a:solidFill>
                <a:miter lim="800000"/>
                <a:headEnd/>
                <a:tailEnd/>
              </a:ln>
            </p:spPr>
            <p:txBody>
              <a:bodyPr wrap="none" anchor="ctr"/>
              <a:lstStyle/>
              <a:p>
                <a:endParaRPr lang="en-US" sz="1800">
                  <a:latin typeface="Corbel" pitchFamily="34" charset="0"/>
                </a:endParaRPr>
              </a:p>
            </p:txBody>
          </p:sp>
          <p:grpSp>
            <p:nvGrpSpPr>
              <p:cNvPr id="12" name="Group 59"/>
              <p:cNvGrpSpPr>
                <a:grpSpLocks/>
              </p:cNvGrpSpPr>
              <p:nvPr/>
            </p:nvGrpSpPr>
            <p:grpSpPr bwMode="auto">
              <a:xfrm>
                <a:off x="4560" y="2439"/>
                <a:ext cx="528" cy="240"/>
                <a:chOff x="4704" y="2016"/>
                <a:chExt cx="528" cy="240"/>
              </a:xfrm>
            </p:grpSpPr>
            <p:sp>
              <p:nvSpPr>
                <p:cNvPr id="16450" name="Rectangle 57"/>
                <p:cNvSpPr>
                  <a:spLocks noChangeArrowheads="1"/>
                </p:cNvSpPr>
                <p:nvPr/>
              </p:nvSpPr>
              <p:spPr bwMode="auto">
                <a:xfrm>
                  <a:off x="4704" y="2016"/>
                  <a:ext cx="240" cy="240"/>
                </a:xfrm>
                <a:prstGeom prst="rect">
                  <a:avLst/>
                </a:prstGeom>
                <a:solidFill>
                  <a:srgbClr val="FFFF66"/>
                </a:solidFill>
                <a:ln w="9525">
                  <a:solidFill>
                    <a:schemeClr val="tx1"/>
                  </a:solidFill>
                  <a:miter lim="800000"/>
                  <a:headEnd/>
                  <a:tailEnd/>
                </a:ln>
              </p:spPr>
              <p:txBody>
                <a:bodyPr wrap="none" anchor="ctr"/>
                <a:lstStyle/>
                <a:p>
                  <a:endParaRPr lang="en-US" sz="1800">
                    <a:latin typeface="Corbel" pitchFamily="34" charset="0"/>
                  </a:endParaRPr>
                </a:p>
              </p:txBody>
            </p:sp>
            <p:sp>
              <p:nvSpPr>
                <p:cNvPr id="16451" name="Rectangle 58"/>
                <p:cNvSpPr>
                  <a:spLocks noChangeArrowheads="1"/>
                </p:cNvSpPr>
                <p:nvPr/>
              </p:nvSpPr>
              <p:spPr bwMode="auto">
                <a:xfrm>
                  <a:off x="4992" y="2016"/>
                  <a:ext cx="240" cy="240"/>
                </a:xfrm>
                <a:prstGeom prst="rect">
                  <a:avLst/>
                </a:prstGeom>
                <a:solidFill>
                  <a:srgbClr val="FFFF66"/>
                </a:solidFill>
                <a:ln w="9525">
                  <a:solidFill>
                    <a:schemeClr val="tx1"/>
                  </a:solidFill>
                  <a:miter lim="800000"/>
                  <a:headEnd/>
                  <a:tailEnd/>
                </a:ln>
              </p:spPr>
              <p:txBody>
                <a:bodyPr wrap="none" anchor="ctr"/>
                <a:lstStyle/>
                <a:p>
                  <a:endParaRPr lang="en-US" sz="1800">
                    <a:latin typeface="Corbel" pitchFamily="34" charset="0"/>
                  </a:endParaRPr>
                </a:p>
              </p:txBody>
            </p:sp>
          </p:grpSp>
        </p:grpSp>
        <p:sp>
          <p:nvSpPr>
            <p:cNvPr id="281668" name="Text Box 68"/>
            <p:cNvSpPr txBox="1">
              <a:spLocks noChangeArrowheads="1"/>
            </p:cNvSpPr>
            <p:nvPr/>
          </p:nvSpPr>
          <p:spPr bwMode="auto">
            <a:xfrm>
              <a:off x="2640" y="2256"/>
              <a:ext cx="1008" cy="523"/>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1800" dirty="0">
                  <a:effectLst>
                    <a:outerShdw blurRad="38100" dist="38100" dir="2700000" algn="tl">
                      <a:srgbClr val="C0C0C0"/>
                    </a:outerShdw>
                  </a:effectLst>
                  <a:latin typeface="Arial Narrow" pitchFamily="34" charset="0"/>
                </a:rPr>
                <a:t>Captains &amp; Lieutenants</a:t>
              </a:r>
            </a:p>
          </p:txBody>
        </p:sp>
        <p:cxnSp>
          <p:nvCxnSpPr>
            <p:cNvPr id="16442" name="AutoShape 118"/>
            <p:cNvCxnSpPr>
              <a:cxnSpLocks noChangeShapeType="1"/>
              <a:stCxn id="16461" idx="2"/>
              <a:endCxn id="16452" idx="0"/>
            </p:cNvCxnSpPr>
            <p:nvPr/>
          </p:nvCxnSpPr>
          <p:spPr bwMode="auto">
            <a:xfrm rot="5400000">
              <a:off x="3708" y="2179"/>
              <a:ext cx="288" cy="144"/>
            </a:xfrm>
            <a:prstGeom prst="bentConnector3">
              <a:avLst>
                <a:gd name="adj1" fmla="val 50000"/>
              </a:avLst>
            </a:prstGeom>
            <a:noFill/>
            <a:ln w="9525">
              <a:solidFill>
                <a:schemeClr val="tx1"/>
              </a:solidFill>
              <a:miter lim="800000"/>
              <a:headEnd/>
              <a:tailEnd/>
            </a:ln>
          </p:spPr>
        </p:cxnSp>
        <p:cxnSp>
          <p:nvCxnSpPr>
            <p:cNvPr id="16443" name="AutoShape 119"/>
            <p:cNvCxnSpPr>
              <a:cxnSpLocks noChangeShapeType="1"/>
              <a:stCxn id="16461" idx="2"/>
              <a:endCxn id="16453" idx="0"/>
            </p:cNvCxnSpPr>
            <p:nvPr/>
          </p:nvCxnSpPr>
          <p:spPr bwMode="auto">
            <a:xfrm rot="16200000" flipH="1">
              <a:off x="3852" y="2179"/>
              <a:ext cx="288" cy="144"/>
            </a:xfrm>
            <a:prstGeom prst="bentConnector3">
              <a:avLst>
                <a:gd name="adj1" fmla="val 50000"/>
              </a:avLst>
            </a:prstGeom>
            <a:noFill/>
            <a:ln w="9525">
              <a:solidFill>
                <a:schemeClr val="tx1"/>
              </a:solidFill>
              <a:miter lim="800000"/>
              <a:headEnd/>
              <a:tailEnd/>
            </a:ln>
          </p:spPr>
        </p:cxnSp>
        <p:cxnSp>
          <p:nvCxnSpPr>
            <p:cNvPr id="16444" name="AutoShape 120"/>
            <p:cNvCxnSpPr>
              <a:cxnSpLocks noChangeShapeType="1"/>
              <a:stCxn id="16462" idx="2"/>
              <a:endCxn id="16448" idx="0"/>
            </p:cNvCxnSpPr>
            <p:nvPr/>
          </p:nvCxnSpPr>
          <p:spPr bwMode="auto">
            <a:xfrm rot="5400000">
              <a:off x="4212" y="2251"/>
              <a:ext cx="288" cy="0"/>
            </a:xfrm>
            <a:prstGeom prst="straightConnector1">
              <a:avLst/>
            </a:prstGeom>
            <a:noFill/>
            <a:ln w="9525">
              <a:solidFill>
                <a:schemeClr val="tx1"/>
              </a:solidFill>
              <a:round/>
              <a:headEnd/>
              <a:tailEnd/>
            </a:ln>
          </p:spPr>
        </p:cxnSp>
        <p:cxnSp>
          <p:nvCxnSpPr>
            <p:cNvPr id="16445" name="AutoShape 121"/>
            <p:cNvCxnSpPr>
              <a:cxnSpLocks noChangeShapeType="1"/>
              <a:stCxn id="16463" idx="2"/>
              <a:endCxn id="16450" idx="0"/>
            </p:cNvCxnSpPr>
            <p:nvPr/>
          </p:nvCxnSpPr>
          <p:spPr bwMode="auto">
            <a:xfrm rot="5400000">
              <a:off x="4572" y="2179"/>
              <a:ext cx="288" cy="144"/>
            </a:xfrm>
            <a:prstGeom prst="bentConnector3">
              <a:avLst>
                <a:gd name="adj1" fmla="val 50000"/>
              </a:avLst>
            </a:prstGeom>
            <a:noFill/>
            <a:ln w="9525">
              <a:solidFill>
                <a:schemeClr val="tx1"/>
              </a:solidFill>
              <a:miter lim="800000"/>
              <a:headEnd/>
              <a:tailEnd/>
            </a:ln>
          </p:spPr>
        </p:cxnSp>
        <p:cxnSp>
          <p:nvCxnSpPr>
            <p:cNvPr id="16446" name="AutoShape 122"/>
            <p:cNvCxnSpPr>
              <a:cxnSpLocks noChangeShapeType="1"/>
              <a:stCxn id="16463" idx="2"/>
              <a:endCxn id="16451" idx="0"/>
            </p:cNvCxnSpPr>
            <p:nvPr/>
          </p:nvCxnSpPr>
          <p:spPr bwMode="auto">
            <a:xfrm rot="16200000" flipH="1">
              <a:off x="4716" y="2179"/>
              <a:ext cx="288" cy="144"/>
            </a:xfrm>
            <a:prstGeom prst="bentConnector3">
              <a:avLst>
                <a:gd name="adj1" fmla="val 50000"/>
              </a:avLst>
            </a:prstGeom>
            <a:noFill/>
            <a:ln w="9525">
              <a:solidFill>
                <a:schemeClr val="tx1"/>
              </a:solidFill>
              <a:miter lim="800000"/>
              <a:headEnd/>
              <a:tailEnd/>
            </a:ln>
          </p:spPr>
        </p:cxnSp>
      </p:grpSp>
      <p:grpSp>
        <p:nvGrpSpPr>
          <p:cNvPr id="13" name="Group 147"/>
          <p:cNvGrpSpPr>
            <a:grpSpLocks/>
          </p:cNvGrpSpPr>
          <p:nvPr/>
        </p:nvGrpSpPr>
        <p:grpSpPr bwMode="auto">
          <a:xfrm>
            <a:off x="4191000" y="4106863"/>
            <a:ext cx="3943350" cy="1371600"/>
            <a:chOff x="2640" y="2635"/>
            <a:chExt cx="2484" cy="864"/>
          </a:xfrm>
        </p:grpSpPr>
        <p:sp>
          <p:nvSpPr>
            <p:cNvPr id="281662" name="Text Box 62"/>
            <p:cNvSpPr txBox="1">
              <a:spLocks noChangeArrowheads="1"/>
            </p:cNvSpPr>
            <p:nvPr/>
          </p:nvSpPr>
          <p:spPr bwMode="auto">
            <a:xfrm>
              <a:off x="2640" y="2976"/>
              <a:ext cx="1008" cy="523"/>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1800" dirty="0" err="1">
                  <a:effectLst>
                    <a:outerShdw blurRad="38100" dist="38100" dir="2700000" algn="tl">
                      <a:srgbClr val="C0C0C0"/>
                    </a:outerShdw>
                  </a:effectLst>
                  <a:latin typeface="Arial Narrow" pitchFamily="34" charset="0"/>
                </a:rPr>
                <a:t>Subedar</a:t>
              </a:r>
              <a:r>
                <a:rPr lang="en-US" sz="1800" dirty="0">
                  <a:effectLst>
                    <a:outerShdw blurRad="38100" dist="38100" dir="2700000" algn="tl">
                      <a:srgbClr val="C0C0C0"/>
                    </a:outerShdw>
                  </a:effectLst>
                  <a:latin typeface="Arial Narrow" pitchFamily="34" charset="0"/>
                </a:rPr>
                <a:t> Major</a:t>
              </a:r>
            </a:p>
          </p:txBody>
        </p:sp>
        <p:grpSp>
          <p:nvGrpSpPr>
            <p:cNvPr id="14" name="Group 105"/>
            <p:cNvGrpSpPr>
              <a:grpSpLocks/>
            </p:cNvGrpSpPr>
            <p:nvPr/>
          </p:nvGrpSpPr>
          <p:grpSpPr bwMode="auto">
            <a:xfrm>
              <a:off x="3588" y="3000"/>
              <a:ext cx="1536" cy="240"/>
              <a:chOff x="3588" y="2990"/>
              <a:chExt cx="1536" cy="240"/>
            </a:xfrm>
          </p:grpSpPr>
          <p:sp>
            <p:nvSpPr>
              <p:cNvPr id="16436" name="Rectangle 69"/>
              <p:cNvSpPr>
                <a:spLocks noChangeArrowheads="1"/>
              </p:cNvSpPr>
              <p:nvPr/>
            </p:nvSpPr>
            <p:spPr bwMode="auto">
              <a:xfrm>
                <a:off x="3588" y="2990"/>
                <a:ext cx="240" cy="240"/>
              </a:xfrm>
              <a:prstGeom prst="rect">
                <a:avLst/>
              </a:prstGeom>
              <a:solidFill>
                <a:srgbClr val="FFFF99"/>
              </a:solidFill>
              <a:ln w="9525">
                <a:solidFill>
                  <a:schemeClr val="tx1"/>
                </a:solidFill>
                <a:miter lim="800000"/>
                <a:headEnd/>
                <a:tailEnd/>
              </a:ln>
            </p:spPr>
            <p:txBody>
              <a:bodyPr wrap="none" anchor="ctr"/>
              <a:lstStyle/>
              <a:p>
                <a:endParaRPr lang="en-US" sz="1800">
                  <a:latin typeface="Corbel" pitchFamily="34" charset="0"/>
                </a:endParaRPr>
              </a:p>
            </p:txBody>
          </p:sp>
          <p:sp>
            <p:nvSpPr>
              <p:cNvPr id="16437" name="Rectangle 70"/>
              <p:cNvSpPr>
                <a:spLocks noChangeArrowheads="1"/>
              </p:cNvSpPr>
              <p:nvPr/>
            </p:nvSpPr>
            <p:spPr bwMode="auto">
              <a:xfrm>
                <a:off x="4020" y="2990"/>
                <a:ext cx="240" cy="240"/>
              </a:xfrm>
              <a:prstGeom prst="rect">
                <a:avLst/>
              </a:prstGeom>
              <a:solidFill>
                <a:srgbClr val="FFFF99"/>
              </a:solidFill>
              <a:ln w="9525">
                <a:solidFill>
                  <a:schemeClr val="tx1"/>
                </a:solidFill>
                <a:miter lim="800000"/>
                <a:headEnd/>
                <a:tailEnd/>
              </a:ln>
            </p:spPr>
            <p:txBody>
              <a:bodyPr wrap="none" anchor="ctr"/>
              <a:lstStyle/>
              <a:p>
                <a:endParaRPr lang="en-US" sz="1800">
                  <a:latin typeface="Corbel" pitchFamily="34" charset="0"/>
                </a:endParaRPr>
              </a:p>
            </p:txBody>
          </p:sp>
          <p:sp>
            <p:nvSpPr>
              <p:cNvPr id="16438" name="Rectangle 71"/>
              <p:cNvSpPr>
                <a:spLocks noChangeArrowheads="1"/>
              </p:cNvSpPr>
              <p:nvPr/>
            </p:nvSpPr>
            <p:spPr bwMode="auto">
              <a:xfrm>
                <a:off x="4476" y="2990"/>
                <a:ext cx="240" cy="240"/>
              </a:xfrm>
              <a:prstGeom prst="rect">
                <a:avLst/>
              </a:prstGeom>
              <a:solidFill>
                <a:srgbClr val="FFFF99"/>
              </a:solidFill>
              <a:ln w="9525">
                <a:solidFill>
                  <a:schemeClr val="tx1"/>
                </a:solidFill>
                <a:miter lim="800000"/>
                <a:headEnd/>
                <a:tailEnd/>
              </a:ln>
            </p:spPr>
            <p:txBody>
              <a:bodyPr wrap="none" anchor="ctr"/>
              <a:lstStyle/>
              <a:p>
                <a:endParaRPr lang="en-US" sz="1800">
                  <a:latin typeface="Corbel" pitchFamily="34" charset="0"/>
                </a:endParaRPr>
              </a:p>
            </p:txBody>
          </p:sp>
          <p:sp>
            <p:nvSpPr>
              <p:cNvPr id="16439" name="Rectangle 72"/>
              <p:cNvSpPr>
                <a:spLocks noChangeArrowheads="1"/>
              </p:cNvSpPr>
              <p:nvPr/>
            </p:nvSpPr>
            <p:spPr bwMode="auto">
              <a:xfrm>
                <a:off x="4884" y="2990"/>
                <a:ext cx="240" cy="240"/>
              </a:xfrm>
              <a:prstGeom prst="rect">
                <a:avLst/>
              </a:prstGeom>
              <a:solidFill>
                <a:srgbClr val="FFFF99"/>
              </a:solidFill>
              <a:ln w="9525">
                <a:solidFill>
                  <a:schemeClr val="tx1"/>
                </a:solidFill>
                <a:miter lim="800000"/>
                <a:headEnd/>
                <a:tailEnd/>
              </a:ln>
            </p:spPr>
            <p:txBody>
              <a:bodyPr wrap="none" anchor="ctr"/>
              <a:lstStyle/>
              <a:p>
                <a:endParaRPr lang="en-US" sz="1800">
                  <a:latin typeface="Corbel" pitchFamily="34" charset="0"/>
                </a:endParaRPr>
              </a:p>
            </p:txBody>
          </p:sp>
        </p:grpSp>
        <p:cxnSp>
          <p:nvCxnSpPr>
            <p:cNvPr id="16432" name="AutoShape 123"/>
            <p:cNvCxnSpPr>
              <a:cxnSpLocks noChangeShapeType="1"/>
              <a:stCxn id="16448" idx="2"/>
              <a:endCxn id="16436" idx="0"/>
            </p:cNvCxnSpPr>
            <p:nvPr/>
          </p:nvCxnSpPr>
          <p:spPr bwMode="auto">
            <a:xfrm rot="5400000">
              <a:off x="3849" y="2494"/>
              <a:ext cx="365" cy="648"/>
            </a:xfrm>
            <a:prstGeom prst="bentConnector3">
              <a:avLst>
                <a:gd name="adj1" fmla="val 49861"/>
              </a:avLst>
            </a:prstGeom>
            <a:noFill/>
            <a:ln w="9525">
              <a:solidFill>
                <a:schemeClr val="tx1"/>
              </a:solidFill>
              <a:miter lim="800000"/>
              <a:headEnd/>
              <a:tailEnd/>
            </a:ln>
          </p:spPr>
        </p:cxnSp>
        <p:cxnSp>
          <p:nvCxnSpPr>
            <p:cNvPr id="16433" name="AutoShape 124"/>
            <p:cNvCxnSpPr>
              <a:cxnSpLocks noChangeShapeType="1"/>
              <a:stCxn id="16448" idx="2"/>
              <a:endCxn id="16437" idx="0"/>
            </p:cNvCxnSpPr>
            <p:nvPr/>
          </p:nvCxnSpPr>
          <p:spPr bwMode="auto">
            <a:xfrm rot="5400000">
              <a:off x="4065" y="2710"/>
              <a:ext cx="365" cy="216"/>
            </a:xfrm>
            <a:prstGeom prst="bentConnector3">
              <a:avLst>
                <a:gd name="adj1" fmla="val 49861"/>
              </a:avLst>
            </a:prstGeom>
            <a:noFill/>
            <a:ln w="9525">
              <a:solidFill>
                <a:schemeClr val="tx1"/>
              </a:solidFill>
              <a:miter lim="800000"/>
              <a:headEnd/>
              <a:tailEnd/>
            </a:ln>
          </p:spPr>
        </p:cxnSp>
        <p:cxnSp>
          <p:nvCxnSpPr>
            <p:cNvPr id="16434" name="AutoShape 125"/>
            <p:cNvCxnSpPr>
              <a:cxnSpLocks noChangeShapeType="1"/>
              <a:stCxn id="16448" idx="2"/>
              <a:endCxn id="16438" idx="0"/>
            </p:cNvCxnSpPr>
            <p:nvPr/>
          </p:nvCxnSpPr>
          <p:spPr bwMode="auto">
            <a:xfrm rot="16200000" flipH="1">
              <a:off x="4293" y="2698"/>
              <a:ext cx="365" cy="240"/>
            </a:xfrm>
            <a:prstGeom prst="bentConnector3">
              <a:avLst>
                <a:gd name="adj1" fmla="val 49861"/>
              </a:avLst>
            </a:prstGeom>
            <a:noFill/>
            <a:ln w="9525">
              <a:solidFill>
                <a:schemeClr val="tx1"/>
              </a:solidFill>
              <a:miter lim="800000"/>
              <a:headEnd/>
              <a:tailEnd/>
            </a:ln>
          </p:spPr>
        </p:cxnSp>
        <p:cxnSp>
          <p:nvCxnSpPr>
            <p:cNvPr id="16435" name="AutoShape 126"/>
            <p:cNvCxnSpPr>
              <a:cxnSpLocks noChangeShapeType="1"/>
              <a:stCxn id="16448" idx="2"/>
              <a:endCxn id="16439" idx="0"/>
            </p:cNvCxnSpPr>
            <p:nvPr/>
          </p:nvCxnSpPr>
          <p:spPr bwMode="auto">
            <a:xfrm rot="16200000" flipH="1">
              <a:off x="4497" y="2494"/>
              <a:ext cx="365" cy="648"/>
            </a:xfrm>
            <a:prstGeom prst="bentConnector3">
              <a:avLst>
                <a:gd name="adj1" fmla="val 49861"/>
              </a:avLst>
            </a:prstGeom>
            <a:noFill/>
            <a:ln w="9525">
              <a:solidFill>
                <a:schemeClr val="tx1"/>
              </a:solidFill>
              <a:miter lim="800000"/>
              <a:headEnd/>
              <a:tailEnd/>
            </a:ln>
          </p:spPr>
        </p:cxnSp>
      </p:grpSp>
      <p:grpSp>
        <p:nvGrpSpPr>
          <p:cNvPr id="15" name="Group 148"/>
          <p:cNvGrpSpPr>
            <a:grpSpLocks/>
          </p:cNvGrpSpPr>
          <p:nvPr/>
        </p:nvGrpSpPr>
        <p:grpSpPr bwMode="auto">
          <a:xfrm>
            <a:off x="4191000" y="5067300"/>
            <a:ext cx="3752850" cy="876300"/>
            <a:chOff x="2640" y="3240"/>
            <a:chExt cx="2364" cy="552"/>
          </a:xfrm>
        </p:grpSpPr>
        <p:sp>
          <p:nvSpPr>
            <p:cNvPr id="281663" name="Text Box 63"/>
            <p:cNvSpPr txBox="1">
              <a:spLocks noChangeArrowheads="1"/>
            </p:cNvSpPr>
            <p:nvPr/>
          </p:nvSpPr>
          <p:spPr bwMode="auto">
            <a:xfrm>
              <a:off x="2640" y="3504"/>
              <a:ext cx="1008" cy="288"/>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1800" dirty="0" err="1">
                  <a:effectLst>
                    <a:outerShdw blurRad="38100" dist="38100" dir="2700000" algn="tl">
                      <a:srgbClr val="C0C0C0"/>
                    </a:outerShdw>
                  </a:effectLst>
                  <a:latin typeface="Arial Narrow" pitchFamily="34" charset="0"/>
                </a:rPr>
                <a:t>Naik</a:t>
              </a:r>
              <a:r>
                <a:rPr lang="en-US" sz="1800" dirty="0">
                  <a:effectLst>
                    <a:outerShdw blurRad="38100" dist="38100" dir="2700000" algn="tl">
                      <a:srgbClr val="C0C0C0"/>
                    </a:outerShdw>
                  </a:effectLst>
                  <a:latin typeface="Arial Narrow" pitchFamily="34" charset="0"/>
                </a:rPr>
                <a:t> </a:t>
              </a:r>
            </a:p>
          </p:txBody>
        </p:sp>
        <p:grpSp>
          <p:nvGrpSpPr>
            <p:cNvPr id="16" name="Group 106"/>
            <p:cNvGrpSpPr>
              <a:grpSpLocks/>
            </p:cNvGrpSpPr>
            <p:nvPr/>
          </p:nvGrpSpPr>
          <p:grpSpPr bwMode="auto">
            <a:xfrm>
              <a:off x="4188" y="3528"/>
              <a:ext cx="816" cy="240"/>
              <a:chOff x="4188" y="3563"/>
              <a:chExt cx="816" cy="240"/>
            </a:xfrm>
          </p:grpSpPr>
          <p:sp>
            <p:nvSpPr>
              <p:cNvPr id="16427" name="Rectangle 73"/>
              <p:cNvSpPr>
                <a:spLocks noChangeArrowheads="1"/>
              </p:cNvSpPr>
              <p:nvPr/>
            </p:nvSpPr>
            <p:spPr bwMode="auto">
              <a:xfrm>
                <a:off x="4188" y="3563"/>
                <a:ext cx="240" cy="240"/>
              </a:xfrm>
              <a:prstGeom prst="rect">
                <a:avLst/>
              </a:prstGeom>
              <a:solidFill>
                <a:srgbClr val="4CD24C"/>
              </a:solidFill>
              <a:ln w="9525">
                <a:solidFill>
                  <a:schemeClr val="tx1"/>
                </a:solidFill>
                <a:miter lim="800000"/>
                <a:headEnd/>
                <a:tailEnd/>
              </a:ln>
            </p:spPr>
            <p:txBody>
              <a:bodyPr wrap="none" anchor="ctr"/>
              <a:lstStyle/>
              <a:p>
                <a:endParaRPr lang="en-US" sz="1800">
                  <a:latin typeface="Corbel" pitchFamily="34" charset="0"/>
                </a:endParaRPr>
              </a:p>
            </p:txBody>
          </p:sp>
          <p:sp>
            <p:nvSpPr>
              <p:cNvPr id="16428" name="Rectangle 74"/>
              <p:cNvSpPr>
                <a:spLocks noChangeArrowheads="1"/>
              </p:cNvSpPr>
              <p:nvPr/>
            </p:nvSpPr>
            <p:spPr bwMode="auto">
              <a:xfrm>
                <a:off x="4476" y="3563"/>
                <a:ext cx="240" cy="240"/>
              </a:xfrm>
              <a:prstGeom prst="rect">
                <a:avLst/>
              </a:prstGeom>
              <a:solidFill>
                <a:srgbClr val="4CD24C"/>
              </a:solidFill>
              <a:ln w="9525">
                <a:solidFill>
                  <a:schemeClr val="tx1"/>
                </a:solidFill>
                <a:miter lim="800000"/>
                <a:headEnd/>
                <a:tailEnd/>
              </a:ln>
            </p:spPr>
            <p:txBody>
              <a:bodyPr wrap="none" anchor="ctr"/>
              <a:lstStyle/>
              <a:p>
                <a:endParaRPr lang="en-US" sz="1800">
                  <a:latin typeface="Corbel" pitchFamily="34" charset="0"/>
                </a:endParaRPr>
              </a:p>
            </p:txBody>
          </p:sp>
          <p:sp>
            <p:nvSpPr>
              <p:cNvPr id="16429" name="Rectangle 75"/>
              <p:cNvSpPr>
                <a:spLocks noChangeArrowheads="1"/>
              </p:cNvSpPr>
              <p:nvPr/>
            </p:nvSpPr>
            <p:spPr bwMode="auto">
              <a:xfrm>
                <a:off x="4764" y="3563"/>
                <a:ext cx="240" cy="240"/>
              </a:xfrm>
              <a:prstGeom prst="rect">
                <a:avLst/>
              </a:prstGeom>
              <a:solidFill>
                <a:srgbClr val="4CD24C"/>
              </a:solidFill>
              <a:ln w="9525">
                <a:solidFill>
                  <a:schemeClr val="tx1"/>
                </a:solidFill>
                <a:miter lim="800000"/>
                <a:headEnd/>
                <a:tailEnd/>
              </a:ln>
            </p:spPr>
            <p:txBody>
              <a:bodyPr wrap="none" anchor="ctr"/>
              <a:lstStyle/>
              <a:p>
                <a:endParaRPr lang="en-US" sz="1800">
                  <a:latin typeface="Corbel" pitchFamily="34" charset="0"/>
                </a:endParaRPr>
              </a:p>
            </p:txBody>
          </p:sp>
        </p:grpSp>
        <p:cxnSp>
          <p:nvCxnSpPr>
            <p:cNvPr id="16424" name="AutoShape 127"/>
            <p:cNvCxnSpPr>
              <a:cxnSpLocks noChangeShapeType="1"/>
              <a:stCxn id="16438" idx="2"/>
              <a:endCxn id="16427" idx="0"/>
            </p:cNvCxnSpPr>
            <p:nvPr/>
          </p:nvCxnSpPr>
          <p:spPr bwMode="auto">
            <a:xfrm rot="5400000">
              <a:off x="4308" y="3240"/>
              <a:ext cx="288" cy="288"/>
            </a:xfrm>
            <a:prstGeom prst="bentConnector3">
              <a:avLst>
                <a:gd name="adj1" fmla="val 50000"/>
              </a:avLst>
            </a:prstGeom>
            <a:noFill/>
            <a:ln w="9525">
              <a:solidFill>
                <a:schemeClr val="tx1"/>
              </a:solidFill>
              <a:miter lim="800000"/>
              <a:headEnd/>
              <a:tailEnd/>
            </a:ln>
          </p:spPr>
        </p:cxnSp>
        <p:cxnSp>
          <p:nvCxnSpPr>
            <p:cNvPr id="16425" name="AutoShape 128"/>
            <p:cNvCxnSpPr>
              <a:cxnSpLocks noChangeShapeType="1"/>
              <a:stCxn id="16438" idx="2"/>
              <a:endCxn id="16428" idx="0"/>
            </p:cNvCxnSpPr>
            <p:nvPr/>
          </p:nvCxnSpPr>
          <p:spPr bwMode="auto">
            <a:xfrm>
              <a:off x="4596" y="3240"/>
              <a:ext cx="0" cy="288"/>
            </a:xfrm>
            <a:prstGeom prst="straightConnector1">
              <a:avLst/>
            </a:prstGeom>
            <a:noFill/>
            <a:ln w="9525">
              <a:solidFill>
                <a:schemeClr val="tx1"/>
              </a:solidFill>
              <a:round/>
              <a:headEnd/>
              <a:tailEnd/>
            </a:ln>
          </p:spPr>
        </p:cxnSp>
        <p:cxnSp>
          <p:nvCxnSpPr>
            <p:cNvPr id="16426" name="AutoShape 129"/>
            <p:cNvCxnSpPr>
              <a:cxnSpLocks noChangeShapeType="1"/>
              <a:stCxn id="16438" idx="2"/>
              <a:endCxn id="16429" idx="0"/>
            </p:cNvCxnSpPr>
            <p:nvPr/>
          </p:nvCxnSpPr>
          <p:spPr bwMode="auto">
            <a:xfrm rot="16200000" flipH="1">
              <a:off x="4596" y="3240"/>
              <a:ext cx="288" cy="288"/>
            </a:xfrm>
            <a:prstGeom prst="bentConnector3">
              <a:avLst>
                <a:gd name="adj1" fmla="val 50000"/>
              </a:avLst>
            </a:prstGeom>
            <a:noFill/>
            <a:ln w="9525">
              <a:solidFill>
                <a:schemeClr val="tx1"/>
              </a:solidFill>
              <a:miter lim="800000"/>
              <a:headEnd/>
              <a:tailEnd/>
            </a:ln>
          </p:spPr>
        </p:cxnSp>
      </p:grpSp>
      <p:grpSp>
        <p:nvGrpSpPr>
          <p:cNvPr id="17" name="Group 149"/>
          <p:cNvGrpSpPr>
            <a:grpSpLocks/>
          </p:cNvGrpSpPr>
          <p:nvPr/>
        </p:nvGrpSpPr>
        <p:grpSpPr bwMode="auto">
          <a:xfrm>
            <a:off x="4191000" y="5905500"/>
            <a:ext cx="4419600" cy="788988"/>
            <a:chOff x="2640" y="3768"/>
            <a:chExt cx="2784" cy="497"/>
          </a:xfrm>
        </p:grpSpPr>
        <p:sp>
          <p:nvSpPr>
            <p:cNvPr id="281664" name="Text Box 64"/>
            <p:cNvSpPr txBox="1">
              <a:spLocks noChangeArrowheads="1"/>
            </p:cNvSpPr>
            <p:nvPr/>
          </p:nvSpPr>
          <p:spPr bwMode="auto">
            <a:xfrm>
              <a:off x="2640" y="3977"/>
              <a:ext cx="1008" cy="288"/>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1800" dirty="0">
                  <a:effectLst>
                    <a:outerShdw blurRad="38100" dist="38100" dir="2700000" algn="tl">
                      <a:srgbClr val="C0C0C0"/>
                    </a:outerShdw>
                  </a:effectLst>
                  <a:latin typeface="Arial Narrow" pitchFamily="34" charset="0"/>
                </a:rPr>
                <a:t>Soldier</a:t>
              </a:r>
            </a:p>
          </p:txBody>
        </p:sp>
        <p:grpSp>
          <p:nvGrpSpPr>
            <p:cNvPr id="18" name="Group 107"/>
            <p:cNvGrpSpPr>
              <a:grpSpLocks/>
            </p:cNvGrpSpPr>
            <p:nvPr/>
          </p:nvGrpSpPr>
          <p:grpSpPr bwMode="auto">
            <a:xfrm>
              <a:off x="3767" y="4037"/>
              <a:ext cx="1657" cy="169"/>
              <a:chOff x="3767" y="4037"/>
              <a:chExt cx="1657" cy="169"/>
            </a:xfrm>
          </p:grpSpPr>
          <p:sp>
            <p:nvSpPr>
              <p:cNvPr id="16414" name="Rectangle 77"/>
              <p:cNvSpPr>
                <a:spLocks noChangeArrowheads="1"/>
              </p:cNvSpPr>
              <p:nvPr/>
            </p:nvSpPr>
            <p:spPr bwMode="auto">
              <a:xfrm>
                <a:off x="3767" y="4037"/>
                <a:ext cx="169" cy="169"/>
              </a:xfrm>
              <a:prstGeom prst="rect">
                <a:avLst/>
              </a:prstGeom>
              <a:solidFill>
                <a:srgbClr val="A1E7A1"/>
              </a:solidFill>
              <a:ln w="9525">
                <a:solidFill>
                  <a:schemeClr val="tx1"/>
                </a:solidFill>
                <a:miter lim="800000"/>
                <a:headEnd/>
                <a:tailEnd/>
              </a:ln>
            </p:spPr>
            <p:txBody>
              <a:bodyPr wrap="none" anchor="ctr"/>
              <a:lstStyle/>
              <a:p>
                <a:endParaRPr lang="en-US" sz="1800">
                  <a:latin typeface="Corbel" pitchFamily="34" charset="0"/>
                </a:endParaRPr>
              </a:p>
            </p:txBody>
          </p:sp>
          <p:sp>
            <p:nvSpPr>
              <p:cNvPr id="16415" name="Rectangle 78"/>
              <p:cNvSpPr>
                <a:spLocks noChangeArrowheads="1"/>
              </p:cNvSpPr>
              <p:nvPr/>
            </p:nvSpPr>
            <p:spPr bwMode="auto">
              <a:xfrm>
                <a:off x="3979" y="4037"/>
                <a:ext cx="169" cy="169"/>
              </a:xfrm>
              <a:prstGeom prst="rect">
                <a:avLst/>
              </a:prstGeom>
              <a:solidFill>
                <a:srgbClr val="A1E7A1"/>
              </a:solidFill>
              <a:ln w="9525">
                <a:solidFill>
                  <a:schemeClr val="tx1"/>
                </a:solidFill>
                <a:miter lim="800000"/>
                <a:headEnd/>
                <a:tailEnd/>
              </a:ln>
            </p:spPr>
            <p:txBody>
              <a:bodyPr wrap="none" anchor="ctr"/>
              <a:lstStyle/>
              <a:p>
                <a:endParaRPr lang="en-US" sz="1800">
                  <a:latin typeface="Corbel" pitchFamily="34" charset="0"/>
                </a:endParaRPr>
              </a:p>
            </p:txBody>
          </p:sp>
          <p:sp>
            <p:nvSpPr>
              <p:cNvPr id="16416" name="Rectangle 79"/>
              <p:cNvSpPr>
                <a:spLocks noChangeArrowheads="1"/>
              </p:cNvSpPr>
              <p:nvPr/>
            </p:nvSpPr>
            <p:spPr bwMode="auto">
              <a:xfrm>
                <a:off x="4191" y="4037"/>
                <a:ext cx="170" cy="169"/>
              </a:xfrm>
              <a:prstGeom prst="rect">
                <a:avLst/>
              </a:prstGeom>
              <a:solidFill>
                <a:srgbClr val="A1E7A1"/>
              </a:solidFill>
              <a:ln w="9525">
                <a:solidFill>
                  <a:schemeClr val="tx1"/>
                </a:solidFill>
                <a:miter lim="800000"/>
                <a:headEnd/>
                <a:tailEnd/>
              </a:ln>
            </p:spPr>
            <p:txBody>
              <a:bodyPr wrap="none" anchor="ctr"/>
              <a:lstStyle/>
              <a:p>
                <a:endParaRPr lang="en-US" sz="1800">
                  <a:latin typeface="Corbel" pitchFamily="34" charset="0"/>
                </a:endParaRPr>
              </a:p>
            </p:txBody>
          </p:sp>
          <p:sp>
            <p:nvSpPr>
              <p:cNvPr id="16417" name="Rectangle 81"/>
              <p:cNvSpPr>
                <a:spLocks noChangeArrowheads="1"/>
              </p:cNvSpPr>
              <p:nvPr/>
            </p:nvSpPr>
            <p:spPr bwMode="auto">
              <a:xfrm>
                <a:off x="4404" y="4037"/>
                <a:ext cx="169" cy="169"/>
              </a:xfrm>
              <a:prstGeom prst="rect">
                <a:avLst/>
              </a:prstGeom>
              <a:solidFill>
                <a:srgbClr val="A1E7A1"/>
              </a:solidFill>
              <a:ln w="9525">
                <a:solidFill>
                  <a:schemeClr val="tx1"/>
                </a:solidFill>
                <a:miter lim="800000"/>
                <a:headEnd/>
                <a:tailEnd/>
              </a:ln>
            </p:spPr>
            <p:txBody>
              <a:bodyPr wrap="none" anchor="ctr"/>
              <a:lstStyle/>
              <a:p>
                <a:endParaRPr lang="en-US" sz="1800">
                  <a:latin typeface="Corbel" pitchFamily="34" charset="0"/>
                </a:endParaRPr>
              </a:p>
            </p:txBody>
          </p:sp>
          <p:sp>
            <p:nvSpPr>
              <p:cNvPr id="16418" name="Rectangle 82"/>
              <p:cNvSpPr>
                <a:spLocks noChangeArrowheads="1"/>
              </p:cNvSpPr>
              <p:nvPr/>
            </p:nvSpPr>
            <p:spPr bwMode="auto">
              <a:xfrm>
                <a:off x="4617" y="4037"/>
                <a:ext cx="169" cy="169"/>
              </a:xfrm>
              <a:prstGeom prst="rect">
                <a:avLst/>
              </a:prstGeom>
              <a:solidFill>
                <a:srgbClr val="A1E7A1"/>
              </a:solidFill>
              <a:ln w="9525">
                <a:solidFill>
                  <a:schemeClr val="tx1"/>
                </a:solidFill>
                <a:miter lim="800000"/>
                <a:headEnd/>
                <a:tailEnd/>
              </a:ln>
            </p:spPr>
            <p:txBody>
              <a:bodyPr wrap="none" anchor="ctr"/>
              <a:lstStyle/>
              <a:p>
                <a:endParaRPr lang="en-US" sz="1800">
                  <a:latin typeface="Corbel" pitchFamily="34" charset="0"/>
                </a:endParaRPr>
              </a:p>
            </p:txBody>
          </p:sp>
          <p:sp>
            <p:nvSpPr>
              <p:cNvPr id="16419" name="Rectangle 83"/>
              <p:cNvSpPr>
                <a:spLocks noChangeArrowheads="1"/>
              </p:cNvSpPr>
              <p:nvPr/>
            </p:nvSpPr>
            <p:spPr bwMode="auto">
              <a:xfrm>
                <a:off x="4829" y="4037"/>
                <a:ext cx="170" cy="169"/>
              </a:xfrm>
              <a:prstGeom prst="rect">
                <a:avLst/>
              </a:prstGeom>
              <a:solidFill>
                <a:srgbClr val="A1E7A1"/>
              </a:solidFill>
              <a:ln w="9525">
                <a:solidFill>
                  <a:schemeClr val="tx1"/>
                </a:solidFill>
                <a:miter lim="800000"/>
                <a:headEnd/>
                <a:tailEnd/>
              </a:ln>
            </p:spPr>
            <p:txBody>
              <a:bodyPr wrap="none" anchor="ctr"/>
              <a:lstStyle/>
              <a:p>
                <a:endParaRPr lang="en-US" sz="1800">
                  <a:latin typeface="Corbel" pitchFamily="34" charset="0"/>
                </a:endParaRPr>
              </a:p>
            </p:txBody>
          </p:sp>
          <p:sp>
            <p:nvSpPr>
              <p:cNvPr id="16420" name="Rectangle 85"/>
              <p:cNvSpPr>
                <a:spLocks noChangeArrowheads="1"/>
              </p:cNvSpPr>
              <p:nvPr/>
            </p:nvSpPr>
            <p:spPr bwMode="auto">
              <a:xfrm>
                <a:off x="5042" y="4037"/>
                <a:ext cx="169" cy="169"/>
              </a:xfrm>
              <a:prstGeom prst="rect">
                <a:avLst/>
              </a:prstGeom>
              <a:solidFill>
                <a:srgbClr val="A1E7A1"/>
              </a:solidFill>
              <a:ln w="9525">
                <a:solidFill>
                  <a:schemeClr val="tx1"/>
                </a:solidFill>
                <a:miter lim="800000"/>
                <a:headEnd/>
                <a:tailEnd/>
              </a:ln>
            </p:spPr>
            <p:txBody>
              <a:bodyPr wrap="none" anchor="ctr"/>
              <a:lstStyle/>
              <a:p>
                <a:endParaRPr lang="en-US" sz="1800">
                  <a:latin typeface="Corbel" pitchFamily="34" charset="0"/>
                </a:endParaRPr>
              </a:p>
            </p:txBody>
          </p:sp>
          <p:sp>
            <p:nvSpPr>
              <p:cNvPr id="16421" name="Rectangle 86"/>
              <p:cNvSpPr>
                <a:spLocks noChangeArrowheads="1"/>
              </p:cNvSpPr>
              <p:nvPr/>
            </p:nvSpPr>
            <p:spPr bwMode="auto">
              <a:xfrm>
                <a:off x="5255" y="4037"/>
                <a:ext cx="169" cy="169"/>
              </a:xfrm>
              <a:prstGeom prst="rect">
                <a:avLst/>
              </a:prstGeom>
              <a:solidFill>
                <a:srgbClr val="A1E7A1"/>
              </a:solidFill>
              <a:ln w="9525">
                <a:solidFill>
                  <a:schemeClr val="tx1"/>
                </a:solidFill>
                <a:miter lim="800000"/>
                <a:headEnd/>
                <a:tailEnd/>
              </a:ln>
            </p:spPr>
            <p:txBody>
              <a:bodyPr wrap="none" anchor="ctr"/>
              <a:lstStyle/>
              <a:p>
                <a:endParaRPr lang="en-US" sz="1800">
                  <a:latin typeface="Corbel" pitchFamily="34" charset="0"/>
                </a:endParaRPr>
              </a:p>
            </p:txBody>
          </p:sp>
        </p:grpSp>
        <p:cxnSp>
          <p:nvCxnSpPr>
            <p:cNvPr id="16406" name="AutoShape 130"/>
            <p:cNvCxnSpPr>
              <a:cxnSpLocks noChangeShapeType="1"/>
              <a:stCxn id="16428" idx="2"/>
              <a:endCxn id="16414" idx="0"/>
            </p:cNvCxnSpPr>
            <p:nvPr/>
          </p:nvCxnSpPr>
          <p:spPr bwMode="auto">
            <a:xfrm rot="5400000">
              <a:off x="4089" y="3531"/>
              <a:ext cx="269" cy="744"/>
            </a:xfrm>
            <a:prstGeom prst="bentConnector3">
              <a:avLst>
                <a:gd name="adj1" fmla="val 49815"/>
              </a:avLst>
            </a:prstGeom>
            <a:noFill/>
            <a:ln w="9525">
              <a:solidFill>
                <a:schemeClr val="tx1"/>
              </a:solidFill>
              <a:miter lim="800000"/>
              <a:headEnd/>
              <a:tailEnd/>
            </a:ln>
          </p:spPr>
        </p:cxnSp>
        <p:cxnSp>
          <p:nvCxnSpPr>
            <p:cNvPr id="16407" name="AutoShape 131"/>
            <p:cNvCxnSpPr>
              <a:cxnSpLocks noChangeShapeType="1"/>
              <a:stCxn id="16428" idx="2"/>
              <a:endCxn id="16415" idx="0"/>
            </p:cNvCxnSpPr>
            <p:nvPr/>
          </p:nvCxnSpPr>
          <p:spPr bwMode="auto">
            <a:xfrm rot="5400000">
              <a:off x="4195" y="3637"/>
              <a:ext cx="269" cy="532"/>
            </a:xfrm>
            <a:prstGeom prst="bentConnector3">
              <a:avLst>
                <a:gd name="adj1" fmla="val 49815"/>
              </a:avLst>
            </a:prstGeom>
            <a:noFill/>
            <a:ln w="9525">
              <a:solidFill>
                <a:schemeClr val="tx1"/>
              </a:solidFill>
              <a:miter lim="800000"/>
              <a:headEnd/>
              <a:tailEnd/>
            </a:ln>
          </p:spPr>
        </p:cxnSp>
        <p:cxnSp>
          <p:nvCxnSpPr>
            <p:cNvPr id="16408" name="AutoShape 132"/>
            <p:cNvCxnSpPr>
              <a:cxnSpLocks noChangeShapeType="1"/>
              <a:stCxn id="16428" idx="2"/>
              <a:endCxn id="16416" idx="0"/>
            </p:cNvCxnSpPr>
            <p:nvPr/>
          </p:nvCxnSpPr>
          <p:spPr bwMode="auto">
            <a:xfrm rot="5400000">
              <a:off x="4301" y="3743"/>
              <a:ext cx="269" cy="320"/>
            </a:xfrm>
            <a:prstGeom prst="bentConnector3">
              <a:avLst>
                <a:gd name="adj1" fmla="val 49815"/>
              </a:avLst>
            </a:prstGeom>
            <a:noFill/>
            <a:ln w="9525">
              <a:solidFill>
                <a:schemeClr val="tx1"/>
              </a:solidFill>
              <a:miter lim="800000"/>
              <a:headEnd/>
              <a:tailEnd/>
            </a:ln>
          </p:spPr>
        </p:cxnSp>
        <p:cxnSp>
          <p:nvCxnSpPr>
            <p:cNvPr id="16409" name="AutoShape 133"/>
            <p:cNvCxnSpPr>
              <a:cxnSpLocks noChangeShapeType="1"/>
              <a:stCxn id="16428" idx="2"/>
              <a:endCxn id="16417" idx="0"/>
            </p:cNvCxnSpPr>
            <p:nvPr/>
          </p:nvCxnSpPr>
          <p:spPr bwMode="auto">
            <a:xfrm rot="5400000">
              <a:off x="4408" y="3849"/>
              <a:ext cx="269" cy="107"/>
            </a:xfrm>
            <a:prstGeom prst="bentConnector3">
              <a:avLst>
                <a:gd name="adj1" fmla="val 49815"/>
              </a:avLst>
            </a:prstGeom>
            <a:noFill/>
            <a:ln w="9525">
              <a:solidFill>
                <a:schemeClr val="tx1"/>
              </a:solidFill>
              <a:miter lim="800000"/>
              <a:headEnd/>
              <a:tailEnd/>
            </a:ln>
          </p:spPr>
        </p:cxnSp>
        <p:cxnSp>
          <p:nvCxnSpPr>
            <p:cNvPr id="16410" name="AutoShape 134"/>
            <p:cNvCxnSpPr>
              <a:cxnSpLocks noChangeShapeType="1"/>
              <a:stCxn id="16428" idx="2"/>
              <a:endCxn id="16418" idx="0"/>
            </p:cNvCxnSpPr>
            <p:nvPr/>
          </p:nvCxnSpPr>
          <p:spPr bwMode="auto">
            <a:xfrm rot="16200000" flipH="1">
              <a:off x="4514" y="3850"/>
              <a:ext cx="269" cy="106"/>
            </a:xfrm>
            <a:prstGeom prst="bentConnector3">
              <a:avLst>
                <a:gd name="adj1" fmla="val 49815"/>
              </a:avLst>
            </a:prstGeom>
            <a:noFill/>
            <a:ln w="9525">
              <a:solidFill>
                <a:schemeClr val="tx1"/>
              </a:solidFill>
              <a:miter lim="800000"/>
              <a:headEnd/>
              <a:tailEnd/>
            </a:ln>
          </p:spPr>
        </p:cxnSp>
        <p:cxnSp>
          <p:nvCxnSpPr>
            <p:cNvPr id="16411" name="AutoShape 135"/>
            <p:cNvCxnSpPr>
              <a:cxnSpLocks noChangeShapeType="1"/>
              <a:stCxn id="16428" idx="2"/>
              <a:endCxn id="16419" idx="0"/>
            </p:cNvCxnSpPr>
            <p:nvPr/>
          </p:nvCxnSpPr>
          <p:spPr bwMode="auto">
            <a:xfrm rot="16200000" flipH="1">
              <a:off x="4620" y="3744"/>
              <a:ext cx="269" cy="318"/>
            </a:xfrm>
            <a:prstGeom prst="bentConnector3">
              <a:avLst>
                <a:gd name="adj1" fmla="val 49815"/>
              </a:avLst>
            </a:prstGeom>
            <a:noFill/>
            <a:ln w="9525">
              <a:solidFill>
                <a:schemeClr val="tx1"/>
              </a:solidFill>
              <a:miter lim="800000"/>
              <a:headEnd/>
              <a:tailEnd/>
            </a:ln>
          </p:spPr>
        </p:cxnSp>
        <p:cxnSp>
          <p:nvCxnSpPr>
            <p:cNvPr id="16412" name="AutoShape 136"/>
            <p:cNvCxnSpPr>
              <a:cxnSpLocks noChangeShapeType="1"/>
              <a:stCxn id="16428" idx="2"/>
              <a:endCxn id="16420" idx="0"/>
            </p:cNvCxnSpPr>
            <p:nvPr/>
          </p:nvCxnSpPr>
          <p:spPr bwMode="auto">
            <a:xfrm rot="16200000" flipH="1">
              <a:off x="4727" y="3637"/>
              <a:ext cx="269" cy="531"/>
            </a:xfrm>
            <a:prstGeom prst="bentConnector3">
              <a:avLst>
                <a:gd name="adj1" fmla="val 49815"/>
              </a:avLst>
            </a:prstGeom>
            <a:noFill/>
            <a:ln w="9525">
              <a:solidFill>
                <a:schemeClr val="tx1"/>
              </a:solidFill>
              <a:miter lim="800000"/>
              <a:headEnd/>
              <a:tailEnd/>
            </a:ln>
          </p:spPr>
        </p:cxnSp>
        <p:cxnSp>
          <p:nvCxnSpPr>
            <p:cNvPr id="16413" name="AutoShape 137"/>
            <p:cNvCxnSpPr>
              <a:cxnSpLocks noChangeShapeType="1"/>
              <a:stCxn id="16428" idx="2"/>
              <a:endCxn id="16421" idx="0"/>
            </p:cNvCxnSpPr>
            <p:nvPr/>
          </p:nvCxnSpPr>
          <p:spPr bwMode="auto">
            <a:xfrm rot="16200000" flipH="1">
              <a:off x="4833" y="3531"/>
              <a:ext cx="269" cy="744"/>
            </a:xfrm>
            <a:prstGeom prst="bentConnector3">
              <a:avLst>
                <a:gd name="adj1" fmla="val 49815"/>
              </a:avLst>
            </a:prstGeom>
            <a:noFill/>
            <a:ln w="9525">
              <a:solidFill>
                <a:schemeClr val="tx1"/>
              </a:solidFill>
              <a:miter lim="800000"/>
              <a:headEnd/>
              <a:tailEnd/>
            </a:ln>
          </p:spPr>
        </p:cxnSp>
      </p:grpSp>
      <p:sp>
        <p:nvSpPr>
          <p:cNvPr id="281738" name="Rectangle 138"/>
          <p:cNvSpPr>
            <a:spLocks noChangeArrowheads="1"/>
          </p:cNvSpPr>
          <p:nvPr/>
        </p:nvSpPr>
        <p:spPr bwMode="auto">
          <a:xfrm>
            <a:off x="8737600" y="6650038"/>
            <a:ext cx="406400" cy="215900"/>
          </a:xfrm>
          <a:prstGeom prst="rect">
            <a:avLst/>
          </a:prstGeom>
          <a:noFill/>
          <a:ln w="12700">
            <a:noFill/>
            <a:miter lim="800000"/>
            <a:headEnd/>
            <a:tailEnd/>
          </a:ln>
          <a:effectLst/>
        </p:spPr>
        <p:txBody>
          <a:bodyPr wrap="none" lIns="0" tIns="0" rIns="0" bIns="0"/>
          <a:lstStyle/>
          <a:p>
            <a:pPr algn="ctr" eaLnBrk="0" fontAlgn="auto" hangingPunct="0">
              <a:spcBef>
                <a:spcPts val="0"/>
              </a:spcBef>
              <a:spcAft>
                <a:spcPts val="0"/>
              </a:spcAft>
              <a:defRPr/>
            </a:pPr>
            <a:r>
              <a:rPr lang="en-US" sz="1000">
                <a:solidFill>
                  <a:srgbClr val="339966"/>
                </a:solidFill>
                <a:effectLst>
                  <a:outerShdw blurRad="38100" dist="38100" dir="2700000" algn="tl">
                    <a:srgbClr val="C0C0C0"/>
                  </a:outerShdw>
                </a:effectLst>
                <a:latin typeface="+mn-lt"/>
                <a:cs typeface="Times New Roman" pitchFamily="18" charset="0"/>
              </a:rPr>
              <a:t>5 - </a:t>
            </a:r>
            <a:fld id="{CB550924-0F7F-4955-A7AE-03D421DD0BD3}" type="slidenum">
              <a:rPr lang="en-US" sz="1000">
                <a:solidFill>
                  <a:srgbClr val="339966"/>
                </a:solidFill>
                <a:effectLst>
                  <a:outerShdw blurRad="38100" dist="38100" dir="2700000" algn="tl">
                    <a:srgbClr val="C0C0C0"/>
                  </a:outerShdw>
                </a:effectLst>
                <a:latin typeface="+mn-lt"/>
                <a:cs typeface="Times New Roman" pitchFamily="18" charset="0"/>
              </a:rPr>
              <a:pPr algn="ctr" eaLnBrk="0" fontAlgn="auto" hangingPunct="0">
                <a:spcBef>
                  <a:spcPts val="0"/>
                </a:spcBef>
                <a:spcAft>
                  <a:spcPts val="0"/>
                </a:spcAft>
                <a:defRPr/>
              </a:pPr>
              <a:t>7</a:t>
            </a:fld>
            <a:endParaRPr lang="en-US" sz="1000">
              <a:solidFill>
                <a:srgbClr val="339966"/>
              </a:solidFill>
              <a:effectLst>
                <a:outerShdw blurRad="38100" dist="38100" dir="2700000" algn="tl">
                  <a:srgbClr val="C0C0C0"/>
                </a:outerShdw>
              </a:effectLst>
              <a:latin typeface="+mn-lt"/>
            </a:endParaRPr>
          </a:p>
        </p:txBody>
      </p:sp>
      <p:sp>
        <p:nvSpPr>
          <p:cNvPr id="281739" name="Text Box 139"/>
          <p:cNvSpPr txBox="1">
            <a:spLocks noChangeArrowheads="1"/>
          </p:cNvSpPr>
          <p:nvPr/>
        </p:nvSpPr>
        <p:spPr bwMode="auto">
          <a:xfrm>
            <a:off x="304800" y="4225925"/>
            <a:ext cx="3352800" cy="650875"/>
          </a:xfrm>
          <a:prstGeom prst="rect">
            <a:avLst/>
          </a:prstGeom>
          <a:noFill/>
          <a:ln w="9525">
            <a:solidFill>
              <a:srgbClr val="FF9900"/>
            </a:solidFill>
            <a:miter lim="800000"/>
            <a:headEnd/>
            <a:tailEnd/>
          </a:ln>
        </p:spPr>
        <p:txBody>
          <a:bodyPr>
            <a:spAutoFit/>
          </a:bodyPr>
          <a:lstStyle/>
          <a:p>
            <a:r>
              <a:rPr lang="en-US" sz="1800">
                <a:latin typeface="Corbel" pitchFamily="34" charset="0"/>
              </a:rPr>
              <a:t>Relatively narrow span of control.</a:t>
            </a:r>
          </a:p>
        </p:txBody>
      </p:sp>
      <p:cxnSp>
        <p:nvCxnSpPr>
          <p:cNvPr id="281740" name="AutoShape 140"/>
          <p:cNvCxnSpPr>
            <a:cxnSpLocks noChangeShapeType="1"/>
            <a:stCxn id="281739" idx="3"/>
            <a:endCxn id="281668" idx="1"/>
          </p:cNvCxnSpPr>
          <p:nvPr/>
        </p:nvCxnSpPr>
        <p:spPr bwMode="auto">
          <a:xfrm flipV="1">
            <a:off x="3657600" y="3921125"/>
            <a:ext cx="533400" cy="630238"/>
          </a:xfrm>
          <a:prstGeom prst="bentConnector3">
            <a:avLst>
              <a:gd name="adj1" fmla="val 50000"/>
            </a:avLst>
          </a:prstGeom>
          <a:noFill/>
          <a:ln w="9525">
            <a:solidFill>
              <a:srgbClr val="FF9900"/>
            </a:solidFill>
            <a:miter lim="800000"/>
            <a:headEnd/>
            <a:tailEnd type="triangle" w="med" len="med"/>
          </a:ln>
        </p:spPr>
      </p:cxnSp>
      <p:sp>
        <p:nvSpPr>
          <p:cNvPr id="281750" name="Text Box 150"/>
          <p:cNvSpPr txBox="1">
            <a:spLocks noChangeArrowheads="1"/>
          </p:cNvSpPr>
          <p:nvPr/>
        </p:nvSpPr>
        <p:spPr bwMode="auto">
          <a:xfrm>
            <a:off x="304800" y="5257800"/>
            <a:ext cx="3352800" cy="1562100"/>
          </a:xfrm>
          <a:prstGeom prst="rect">
            <a:avLst/>
          </a:prstGeom>
          <a:noFill/>
          <a:ln w="9525">
            <a:solidFill>
              <a:schemeClr val="accent2"/>
            </a:solidFill>
            <a:miter lim="800000"/>
            <a:headEnd/>
            <a:tailEnd/>
          </a:ln>
        </p:spPr>
        <p:txBody>
          <a:bodyPr>
            <a:spAutoFit/>
          </a:bodyPr>
          <a:lstStyle/>
          <a:p>
            <a:r>
              <a:rPr lang="en-US" sz="1800">
                <a:latin typeface="Corbel" pitchFamily="34" charset="0"/>
              </a:rPr>
              <a:t>At lower levels, where tasks are similar and simpler, span of control widens.</a:t>
            </a:r>
          </a:p>
        </p:txBody>
      </p:sp>
      <p:cxnSp>
        <p:nvCxnSpPr>
          <p:cNvPr id="281752" name="AutoShape 152"/>
          <p:cNvCxnSpPr>
            <a:cxnSpLocks noChangeShapeType="1"/>
            <a:stCxn id="281750" idx="3"/>
            <a:endCxn id="281751" idx="1"/>
          </p:cNvCxnSpPr>
          <p:nvPr/>
        </p:nvCxnSpPr>
        <p:spPr bwMode="auto">
          <a:xfrm flipV="1">
            <a:off x="3657600" y="5553075"/>
            <a:ext cx="506413" cy="485775"/>
          </a:xfrm>
          <a:prstGeom prst="bentConnector3">
            <a:avLst>
              <a:gd name="adj1" fmla="val 49843"/>
            </a:avLst>
          </a:prstGeom>
          <a:noFill/>
          <a:ln w="9525">
            <a:solidFill>
              <a:schemeClr val="accent2"/>
            </a:solidFill>
            <a:miter lim="800000"/>
            <a:headEnd/>
            <a:tailEnd type="triangle" w="med" len="med"/>
          </a:ln>
        </p:spPr>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81602"/>
                                        </p:tgtEl>
                                        <p:attrNameLst>
                                          <p:attrName>style.visibility</p:attrName>
                                        </p:attrNameLst>
                                      </p:cBhvr>
                                      <p:to>
                                        <p:strVal val="visible"/>
                                      </p:to>
                                    </p:set>
                                    <p:anim calcmode="lin" valueType="num">
                                      <p:cBhvr additive="base">
                                        <p:cTn id="7" dur="500" fill="hold"/>
                                        <p:tgtEl>
                                          <p:spTgt spid="281602"/>
                                        </p:tgtEl>
                                        <p:attrNameLst>
                                          <p:attrName>ppt_x</p:attrName>
                                        </p:attrNameLst>
                                      </p:cBhvr>
                                      <p:tavLst>
                                        <p:tav tm="0">
                                          <p:val>
                                            <p:strVal val="#ppt_x"/>
                                          </p:val>
                                        </p:tav>
                                        <p:tav tm="100000">
                                          <p:val>
                                            <p:strVal val="#ppt_x"/>
                                          </p:val>
                                        </p:tav>
                                      </p:tavLst>
                                    </p:anim>
                                    <p:anim calcmode="lin" valueType="num">
                                      <p:cBhvr additive="base">
                                        <p:cTn id="8" dur="500" fill="hold"/>
                                        <p:tgtEl>
                                          <p:spTgt spid="28160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281603">
                                            <p:txEl>
                                              <p:pRg st="0" end="0"/>
                                            </p:txEl>
                                          </p:spTgt>
                                        </p:tgtEl>
                                        <p:attrNameLst>
                                          <p:attrName>style.visibility</p:attrName>
                                        </p:attrNameLst>
                                      </p:cBhvr>
                                      <p:to>
                                        <p:strVal val="visible"/>
                                      </p:to>
                                    </p:set>
                                    <p:animEffect transition="in" filter="slide(fromTop)">
                                      <p:cBhvr>
                                        <p:cTn id="13" dur="500"/>
                                        <p:tgtEl>
                                          <p:spTgt spid="28160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81604"/>
                                        </p:tgtEl>
                                        <p:attrNameLst>
                                          <p:attrName>style.visibility</p:attrName>
                                        </p:attrNameLst>
                                      </p:cBhvr>
                                      <p:to>
                                        <p:strVal val="visible"/>
                                      </p:to>
                                    </p:set>
                                    <p:animEffect transition="in" filter="wipe(up)">
                                      <p:cBhvr>
                                        <p:cTn id="18" dur="500"/>
                                        <p:tgtEl>
                                          <p:spTgt spid="281604"/>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par>
                          <p:cTn id="35" fill="hold">
                            <p:stCondLst>
                              <p:cond delay="2500"/>
                            </p:stCondLst>
                            <p:childTnLst>
                              <p:par>
                                <p:cTn id="36" presetID="22" presetClass="entr" presetSubtype="1"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up)">
                                      <p:cBhvr>
                                        <p:cTn id="38" dur="500"/>
                                        <p:tgtEl>
                                          <p:spTgt spid="9"/>
                                        </p:tgtEl>
                                      </p:cBhvr>
                                    </p:animEffect>
                                  </p:childTnLst>
                                </p:cTn>
                              </p:par>
                            </p:childTnLst>
                          </p:cTn>
                        </p:par>
                        <p:par>
                          <p:cTn id="39" fill="hold">
                            <p:stCondLst>
                              <p:cond delay="3000"/>
                            </p:stCondLst>
                            <p:childTnLst>
                              <p:par>
                                <p:cTn id="40" presetID="22" presetClass="entr" presetSubtype="1"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par>
                          <p:cTn id="43" fill="hold">
                            <p:stCondLst>
                              <p:cond delay="3500"/>
                            </p:stCondLst>
                            <p:childTnLst>
                              <p:par>
                                <p:cTn id="44" presetID="22" presetClass="entr" presetSubtype="1"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childTnLst>
                          </p:cTn>
                        </p:par>
                        <p:par>
                          <p:cTn id="47" fill="hold">
                            <p:stCondLst>
                              <p:cond delay="4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81739"/>
                                        </p:tgtEl>
                                        <p:attrNameLst>
                                          <p:attrName>style.visibility</p:attrName>
                                        </p:attrNameLst>
                                      </p:cBhvr>
                                      <p:to>
                                        <p:strVal val="visible"/>
                                      </p:to>
                                    </p:set>
                                    <p:anim calcmode="lin" valueType="num">
                                      <p:cBhvr additive="base">
                                        <p:cTn id="55" dur="500" fill="hold"/>
                                        <p:tgtEl>
                                          <p:spTgt spid="281739"/>
                                        </p:tgtEl>
                                        <p:attrNameLst>
                                          <p:attrName>ppt_x</p:attrName>
                                        </p:attrNameLst>
                                      </p:cBhvr>
                                      <p:tavLst>
                                        <p:tav tm="0">
                                          <p:val>
                                            <p:strVal val="#ppt_x"/>
                                          </p:val>
                                        </p:tav>
                                        <p:tav tm="100000">
                                          <p:val>
                                            <p:strVal val="#ppt_x"/>
                                          </p:val>
                                        </p:tav>
                                      </p:tavLst>
                                    </p:anim>
                                    <p:anim calcmode="lin" valueType="num">
                                      <p:cBhvr additive="base">
                                        <p:cTn id="56" dur="500" fill="hold"/>
                                        <p:tgtEl>
                                          <p:spTgt spid="281739"/>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18" presetClass="entr" presetSubtype="3" fill="hold" nodeType="afterEffect">
                                  <p:stCondLst>
                                    <p:cond delay="0"/>
                                  </p:stCondLst>
                                  <p:childTnLst>
                                    <p:set>
                                      <p:cBhvr>
                                        <p:cTn id="59" dur="1" fill="hold">
                                          <p:stCondLst>
                                            <p:cond delay="0"/>
                                          </p:stCondLst>
                                        </p:cTn>
                                        <p:tgtEl>
                                          <p:spTgt spid="281740"/>
                                        </p:tgtEl>
                                        <p:attrNameLst>
                                          <p:attrName>style.visibility</p:attrName>
                                        </p:attrNameLst>
                                      </p:cBhvr>
                                      <p:to>
                                        <p:strVal val="visible"/>
                                      </p:to>
                                    </p:set>
                                    <p:animEffect transition="in" filter="strips(upRight)">
                                      <p:cBhvr>
                                        <p:cTn id="60" dur="500"/>
                                        <p:tgtEl>
                                          <p:spTgt spid="281740"/>
                                        </p:tgtEl>
                                      </p:cBhvr>
                                    </p:animEffect>
                                  </p:childTnLst>
                                </p:cTn>
                              </p:par>
                            </p:childTnLst>
                          </p:cTn>
                        </p:par>
                        <p:par>
                          <p:cTn id="61" fill="hold">
                            <p:stCondLst>
                              <p:cond delay="1000"/>
                            </p:stCondLst>
                            <p:childTnLst>
                              <p:par>
                                <p:cTn id="62" presetID="9" presetClass="entr" presetSubtype="0" fill="hold" grpId="0" nodeType="afterEffect">
                                  <p:stCondLst>
                                    <p:cond delay="0"/>
                                  </p:stCondLst>
                                  <p:childTnLst>
                                    <p:set>
                                      <p:cBhvr>
                                        <p:cTn id="63" dur="1" fill="hold">
                                          <p:stCondLst>
                                            <p:cond delay="0"/>
                                          </p:stCondLst>
                                        </p:cTn>
                                        <p:tgtEl>
                                          <p:spTgt spid="281741"/>
                                        </p:tgtEl>
                                        <p:attrNameLst>
                                          <p:attrName>style.visibility</p:attrName>
                                        </p:attrNameLst>
                                      </p:cBhvr>
                                      <p:to>
                                        <p:strVal val="visible"/>
                                      </p:to>
                                    </p:set>
                                    <p:animEffect transition="in" filter="dissolve">
                                      <p:cBhvr>
                                        <p:cTn id="64" dur="500"/>
                                        <p:tgtEl>
                                          <p:spTgt spid="281741"/>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81750"/>
                                        </p:tgtEl>
                                        <p:attrNameLst>
                                          <p:attrName>style.visibility</p:attrName>
                                        </p:attrNameLst>
                                      </p:cBhvr>
                                      <p:to>
                                        <p:strVal val="visible"/>
                                      </p:to>
                                    </p:set>
                                    <p:anim calcmode="lin" valueType="num">
                                      <p:cBhvr additive="base">
                                        <p:cTn id="69" dur="500" fill="hold"/>
                                        <p:tgtEl>
                                          <p:spTgt spid="281750"/>
                                        </p:tgtEl>
                                        <p:attrNameLst>
                                          <p:attrName>ppt_x</p:attrName>
                                        </p:attrNameLst>
                                      </p:cBhvr>
                                      <p:tavLst>
                                        <p:tav tm="0">
                                          <p:val>
                                            <p:strVal val="#ppt_x"/>
                                          </p:val>
                                        </p:tav>
                                        <p:tav tm="100000">
                                          <p:val>
                                            <p:strVal val="#ppt_x"/>
                                          </p:val>
                                        </p:tav>
                                      </p:tavLst>
                                    </p:anim>
                                    <p:anim calcmode="lin" valueType="num">
                                      <p:cBhvr additive="base">
                                        <p:cTn id="70" dur="500" fill="hold"/>
                                        <p:tgtEl>
                                          <p:spTgt spid="281750"/>
                                        </p:tgtEl>
                                        <p:attrNameLst>
                                          <p:attrName>ppt_y</p:attrName>
                                        </p:attrNameLst>
                                      </p:cBhvr>
                                      <p:tavLst>
                                        <p:tav tm="0">
                                          <p:val>
                                            <p:strVal val="1+#ppt_h/2"/>
                                          </p:val>
                                        </p:tav>
                                        <p:tav tm="100000">
                                          <p:val>
                                            <p:strVal val="#ppt_y"/>
                                          </p:val>
                                        </p:tav>
                                      </p:tavLst>
                                    </p:anim>
                                  </p:childTnLst>
                                </p:cTn>
                              </p:par>
                            </p:childTnLst>
                          </p:cTn>
                        </p:par>
                        <p:par>
                          <p:cTn id="71" fill="hold">
                            <p:stCondLst>
                              <p:cond delay="500"/>
                            </p:stCondLst>
                            <p:childTnLst>
                              <p:par>
                                <p:cTn id="72" presetID="18" presetClass="entr" presetSubtype="3" fill="hold" nodeType="afterEffect">
                                  <p:stCondLst>
                                    <p:cond delay="0"/>
                                  </p:stCondLst>
                                  <p:childTnLst>
                                    <p:set>
                                      <p:cBhvr>
                                        <p:cTn id="73" dur="1" fill="hold">
                                          <p:stCondLst>
                                            <p:cond delay="0"/>
                                          </p:stCondLst>
                                        </p:cTn>
                                        <p:tgtEl>
                                          <p:spTgt spid="281752"/>
                                        </p:tgtEl>
                                        <p:attrNameLst>
                                          <p:attrName>style.visibility</p:attrName>
                                        </p:attrNameLst>
                                      </p:cBhvr>
                                      <p:to>
                                        <p:strVal val="visible"/>
                                      </p:to>
                                    </p:set>
                                    <p:animEffect transition="in" filter="strips(upRight)">
                                      <p:cBhvr>
                                        <p:cTn id="74" dur="500"/>
                                        <p:tgtEl>
                                          <p:spTgt spid="281752"/>
                                        </p:tgtEl>
                                      </p:cBhvr>
                                    </p:animEffect>
                                  </p:childTnLst>
                                </p:cTn>
                              </p:par>
                            </p:childTnLst>
                          </p:cTn>
                        </p:par>
                        <p:par>
                          <p:cTn id="75" fill="hold">
                            <p:stCondLst>
                              <p:cond delay="1000"/>
                            </p:stCondLst>
                            <p:childTnLst>
                              <p:par>
                                <p:cTn id="76" presetID="9" presetClass="entr" presetSubtype="0" fill="hold" grpId="0" nodeType="afterEffect">
                                  <p:stCondLst>
                                    <p:cond delay="0"/>
                                  </p:stCondLst>
                                  <p:childTnLst>
                                    <p:set>
                                      <p:cBhvr>
                                        <p:cTn id="77" dur="1" fill="hold">
                                          <p:stCondLst>
                                            <p:cond delay="0"/>
                                          </p:stCondLst>
                                        </p:cTn>
                                        <p:tgtEl>
                                          <p:spTgt spid="281751"/>
                                        </p:tgtEl>
                                        <p:attrNameLst>
                                          <p:attrName>style.visibility</p:attrName>
                                        </p:attrNameLst>
                                      </p:cBhvr>
                                      <p:to>
                                        <p:strVal val="visible"/>
                                      </p:to>
                                    </p:set>
                                    <p:animEffect transition="in" filter="dissolve">
                                      <p:cBhvr>
                                        <p:cTn id="78" dur="500"/>
                                        <p:tgtEl>
                                          <p:spTgt spid="28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751" grpId="0" animBg="1"/>
      <p:bldP spid="281741" grpId="0" animBg="1"/>
      <p:bldP spid="281602" grpId="0" animBg="1" autoUpdateAnimBg="0"/>
      <p:bldP spid="281603" grpId="0" build="p" autoUpdateAnimBg="0"/>
      <p:bldP spid="281604" grpId="0" autoUpdateAnimBg="0"/>
      <p:bldP spid="281739" grpId="0" animBg="1" autoUpdateAnimBg="0"/>
      <p:bldP spid="281750"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sp>
        <p:nvSpPr>
          <p:cNvPr id="35843"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pic>
        <p:nvPicPr>
          <p:cNvPr id="35844" name="Picture 2"/>
          <p:cNvPicPr>
            <a:picLocks noChangeAspect="1" noChangeArrowheads="1"/>
          </p:cNvPicPr>
          <p:nvPr/>
        </p:nvPicPr>
        <p:blipFill>
          <a:blip r:embed="rId2" cstate="print"/>
          <a:srcRect/>
          <a:stretch>
            <a:fillRect/>
          </a:stretch>
        </p:blipFill>
        <p:spPr bwMode="auto">
          <a:xfrm>
            <a:off x="280282" y="241245"/>
            <a:ext cx="8558918" cy="64247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sp>
        <p:nvSpPr>
          <p:cNvPr id="30723"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pic>
        <p:nvPicPr>
          <p:cNvPr id="30724" name="Picture 2"/>
          <p:cNvPicPr>
            <a:picLocks noChangeAspect="1" noChangeArrowheads="1"/>
          </p:cNvPicPr>
          <p:nvPr/>
        </p:nvPicPr>
        <p:blipFill>
          <a:blip r:embed="rId2" cstate="print"/>
          <a:srcRect/>
          <a:stretch>
            <a:fillRect/>
          </a:stretch>
        </p:blipFill>
        <p:spPr bwMode="auto">
          <a:xfrm>
            <a:off x="0" y="457200"/>
            <a:ext cx="9029800" cy="60362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TotalTime>
  <Words>940</Words>
  <Application>Microsoft Office PowerPoint</Application>
  <PresentationFormat>On-screen Show (4:3)</PresentationFormat>
  <Paragraphs>147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Unit C</vt:lpstr>
      <vt:lpstr>Organisation Structure</vt:lpstr>
      <vt:lpstr>Importance of Organisation  Structure</vt:lpstr>
      <vt:lpstr>Slide 4</vt:lpstr>
      <vt:lpstr>Types of Organization structure</vt:lpstr>
      <vt:lpstr>Flat Organizational Structure- Horizontal</vt:lpstr>
      <vt:lpstr>Tall Organizational Structure-Vertical</vt:lpstr>
      <vt:lpstr>Slide 8</vt:lpstr>
      <vt:lpstr>Slide 9</vt:lpstr>
      <vt:lpstr>Slide 10</vt:lpstr>
      <vt:lpstr>Slide 11</vt:lpstr>
      <vt:lpstr>Slide 12</vt:lpstr>
      <vt:lpstr>Slide 13</vt:lpstr>
      <vt:lpstr>Principle of Span of Control </vt:lpstr>
      <vt:lpstr>Span of Management/ Span of Control</vt:lpstr>
      <vt:lpstr>Slide 16</vt:lpstr>
      <vt:lpstr>Factors influencing Span of Control </vt:lpstr>
      <vt:lpstr>Factors influencing Span of Control </vt:lpstr>
      <vt:lpstr>Slide 19</vt:lpstr>
      <vt:lpstr>Slide 20</vt:lpstr>
      <vt:lpstr>Departmentalisation </vt:lpstr>
      <vt:lpstr>Advantages of Departmentation</vt:lpstr>
      <vt:lpstr>Slide 23</vt:lpstr>
      <vt:lpstr>Functional Structure</vt:lpstr>
      <vt:lpstr>Product/Divisional Structure</vt:lpstr>
      <vt:lpstr>Slide 26</vt:lpstr>
      <vt:lpstr>Process Departmentalization</vt:lpstr>
      <vt:lpstr>Customer Departmentalization</vt:lpstr>
      <vt:lpstr>Geographical/International Departmentalization</vt:lpstr>
      <vt:lpstr>Slide 30</vt:lpstr>
      <vt:lpstr>Slide 31</vt:lpstr>
      <vt:lpstr>Slide 32</vt:lpstr>
      <vt:lpstr>Matrix Organization </vt:lpstr>
      <vt:lpstr>Slide 34</vt:lpstr>
      <vt:lpstr>Network/Virtual Organization</vt:lpstr>
      <vt:lpstr>Network/Virtual Organization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3</cp:revision>
  <dcterms:created xsi:type="dcterms:W3CDTF">2017-09-18T03:48:41Z</dcterms:created>
  <dcterms:modified xsi:type="dcterms:W3CDTF">2017-11-04T03:05:46Z</dcterms:modified>
</cp:coreProperties>
</file>