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6" r:id="rId3"/>
    <p:sldId id="257" r:id="rId4"/>
    <p:sldId id="258" r:id="rId5"/>
    <p:sldId id="259" r:id="rId6"/>
    <p:sldId id="260" r:id="rId7"/>
    <p:sldId id="261" r:id="rId8"/>
    <p:sldId id="262" r:id="rId9"/>
    <p:sldId id="278" r:id="rId10"/>
    <p:sldId id="263" r:id="rId11"/>
    <p:sldId id="264" r:id="rId12"/>
    <p:sldId id="265" r:id="rId13"/>
    <p:sldId id="266" r:id="rId14"/>
    <p:sldId id="268" r:id="rId15"/>
    <p:sldId id="267" r:id="rId16"/>
    <p:sldId id="279" r:id="rId17"/>
    <p:sldId id="269" r:id="rId18"/>
    <p:sldId id="270" r:id="rId19"/>
    <p:sldId id="271" r:id="rId20"/>
    <p:sldId id="272" r:id="rId21"/>
    <p:sldId id="273" r:id="rId22"/>
    <p:sldId id="280" r:id="rId23"/>
    <p:sldId id="281" r:id="rId24"/>
    <p:sldId id="276" r:id="rId25"/>
    <p:sldId id="275" r:id="rId26"/>
    <p:sldId id="282" r:id="rId27"/>
    <p:sldId id="283" r:id="rId28"/>
    <p:sldId id="284" r:id="rId29"/>
    <p:sldId id="285" r:id="rId30"/>
    <p:sldId id="286" r:id="rId31"/>
    <p:sldId id="287" r:id="rId32"/>
    <p:sldId id="288"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2362200"/>
            <a:ext cx="3770313"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0650745-1102-4029-B073-B8C745A32685}"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153400" cy="5486400"/>
          </a:xfrm>
        </p:spPr>
        <p:txBody>
          <a:bodyPr>
            <a:normAutofit/>
          </a:bodyPr>
          <a:lstStyle/>
          <a:p>
            <a:r>
              <a:rPr lang="en-IN" sz="5400" b="1" dirty="0" smtClean="0">
                <a:solidFill>
                  <a:srgbClr val="FF0000"/>
                </a:solidFill>
              </a:rPr>
              <a:t>Switch-gear and Protection</a:t>
            </a:r>
            <a:br>
              <a:rPr lang="en-IN" sz="5400" b="1" dirty="0" smtClean="0">
                <a:solidFill>
                  <a:srgbClr val="FF0000"/>
                </a:solidFill>
              </a:rPr>
            </a:br>
            <a:r>
              <a:rPr lang="en-IN" sz="5400" b="1" dirty="0">
                <a:solidFill>
                  <a:srgbClr val="FF0000"/>
                </a:solidFill>
              </a:rPr>
              <a:t/>
            </a:r>
            <a:br>
              <a:rPr lang="en-IN" sz="5400" b="1" dirty="0">
                <a:solidFill>
                  <a:srgbClr val="FF0000"/>
                </a:solidFill>
              </a:rPr>
            </a:br>
            <a:r>
              <a:rPr lang="en-IN" sz="5400" b="1" dirty="0" smtClean="0"/>
              <a:t>Unit - I</a:t>
            </a:r>
            <a:endParaRPr lang="en-IN" sz="5400" b="1" dirty="0"/>
          </a:p>
        </p:txBody>
      </p:sp>
    </p:spTree>
    <p:extLst>
      <p:ext uri="{BB962C8B-B14F-4D97-AF65-F5344CB8AC3E}">
        <p14:creationId xmlns="" xmlns:p14="http://schemas.microsoft.com/office/powerpoint/2010/main" val="1695859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ESSENTIAL QUALITIES OF PROTECTION</a:t>
            </a:r>
            <a:endParaRPr lang="en-US" b="1" dirty="0">
              <a:solidFill>
                <a:srgbClr val="FF0000"/>
              </a:solidFill>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Selectivity or Discrimination</a:t>
            </a:r>
          </a:p>
          <a:p>
            <a:pPr>
              <a:buFont typeface="Wingdings" pitchFamily="2" charset="2"/>
              <a:buChar char="Ø"/>
            </a:pPr>
            <a:r>
              <a:rPr lang="en-US" dirty="0" smtClean="0"/>
              <a:t>Reliability</a:t>
            </a:r>
          </a:p>
          <a:p>
            <a:pPr>
              <a:buFont typeface="Wingdings" pitchFamily="2" charset="2"/>
              <a:buChar char="Ø"/>
            </a:pPr>
            <a:r>
              <a:rPr lang="en-US" dirty="0" smtClean="0"/>
              <a:t>Sensitivity</a:t>
            </a:r>
          </a:p>
          <a:p>
            <a:pPr>
              <a:buFont typeface="Wingdings" pitchFamily="2" charset="2"/>
              <a:buChar char="Ø"/>
            </a:pPr>
            <a:r>
              <a:rPr lang="en-US" dirty="0" smtClean="0"/>
              <a:t>Stability</a:t>
            </a:r>
          </a:p>
          <a:p>
            <a:pPr>
              <a:buFont typeface="Wingdings" pitchFamily="2" charset="2"/>
              <a:buChar char="Ø"/>
            </a:pPr>
            <a:r>
              <a:rPr lang="en-US" dirty="0" smtClean="0"/>
              <a:t>Fast Operation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SELECTIVITY OR DISCRIMINATION</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105400"/>
          </a:xfrm>
        </p:spPr>
        <p:txBody>
          <a:bodyPr>
            <a:normAutofit lnSpcReduction="10000"/>
          </a:bodyPr>
          <a:lstStyle/>
          <a:p>
            <a:pPr algn="just"/>
            <a:r>
              <a:rPr lang="en-US" dirty="0" smtClean="0"/>
              <a:t>Ability to discriminate between a fault and normal condition.</a:t>
            </a:r>
          </a:p>
          <a:p>
            <a:pPr algn="just"/>
            <a:endParaRPr lang="en-US" dirty="0" smtClean="0"/>
          </a:p>
          <a:p>
            <a:pPr algn="just"/>
            <a:r>
              <a:rPr lang="en-US" dirty="0" smtClean="0"/>
              <a:t>The relay should also have the ability to distinguish whether fault lies within its zone of protection or outside.</a:t>
            </a:r>
          </a:p>
          <a:p>
            <a:pPr algn="just"/>
            <a:endParaRPr lang="en-US" dirty="0" smtClean="0"/>
          </a:p>
          <a:p>
            <a:pPr algn="just"/>
            <a:r>
              <a:rPr lang="en-US" dirty="0" smtClean="0"/>
              <a:t>The protective relay should have ability to distinguish between a fault and transient conditions like power surge.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RELIABILITY</a:t>
            </a:r>
            <a:r>
              <a:rPr lang="en-US" dirty="0" smtClean="0"/>
              <a:t/>
            </a:r>
            <a:br>
              <a:rPr lang="en-US" dirty="0" smtClean="0"/>
            </a:br>
            <a:endParaRPr lang="en-US" dirty="0"/>
          </a:p>
        </p:txBody>
      </p:sp>
      <p:sp>
        <p:nvSpPr>
          <p:cNvPr id="3" name="Content Placeholder 2"/>
          <p:cNvSpPr>
            <a:spLocks noGrp="1"/>
          </p:cNvSpPr>
          <p:nvPr>
            <p:ph idx="1"/>
          </p:nvPr>
        </p:nvSpPr>
        <p:spPr>
          <a:xfrm>
            <a:off x="533400" y="1143000"/>
            <a:ext cx="8229600" cy="4525963"/>
          </a:xfrm>
        </p:spPr>
        <p:txBody>
          <a:bodyPr/>
          <a:lstStyle/>
          <a:p>
            <a:r>
              <a:rPr lang="en-US" dirty="0" smtClean="0"/>
              <a:t>A protective system must operate </a:t>
            </a:r>
            <a:r>
              <a:rPr lang="en-US" dirty="0" err="1" smtClean="0"/>
              <a:t>reliabily</a:t>
            </a:r>
            <a:r>
              <a:rPr lang="en-US" dirty="0" smtClean="0"/>
              <a:t> </a:t>
            </a:r>
            <a:r>
              <a:rPr lang="en-US" dirty="0" smtClean="0"/>
              <a:t>for fault occurring in its zone.</a:t>
            </a:r>
          </a:p>
          <a:p>
            <a:endParaRPr lang="en-US" dirty="0" smtClean="0"/>
          </a:p>
          <a:p>
            <a:r>
              <a:rPr lang="en-US" dirty="0" smtClean="0"/>
              <a:t>All protective system components like relay, CB, PT or CT, wiring, battery etc. must have high reliability.</a:t>
            </a:r>
          </a:p>
          <a:p>
            <a:endParaRPr lang="en-US" dirty="0" smtClean="0"/>
          </a:p>
          <a:p>
            <a:r>
              <a:rPr lang="en-US" dirty="0" smtClean="0"/>
              <a:t>Typical value of 95% or above is desirable.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SENSITIVITY</a:t>
            </a:r>
            <a:endParaRPr lang="en-US" b="1" dirty="0">
              <a:solidFill>
                <a:srgbClr val="FF0000"/>
              </a:solidFill>
            </a:endParaRPr>
          </a:p>
        </p:txBody>
      </p:sp>
      <p:sp>
        <p:nvSpPr>
          <p:cNvPr id="3" name="Content Placeholder 2"/>
          <p:cNvSpPr>
            <a:spLocks noGrp="1"/>
          </p:cNvSpPr>
          <p:nvPr>
            <p:ph idx="1"/>
          </p:nvPr>
        </p:nvSpPr>
        <p:spPr>
          <a:xfrm>
            <a:off x="457200" y="1371600"/>
            <a:ext cx="8229600" cy="4525963"/>
          </a:xfrm>
        </p:spPr>
        <p:txBody>
          <a:bodyPr/>
          <a:lstStyle/>
          <a:p>
            <a:r>
              <a:rPr lang="en-US" dirty="0" smtClean="0"/>
              <a:t>Protective relay should operate when current exceeds the present value (called pick-up current).</a:t>
            </a:r>
          </a:p>
          <a:p>
            <a:endParaRPr lang="en-US" dirty="0" smtClean="0"/>
          </a:p>
          <a:p>
            <a:r>
              <a:rPr lang="en-US" dirty="0" smtClean="0"/>
              <a:t>Should not operate below pick-up value.</a:t>
            </a:r>
          </a:p>
          <a:p>
            <a:endParaRPr lang="en-US" dirty="0" smtClean="0"/>
          </a:p>
          <a:p>
            <a:r>
              <a:rPr lang="en-US" dirty="0" smtClean="0"/>
              <a:t>Should operate just above pick-up value.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STABILITY</a:t>
            </a:r>
            <a:endParaRPr lang="en-US" b="1" dirty="0">
              <a:solidFill>
                <a:srgbClr val="FF0000"/>
              </a:solidFill>
            </a:endParaRPr>
          </a:p>
        </p:txBody>
      </p:sp>
      <p:sp>
        <p:nvSpPr>
          <p:cNvPr id="3" name="Content Placeholder 2"/>
          <p:cNvSpPr>
            <a:spLocks noGrp="1"/>
          </p:cNvSpPr>
          <p:nvPr>
            <p:ph idx="1"/>
          </p:nvPr>
        </p:nvSpPr>
        <p:spPr>
          <a:xfrm>
            <a:off x="533400" y="1371600"/>
            <a:ext cx="8229600" cy="4525963"/>
          </a:xfrm>
        </p:spPr>
        <p:txBody>
          <a:bodyPr>
            <a:normAutofit fontScale="92500" lnSpcReduction="20000"/>
          </a:bodyPr>
          <a:lstStyle/>
          <a:p>
            <a:pPr algn="just"/>
            <a:r>
              <a:rPr lang="en-US" dirty="0" smtClean="0"/>
              <a:t>Protective system should remain stable even when large current is flowing through its protective zone due to external fault.</a:t>
            </a:r>
          </a:p>
          <a:p>
            <a:pPr algn="just"/>
            <a:endParaRPr lang="en-US" dirty="0" smtClean="0"/>
          </a:p>
          <a:p>
            <a:pPr algn="just"/>
            <a:r>
              <a:rPr lang="en-US" dirty="0" smtClean="0"/>
              <a:t>The concerned Circuit Breaker is supposed to clear the fault.</a:t>
            </a:r>
          </a:p>
          <a:p>
            <a:pPr algn="just"/>
            <a:endParaRPr lang="en-US" dirty="0" smtClean="0"/>
          </a:p>
          <a:p>
            <a:pPr algn="just"/>
            <a:r>
              <a:rPr lang="en-US" dirty="0" smtClean="0"/>
              <a:t>However, if that Circuit Breaker fails, after a preset delay, this relay will operate to trip the Circuit Break.</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FAST OPERATION</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334000"/>
          </a:xfrm>
        </p:spPr>
        <p:txBody>
          <a:bodyPr>
            <a:normAutofit fontScale="92500" lnSpcReduction="20000"/>
          </a:bodyPr>
          <a:lstStyle/>
          <a:p>
            <a:pPr marL="0" indent="0" algn="just">
              <a:buNone/>
            </a:pPr>
            <a:r>
              <a:rPr lang="en-US" dirty="0" smtClean="0"/>
              <a:t>Protection relays must be quick acting due to following reasons:</a:t>
            </a:r>
          </a:p>
          <a:p>
            <a:pPr marL="0" indent="0" algn="just"/>
            <a:endParaRPr lang="en-US" sz="2800" dirty="0" smtClean="0"/>
          </a:p>
          <a:p>
            <a:pPr marL="0" indent="0" algn="just"/>
            <a:r>
              <a:rPr lang="en-US" sz="2800" dirty="0" smtClean="0"/>
              <a:t>Critical clearing time should not be exceeded.</a:t>
            </a:r>
          </a:p>
          <a:p>
            <a:pPr marL="0" indent="0" algn="just"/>
            <a:endParaRPr lang="en-US" sz="2800" dirty="0" smtClean="0"/>
          </a:p>
          <a:p>
            <a:pPr marL="115888" indent="-115888" algn="just"/>
            <a:r>
              <a:rPr lang="en-US" sz="2800" dirty="0" smtClean="0"/>
              <a:t>Electrical apparatus/appliances may get damaged due to   high fault currents for long time.</a:t>
            </a:r>
          </a:p>
          <a:p>
            <a:pPr marL="0" indent="0" algn="just"/>
            <a:endParaRPr lang="en-US" sz="2800" dirty="0" smtClean="0"/>
          </a:p>
          <a:p>
            <a:pPr marL="115888" indent="-115888" algn="just"/>
            <a:r>
              <a:rPr lang="en-US" sz="2800" dirty="0" smtClean="0"/>
              <a:t>A persistent fault will lower the voltage resulting in crawling and overloading of industrial drives.</a:t>
            </a:r>
          </a:p>
          <a:p>
            <a:pPr marL="0" indent="0" algn="just"/>
            <a:endParaRPr lang="en-US" sz="2800" dirty="0" smtClean="0"/>
          </a:p>
          <a:p>
            <a:pPr marL="115888" indent="-115888" algn="just"/>
            <a:r>
              <a:rPr lang="en-US" sz="2800" dirty="0" smtClean="0"/>
              <a:t>A typical operating time of a protective relay is usually one cycle</a:t>
            </a: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516562"/>
          </a:xfrm>
        </p:spPr>
        <p:txBody>
          <a:bodyPr>
            <a:normAutofit/>
          </a:bodyPr>
          <a:lstStyle/>
          <a:p>
            <a:r>
              <a:rPr lang="en-US" b="1" dirty="0">
                <a:solidFill>
                  <a:srgbClr val="FF0000"/>
                </a:solidFill>
              </a:rPr>
              <a:t>PRIMARY AND BACK-UP PROTECTION</a:t>
            </a:r>
            <a:endParaRPr lang="en-IN" b="1" dirty="0"/>
          </a:p>
        </p:txBody>
      </p:sp>
    </p:spTree>
    <p:extLst>
      <p:ext uri="{BB962C8B-B14F-4D97-AF65-F5344CB8AC3E}">
        <p14:creationId xmlns="" xmlns:p14="http://schemas.microsoft.com/office/powerpoint/2010/main" val="3663881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solidFill>
                  <a:srgbClr val="FF0000"/>
                </a:solidFill>
              </a:rPr>
              <a:t>PRIMARY AND BACK-UP PROTECTION</a:t>
            </a:r>
            <a:endParaRPr lang="en-US" dirty="0">
              <a:solidFill>
                <a:srgbClr val="FF0000"/>
              </a:solidFill>
            </a:endParaRPr>
          </a:p>
        </p:txBody>
      </p:sp>
      <p:sp>
        <p:nvSpPr>
          <p:cNvPr id="3" name="Content Placeholder 2"/>
          <p:cNvSpPr>
            <a:spLocks noGrp="1"/>
          </p:cNvSpPr>
          <p:nvPr>
            <p:ph idx="1"/>
          </p:nvPr>
        </p:nvSpPr>
        <p:spPr>
          <a:xfrm>
            <a:off x="609600" y="1143000"/>
            <a:ext cx="8229600" cy="5029200"/>
          </a:xfrm>
        </p:spPr>
        <p:txBody>
          <a:bodyPr/>
          <a:lstStyle/>
          <a:p>
            <a:r>
              <a:rPr lang="en-US" sz="2800" dirty="0" smtClean="0"/>
              <a:t>Power System is divided into zones for protection.</a:t>
            </a:r>
          </a:p>
          <a:p>
            <a:r>
              <a:rPr lang="en-US" sz="2800" dirty="0" smtClean="0"/>
              <a:t>There is protective scheme for each zone</a:t>
            </a:r>
            <a:r>
              <a:rPr lang="en-US" sz="2400" dirty="0" smtClean="0"/>
              <a:t>.</a:t>
            </a:r>
          </a:p>
          <a:p>
            <a:pPr>
              <a:buNone/>
            </a:pPr>
            <a:r>
              <a:rPr lang="en-US" b="1" u="sng" dirty="0" smtClean="0">
                <a:solidFill>
                  <a:srgbClr val="FF0000"/>
                </a:solidFill>
              </a:rPr>
              <a:t>Primary Relay</a:t>
            </a:r>
            <a:r>
              <a:rPr lang="en-US" dirty="0" smtClean="0">
                <a:solidFill>
                  <a:srgbClr val="FF0000"/>
                </a:solidFill>
              </a:rPr>
              <a:t>:</a:t>
            </a:r>
          </a:p>
          <a:p>
            <a:pPr marL="739775" indent="0"/>
            <a:r>
              <a:rPr lang="en-US" sz="2800" dirty="0" smtClean="0"/>
              <a:t>Primary relay is first line of </a:t>
            </a:r>
            <a:r>
              <a:rPr lang="en-US" sz="2800" dirty="0" err="1" smtClean="0"/>
              <a:t>defence</a:t>
            </a:r>
            <a:r>
              <a:rPr lang="en-US" sz="2800" dirty="0" smtClean="0"/>
              <a:t>.</a:t>
            </a:r>
          </a:p>
          <a:p>
            <a:pPr marL="739775" indent="0"/>
            <a:r>
              <a:rPr lang="en-US" sz="2800" dirty="0" smtClean="0"/>
              <a:t>It is supposed to function first to isolate the fault</a:t>
            </a:r>
            <a:r>
              <a:rPr lang="en-US" sz="2400" dirty="0" smtClean="0"/>
              <a:t>.</a:t>
            </a:r>
          </a:p>
          <a:p>
            <a:pPr marL="0" indent="0">
              <a:buNone/>
            </a:pPr>
            <a:r>
              <a:rPr lang="en-US" b="1" u="sng" dirty="0" smtClean="0">
                <a:solidFill>
                  <a:srgbClr val="FF0000"/>
                </a:solidFill>
              </a:rPr>
              <a:t>Back-up Relay:</a:t>
            </a:r>
          </a:p>
          <a:p>
            <a:pPr marL="855663" indent="-115888"/>
            <a:r>
              <a:rPr lang="en-US" sz="2800" dirty="0" smtClean="0"/>
              <a:t>If due to any reason, the primary relay fails to operate there is back-up scheme.</a:t>
            </a:r>
          </a:p>
          <a:p>
            <a:pPr marL="739775" indent="0"/>
            <a:r>
              <a:rPr lang="en-US" sz="2800" dirty="0" smtClean="0"/>
              <a:t>This is second line of </a:t>
            </a:r>
            <a:r>
              <a:rPr lang="en-US" sz="2800" dirty="0" err="1" smtClean="0"/>
              <a:t>defence</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BACK-UP RELAYS</a:t>
            </a:r>
            <a:endParaRPr lang="en-US" b="1" dirty="0">
              <a:solidFill>
                <a:srgbClr val="FF0000"/>
              </a:solidFill>
            </a:endParaRPr>
          </a:p>
        </p:txBody>
      </p:sp>
      <p:sp>
        <p:nvSpPr>
          <p:cNvPr id="3" name="Content Placeholder 2"/>
          <p:cNvSpPr>
            <a:spLocks noGrp="1"/>
          </p:cNvSpPr>
          <p:nvPr>
            <p:ph idx="1"/>
          </p:nvPr>
        </p:nvSpPr>
        <p:spPr/>
        <p:txBody>
          <a:bodyPr/>
          <a:lstStyle/>
          <a:p>
            <a:pPr>
              <a:buFont typeface="Wingdings" pitchFamily="2" charset="2"/>
              <a:buChar char="Ø"/>
            </a:pPr>
            <a:r>
              <a:rPr lang="en-US" dirty="0" smtClean="0"/>
              <a:t>Remote Back-up</a:t>
            </a:r>
          </a:p>
          <a:p>
            <a:pPr>
              <a:buFont typeface="Wingdings" pitchFamily="2" charset="2"/>
              <a:buChar char="Ø"/>
            </a:pPr>
            <a:endParaRPr lang="en-US" dirty="0" smtClean="0"/>
          </a:p>
          <a:p>
            <a:pPr>
              <a:buFont typeface="Wingdings" pitchFamily="2" charset="2"/>
              <a:buChar char="Ø"/>
            </a:pPr>
            <a:r>
              <a:rPr lang="en-US" dirty="0" smtClean="0"/>
              <a:t>Relay Back-up</a:t>
            </a:r>
          </a:p>
          <a:p>
            <a:pPr>
              <a:buFont typeface="Wingdings" pitchFamily="2" charset="2"/>
              <a:buChar char="Ø"/>
            </a:pPr>
            <a:endParaRPr lang="en-US" dirty="0" smtClean="0"/>
          </a:p>
          <a:p>
            <a:pPr>
              <a:buFont typeface="Wingdings" pitchFamily="2" charset="2"/>
              <a:buChar char="Ø"/>
            </a:pPr>
            <a:r>
              <a:rPr lang="en-US" dirty="0" smtClean="0"/>
              <a:t>Breaker Back-up</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REMOTE BACK-UP</a:t>
            </a:r>
            <a:endParaRPr lang="en-US" b="1" dirty="0">
              <a:solidFill>
                <a:srgbClr val="FF0000"/>
              </a:solidFill>
            </a:endParaRPr>
          </a:p>
        </p:txBody>
      </p:sp>
      <p:sp>
        <p:nvSpPr>
          <p:cNvPr id="3" name="Content Placeholder 2"/>
          <p:cNvSpPr>
            <a:spLocks noGrp="1"/>
          </p:cNvSpPr>
          <p:nvPr>
            <p:ph idx="1"/>
          </p:nvPr>
        </p:nvSpPr>
        <p:spPr>
          <a:xfrm>
            <a:off x="457200" y="1371600"/>
            <a:ext cx="8229600" cy="4525963"/>
          </a:xfrm>
        </p:spPr>
        <p:txBody>
          <a:bodyPr>
            <a:normAutofit fontScale="92500" lnSpcReduction="20000"/>
          </a:bodyPr>
          <a:lstStyle/>
          <a:p>
            <a:r>
              <a:rPr lang="en-US" dirty="0" smtClean="0"/>
              <a:t>Back-up relay located at </a:t>
            </a:r>
            <a:r>
              <a:rPr lang="en-US" dirty="0" err="1" smtClean="0"/>
              <a:t>neighbouring</a:t>
            </a:r>
            <a:r>
              <a:rPr lang="en-US" dirty="0" smtClean="0"/>
              <a:t> station.</a:t>
            </a:r>
          </a:p>
          <a:p>
            <a:endParaRPr lang="en-US" dirty="0" smtClean="0"/>
          </a:p>
          <a:p>
            <a:r>
              <a:rPr lang="en-US" dirty="0" smtClean="0"/>
              <a:t>These back-up entire primary protective scheme.</a:t>
            </a:r>
          </a:p>
          <a:p>
            <a:endParaRPr lang="en-US" dirty="0" smtClean="0"/>
          </a:p>
          <a:p>
            <a:r>
              <a:rPr lang="en-US" dirty="0" smtClean="0"/>
              <a:t>It is the cheapest and simplest form back-up pro.</a:t>
            </a:r>
          </a:p>
          <a:p>
            <a:endParaRPr lang="en-US" dirty="0" smtClean="0"/>
          </a:p>
          <a:p>
            <a:r>
              <a:rPr lang="en-US" dirty="0" smtClean="0"/>
              <a:t>It is most widely used for transmission lines.</a:t>
            </a:r>
          </a:p>
          <a:p>
            <a:endParaRPr lang="en-US" dirty="0" smtClean="0"/>
          </a:p>
          <a:p>
            <a:r>
              <a:rPr lang="en-US" dirty="0" smtClean="0"/>
              <a:t>It will not fail due to factors causing failure of primary protection.</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en-US" b="1" dirty="0" smtClean="0">
                <a:solidFill>
                  <a:srgbClr val="FF0000"/>
                </a:solidFill>
              </a:rPr>
              <a:t>NATURE AND CAUSES OF FAULTS</a:t>
            </a:r>
            <a:endParaRPr lang="en-US" b="1" dirty="0">
              <a:solidFill>
                <a:srgbClr val="FF0000"/>
              </a:solidFill>
            </a:endParaRPr>
          </a:p>
        </p:txBody>
      </p:sp>
      <p:sp>
        <p:nvSpPr>
          <p:cNvPr id="3" name="Subtitle 2"/>
          <p:cNvSpPr>
            <a:spLocks noGrp="1"/>
          </p:cNvSpPr>
          <p:nvPr>
            <p:ph type="subTitle" idx="1"/>
          </p:nvPr>
        </p:nvSpPr>
        <p:spPr>
          <a:xfrm>
            <a:off x="457200" y="1600200"/>
            <a:ext cx="8305800" cy="4876800"/>
          </a:xfrm>
        </p:spPr>
        <p:txBody>
          <a:bodyPr>
            <a:normAutofit fontScale="77500" lnSpcReduction="20000"/>
          </a:bodyPr>
          <a:lstStyle/>
          <a:p>
            <a:pPr marL="514350" indent="-514350" algn="l">
              <a:buAutoNum type="arabicPeriod"/>
              <a:tabLst>
                <a:tab pos="115888" algn="l"/>
              </a:tabLst>
            </a:pPr>
            <a:r>
              <a:rPr lang="en-US" sz="2400" u="sng" dirty="0" smtClean="0">
                <a:solidFill>
                  <a:schemeClr val="tx1"/>
                </a:solidFill>
              </a:rPr>
              <a:t>Natural Disturbances</a:t>
            </a:r>
            <a:r>
              <a:rPr lang="en-US" sz="2400" dirty="0" smtClean="0">
                <a:solidFill>
                  <a:schemeClr val="tx1"/>
                </a:solidFill>
              </a:rPr>
              <a:t>:</a:t>
            </a:r>
          </a:p>
          <a:p>
            <a:pPr marL="514350" indent="-514350" algn="l">
              <a:tabLst>
                <a:tab pos="115888" algn="l"/>
              </a:tabLst>
            </a:pPr>
            <a:r>
              <a:rPr lang="en-US" sz="2400" dirty="0" smtClean="0">
                <a:solidFill>
                  <a:schemeClr val="tx1"/>
                </a:solidFill>
              </a:rPr>
              <a:t>           Generators, transformers and other protective switchgear may fail due to insulation breakdown caused by natural disturbances like-</a:t>
            </a:r>
          </a:p>
          <a:p>
            <a:pPr marL="514350" indent="515938" algn="l">
              <a:buFont typeface="Wingdings" pitchFamily="2" charset="2"/>
              <a:buChar char="Ø"/>
              <a:tabLst>
                <a:tab pos="115888" algn="l"/>
              </a:tabLst>
            </a:pPr>
            <a:r>
              <a:rPr lang="en-US" sz="2400" dirty="0" smtClean="0">
                <a:solidFill>
                  <a:schemeClr val="tx1"/>
                </a:solidFill>
              </a:rPr>
              <a:t>Lightning</a:t>
            </a:r>
          </a:p>
          <a:p>
            <a:pPr marL="514350" indent="515938" algn="l">
              <a:buFont typeface="Wingdings" pitchFamily="2" charset="2"/>
              <a:buChar char="Ø"/>
              <a:tabLst>
                <a:tab pos="115888" algn="l"/>
              </a:tabLst>
            </a:pPr>
            <a:r>
              <a:rPr lang="en-US" sz="2400" dirty="0" smtClean="0">
                <a:solidFill>
                  <a:schemeClr val="tx1"/>
                </a:solidFill>
              </a:rPr>
              <a:t>High Speed Winds</a:t>
            </a:r>
          </a:p>
          <a:p>
            <a:pPr marL="514350" indent="515938" algn="l">
              <a:buFont typeface="Wingdings" pitchFamily="2" charset="2"/>
              <a:buChar char="Ø"/>
              <a:tabLst>
                <a:tab pos="115888" algn="l"/>
              </a:tabLst>
            </a:pPr>
            <a:r>
              <a:rPr lang="en-US" sz="2400" dirty="0" smtClean="0">
                <a:solidFill>
                  <a:schemeClr val="tx1"/>
                </a:solidFill>
              </a:rPr>
              <a:t>Earthquakes</a:t>
            </a:r>
          </a:p>
          <a:p>
            <a:pPr marL="514350" indent="515938" algn="l">
              <a:buFont typeface="Wingdings" pitchFamily="2" charset="2"/>
              <a:buChar char="Ø"/>
              <a:tabLst>
                <a:tab pos="115888" algn="l"/>
              </a:tabLst>
            </a:pPr>
            <a:r>
              <a:rPr lang="en-US" sz="2400" dirty="0" smtClean="0">
                <a:solidFill>
                  <a:schemeClr val="tx1"/>
                </a:solidFill>
              </a:rPr>
              <a:t>Earth Tremors</a:t>
            </a:r>
          </a:p>
          <a:p>
            <a:pPr marL="514350" indent="515938" algn="l">
              <a:buFont typeface="Wingdings" pitchFamily="2" charset="2"/>
              <a:buChar char="Ø"/>
              <a:tabLst>
                <a:tab pos="115888" algn="l"/>
              </a:tabLst>
            </a:pPr>
            <a:r>
              <a:rPr lang="en-US" sz="2400" dirty="0" smtClean="0">
                <a:solidFill>
                  <a:schemeClr val="tx1"/>
                </a:solidFill>
              </a:rPr>
              <a:t>Snow/frost etc.		</a:t>
            </a:r>
          </a:p>
          <a:p>
            <a:pPr marL="514350" indent="-514350" algn="l">
              <a:tabLst>
                <a:tab pos="115888" algn="l"/>
              </a:tabLst>
            </a:pPr>
            <a:endParaRPr lang="en-US" sz="2400" dirty="0" smtClean="0">
              <a:solidFill>
                <a:schemeClr val="tx1"/>
              </a:solidFill>
            </a:endParaRPr>
          </a:p>
          <a:p>
            <a:pPr marL="514350" indent="-514350" algn="l">
              <a:buAutoNum type="arabicPeriod" startAt="2"/>
              <a:tabLst>
                <a:tab pos="115888" algn="l"/>
              </a:tabLst>
            </a:pPr>
            <a:r>
              <a:rPr lang="en-US" sz="2400" u="sng" dirty="0" smtClean="0">
                <a:solidFill>
                  <a:schemeClr val="tx1"/>
                </a:solidFill>
              </a:rPr>
              <a:t>Accidental Causes</a:t>
            </a:r>
            <a:r>
              <a:rPr lang="en-US" sz="2400" dirty="0" smtClean="0">
                <a:solidFill>
                  <a:schemeClr val="tx1"/>
                </a:solidFill>
              </a:rPr>
              <a:t>:</a:t>
            </a:r>
          </a:p>
          <a:p>
            <a:pPr marL="514350" indent="-514350" algn="l">
              <a:tabLst>
                <a:tab pos="115888" algn="l"/>
              </a:tabLst>
            </a:pPr>
            <a:r>
              <a:rPr lang="en-US" sz="2400" dirty="0" smtClean="0">
                <a:solidFill>
                  <a:schemeClr val="tx1"/>
                </a:solidFill>
              </a:rPr>
              <a:t>		Accidental faults such as falling of a tree along the lines, vehicles colliding with supporting structure, airplane colliding with lines may also occur.</a:t>
            </a:r>
          </a:p>
          <a:p>
            <a:pPr marL="514350" indent="-514350" algn="l">
              <a:tabLst>
                <a:tab pos="115888" algn="l"/>
              </a:tabLst>
            </a:pPr>
            <a:endParaRPr lang="en-US" sz="2400" dirty="0" smtClean="0">
              <a:solidFill>
                <a:schemeClr val="tx1"/>
              </a:solidFill>
            </a:endParaRPr>
          </a:p>
          <a:p>
            <a:pPr marL="514350" indent="-514350" algn="l">
              <a:buAutoNum type="arabicPeriod" startAt="3"/>
              <a:tabLst>
                <a:tab pos="115888" algn="l"/>
              </a:tabLst>
            </a:pPr>
            <a:r>
              <a:rPr lang="en-US" sz="2400" u="sng" dirty="0" smtClean="0">
                <a:solidFill>
                  <a:schemeClr val="tx1"/>
                </a:solidFill>
              </a:rPr>
              <a:t>Birds</a:t>
            </a:r>
            <a:r>
              <a:rPr lang="en-US" sz="2400" dirty="0" smtClean="0">
                <a:solidFill>
                  <a:schemeClr val="tx1"/>
                </a:solidFill>
              </a:rPr>
              <a:t>:</a:t>
            </a:r>
          </a:p>
          <a:p>
            <a:pPr marL="514350" indent="-514350" algn="l">
              <a:tabLst>
                <a:tab pos="115888" algn="l"/>
              </a:tabLst>
            </a:pPr>
            <a:r>
              <a:rPr lang="en-US" sz="2400" dirty="0" smtClean="0">
                <a:solidFill>
                  <a:schemeClr val="tx1"/>
                </a:solidFill>
              </a:rPr>
              <a:t>		Birds may cause faults on overhead lines if their bodies touch one of the phases and the earth wire (or the </a:t>
            </a:r>
            <a:r>
              <a:rPr lang="en-US" sz="2400" smtClean="0">
                <a:solidFill>
                  <a:schemeClr val="tx1"/>
                </a:solidFill>
              </a:rPr>
              <a:t>metallic support </a:t>
            </a:r>
            <a:r>
              <a:rPr lang="en-US" sz="2400" dirty="0" smtClean="0">
                <a:solidFill>
                  <a:schemeClr val="tx1"/>
                </a:solidFill>
              </a:rPr>
              <a:t>structure which is at earth potential).</a:t>
            </a:r>
          </a:p>
          <a:p>
            <a:pPr marL="514350" indent="-514350" algn="l">
              <a:tabLst>
                <a:tab pos="115888" algn="l"/>
              </a:tabLst>
            </a:pPr>
            <a:endParaRPr lang="en-US" sz="1800" b="1" dirty="0" smtClean="0">
              <a:solidFill>
                <a:schemeClr val="tx1"/>
              </a:solidFill>
            </a:endParaRPr>
          </a:p>
          <a:p>
            <a:pPr marL="514350" indent="-514350" algn="l">
              <a:tabLst>
                <a:tab pos="115888" algn="l"/>
              </a:tabLst>
            </a:pPr>
            <a:endParaRPr lang="en-US" sz="1600" b="1" dirty="0" smtClean="0">
              <a:solidFill>
                <a:schemeClr val="tx1"/>
              </a:solidFill>
            </a:endParaRPr>
          </a:p>
          <a:p>
            <a:pPr marL="514350" indent="-514350" algn="l">
              <a:tabLst>
                <a:tab pos="115888" algn="l"/>
              </a:tabLst>
            </a:pPr>
            <a:endParaRPr lang="en-US" sz="1600" b="1" dirty="0" smtClean="0">
              <a:solidFill>
                <a:schemeClr val="tx1"/>
              </a:solidFill>
            </a:endParaRPr>
          </a:p>
          <a:p>
            <a:pPr marL="514350" indent="-514350" algn="l">
              <a:tabLst>
                <a:tab pos="115888" algn="l"/>
              </a:tabLst>
            </a:pP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RELAY BACK-UP</a:t>
            </a:r>
            <a:endParaRPr lang="en-US" b="1" dirty="0">
              <a:solidFill>
                <a:srgbClr val="FF0000"/>
              </a:solidFill>
            </a:endParaRPr>
          </a:p>
        </p:txBody>
      </p:sp>
      <p:sp>
        <p:nvSpPr>
          <p:cNvPr id="3" name="Content Placeholder 2"/>
          <p:cNvSpPr>
            <a:spLocks noGrp="1"/>
          </p:cNvSpPr>
          <p:nvPr>
            <p:ph idx="1"/>
          </p:nvPr>
        </p:nvSpPr>
        <p:spPr>
          <a:xfrm>
            <a:off x="533400" y="1371600"/>
            <a:ext cx="8229600" cy="4525963"/>
          </a:xfrm>
        </p:spPr>
        <p:txBody>
          <a:bodyPr>
            <a:normAutofit fontScale="85000" lnSpcReduction="20000"/>
          </a:bodyPr>
          <a:lstStyle/>
          <a:p>
            <a:r>
              <a:rPr lang="en-US" dirty="0" smtClean="0"/>
              <a:t>It is locally provided additional relay.</a:t>
            </a:r>
          </a:p>
          <a:p>
            <a:endParaRPr lang="en-US" dirty="0" smtClean="0"/>
          </a:p>
          <a:p>
            <a:r>
              <a:rPr lang="en-US" dirty="0" smtClean="0"/>
              <a:t>If primary relay fails, it trips same CB.</a:t>
            </a:r>
          </a:p>
          <a:p>
            <a:endParaRPr lang="en-US" dirty="0" smtClean="0"/>
          </a:p>
          <a:p>
            <a:r>
              <a:rPr lang="en-US" dirty="0" smtClean="0"/>
              <a:t>This operation is instantaneously.</a:t>
            </a:r>
          </a:p>
          <a:p>
            <a:endParaRPr lang="en-US" dirty="0" smtClean="0"/>
          </a:p>
          <a:p>
            <a:r>
              <a:rPr lang="en-US" dirty="0" smtClean="0"/>
              <a:t>For these relays, principles of operation is desirable to be different with those of primary.</a:t>
            </a:r>
          </a:p>
          <a:p>
            <a:endParaRPr lang="en-US" dirty="0" smtClean="0"/>
          </a:p>
          <a:p>
            <a:r>
              <a:rPr lang="en-US" dirty="0" smtClean="0"/>
              <a:t>These are recommended where a Remote-back-up is not possible.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BREAKER BACK-UP</a:t>
            </a:r>
            <a:endParaRPr lang="en-US" b="1" dirty="0">
              <a:solidFill>
                <a:srgbClr val="FF0000"/>
              </a:solidFill>
            </a:endParaRPr>
          </a:p>
        </p:txBody>
      </p:sp>
      <p:sp>
        <p:nvSpPr>
          <p:cNvPr id="3" name="Content Placeholder 2"/>
          <p:cNvSpPr>
            <a:spLocks noGrp="1"/>
          </p:cNvSpPr>
          <p:nvPr>
            <p:ph idx="1"/>
          </p:nvPr>
        </p:nvSpPr>
        <p:spPr>
          <a:xfrm>
            <a:off x="457200" y="1371600"/>
            <a:ext cx="8229600" cy="4525963"/>
          </a:xfrm>
        </p:spPr>
        <p:txBody>
          <a:bodyPr>
            <a:normAutofit fontScale="70000" lnSpcReduction="20000"/>
          </a:bodyPr>
          <a:lstStyle/>
          <a:p>
            <a:pPr algn="just"/>
            <a:r>
              <a:rPr lang="en-US" dirty="0" smtClean="0"/>
              <a:t>This is also local back-up.</a:t>
            </a:r>
          </a:p>
          <a:p>
            <a:pPr algn="just"/>
            <a:endParaRPr lang="en-US" dirty="0" smtClean="0"/>
          </a:p>
          <a:p>
            <a:pPr algn="just"/>
            <a:r>
              <a:rPr lang="en-US" dirty="0" smtClean="0"/>
              <a:t>Preferred for a bus bar system where no. of CBs are connected to it.</a:t>
            </a:r>
          </a:p>
          <a:p>
            <a:pPr algn="just"/>
            <a:endParaRPr lang="en-US" dirty="0" smtClean="0"/>
          </a:p>
          <a:p>
            <a:pPr algn="just"/>
            <a:r>
              <a:rPr lang="en-US" dirty="0" smtClean="0"/>
              <a:t>When protective relay operates but CB fails, it becomes bus bar fault.</a:t>
            </a:r>
          </a:p>
          <a:p>
            <a:pPr algn="just"/>
            <a:endParaRPr lang="en-US" dirty="0" smtClean="0"/>
          </a:p>
          <a:p>
            <a:pPr algn="just"/>
            <a:r>
              <a:rPr lang="en-US" dirty="0" smtClean="0"/>
              <a:t>It becomes necessary that all CBs should trip.</a:t>
            </a:r>
          </a:p>
          <a:p>
            <a:pPr algn="just"/>
            <a:endParaRPr lang="en-US" dirty="0" smtClean="0"/>
          </a:p>
          <a:p>
            <a:pPr algn="just"/>
            <a:r>
              <a:rPr lang="en-US" dirty="0" smtClean="0"/>
              <a:t>After a time delay, the main relay closes the contact of a back-up relay which trips all other CBs on the bus if proper breaker does not trip within a specified time.</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5059362"/>
          </a:xfrm>
        </p:spPr>
        <p:txBody>
          <a:bodyPr/>
          <a:lstStyle/>
          <a:p>
            <a:r>
              <a:rPr lang="en-US" b="1" dirty="0">
                <a:solidFill>
                  <a:srgbClr val="FF0000"/>
                </a:solidFill>
              </a:rPr>
              <a:t>PROTECTION ZONES</a:t>
            </a:r>
            <a:endParaRPr lang="en-IN" dirty="0"/>
          </a:p>
        </p:txBody>
      </p:sp>
    </p:spTree>
    <p:extLst>
      <p:ext uri="{BB962C8B-B14F-4D97-AF65-F5344CB8AC3E}">
        <p14:creationId xmlns="" xmlns:p14="http://schemas.microsoft.com/office/powerpoint/2010/main" val="3721593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FF0000"/>
                </a:solidFill>
              </a:rPr>
              <a:t>PROTECTION ZONES</a:t>
            </a:r>
            <a:endParaRPr lang="en-US" b="1" dirty="0">
              <a:solidFill>
                <a:srgbClr val="FF0000"/>
              </a:solidFill>
            </a:endParaRPr>
          </a:p>
        </p:txBody>
      </p:sp>
      <p:pic>
        <p:nvPicPr>
          <p:cNvPr id="5" name="Content Placeholder 4"/>
          <p:cNvPicPr>
            <a:picLocks noGrp="1"/>
          </p:cNvPicPr>
          <p:nvPr>
            <p:ph idx="1"/>
          </p:nvPr>
        </p:nvPicPr>
        <p:blipFill>
          <a:blip r:embed="rId2" cstate="print"/>
          <a:stretch>
            <a:fillRect/>
          </a:stretch>
        </p:blipFill>
        <p:spPr>
          <a:xfrm>
            <a:off x="990600" y="914400"/>
            <a:ext cx="7086600" cy="56388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4525963"/>
          </a:xfrm>
        </p:spPr>
        <p:txBody>
          <a:bodyPr>
            <a:normAutofit fontScale="77500" lnSpcReduction="20000"/>
          </a:bodyPr>
          <a:lstStyle/>
          <a:p>
            <a:pPr algn="just"/>
            <a:r>
              <a:rPr lang="en-US" dirty="0" smtClean="0"/>
              <a:t>In order to provide selectivity entire system is divided into several protection zones.</a:t>
            </a:r>
          </a:p>
          <a:p>
            <a:pPr algn="just"/>
            <a:endParaRPr lang="en-US" dirty="0" smtClean="0"/>
          </a:p>
          <a:p>
            <a:pPr algn="just"/>
            <a:r>
              <a:rPr lang="en-US" dirty="0" smtClean="0"/>
              <a:t>When the fault occurs in a given zone, then only the circuit breakers within that zone will be opened isolating the faulty elements and without disturbing rest of the system.</a:t>
            </a:r>
          </a:p>
          <a:p>
            <a:pPr algn="just"/>
            <a:endParaRPr lang="en-US" dirty="0" smtClean="0"/>
          </a:p>
          <a:p>
            <a:pPr algn="just"/>
            <a:r>
              <a:rPr lang="en-US" dirty="0" smtClean="0"/>
              <a:t>A part of the system protected by a certain protective scheme is called </a:t>
            </a:r>
            <a:r>
              <a:rPr lang="en-US" b="1" dirty="0" smtClean="0"/>
              <a:t>PROTECTIVE ZONE</a:t>
            </a:r>
            <a:r>
              <a:rPr lang="en-US" dirty="0" smtClean="0"/>
              <a:t>.</a:t>
            </a:r>
          </a:p>
          <a:p>
            <a:pPr algn="just"/>
            <a:endParaRPr lang="en-US" dirty="0" smtClean="0"/>
          </a:p>
          <a:p>
            <a:pPr algn="just"/>
            <a:r>
              <a:rPr lang="en-US" dirty="0" smtClean="0"/>
              <a:t>The entire power system is covered by several protective zones and no part of the system is left unprotected.</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OVERLAPPING</a:t>
            </a:r>
            <a:endParaRPr lang="en-US" b="1" dirty="0">
              <a:solidFill>
                <a:srgbClr val="FF0000"/>
              </a:solidFill>
            </a:endParaRPr>
          </a:p>
        </p:txBody>
      </p:sp>
      <p:sp>
        <p:nvSpPr>
          <p:cNvPr id="3" name="Content Placeholder 2"/>
          <p:cNvSpPr>
            <a:spLocks noGrp="1"/>
          </p:cNvSpPr>
          <p:nvPr>
            <p:ph idx="1"/>
          </p:nvPr>
        </p:nvSpPr>
        <p:spPr>
          <a:xfrm>
            <a:off x="457200" y="1219200"/>
            <a:ext cx="8229600" cy="4525963"/>
          </a:xfrm>
        </p:spPr>
        <p:txBody>
          <a:bodyPr>
            <a:normAutofit fontScale="62500" lnSpcReduction="20000"/>
          </a:bodyPr>
          <a:lstStyle/>
          <a:p>
            <a:pPr algn="just"/>
            <a:r>
              <a:rPr lang="en-US" dirty="0" smtClean="0"/>
              <a:t>Certain amount of overlapping between the adjacent protection zone is arranged.</a:t>
            </a:r>
          </a:p>
          <a:p>
            <a:pPr algn="just"/>
            <a:endParaRPr lang="en-US" dirty="0" smtClean="0"/>
          </a:p>
          <a:p>
            <a:pPr algn="just"/>
            <a:r>
              <a:rPr lang="en-US" dirty="0" smtClean="0"/>
              <a:t>For failures within the region where two adjacent protective zones overlap, more breakers will be tripped than the minimum necessary to disconnect the faulty portion.</a:t>
            </a:r>
          </a:p>
          <a:p>
            <a:pPr algn="just"/>
            <a:endParaRPr lang="en-US" dirty="0" smtClean="0"/>
          </a:p>
          <a:p>
            <a:pPr algn="just"/>
            <a:r>
              <a:rPr lang="en-US" dirty="0" smtClean="0"/>
              <a:t>But, if there were no overlap, a failure in a region between zones would not lie in either zone and therefore no breaker would be tripped.</a:t>
            </a:r>
          </a:p>
          <a:p>
            <a:pPr algn="just"/>
            <a:endParaRPr lang="en-US" dirty="0" smtClean="0"/>
          </a:p>
          <a:p>
            <a:pPr algn="just"/>
            <a:r>
              <a:rPr lang="en-US" dirty="0" smtClean="0"/>
              <a:t>The overlap is the lesser evil and preferred.</a:t>
            </a:r>
          </a:p>
          <a:p>
            <a:pPr algn="just"/>
            <a:endParaRPr lang="en-US" dirty="0" smtClean="0"/>
          </a:p>
          <a:p>
            <a:pPr algn="just"/>
            <a:r>
              <a:rPr lang="en-US" dirty="0" smtClean="0"/>
              <a:t>The extent of overlap is relatively small. The probability of failure in this region is low. Consequently, the tripping of too many breakers will not be frequent.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000" b="1" dirty="0" smtClean="0">
                <a:solidFill>
                  <a:srgbClr val="FF0000"/>
                </a:solidFill>
              </a:rPr>
              <a:t>EARTHING</a:t>
            </a:r>
            <a:endParaRPr lang="en-IN" sz="6000" b="1"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txBox="1">
            <a:spLocks noChangeArrowheads="1"/>
          </p:cNvSpPr>
          <p:nvPr/>
        </p:nvSpPr>
        <p:spPr>
          <a:xfrm>
            <a:off x="685800" y="685800"/>
            <a:ext cx="7924800" cy="1143000"/>
          </a:xfrm>
          <a:prstGeom prst="rect">
            <a:avLst/>
          </a:prstGeom>
        </p:spPr>
        <p:txBody>
          <a:bodyPr rtlCol="0">
            <a:normAutofit fontScale="97500"/>
          </a:bodyPr>
          <a:lstStyle/>
          <a:p>
            <a:pPr lvl="0" algn="ctr">
              <a:spcBef>
                <a:spcPct val="0"/>
              </a:spcBef>
              <a:defRPr/>
            </a:pPr>
            <a:r>
              <a:rPr lang="en-IN" sz="3200" b="1" dirty="0" smtClean="0">
                <a:solidFill>
                  <a:srgbClr val="FF0000"/>
                </a:solidFill>
                <a:cs typeface="Times New Roman" pitchFamily="18" charset="0"/>
              </a:rPr>
              <a:t>Concept of Earthing Systems</a:t>
            </a:r>
            <a:endParaRPr kumimoji="0" lang="en-US" sz="3200" b="0" i="0" u="none" strike="noStrike" kern="1200" cap="none" spc="0" normalizeH="0" baseline="0" noProof="0" dirty="0" smtClean="0">
              <a:ln>
                <a:noFill/>
              </a:ln>
              <a:solidFill>
                <a:srgbClr val="FF0000"/>
              </a:solidFill>
              <a:effectLst/>
              <a:uLnTx/>
              <a:uFillTx/>
              <a:ea typeface="+mj-ea"/>
              <a:cs typeface="Times New Roman" pitchFamily="18" charset="0"/>
            </a:endParaRPr>
          </a:p>
        </p:txBody>
      </p:sp>
      <p:sp>
        <p:nvSpPr>
          <p:cNvPr id="5" name="Rectangle 3"/>
          <p:cNvSpPr txBox="1">
            <a:spLocks noChangeArrowheads="1"/>
          </p:cNvSpPr>
          <p:nvPr/>
        </p:nvSpPr>
        <p:spPr>
          <a:xfrm>
            <a:off x="304800" y="1219200"/>
            <a:ext cx="8839200" cy="5181600"/>
          </a:xfrm>
          <a:prstGeom prst="rect">
            <a:avLst/>
          </a:prstGeom>
        </p:spPr>
        <p:txBody>
          <a:bodyPr/>
          <a:lstStyle/>
          <a:p>
            <a:endParaRPr lang="en-IN" sz="2400" b="1" dirty="0" smtClean="0"/>
          </a:p>
          <a:p>
            <a:r>
              <a:rPr lang="en-IN" sz="2400" dirty="0" smtClean="0">
                <a:cs typeface="Times New Roman" pitchFamily="18" charset="0"/>
              </a:rPr>
              <a:t>All the people living or working in residential, commercial and industrial installations, particularly the operators and personnel who are in close operation and contact with electrical systems and machineries, should essentially be protected against possible electrocution. </a:t>
            </a:r>
          </a:p>
          <a:p>
            <a:endParaRPr lang="en-IN" sz="2400" b="1" dirty="0" smtClean="0">
              <a:cs typeface="Times New Roman" pitchFamily="18" charset="0"/>
            </a:endParaRPr>
          </a:p>
          <a:p>
            <a:r>
              <a:rPr lang="en-IN" sz="2400" b="1" dirty="0" smtClean="0">
                <a:cs typeface="Times New Roman" pitchFamily="18" charset="0"/>
              </a:rPr>
              <a:t>To achieve this protection, earthing system of an installation is defined, designed and installed according to the standard requirements.</a:t>
            </a:r>
            <a:endParaRPr kumimoji="0" lang="en-US" sz="2400" b="1" i="0" u="none" strike="noStrike" kern="1200" cap="none" spc="0" normalizeH="0" baseline="0" noProof="0" dirty="0" smtClean="0">
              <a:ln>
                <a:noFill/>
              </a:ln>
              <a:solidFill>
                <a:schemeClr val="tx1"/>
              </a:solidFill>
              <a:effectLst/>
              <a:uLnTx/>
              <a:uFillTx/>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609600" y="1219200"/>
            <a:ext cx="6934200" cy="2514600"/>
          </a:xfrm>
          <a:prstGeom prst="rect">
            <a:avLst/>
          </a:prstGeom>
        </p:spPr>
        <p:txBody>
          <a:bodyPr/>
          <a:lstStyle/>
          <a:p>
            <a:r>
              <a:rPr kumimoji="0" lang="en-US" sz="2400" b="0" i="0" u="none" strike="noStrike" kern="1200" cap="none" spc="0" normalizeH="0" baseline="0" noProof="0" dirty="0" smtClean="0">
                <a:ln>
                  <a:noFill/>
                </a:ln>
                <a:solidFill>
                  <a:schemeClr val="tx1"/>
                </a:solidFill>
                <a:effectLst/>
                <a:uLnTx/>
                <a:uFillTx/>
                <a:ea typeface="+mn-ea"/>
                <a:cs typeface="Times New Roman" pitchFamily="18" charset="0"/>
              </a:rPr>
              <a:t>The term</a:t>
            </a:r>
            <a:r>
              <a:rPr kumimoji="0" lang="en-US" sz="2400" b="0" i="0" u="none" strike="noStrike" kern="1200" cap="none" spc="0" normalizeH="0" noProof="0" dirty="0" smtClean="0">
                <a:ln>
                  <a:noFill/>
                </a:ln>
                <a:solidFill>
                  <a:schemeClr val="tx1"/>
                </a:solidFill>
                <a:effectLst/>
                <a:uLnTx/>
                <a:uFillTx/>
                <a:ea typeface="+mn-ea"/>
                <a:cs typeface="Times New Roman" pitchFamily="18" charset="0"/>
              </a:rPr>
              <a:t> earthing means connecting the neutral point of supply system or the non current carrying parts of the electrical apparatus to  the general mass of earth in such a manner that all times an immediate discharge of electrical energy takes place without danger.</a:t>
            </a:r>
            <a:endParaRPr kumimoji="0" lang="en-US" sz="2400" b="0" i="0" u="none" strike="noStrike" kern="1200" cap="none" spc="0" normalizeH="0" baseline="0" noProof="0" dirty="0" smtClean="0">
              <a:ln>
                <a:noFill/>
              </a:ln>
              <a:solidFill>
                <a:schemeClr val="tx1"/>
              </a:solidFill>
              <a:effectLst/>
              <a:uLnTx/>
              <a:uFillTx/>
              <a:ea typeface="+mn-ea"/>
              <a:cs typeface="Times New Roman" pitchFamily="18" charset="0"/>
            </a:endParaRPr>
          </a:p>
        </p:txBody>
      </p:sp>
      <p:pic>
        <p:nvPicPr>
          <p:cNvPr id="4" name="Picture 4" descr="C:\Users\SONY\Documents\My DAP Downloads\earth_fault_22R_circuit_animation.gif"/>
          <p:cNvPicPr>
            <a:picLocks noChangeAspect="1" noChangeArrowheads="1" noCrop="1"/>
          </p:cNvPicPr>
          <p:nvPr/>
        </p:nvPicPr>
        <p:blipFill>
          <a:blip r:embed="rId2" cstate="print"/>
          <a:srcRect/>
          <a:stretch>
            <a:fillRect/>
          </a:stretch>
        </p:blipFill>
        <p:spPr bwMode="auto">
          <a:xfrm>
            <a:off x="2654300" y="3276600"/>
            <a:ext cx="4749800" cy="3352800"/>
          </a:xfrm>
          <a:prstGeom prst="rect">
            <a:avLst/>
          </a:prstGeom>
          <a:noFill/>
        </p:spPr>
      </p:pic>
      <p:sp>
        <p:nvSpPr>
          <p:cNvPr id="7" name="Title 1"/>
          <p:cNvSpPr>
            <a:spLocks noGrp="1"/>
          </p:cNvSpPr>
          <p:nvPr>
            <p:ph type="title"/>
          </p:nvPr>
        </p:nvSpPr>
        <p:spPr>
          <a:xfrm>
            <a:off x="457200" y="274638"/>
            <a:ext cx="8229600" cy="1143000"/>
          </a:xfrm>
        </p:spPr>
        <p:txBody>
          <a:bodyPr rtlCol="0">
            <a:normAutofit/>
          </a:bodyPr>
          <a:lstStyle/>
          <a:p>
            <a:pPr eaLnBrk="1" fontAlgn="auto" hangingPunct="1">
              <a:spcAft>
                <a:spcPts val="0"/>
              </a:spcAft>
              <a:defRPr/>
            </a:pPr>
            <a:r>
              <a:rPr lang="en-US" sz="3200" dirty="0" smtClean="0">
                <a:solidFill>
                  <a:srgbClr val="FF0000"/>
                </a:solidFill>
                <a:effectLst>
                  <a:outerShdw blurRad="38100" dist="38100" dir="2700000" algn="tl">
                    <a:srgbClr val="000000">
                      <a:alpha val="43137"/>
                    </a:srgbClr>
                  </a:outerShdw>
                </a:effectLst>
                <a:latin typeface="+mn-lt"/>
                <a:cs typeface="Times New Roman" pitchFamily="18" charset="0"/>
              </a:rPr>
              <a:t>What Is </a:t>
            </a:r>
            <a:r>
              <a:rPr lang="en-US" sz="3200" dirty="0" err="1" smtClean="0">
                <a:solidFill>
                  <a:srgbClr val="FF0000"/>
                </a:solidFill>
                <a:effectLst>
                  <a:outerShdw blurRad="38100" dist="38100" dir="2700000" algn="tl">
                    <a:srgbClr val="000000">
                      <a:alpha val="43137"/>
                    </a:srgbClr>
                  </a:outerShdw>
                </a:effectLst>
                <a:latin typeface="+mn-lt"/>
                <a:cs typeface="Times New Roman" pitchFamily="18" charset="0"/>
              </a:rPr>
              <a:t>Earthing</a:t>
            </a:r>
            <a:r>
              <a:rPr lang="en-US" sz="3200" dirty="0" smtClean="0">
                <a:solidFill>
                  <a:srgbClr val="FF0000"/>
                </a:solidFill>
                <a:effectLst>
                  <a:outerShdw blurRad="38100" dist="38100" dir="2700000" algn="tl">
                    <a:srgbClr val="000000">
                      <a:alpha val="43137"/>
                    </a:srgbClr>
                  </a:outerShdw>
                </a:effectLst>
                <a:latin typeface="+mn-lt"/>
                <a:cs typeface="Times New Roman" pitchFamily="18" charset="0"/>
              </a:rPr>
              <a:t> ?</a:t>
            </a:r>
            <a:endParaRPr lang="en-US" sz="3200" dirty="0">
              <a:solidFill>
                <a:srgbClr val="FF0000"/>
              </a:solidFill>
              <a:effectLst>
                <a:outerShdw blurRad="38100" dist="38100" dir="2700000" algn="tl">
                  <a:srgbClr val="000000">
                    <a:alpha val="43137"/>
                  </a:srgbClr>
                </a:outerShdw>
              </a:effectLst>
              <a:latin typeface="+mn-lt"/>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rtlCol="0">
            <a:normAutofit/>
          </a:bodyPr>
          <a:lstStyle/>
          <a:p>
            <a:pPr eaLnBrk="1" fontAlgn="auto" hangingPunct="1">
              <a:spcAft>
                <a:spcPts val="0"/>
              </a:spcAft>
              <a:defRPr/>
            </a:pPr>
            <a:r>
              <a:rPr lang="en-US" sz="3200" dirty="0" smtClean="0">
                <a:solidFill>
                  <a:srgbClr val="FF0000"/>
                </a:solidFill>
                <a:effectLst>
                  <a:outerShdw blurRad="38100" dist="38100" dir="2700000" algn="tl">
                    <a:srgbClr val="000000">
                      <a:alpha val="43137"/>
                    </a:srgbClr>
                  </a:outerShdw>
                </a:effectLst>
                <a:latin typeface="+mn-lt"/>
                <a:cs typeface="Times New Roman" pitchFamily="18" charset="0"/>
              </a:rPr>
              <a:t>Purpose of Earthing</a:t>
            </a:r>
            <a:endParaRPr lang="en-US" sz="3200" dirty="0">
              <a:solidFill>
                <a:srgbClr val="FF0000"/>
              </a:solidFill>
              <a:effectLst>
                <a:outerShdw blurRad="38100" dist="38100" dir="2700000" algn="tl">
                  <a:srgbClr val="000000">
                    <a:alpha val="43137"/>
                  </a:srgbClr>
                </a:outerShdw>
              </a:effectLst>
              <a:latin typeface="+mn-lt"/>
              <a:cs typeface="Times New Roman" pitchFamily="18" charset="0"/>
            </a:endParaRPr>
          </a:p>
        </p:txBody>
      </p:sp>
      <p:sp>
        <p:nvSpPr>
          <p:cNvPr id="3" name="Content Placeholder 2"/>
          <p:cNvSpPr>
            <a:spLocks noGrp="1"/>
          </p:cNvSpPr>
          <p:nvPr>
            <p:ph idx="1"/>
          </p:nvPr>
        </p:nvSpPr>
        <p:spPr>
          <a:xfrm>
            <a:off x="533400" y="1066800"/>
            <a:ext cx="8229600" cy="4525963"/>
          </a:xfrm>
        </p:spPr>
        <p:txBody>
          <a:bodyPr rtlCol="0">
            <a:normAutofit fontScale="62500" lnSpcReduction="20000"/>
          </a:bodyPr>
          <a:lstStyle/>
          <a:p>
            <a:pPr eaLnBrk="1" fontAlgn="auto" hangingPunct="1">
              <a:spcAft>
                <a:spcPts val="0"/>
              </a:spcAft>
              <a:buFont typeface="Arial" pitchFamily="34" charset="0"/>
              <a:buChar char="•"/>
              <a:defRPr/>
            </a:pPr>
            <a:r>
              <a:rPr lang="en-US" b="1" dirty="0" smtClean="0">
                <a:solidFill>
                  <a:srgbClr val="FF0000"/>
                </a:solidFill>
                <a:cs typeface="Times New Roman" pitchFamily="18" charset="0"/>
              </a:rPr>
              <a:t>To </a:t>
            </a:r>
            <a:r>
              <a:rPr lang="en-US" b="1" dirty="0">
                <a:solidFill>
                  <a:srgbClr val="FF0000"/>
                </a:solidFill>
                <a:cs typeface="Times New Roman" pitchFamily="18" charset="0"/>
              </a:rPr>
              <a:t>save human life from danger of electrical shock or death </a:t>
            </a:r>
            <a:r>
              <a:rPr lang="en-US" b="1" dirty="0">
                <a:cs typeface="Times New Roman" pitchFamily="18" charset="0"/>
              </a:rPr>
              <a:t>by blowing a fuse i.e. To provide an alternative path for the fault current to flow so that it will not endanger the user </a:t>
            </a:r>
            <a:endParaRPr lang="en-US" b="1" dirty="0" smtClean="0">
              <a:cs typeface="Times New Roman" pitchFamily="18" charset="0"/>
            </a:endParaRPr>
          </a:p>
          <a:p>
            <a:pPr eaLnBrk="1" fontAlgn="auto" hangingPunct="1">
              <a:spcAft>
                <a:spcPts val="0"/>
              </a:spcAft>
              <a:buNone/>
              <a:defRPr/>
            </a:pPr>
            <a:endParaRPr lang="en-US" b="1" dirty="0" smtClean="0">
              <a:cs typeface="Times New Roman" pitchFamily="18" charset="0"/>
            </a:endParaRPr>
          </a:p>
          <a:p>
            <a:pPr eaLnBrk="1" fontAlgn="auto" hangingPunct="1">
              <a:spcAft>
                <a:spcPts val="0"/>
              </a:spcAft>
              <a:buFont typeface="Arial" pitchFamily="34" charset="0"/>
              <a:buChar char="•"/>
              <a:defRPr/>
            </a:pPr>
            <a:r>
              <a:rPr lang="en-US" b="1" dirty="0" smtClean="0">
                <a:solidFill>
                  <a:srgbClr val="FF0000"/>
                </a:solidFill>
                <a:cs typeface="Times New Roman" pitchFamily="18" charset="0"/>
              </a:rPr>
              <a:t>To </a:t>
            </a:r>
            <a:r>
              <a:rPr lang="en-US" b="1" dirty="0">
                <a:solidFill>
                  <a:srgbClr val="FF0000"/>
                </a:solidFill>
                <a:cs typeface="Times New Roman" pitchFamily="18" charset="0"/>
              </a:rPr>
              <a:t>protect buildings, machinery &amp; appliances under fault conditions</a:t>
            </a:r>
            <a:r>
              <a:rPr lang="en-US" b="1" dirty="0">
                <a:cs typeface="Times New Roman" pitchFamily="18" charset="0"/>
              </a:rPr>
              <a:t>   ie. To ensure that all exposed conductive parts do not reach a dangerous potential. </a:t>
            </a:r>
            <a:endParaRPr lang="en-US" b="1" dirty="0" smtClean="0">
              <a:cs typeface="Times New Roman" pitchFamily="18" charset="0"/>
            </a:endParaRPr>
          </a:p>
          <a:p>
            <a:pPr eaLnBrk="1" fontAlgn="auto" hangingPunct="1">
              <a:spcAft>
                <a:spcPts val="0"/>
              </a:spcAft>
              <a:buNone/>
              <a:defRPr/>
            </a:pPr>
            <a:endParaRPr lang="en-US" b="1" dirty="0">
              <a:cs typeface="Times New Roman" pitchFamily="18" charset="0"/>
            </a:endParaRPr>
          </a:p>
          <a:p>
            <a:pPr eaLnBrk="1" fontAlgn="auto" hangingPunct="1">
              <a:spcAft>
                <a:spcPts val="0"/>
              </a:spcAft>
              <a:buFont typeface="Arial" pitchFamily="34" charset="0"/>
              <a:buChar char="•"/>
              <a:defRPr/>
            </a:pPr>
            <a:r>
              <a:rPr lang="en-US" b="1" dirty="0">
                <a:solidFill>
                  <a:srgbClr val="FF0000"/>
                </a:solidFill>
                <a:cs typeface="Times New Roman" pitchFamily="18" charset="0"/>
              </a:rPr>
              <a:t>To provide safe path to dissipate lightning </a:t>
            </a:r>
            <a:r>
              <a:rPr lang="en-US" b="1" dirty="0">
                <a:cs typeface="Times New Roman" pitchFamily="18" charset="0"/>
              </a:rPr>
              <a:t>and short circuit currents</a:t>
            </a:r>
            <a:r>
              <a:rPr lang="en-US" b="1" dirty="0" smtClean="0">
                <a:cs typeface="Times New Roman" pitchFamily="18" charset="0"/>
              </a:rPr>
              <a:t>.</a:t>
            </a:r>
          </a:p>
          <a:p>
            <a:pPr eaLnBrk="1" fontAlgn="auto" hangingPunct="1">
              <a:spcAft>
                <a:spcPts val="0"/>
              </a:spcAft>
              <a:buNone/>
              <a:defRPr/>
            </a:pPr>
            <a:r>
              <a:rPr lang="en-US" b="1" dirty="0" smtClean="0">
                <a:cs typeface="Times New Roman" pitchFamily="18" charset="0"/>
              </a:rPr>
              <a:t> </a:t>
            </a:r>
            <a:endParaRPr lang="en-US" b="1" dirty="0">
              <a:cs typeface="Times New Roman" pitchFamily="18" charset="0"/>
            </a:endParaRPr>
          </a:p>
          <a:p>
            <a:pPr eaLnBrk="1" fontAlgn="auto" hangingPunct="1">
              <a:spcAft>
                <a:spcPts val="0"/>
              </a:spcAft>
              <a:buFont typeface="Arial" pitchFamily="34" charset="0"/>
              <a:buChar char="•"/>
              <a:defRPr/>
            </a:pPr>
            <a:r>
              <a:rPr lang="en-US" b="1" dirty="0">
                <a:solidFill>
                  <a:srgbClr val="FF0000"/>
                </a:solidFill>
                <a:cs typeface="Times New Roman" pitchFamily="18" charset="0"/>
              </a:rPr>
              <a:t>To provide stable platform for operation of sensitive  electronic equipments</a:t>
            </a:r>
            <a:r>
              <a:rPr lang="en-US" b="1" dirty="0">
                <a:cs typeface="Times New Roman" pitchFamily="18" charset="0"/>
              </a:rPr>
              <a:t>   i.e. To maintain the voltage at any part of an electrical system at a known value so as to prevent over current or excessive voltage on the appliances or equipment .  </a:t>
            </a:r>
            <a:endParaRPr lang="en-US" b="1" dirty="0" smtClean="0">
              <a:cs typeface="Times New Roman" pitchFamily="18" charset="0"/>
            </a:endParaRPr>
          </a:p>
          <a:p>
            <a:pPr eaLnBrk="1" fontAlgn="auto" hangingPunct="1">
              <a:spcAft>
                <a:spcPts val="0"/>
              </a:spcAft>
              <a:buNone/>
              <a:defRPr/>
            </a:pPr>
            <a:endParaRPr lang="en-US" b="1" dirty="0">
              <a:cs typeface="Times New Roman" pitchFamily="18" charset="0"/>
            </a:endParaRPr>
          </a:p>
          <a:p>
            <a:pPr eaLnBrk="1" fontAlgn="auto" hangingPunct="1">
              <a:spcAft>
                <a:spcPts val="0"/>
              </a:spcAft>
              <a:buFont typeface="Arial" pitchFamily="34" charset="0"/>
              <a:buChar char="•"/>
              <a:defRPr/>
            </a:pPr>
            <a:r>
              <a:rPr lang="en-US" b="1" dirty="0">
                <a:solidFill>
                  <a:srgbClr val="FF0000"/>
                </a:solidFill>
                <a:cs typeface="Times New Roman" pitchFamily="18" charset="0"/>
              </a:rPr>
              <a:t>To provide protection against static electricity from  friction</a:t>
            </a:r>
            <a:r>
              <a:rPr lang="en-US" b="1" dirty="0">
                <a:cs typeface="Times New Roman" pitchFamily="18" charset="0"/>
              </a:rPr>
              <a:t>       </a:t>
            </a:r>
          </a:p>
          <a:p>
            <a:pPr eaLnBrk="1" fontAlgn="auto" hangingPunct="1">
              <a:spcAft>
                <a:spcPts val="0"/>
              </a:spcAft>
              <a:buFont typeface="Arial" pitchFamily="34" charset="0"/>
              <a:buNone/>
              <a:defRPr/>
            </a:pPr>
            <a:endParaRPr lang="en-US" b="1" dirty="0" smtClean="0"/>
          </a:p>
          <a:p>
            <a:pPr eaLnBrk="1" fontAlgn="auto" hangingPunct="1">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153400" cy="4678363"/>
          </a:xfrm>
        </p:spPr>
        <p:txBody>
          <a:bodyPr>
            <a:normAutofit/>
          </a:bodyPr>
          <a:lstStyle/>
          <a:p>
            <a:pPr algn="just">
              <a:buAutoNum type="arabicPeriod" startAt="4"/>
            </a:pPr>
            <a:r>
              <a:rPr lang="en-US" sz="2000" u="sng" dirty="0" smtClean="0"/>
              <a:t>Accumulation of Dirt, Dust &amp; Smoke </a:t>
            </a:r>
            <a:r>
              <a:rPr lang="en-US" sz="2000" dirty="0" smtClean="0"/>
              <a:t>etc. on insulator surface in polluted areas may also result in a fault.</a:t>
            </a:r>
          </a:p>
          <a:p>
            <a:pPr algn="just">
              <a:buAutoNum type="arabicPeriod" startAt="4"/>
            </a:pPr>
            <a:endParaRPr lang="en-US" sz="2000" dirty="0" smtClean="0"/>
          </a:p>
          <a:p>
            <a:pPr algn="just">
              <a:buAutoNum type="arabicPeriod" startAt="4"/>
            </a:pPr>
            <a:r>
              <a:rPr lang="en-US" sz="2000" u="sng" dirty="0" smtClean="0"/>
              <a:t>Wind and Ice </a:t>
            </a:r>
            <a:r>
              <a:rPr lang="en-US" sz="2000" dirty="0" smtClean="0"/>
              <a:t>loading may cause insulator strings to fail mechanically.</a:t>
            </a:r>
          </a:p>
          <a:p>
            <a:pPr algn="just">
              <a:buAutoNum type="arabicPeriod" startAt="4"/>
            </a:pPr>
            <a:endParaRPr lang="en-US" sz="2000" dirty="0" smtClean="0"/>
          </a:p>
          <a:p>
            <a:pPr algn="just">
              <a:buAutoNum type="arabicPeriod" startAt="4"/>
            </a:pPr>
            <a:r>
              <a:rPr lang="en-US" sz="2000" u="sng" dirty="0" smtClean="0"/>
              <a:t>Deterioration of insulation </a:t>
            </a:r>
            <a:r>
              <a:rPr lang="en-US" sz="2000" dirty="0" smtClean="0"/>
              <a:t>due to ageing and overloading of underground cables results in short circuits.</a:t>
            </a:r>
          </a:p>
          <a:p>
            <a:pPr algn="just">
              <a:buAutoNum type="arabicPeriod" startAt="4"/>
            </a:pPr>
            <a:endParaRPr lang="en-US" sz="2000" dirty="0" smtClean="0"/>
          </a:p>
          <a:p>
            <a:pPr algn="just">
              <a:buAutoNum type="arabicPeriod" startAt="4"/>
            </a:pPr>
            <a:r>
              <a:rPr lang="en-US" sz="2000" u="sng" dirty="0" smtClean="0"/>
              <a:t>Some small animals like rats</a:t>
            </a:r>
            <a:r>
              <a:rPr lang="en-US" sz="2000" dirty="0" smtClean="0"/>
              <a:t>, lizards enter switchgear to create faults.</a:t>
            </a: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rtlCol="0">
            <a:noAutofit/>
          </a:bodyPr>
          <a:lstStyle/>
          <a:p>
            <a:pPr eaLnBrk="1" fontAlgn="auto" hangingPunct="1">
              <a:spcAft>
                <a:spcPts val="0"/>
              </a:spcAft>
              <a:defRPr/>
            </a:pPr>
            <a:r>
              <a:rPr lang="en-US" sz="3200" b="1" dirty="0" smtClean="0">
                <a:solidFill>
                  <a:srgbClr val="FF0000"/>
                </a:solidFill>
                <a:latin typeface="+mn-lt"/>
                <a:cs typeface="Times New Roman" pitchFamily="18" charset="0"/>
              </a:rPr>
              <a:t>Objectives  of  </a:t>
            </a:r>
            <a:r>
              <a:rPr lang="en-US" sz="3200" b="1" dirty="0" err="1" smtClean="0">
                <a:solidFill>
                  <a:srgbClr val="FF0000"/>
                </a:solidFill>
                <a:latin typeface="+mn-lt"/>
                <a:cs typeface="Times New Roman" pitchFamily="18" charset="0"/>
              </a:rPr>
              <a:t>Earthing</a:t>
            </a:r>
            <a:r>
              <a:rPr lang="en-US" sz="3200" b="1" dirty="0" smtClean="0">
                <a:solidFill>
                  <a:srgbClr val="FF0000"/>
                </a:solidFill>
                <a:latin typeface="+mn-lt"/>
                <a:cs typeface="Times New Roman" pitchFamily="18" charset="0"/>
              </a:rPr>
              <a:t/>
            </a:r>
            <a:br>
              <a:rPr lang="en-US" sz="3200" b="1" dirty="0" smtClean="0">
                <a:solidFill>
                  <a:srgbClr val="FF0000"/>
                </a:solidFill>
                <a:latin typeface="+mn-lt"/>
                <a:cs typeface="Times New Roman" pitchFamily="18" charset="0"/>
              </a:rPr>
            </a:br>
            <a:endParaRPr lang="en-US" sz="3200" b="1" dirty="0">
              <a:solidFill>
                <a:srgbClr val="FF0000"/>
              </a:solidFill>
              <a:latin typeface="+mn-lt"/>
              <a:cs typeface="Times New Roman" pitchFamily="18" charset="0"/>
            </a:endParaRPr>
          </a:p>
        </p:txBody>
      </p:sp>
      <p:sp>
        <p:nvSpPr>
          <p:cNvPr id="4099" name="Content Placeholder 2"/>
          <p:cNvSpPr>
            <a:spLocks noGrp="1"/>
          </p:cNvSpPr>
          <p:nvPr>
            <p:ph idx="1"/>
          </p:nvPr>
        </p:nvSpPr>
        <p:spPr>
          <a:xfrm>
            <a:off x="457200" y="1219200"/>
            <a:ext cx="8229600" cy="4525963"/>
          </a:xfrm>
        </p:spPr>
        <p:txBody>
          <a:bodyPr>
            <a:normAutofit/>
          </a:bodyPr>
          <a:lstStyle/>
          <a:p>
            <a:pPr algn="just" eaLnBrk="1" hangingPunct="1">
              <a:buFontTx/>
              <a:buChar char="•"/>
            </a:pPr>
            <a:r>
              <a:rPr lang="en-IN" sz="2400" dirty="0" smtClean="0">
                <a:cs typeface="Times New Roman" pitchFamily="18" charset="0"/>
              </a:rPr>
              <a:t>To provide an alternative path for the fault current to flow so that it will  not endanger the user </a:t>
            </a:r>
          </a:p>
          <a:p>
            <a:pPr algn="just" eaLnBrk="1" hangingPunct="1">
              <a:buNone/>
            </a:pPr>
            <a:endParaRPr lang="en-IN" sz="2400" dirty="0" smtClean="0">
              <a:cs typeface="Times New Roman" pitchFamily="18" charset="0"/>
            </a:endParaRPr>
          </a:p>
          <a:p>
            <a:pPr algn="just" eaLnBrk="1" hangingPunct="1">
              <a:buFontTx/>
              <a:buChar char="•"/>
            </a:pPr>
            <a:r>
              <a:rPr lang="en-IN" sz="2400" dirty="0" smtClean="0">
                <a:cs typeface="Times New Roman" pitchFamily="18" charset="0"/>
              </a:rPr>
              <a:t>To ensure that all exposed conductive parts do not reach a dangerous potential </a:t>
            </a:r>
          </a:p>
          <a:p>
            <a:pPr algn="just" eaLnBrk="1" hangingPunct="1">
              <a:buNone/>
            </a:pPr>
            <a:endParaRPr lang="en-IN" sz="2400" dirty="0" smtClean="0">
              <a:cs typeface="Times New Roman" pitchFamily="18" charset="0"/>
            </a:endParaRPr>
          </a:p>
          <a:p>
            <a:pPr algn="just" eaLnBrk="1" hangingPunct="1">
              <a:buFontTx/>
              <a:buChar char="•"/>
            </a:pPr>
            <a:r>
              <a:rPr lang="en-IN" sz="2400" dirty="0" smtClean="0">
                <a:cs typeface="Times New Roman" pitchFamily="18" charset="0"/>
              </a:rPr>
              <a:t>To maintain the voltage at any part of an electrical system at a known value so as to prevent over current or excessive voltage on the appliances or equipment.</a:t>
            </a:r>
          </a:p>
          <a:p>
            <a:pPr eaLnBrk="1" hangingPunct="1"/>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884238"/>
          </a:xfrm>
        </p:spPr>
        <p:txBody>
          <a:bodyPr rtlCol="0">
            <a:noAutofit/>
          </a:bodyPr>
          <a:lstStyle/>
          <a:p>
            <a:pPr eaLnBrk="1" fontAlgn="auto" hangingPunct="1">
              <a:spcAft>
                <a:spcPts val="0"/>
              </a:spcAft>
              <a:defRPr/>
            </a:pPr>
            <a:r>
              <a:rPr lang="en-US" sz="3200" dirty="0" smtClean="0">
                <a:solidFill>
                  <a:srgbClr val="FF0000"/>
                </a:solidFill>
                <a:effectLst>
                  <a:outerShdw blurRad="38100" dist="38100" dir="2700000" algn="tl">
                    <a:srgbClr val="000000">
                      <a:alpha val="43137"/>
                    </a:srgbClr>
                  </a:outerShdw>
                </a:effectLst>
                <a:latin typeface="+mn-lt"/>
                <a:cs typeface="Times New Roman" pitchFamily="18" charset="0"/>
              </a:rPr>
              <a:t>Qualities Of Good Earthing</a:t>
            </a:r>
            <a:br>
              <a:rPr lang="en-US" sz="3200" dirty="0" smtClean="0">
                <a:solidFill>
                  <a:srgbClr val="FF0000"/>
                </a:solidFill>
                <a:effectLst>
                  <a:outerShdw blurRad="38100" dist="38100" dir="2700000" algn="tl">
                    <a:srgbClr val="000000">
                      <a:alpha val="43137"/>
                    </a:srgbClr>
                  </a:outerShdw>
                </a:effectLst>
                <a:latin typeface="+mn-lt"/>
                <a:cs typeface="Times New Roman" pitchFamily="18" charset="0"/>
              </a:rPr>
            </a:br>
            <a:endParaRPr lang="en-US" sz="3200" dirty="0">
              <a:solidFill>
                <a:srgbClr val="FF0000"/>
              </a:solidFill>
              <a:effectLst>
                <a:outerShdw blurRad="38100" dist="38100" dir="2700000" algn="tl">
                  <a:srgbClr val="000000">
                    <a:alpha val="43137"/>
                  </a:srgbClr>
                </a:outerShdw>
              </a:effectLst>
              <a:latin typeface="+mn-lt"/>
              <a:cs typeface="Times New Roman" pitchFamily="18" charset="0"/>
            </a:endParaRPr>
          </a:p>
        </p:txBody>
      </p:sp>
      <p:sp>
        <p:nvSpPr>
          <p:cNvPr id="6147" name="Content Placeholder 2"/>
          <p:cNvSpPr>
            <a:spLocks noGrp="1"/>
          </p:cNvSpPr>
          <p:nvPr>
            <p:ph idx="1"/>
          </p:nvPr>
        </p:nvSpPr>
        <p:spPr>
          <a:xfrm>
            <a:off x="1371600" y="1828800"/>
            <a:ext cx="7315200" cy="4525963"/>
          </a:xfrm>
        </p:spPr>
        <p:txBody>
          <a:bodyPr/>
          <a:lstStyle/>
          <a:p>
            <a:pPr eaLnBrk="1" hangingPunct="1"/>
            <a:r>
              <a:rPr lang="en-IN" sz="2800" dirty="0" smtClean="0">
                <a:cs typeface="Times New Roman" pitchFamily="18" charset="0"/>
              </a:rPr>
              <a:t>Must be of low electrical resistance </a:t>
            </a:r>
          </a:p>
          <a:p>
            <a:pPr eaLnBrk="1" hangingPunct="1">
              <a:buFontTx/>
              <a:buChar char="•"/>
            </a:pPr>
            <a:r>
              <a:rPr lang="en-IN" sz="2800" dirty="0" smtClean="0">
                <a:cs typeface="Times New Roman" pitchFamily="18" charset="0"/>
              </a:rPr>
              <a:t>Must be of good corrosion resistance </a:t>
            </a:r>
          </a:p>
          <a:p>
            <a:pPr eaLnBrk="1" hangingPunct="1">
              <a:buFontTx/>
              <a:buChar char="•"/>
            </a:pPr>
            <a:r>
              <a:rPr lang="en-IN" altLang="zh-CN" sz="2800" dirty="0" smtClean="0">
                <a:cs typeface="Times New Roman" pitchFamily="18" charset="0"/>
              </a:rPr>
              <a:t>Must be able to dissipate high fault current repeatedly</a:t>
            </a:r>
            <a:endParaRPr lang="en-IN" sz="2800" dirty="0" smtClean="0">
              <a:cs typeface="Times New Roman" pitchFamily="18" charset="0"/>
            </a:endParaRPr>
          </a:p>
          <a:p>
            <a:pPr eaLnBrk="1" hangingPunct="1"/>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p:cNvSpPr>
            <a:spLocks noGrp="1" noChangeArrowheads="1"/>
          </p:cNvSpPr>
          <p:nvPr>
            <p:ph type="body" sz="half" idx="1"/>
          </p:nvPr>
        </p:nvSpPr>
        <p:spPr>
          <a:xfrm>
            <a:off x="762000" y="1219200"/>
            <a:ext cx="8229600" cy="4450449"/>
          </a:xfrm>
          <a:noFill/>
        </p:spPr>
        <p:txBody>
          <a:bodyPr wrap="square">
            <a:spAutoFit/>
          </a:bodyPr>
          <a:lstStyle/>
          <a:p>
            <a:r>
              <a:rPr lang="en-IN" sz="2400" dirty="0" smtClean="0">
                <a:cs typeface="Times New Roman" pitchFamily="18" charset="0"/>
              </a:rPr>
              <a:t>An electric shock (electrocution)occurs when two portion of a person’s body come in contact with electrical conductors of a circuit which is at different potentials, thus producing a potential difference across the body.</a:t>
            </a:r>
          </a:p>
          <a:p>
            <a:pPr>
              <a:buNone/>
            </a:pPr>
            <a:endParaRPr lang="en-IN" sz="2400" dirty="0" smtClean="0">
              <a:cs typeface="Times New Roman" pitchFamily="18" charset="0"/>
            </a:endParaRPr>
          </a:p>
          <a:p>
            <a:r>
              <a:rPr lang="en-IN" sz="2400" dirty="0" smtClean="0">
                <a:cs typeface="Times New Roman" pitchFamily="18" charset="0"/>
              </a:rPr>
              <a:t>The human body does have resistance and when the body is connected between two conductors at different potential a circuit is formed through the body and current will flow.</a:t>
            </a:r>
          </a:p>
          <a:p>
            <a:pPr>
              <a:buNone/>
            </a:pPr>
            <a:endParaRPr lang="en-IN" sz="2400" dirty="0" smtClean="0">
              <a:cs typeface="Times New Roman" pitchFamily="18" charset="0"/>
            </a:endParaRPr>
          </a:p>
          <a:p>
            <a:r>
              <a:rPr lang="en-IN" sz="2400" dirty="0" smtClean="0">
                <a:cs typeface="Times New Roman" pitchFamily="18" charset="0"/>
              </a:rPr>
              <a:t>When the human body comes  in contact with only one conductor, a circuit is not formed and nothing happens. </a:t>
            </a:r>
            <a:endParaRPr lang="en-IN" sz="2400" dirty="0">
              <a:cs typeface="Times New Roman" pitchFamily="18" charset="0"/>
            </a:endParaRPr>
          </a:p>
        </p:txBody>
      </p:sp>
      <p:sp>
        <p:nvSpPr>
          <p:cNvPr id="5" name="AutoShape 2"/>
          <p:cNvSpPr txBox="1">
            <a:spLocks noChangeArrowheads="1"/>
          </p:cNvSpPr>
          <p:nvPr/>
        </p:nvSpPr>
        <p:spPr>
          <a:xfrm>
            <a:off x="762000" y="228600"/>
            <a:ext cx="7924800" cy="1143000"/>
          </a:xfrm>
          <a:prstGeom prst="rect">
            <a:avLst/>
          </a:prstGeom>
        </p:spPr>
        <p:txBody>
          <a:bodyPr vert="horz" lIns="91440" tIns="45720" rIns="91440" bIns="45720" rtlCol="0" anchor="ctr">
            <a:normAutofit fontScale="97500"/>
          </a:bodyPr>
          <a:lstStyle/>
          <a:p>
            <a:pPr algn="ctr"/>
            <a:r>
              <a:rPr lang="en-IN" sz="3600" dirty="0" smtClean="0">
                <a:solidFill>
                  <a:srgbClr val="FF0000"/>
                </a:solidFill>
                <a:effectLst>
                  <a:outerShdw blurRad="38100" dist="38100" dir="2700000" algn="tl">
                    <a:srgbClr val="000000">
                      <a:alpha val="43137"/>
                    </a:srgbClr>
                  </a:outerShdw>
                </a:effectLst>
                <a:cs typeface="Times New Roman" pitchFamily="18" charset="0"/>
              </a:rPr>
              <a:t>Electric  shock</a:t>
            </a:r>
            <a:endParaRPr lang="en-IN" sz="3600" dirty="0">
              <a:solidFill>
                <a:srgbClr val="FF0000"/>
              </a:solidFill>
              <a:effectLst>
                <a:outerShdw blurRad="38100" dist="38100" dir="2700000" algn="tl">
                  <a:srgbClr val="000000">
                    <a:alpha val="43137"/>
                  </a:srgbClr>
                </a:outerShdw>
              </a:effectLst>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p:cNvSpPr>
            <a:spLocks noGrp="1" noChangeArrowheads="1"/>
          </p:cNvSpPr>
          <p:nvPr>
            <p:ph type="body" sz="half" idx="1"/>
          </p:nvPr>
        </p:nvSpPr>
        <p:spPr>
          <a:xfrm>
            <a:off x="762000" y="1219200"/>
            <a:ext cx="8229600" cy="3564053"/>
          </a:xfrm>
          <a:noFill/>
        </p:spPr>
        <p:txBody>
          <a:bodyPr wrap="square">
            <a:spAutoFit/>
          </a:bodyPr>
          <a:lstStyle/>
          <a:p>
            <a:r>
              <a:rPr lang="en-IN" sz="2400" dirty="0" smtClean="0">
                <a:cs typeface="Times New Roman" pitchFamily="18" charset="0"/>
              </a:rPr>
              <a:t>The higher the potential difference the more the damage. The effect of an electric shock is a function of what parts of body come in contact with each conductor, the resistance of each contact point the surface resistance of the body at the contact as well as other factor.</a:t>
            </a:r>
          </a:p>
          <a:p>
            <a:pPr>
              <a:buNone/>
            </a:pPr>
            <a:endParaRPr lang="en-IN" sz="2400" dirty="0" smtClean="0">
              <a:cs typeface="Times New Roman" pitchFamily="18" charset="0"/>
            </a:endParaRPr>
          </a:p>
          <a:p>
            <a:r>
              <a:rPr lang="en-IN" sz="2400" dirty="0" smtClean="0">
                <a:cs typeface="Times New Roman" pitchFamily="18" charset="0"/>
              </a:rPr>
              <a:t>When the electrical contact is such that the circuit path through the body is across the heart, you have the greatest potential for death.</a:t>
            </a:r>
          </a:p>
        </p:txBody>
      </p:sp>
      <p:sp>
        <p:nvSpPr>
          <p:cNvPr id="5" name="AutoShape 2"/>
          <p:cNvSpPr txBox="1">
            <a:spLocks noChangeArrowheads="1"/>
          </p:cNvSpPr>
          <p:nvPr/>
        </p:nvSpPr>
        <p:spPr>
          <a:xfrm>
            <a:off x="762000" y="228600"/>
            <a:ext cx="7924800" cy="1143000"/>
          </a:xfrm>
          <a:prstGeom prst="rect">
            <a:avLst/>
          </a:prstGeom>
        </p:spPr>
        <p:txBody>
          <a:bodyPr vert="horz" lIns="91440" tIns="45720" rIns="91440" bIns="45720" rtlCol="0" anchor="ctr">
            <a:normAutofit fontScale="97500"/>
          </a:bodyPr>
          <a:lstStyle/>
          <a:p>
            <a:pPr lvl="0" algn="ctr">
              <a:spcBef>
                <a:spcPct val="0"/>
              </a:spcBef>
              <a:defRPr/>
            </a:pPr>
            <a:r>
              <a:rPr lang="en-IN" sz="3600" dirty="0" smtClean="0">
                <a:solidFill>
                  <a:srgbClr val="FF0000"/>
                </a:solidFill>
                <a:effectLst>
                  <a:outerShdw blurRad="38100" dist="38100" dir="2700000" algn="tl">
                    <a:srgbClr val="000000">
                      <a:alpha val="43137"/>
                    </a:srgbClr>
                  </a:outerShdw>
                </a:effectLst>
                <a:cs typeface="Times New Roman" pitchFamily="18" charset="0"/>
              </a:rPr>
              <a:t>Electric  shock / </a:t>
            </a:r>
            <a:r>
              <a:rPr lang="en-IN" sz="2900" dirty="0" err="1" smtClean="0">
                <a:effectLst>
                  <a:outerShdw blurRad="38100" dist="38100" dir="2700000" algn="tl">
                    <a:srgbClr val="000000">
                      <a:alpha val="43137"/>
                    </a:srgbClr>
                  </a:outerShdw>
                </a:effectLst>
                <a:cs typeface="Times New Roman" pitchFamily="18" charset="0"/>
              </a:rPr>
              <a:t>Contd</a:t>
            </a:r>
            <a:r>
              <a:rPr lang="en-IN" sz="2900" dirty="0" smtClean="0">
                <a:effectLst>
                  <a:outerShdw blurRad="38100" dist="38100" dir="2700000" algn="tl">
                    <a:srgbClr val="000000">
                      <a:alpha val="43137"/>
                    </a:srgbClr>
                  </a:outerShdw>
                </a:effectLst>
                <a:cs typeface="Times New Roman" pitchFamily="18" charset="0"/>
              </a:rPr>
              <a:t>…….</a:t>
            </a:r>
            <a:endParaRPr kumimoji="0" lang="en-US" sz="2900" i="0" u="none" strike="noStrike" kern="1200" cap="none" spc="0" normalizeH="0" baseline="0" noProof="0" dirty="0" smtClean="0">
              <a:ln>
                <a:noFill/>
              </a:ln>
              <a:effectLst>
                <a:outerShdw blurRad="38100" dist="38100" dir="2700000" algn="tl">
                  <a:srgbClr val="000000">
                    <a:alpha val="43137"/>
                  </a:srgbClr>
                </a:outerShdw>
              </a:effectLst>
              <a:uLnTx/>
              <a:uFillTx/>
              <a:ea typeface="+mj-ea"/>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200"/>
            <a:ext cx="8229600" cy="1143000"/>
          </a:xfrm>
        </p:spPr>
        <p:txBody>
          <a:bodyPr>
            <a:normAutofit/>
          </a:bodyPr>
          <a:lstStyle/>
          <a:p>
            <a:r>
              <a:rPr lang="en-IN" sz="6000" dirty="0" smtClean="0">
                <a:solidFill>
                  <a:srgbClr val="FF0000"/>
                </a:solidFill>
              </a:rPr>
              <a:t>THE  END</a:t>
            </a:r>
            <a:endParaRPr lang="en-IN" sz="60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ELEMENTS OF SWITCHGEAR</a:t>
            </a:r>
            <a:endParaRPr lang="en-US" b="1" dirty="0">
              <a:solidFill>
                <a:srgbClr val="FF0000"/>
              </a:solidFill>
            </a:endParaRPr>
          </a:p>
        </p:txBody>
      </p:sp>
      <p:sp>
        <p:nvSpPr>
          <p:cNvPr id="3" name="Content Placeholder 2"/>
          <p:cNvSpPr>
            <a:spLocks noGrp="1"/>
          </p:cNvSpPr>
          <p:nvPr>
            <p:ph idx="1"/>
          </p:nvPr>
        </p:nvSpPr>
        <p:spPr>
          <a:xfrm>
            <a:off x="457200" y="1371600"/>
            <a:ext cx="8229600" cy="4754563"/>
          </a:xfrm>
        </p:spPr>
        <p:txBody>
          <a:bodyPr>
            <a:normAutofit/>
          </a:bodyPr>
          <a:lstStyle/>
          <a:p>
            <a:pPr>
              <a:buNone/>
            </a:pPr>
            <a:r>
              <a:rPr lang="en-US" dirty="0" smtClean="0"/>
              <a:t>Switchgear in general consists of the following:</a:t>
            </a:r>
          </a:p>
          <a:p>
            <a:pPr>
              <a:buFont typeface="Wingdings" pitchFamily="2" charset="2"/>
              <a:buChar char="Ø"/>
            </a:pPr>
            <a:r>
              <a:rPr lang="en-US" sz="2000" dirty="0" smtClean="0"/>
              <a:t>Switches</a:t>
            </a:r>
          </a:p>
          <a:p>
            <a:pPr>
              <a:buFont typeface="Wingdings" pitchFamily="2" charset="2"/>
              <a:buChar char="Ø"/>
            </a:pPr>
            <a:r>
              <a:rPr lang="en-US" sz="2000" dirty="0" smtClean="0"/>
              <a:t>Fuses</a:t>
            </a:r>
          </a:p>
          <a:p>
            <a:pPr>
              <a:buFont typeface="Wingdings" pitchFamily="2" charset="2"/>
              <a:buChar char="Ø"/>
            </a:pPr>
            <a:r>
              <a:rPr lang="en-US" sz="2000" dirty="0" smtClean="0"/>
              <a:t>Circuit Breakers</a:t>
            </a:r>
          </a:p>
          <a:p>
            <a:pPr>
              <a:buFont typeface="Wingdings" pitchFamily="2" charset="2"/>
              <a:buChar char="Ø"/>
            </a:pPr>
            <a:r>
              <a:rPr lang="en-US" sz="2000" dirty="0" smtClean="0"/>
              <a:t>Isolators</a:t>
            </a:r>
          </a:p>
          <a:p>
            <a:pPr>
              <a:buFont typeface="Wingdings" pitchFamily="2" charset="2"/>
              <a:buChar char="Ø"/>
            </a:pPr>
            <a:r>
              <a:rPr lang="en-US" sz="2000" dirty="0" smtClean="0"/>
              <a:t>Relays</a:t>
            </a:r>
          </a:p>
          <a:p>
            <a:pPr>
              <a:buFont typeface="Wingdings" pitchFamily="2" charset="2"/>
              <a:buChar char="Ø"/>
            </a:pPr>
            <a:r>
              <a:rPr lang="en-US" sz="2000" dirty="0" smtClean="0"/>
              <a:t>Control Panels</a:t>
            </a:r>
          </a:p>
          <a:p>
            <a:pPr>
              <a:buFont typeface="Wingdings" pitchFamily="2" charset="2"/>
              <a:buChar char="Ø"/>
            </a:pPr>
            <a:r>
              <a:rPr lang="en-US" sz="2000" dirty="0" smtClean="0"/>
              <a:t>Metering Panels</a:t>
            </a:r>
          </a:p>
          <a:p>
            <a:pPr>
              <a:buFont typeface="Wingdings" pitchFamily="2" charset="2"/>
              <a:buChar char="Ø"/>
            </a:pPr>
            <a:r>
              <a:rPr lang="en-US" sz="2000" dirty="0" smtClean="0"/>
              <a:t>Lightning Arresters</a:t>
            </a:r>
          </a:p>
          <a:p>
            <a:pPr>
              <a:buFont typeface="Wingdings" pitchFamily="2" charset="2"/>
              <a:buChar char="Ø"/>
            </a:pPr>
            <a:r>
              <a:rPr lang="en-US" sz="2000" dirty="0" smtClean="0"/>
              <a:t>Current Transformers</a:t>
            </a:r>
          </a:p>
          <a:p>
            <a:pPr>
              <a:buFont typeface="Wingdings" pitchFamily="2" charset="2"/>
              <a:buChar char="Ø"/>
            </a:pPr>
            <a:r>
              <a:rPr lang="en-US" sz="2000" dirty="0" smtClean="0"/>
              <a:t>Potential Transformers</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FUNCTIONS OF SWITCHGEAR</a:t>
            </a:r>
            <a:endParaRPr lang="en-US" b="1" dirty="0">
              <a:solidFill>
                <a:srgbClr val="FF0000"/>
              </a:solidFill>
            </a:endParaRPr>
          </a:p>
        </p:txBody>
      </p:sp>
      <p:sp>
        <p:nvSpPr>
          <p:cNvPr id="3" name="Content Placeholder 2"/>
          <p:cNvSpPr>
            <a:spLocks noGrp="1"/>
          </p:cNvSpPr>
          <p:nvPr>
            <p:ph idx="1"/>
          </p:nvPr>
        </p:nvSpPr>
        <p:spPr>
          <a:xfrm>
            <a:off x="457200" y="1600200"/>
            <a:ext cx="8153400" cy="4144963"/>
          </a:xfrm>
        </p:spPr>
        <p:txBody>
          <a:bodyPr>
            <a:normAutofit/>
          </a:bodyPr>
          <a:lstStyle/>
          <a:p>
            <a:pPr>
              <a:buFont typeface="+mj-lt"/>
              <a:buAutoNum type="arabicPeriod"/>
            </a:pPr>
            <a:r>
              <a:rPr lang="en-US" sz="2000" dirty="0" smtClean="0"/>
              <a:t>To localize the effects of faults by operation of protective equipment and so automatically disconnect faulty point from the system.</a:t>
            </a:r>
          </a:p>
          <a:p>
            <a:pPr>
              <a:buFont typeface="+mj-lt"/>
              <a:buAutoNum type="arabicPeriod"/>
            </a:pPr>
            <a:endParaRPr lang="en-US" sz="2000" dirty="0" smtClean="0"/>
          </a:p>
          <a:p>
            <a:pPr>
              <a:buFont typeface="+mj-lt"/>
              <a:buAutoNum type="arabicPeriod"/>
            </a:pPr>
            <a:r>
              <a:rPr lang="en-US" sz="2000" dirty="0" smtClean="0"/>
              <a:t>To break efficiently short circuits without giving rise to dangerous conditions.</a:t>
            </a:r>
          </a:p>
          <a:p>
            <a:pPr>
              <a:buFont typeface="+mj-lt"/>
              <a:buAutoNum type="arabicPeriod"/>
            </a:pPr>
            <a:endParaRPr lang="en-US" sz="2000" dirty="0" smtClean="0"/>
          </a:p>
          <a:p>
            <a:pPr>
              <a:buFont typeface="+mj-lt"/>
              <a:buAutoNum type="arabicPeriod"/>
            </a:pPr>
            <a:r>
              <a:rPr lang="en-US" sz="2000" dirty="0" smtClean="0"/>
              <a:t>To facilitate redistribution of loads, inspection and necessary maintenance on the system</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EFFECTS OF FAULTS</a:t>
            </a:r>
            <a:endParaRPr lang="en-US" dirty="0">
              <a:solidFill>
                <a:srgbClr val="FF0000"/>
              </a:solidFill>
            </a:endParaRPr>
          </a:p>
        </p:txBody>
      </p:sp>
      <p:sp>
        <p:nvSpPr>
          <p:cNvPr id="3" name="Content Placeholder 2"/>
          <p:cNvSpPr>
            <a:spLocks noGrp="1"/>
          </p:cNvSpPr>
          <p:nvPr>
            <p:ph idx="1"/>
          </p:nvPr>
        </p:nvSpPr>
        <p:spPr>
          <a:xfrm>
            <a:off x="457200" y="1219200"/>
            <a:ext cx="8229600" cy="4906963"/>
          </a:xfrm>
        </p:spPr>
        <p:txBody>
          <a:bodyPr>
            <a:noAutofit/>
          </a:bodyPr>
          <a:lstStyle/>
          <a:p>
            <a:pPr>
              <a:buFont typeface="Wingdings" pitchFamily="2" charset="2"/>
              <a:buChar char="Ø"/>
            </a:pPr>
            <a:r>
              <a:rPr lang="en-US" sz="2000" dirty="0" smtClean="0"/>
              <a:t>At the fault point itself there may be arcing, accompanied by high temp., fire and explosion.</a:t>
            </a:r>
          </a:p>
          <a:p>
            <a:pPr>
              <a:buFont typeface="Wingdings" pitchFamily="2" charset="2"/>
              <a:buChar char="Ø"/>
            </a:pPr>
            <a:r>
              <a:rPr lang="en-US" sz="2000" dirty="0" smtClean="0"/>
              <a:t>Large voltages may be generated which may stress the insulation beyond their breakdown value.</a:t>
            </a:r>
          </a:p>
          <a:p>
            <a:pPr>
              <a:buFont typeface="Wingdings" pitchFamily="2" charset="2"/>
              <a:buChar char="Ø"/>
            </a:pPr>
            <a:r>
              <a:rPr lang="en-US" sz="2000" dirty="0" smtClean="0"/>
              <a:t>Large currents may be produced which may </a:t>
            </a:r>
            <a:r>
              <a:rPr lang="en-US" sz="2000" dirty="0" smtClean="0"/>
              <a:t>overheat </a:t>
            </a:r>
            <a:r>
              <a:rPr lang="en-US" sz="2000" dirty="0" smtClean="0"/>
              <a:t>the power system components.</a:t>
            </a:r>
          </a:p>
          <a:p>
            <a:pPr>
              <a:buFont typeface="Wingdings" pitchFamily="2" charset="2"/>
              <a:buChar char="Ø"/>
            </a:pPr>
            <a:r>
              <a:rPr lang="en-US" sz="2000" dirty="0" smtClean="0"/>
              <a:t>Large destructive mechanical forces may be developed due to very high currents.</a:t>
            </a:r>
          </a:p>
          <a:p>
            <a:pPr>
              <a:buFont typeface="Wingdings" pitchFamily="2" charset="2"/>
              <a:buChar char="Ø"/>
            </a:pPr>
            <a:r>
              <a:rPr lang="en-US" sz="2000" dirty="0" smtClean="0"/>
              <a:t>Faults can cause the three-phase system to become unbalanced with the result that the three-phase equipment operates improperly.</a:t>
            </a:r>
          </a:p>
          <a:p>
            <a:pPr>
              <a:buFont typeface="Wingdings" pitchFamily="2" charset="2"/>
              <a:buChar char="Ø"/>
            </a:pPr>
            <a:r>
              <a:rPr lang="en-US" sz="2000" dirty="0" smtClean="0"/>
              <a:t>Faults can cause system to become unstable and out of synchronism.</a:t>
            </a:r>
          </a:p>
          <a:p>
            <a:pPr>
              <a:buFont typeface="Wingdings" pitchFamily="2" charset="2"/>
              <a:buChar char="Ø"/>
            </a:pPr>
            <a:r>
              <a:rPr lang="en-US" sz="2000" dirty="0" smtClean="0"/>
              <a:t>Sometimes faults blocks the flow of power.</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OBJECTIVES OF POWER SYSTEM PROTECTION</a:t>
            </a:r>
            <a:endParaRPr lang="en-US" dirty="0">
              <a:solidFill>
                <a:srgbClr val="FF0000"/>
              </a:solidFill>
            </a:endParaRPr>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US" sz="2000" dirty="0" smtClean="0"/>
              <a:t>To detect the fault and to disconnect the faulty section as fast as possible.</a:t>
            </a:r>
          </a:p>
          <a:p>
            <a:pPr marL="514350" indent="-514350" algn="just">
              <a:buFont typeface="+mj-lt"/>
              <a:buAutoNum type="arabicPeriod"/>
            </a:pPr>
            <a:endParaRPr lang="en-US" sz="2000" dirty="0" smtClean="0"/>
          </a:p>
          <a:p>
            <a:pPr marL="514350" indent="-514350" algn="just">
              <a:buFont typeface="+mj-lt"/>
              <a:buAutoNum type="arabicPeriod"/>
            </a:pPr>
            <a:r>
              <a:rPr lang="en-US" sz="2000" dirty="0" smtClean="0"/>
              <a:t>The normal operation of the rest of the system should not be affected.</a:t>
            </a:r>
          </a:p>
          <a:p>
            <a:pPr marL="514350" indent="-514350" algn="just">
              <a:buFont typeface="+mj-lt"/>
              <a:buAutoNum type="arabicPeriod"/>
            </a:pPr>
            <a:endParaRPr lang="en-US" sz="2000" dirty="0" smtClean="0"/>
          </a:p>
          <a:p>
            <a:pPr marL="514350" indent="-514350" algn="just">
              <a:buFont typeface="+mj-lt"/>
              <a:buAutoNum type="arabicPeriod"/>
            </a:pPr>
            <a:r>
              <a:rPr lang="en-US" sz="2000" dirty="0" smtClean="0"/>
              <a:t>Since many faults are self clearing, the system should be restored to its original configuration as rapidly as possible.</a:t>
            </a:r>
          </a:p>
          <a:p>
            <a:pPr marL="514350" indent="-514350" algn="just">
              <a:buFont typeface="+mj-lt"/>
              <a:buAutoNum type="arabicPeriod"/>
            </a:pPr>
            <a:endParaRPr lang="en-US" sz="2000" dirty="0" smtClean="0"/>
          </a:p>
          <a:p>
            <a:pPr marL="514350" indent="-514350" algn="just">
              <a:buFont typeface="+mj-lt"/>
              <a:buAutoNum type="arabicPeriod"/>
            </a:pPr>
            <a:r>
              <a:rPr lang="en-US" sz="2000" dirty="0" smtClean="0"/>
              <a:t>The normal and abnormal conditions should be clearly discriminated so that protective devices do not operate unnecessarily.</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SIMPLIFIED OPERATION OF RELAY AND CIRCUIT BREAKER</a:t>
            </a:r>
            <a:endParaRPr lang="en-US" dirty="0">
              <a:solidFill>
                <a:srgbClr val="FF0000"/>
              </a:solidFill>
            </a:endParaRPr>
          </a:p>
        </p:txBody>
      </p:sp>
      <p:pic>
        <p:nvPicPr>
          <p:cNvPr id="1027" name="Picture 3"/>
          <p:cNvPicPr>
            <a:picLocks noGrp="1" noChangeAspect="1" noChangeArrowheads="1"/>
          </p:cNvPicPr>
          <p:nvPr>
            <p:ph idx="1"/>
          </p:nvPr>
        </p:nvPicPr>
        <p:blipFill>
          <a:blip r:embed="rId2" cstate="print"/>
          <a:srcRect/>
          <a:stretch>
            <a:fillRect/>
          </a:stretch>
        </p:blipFill>
        <p:spPr bwMode="auto">
          <a:xfrm>
            <a:off x="1066800" y="1722914"/>
            <a:ext cx="6553200" cy="46778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5287962"/>
          </a:xfrm>
        </p:spPr>
        <p:txBody>
          <a:bodyPr>
            <a:normAutofit/>
          </a:bodyPr>
          <a:lstStyle/>
          <a:p>
            <a:r>
              <a:rPr lang="en-US" b="1" dirty="0">
                <a:solidFill>
                  <a:srgbClr val="FF0000"/>
                </a:solidFill>
              </a:rPr>
              <a:t>ESSENTIAL QUALITIES OF PROTECTION</a:t>
            </a:r>
            <a:endParaRPr lang="en-IN" dirty="0"/>
          </a:p>
        </p:txBody>
      </p:sp>
    </p:spTree>
    <p:extLst>
      <p:ext uri="{BB962C8B-B14F-4D97-AF65-F5344CB8AC3E}">
        <p14:creationId xmlns="" xmlns:p14="http://schemas.microsoft.com/office/powerpoint/2010/main" val="4215219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1374</TotalTime>
  <Words>1510</Words>
  <Application>Microsoft Office PowerPoint</Application>
  <PresentationFormat>On-screen Show (4:3)</PresentationFormat>
  <Paragraphs>204</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Switch-gear and Protection  Unit - I</vt:lpstr>
      <vt:lpstr>NATURE AND CAUSES OF FAULTS</vt:lpstr>
      <vt:lpstr>Slide 3</vt:lpstr>
      <vt:lpstr>ELEMENTS OF SWITCHGEAR</vt:lpstr>
      <vt:lpstr>FUNCTIONS OF SWITCHGEAR</vt:lpstr>
      <vt:lpstr>EFFECTS OF FAULTS</vt:lpstr>
      <vt:lpstr>OBJECTIVES OF POWER SYSTEM PROTECTION</vt:lpstr>
      <vt:lpstr>SIMPLIFIED OPERATION OF RELAY AND CIRCUIT BREAKER</vt:lpstr>
      <vt:lpstr>ESSENTIAL QUALITIES OF PROTECTION</vt:lpstr>
      <vt:lpstr>ESSENTIAL QUALITIES OF PROTECTION</vt:lpstr>
      <vt:lpstr>SELECTIVITY OR DISCRIMINATION </vt:lpstr>
      <vt:lpstr>RELIABILITY </vt:lpstr>
      <vt:lpstr>SENSITIVITY</vt:lpstr>
      <vt:lpstr>STABILITY</vt:lpstr>
      <vt:lpstr>FAST OPERATION </vt:lpstr>
      <vt:lpstr>PRIMARY AND BACK-UP PROTECTION</vt:lpstr>
      <vt:lpstr>PRIMARY AND BACK-UP PROTECTION</vt:lpstr>
      <vt:lpstr>BACK-UP RELAYS</vt:lpstr>
      <vt:lpstr>REMOTE BACK-UP</vt:lpstr>
      <vt:lpstr>RELAY BACK-UP</vt:lpstr>
      <vt:lpstr>BREAKER BACK-UP</vt:lpstr>
      <vt:lpstr>PROTECTION ZONES</vt:lpstr>
      <vt:lpstr>PROTECTION ZONES</vt:lpstr>
      <vt:lpstr>Slide 24</vt:lpstr>
      <vt:lpstr>OVERLAPPING</vt:lpstr>
      <vt:lpstr>EARTHING</vt:lpstr>
      <vt:lpstr>Slide 27</vt:lpstr>
      <vt:lpstr>What Is Earthing ?</vt:lpstr>
      <vt:lpstr>Purpose of Earthing</vt:lpstr>
      <vt:lpstr>Objectives  of  Earthing </vt:lpstr>
      <vt:lpstr>Qualities Of Good Earthing </vt:lpstr>
      <vt:lpstr>Slide 32</vt:lpstr>
      <vt:lpstr>Slide 33</vt:lpstr>
      <vt:lpstr>THE  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 and Causes of Faults</dc:title>
  <dc:creator/>
  <cp:lastModifiedBy>user</cp:lastModifiedBy>
  <cp:revision>30</cp:revision>
  <dcterms:created xsi:type="dcterms:W3CDTF">2006-08-16T00:00:00Z</dcterms:created>
  <dcterms:modified xsi:type="dcterms:W3CDTF">2017-09-04T02:01:27Z</dcterms:modified>
</cp:coreProperties>
</file>