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DF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2"/>
    <p:restoredTop sz="75629"/>
  </p:normalViewPr>
  <p:slideViewPr>
    <p:cSldViewPr snapToGrid="0" snapToObjects="1">
      <p:cViewPr varScale="1">
        <p:scale>
          <a:sx n="115" d="100"/>
          <a:sy n="115" d="100"/>
        </p:scale>
        <p:origin x="11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5FC2-567D-AC46-A316-3DE6AAAF5738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E07-8DF8-114E-B6AA-5B7C75D2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effectively the final state. In the following</a:t>
            </a:r>
            <a:r>
              <a:rPr lang="en-US" baseline="0" dirty="0" smtClean="0"/>
              <a:t> slides, we’ll see the steps taken in the </a:t>
            </a:r>
            <a:r>
              <a:rPr lang="en-US" baseline="0" dirty="0" err="1" smtClean="0"/>
              <a:t>PoT</a:t>
            </a:r>
            <a:r>
              <a:rPr lang="en-US" baseline="0" dirty="0" smtClean="0"/>
              <a:t> to get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1 is</a:t>
            </a:r>
            <a:r>
              <a:rPr lang="en-US" baseline="0" dirty="0" smtClean="0"/>
              <a:t> an introductory lab and is not reflected in this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Starting with Lab 2 and 3, the Student uses </a:t>
            </a:r>
            <a:r>
              <a:rPr lang="en-US" baseline="0" dirty="0" err="1" smtClean="0"/>
              <a:t>LoopBack</a:t>
            </a:r>
            <a:r>
              <a:rPr lang="en-US" baseline="0" dirty="0" smtClean="0"/>
              <a:t> to create the Inventory application, define the data sources and data models, test the app and publish the app to the Liberty Runtime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4 begins with adding OAuth Security to the Inventory API.</a:t>
            </a:r>
          </a:p>
          <a:p>
            <a:endParaRPr lang="en-US" dirty="0" smtClean="0"/>
          </a:p>
          <a:p>
            <a:r>
              <a:rPr lang="en-US" dirty="0" smtClean="0"/>
              <a:t>The second part of Lab</a:t>
            </a:r>
            <a:r>
              <a:rPr lang="en-US" baseline="0" dirty="0" smtClean="0"/>
              <a:t> 4 walks the students through creating a new REST API which uses a Map Policy in the assembly to integrate with an existing SOAP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5 is</a:t>
            </a:r>
            <a:r>
              <a:rPr lang="en-US" baseline="0" dirty="0" smtClean="0"/>
              <a:t> around advanced assembly configuration.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part is configuring an API which invokes two separate companies’ APIs in order to obtain shipping prices – then consolidating the responses into a single message back to the consumer using a Map policy.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part focuses on using </a:t>
            </a:r>
            <a:r>
              <a:rPr lang="en-US" baseline="0" dirty="0" err="1" smtClean="0"/>
              <a:t>Gatewayscript</a:t>
            </a:r>
            <a:r>
              <a:rPr lang="en-US" baseline="0" dirty="0" smtClean="0"/>
              <a:t> to transform a response from the Google Maps geolocation API in order to craft a link to the google maps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Lab 6, students</a:t>
            </a:r>
            <a:r>
              <a:rPr lang="en-US" baseline="0" dirty="0" smtClean="0"/>
              <a:t> will customize a Product by attaching each of the APIs, then creating two Plans: Silver and Gold.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Product is created, the students will publish the product to the</a:t>
            </a:r>
            <a:r>
              <a:rPr lang="en-US" baseline="0" dirty="0" smtClean="0"/>
              <a:t> API Management server. The Management Server then pushes the configuration to the Developer Portal, making it available to consumers; and to the API Gateway for policy enforcement.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Lab 7, students will customize the portal look and feel. Then, they’ll log in as a consumer and register</a:t>
            </a:r>
            <a:r>
              <a:rPr lang="en-US" baseline="0" dirty="0" smtClean="0"/>
              <a:t> a new application, subscribe to a plan, and update their consumer application to use their registered client credentials.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the Consumer App is configured, students are free to test out the features of the app – all powered by the APIs they just built.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students will browse</a:t>
            </a:r>
            <a:r>
              <a:rPr lang="en-US" baseline="0" dirty="0" smtClean="0"/>
              <a:t> the API analytics dashboards and learn </a:t>
            </a:r>
            <a:r>
              <a:rPr lang="en-US" baseline="0" smtClean="0"/>
              <a:t>how to customize visualizations.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7D5F-EAAF-6D47-817C-6B99A4587E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Connect v5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PoT</a:t>
            </a:r>
            <a:r>
              <a:rPr lang="en-US" dirty="0" smtClean="0"/>
              <a:t> Environment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13953" y="1462638"/>
            <a:ext cx="7794798" cy="1491578"/>
            <a:chOff x="1713953" y="1462638"/>
            <a:chExt cx="7794798" cy="1491578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713953" y="2954216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375800" y="1462638"/>
              <a:ext cx="6132951" cy="1491578"/>
              <a:chOff x="3375800" y="1462638"/>
              <a:chExt cx="6132951" cy="1491578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3375800" y="2954216"/>
                <a:ext cx="1661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37178" y="1872344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5037178" y="1863314"/>
                <a:ext cx="3195424" cy="5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231195" y="1462638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231195" y="1863313"/>
                <a:ext cx="1277556" cy="6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9498510" y="1464612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1713953" y="1461096"/>
            <a:ext cx="9051872" cy="1961157"/>
            <a:chOff x="1713953" y="1461096"/>
            <a:chExt cx="9051872" cy="1961157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713953" y="3407511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3372588" y="1461096"/>
              <a:ext cx="7393237" cy="1961157"/>
              <a:chOff x="3372588" y="1461096"/>
              <a:chExt cx="7393237" cy="196115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372588" y="3407511"/>
                <a:ext cx="2202506" cy="147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570297" y="2340381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570299" y="2335558"/>
                <a:ext cx="5194118" cy="14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0764417" y="1461096"/>
                <a:ext cx="1408" cy="8782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/>
          <p:cNvGrpSpPr/>
          <p:nvPr/>
        </p:nvGrpSpPr>
        <p:grpSpPr>
          <a:xfrm>
            <a:off x="1713953" y="3864562"/>
            <a:ext cx="7566782" cy="251840"/>
            <a:chOff x="1713953" y="3864562"/>
            <a:chExt cx="7566782" cy="251840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713953" y="3864832"/>
              <a:ext cx="10820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3372588" y="3864562"/>
              <a:ext cx="5908147" cy="251840"/>
              <a:chOff x="3372588" y="3864562"/>
              <a:chExt cx="5908147" cy="25184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3372588" y="3864832"/>
                <a:ext cx="3520581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893169" y="4115549"/>
                <a:ext cx="2387566" cy="8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893168" y="3864562"/>
                <a:ext cx="2956" cy="25098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1713953" y="4325438"/>
            <a:ext cx="6170083" cy="1436368"/>
            <a:chOff x="1713953" y="4325438"/>
            <a:chExt cx="6170083" cy="1436368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1713953" y="4326446"/>
              <a:ext cx="10820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3372588" y="4325438"/>
              <a:ext cx="4511448" cy="1436368"/>
              <a:chOff x="3372588" y="4325438"/>
              <a:chExt cx="4511448" cy="143636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V="1">
                <a:off x="3372588" y="4325438"/>
                <a:ext cx="3072174" cy="27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44762" y="5761805"/>
                <a:ext cx="1439274" cy="1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6443285" y="4325438"/>
                <a:ext cx="4433" cy="143636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2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65" y="1728851"/>
            <a:ext cx="1343067" cy="13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416" y="3244334"/>
            <a:ext cx="897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presentation contains animations. For ideal viewing, enter slide-show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13953" y="1462638"/>
            <a:ext cx="7794798" cy="1491578"/>
            <a:chOff x="1713953" y="1462638"/>
            <a:chExt cx="7794798" cy="1491578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713953" y="2954216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375800" y="1462638"/>
              <a:ext cx="6132951" cy="1491578"/>
              <a:chOff x="3375800" y="1462638"/>
              <a:chExt cx="6132951" cy="1491578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3375800" y="2954216"/>
                <a:ext cx="1661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37178" y="1872344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5037178" y="1863314"/>
                <a:ext cx="3195424" cy="5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231195" y="1462638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231195" y="1863313"/>
                <a:ext cx="1277556" cy="6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9498510" y="1464612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1713953" y="1461096"/>
            <a:ext cx="9051872" cy="1961157"/>
            <a:chOff x="1713953" y="1461096"/>
            <a:chExt cx="9051872" cy="1961157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713953" y="3407511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3372588" y="1461096"/>
              <a:ext cx="7393237" cy="1961157"/>
              <a:chOff x="3372588" y="1461096"/>
              <a:chExt cx="7393237" cy="196115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372588" y="3407511"/>
                <a:ext cx="2202506" cy="147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570297" y="2340381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570299" y="2335558"/>
                <a:ext cx="5194118" cy="14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0764417" y="1461096"/>
                <a:ext cx="1408" cy="8782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/>
          <p:cNvGrpSpPr/>
          <p:nvPr/>
        </p:nvGrpSpPr>
        <p:grpSpPr>
          <a:xfrm>
            <a:off x="1713953" y="3864562"/>
            <a:ext cx="7566782" cy="251840"/>
            <a:chOff x="1713953" y="3864562"/>
            <a:chExt cx="7566782" cy="251840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713953" y="3864832"/>
              <a:ext cx="10820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3372588" y="3864562"/>
              <a:ext cx="5908147" cy="251840"/>
              <a:chOff x="3372588" y="3864562"/>
              <a:chExt cx="5908147" cy="25184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3372588" y="3864832"/>
                <a:ext cx="3520581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893169" y="4115549"/>
                <a:ext cx="2387566" cy="8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893168" y="3864562"/>
                <a:ext cx="2956" cy="25098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1713953" y="4325438"/>
            <a:ext cx="6170083" cy="1436368"/>
            <a:chOff x="1713953" y="4325438"/>
            <a:chExt cx="6170083" cy="1436368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1713953" y="4326446"/>
              <a:ext cx="10820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3372588" y="4325438"/>
              <a:ext cx="4511448" cy="1436368"/>
              <a:chOff x="3372588" y="4325438"/>
              <a:chExt cx="4511448" cy="143636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V="1">
                <a:off x="3372588" y="4325438"/>
                <a:ext cx="3072174" cy="27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44762" y="5761805"/>
                <a:ext cx="1439274" cy="1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6443285" y="4325438"/>
                <a:ext cx="4433" cy="143636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ctagon 4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0081" y="4239875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5" name="Elbow Connector 14"/>
          <p:cNvCxnSpPr>
            <a:stCxn id="25" idx="3"/>
            <a:endCxn id="6" idx="1"/>
          </p:cNvCxnSpPr>
          <p:nvPr/>
        </p:nvCxnSpPr>
        <p:spPr>
          <a:xfrm>
            <a:off x="5460518" y="4881757"/>
            <a:ext cx="4397048" cy="545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12" idx="1"/>
          </p:cNvCxnSpPr>
          <p:nvPr/>
        </p:nvCxnSpPr>
        <p:spPr>
          <a:xfrm>
            <a:off x="5468776" y="4765581"/>
            <a:ext cx="5487831" cy="6621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cument 59"/>
          <p:cNvSpPr/>
          <p:nvPr/>
        </p:nvSpPr>
        <p:spPr>
          <a:xfrm>
            <a:off x="5765155" y="5320433"/>
            <a:ext cx="242633" cy="22860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1.85185E-6 L -0.04688 -1.85185E-6 C -0.06797 -1.85185E-6 -0.09375 -0.10046 -0.09375 -0.18194 L -0.09375 -0.36389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9375 -0.36389 L 0.13646 -0.36389 C 0.23971 -0.36389 0.36692 -0.29444 0.36692 -0.23773 L 0.36692 -0.11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cument 89"/>
          <p:cNvSpPr/>
          <p:nvPr/>
        </p:nvSpPr>
        <p:spPr>
          <a:xfrm>
            <a:off x="5765155" y="5320433"/>
            <a:ext cx="242633" cy="22860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2" idx="3"/>
            <a:endCxn id="64" idx="1"/>
          </p:cNvCxnSpPr>
          <p:nvPr/>
        </p:nvCxnSpPr>
        <p:spPr>
          <a:xfrm>
            <a:off x="6003519" y="5743469"/>
            <a:ext cx="1930147" cy="1833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&quot;No&quot; Symbol 92"/>
          <p:cNvSpPr/>
          <p:nvPr/>
        </p:nvSpPr>
        <p:spPr>
          <a:xfrm>
            <a:off x="6066760" y="5320433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2578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ocument 184"/>
          <p:cNvSpPr/>
          <p:nvPr/>
        </p:nvSpPr>
        <p:spPr>
          <a:xfrm>
            <a:off x="5760885" y="5945900"/>
            <a:ext cx="242633" cy="228600"/>
          </a:xfrm>
          <a:prstGeom prst="flowChartDocumen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2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014403" y="1451401"/>
            <a:ext cx="4739528" cy="4644510"/>
            <a:chOff x="6014403" y="1451401"/>
            <a:chExt cx="4739528" cy="4644510"/>
          </a:xfrm>
        </p:grpSpPr>
        <p:cxnSp>
          <p:nvCxnSpPr>
            <p:cNvPr id="98" name="Elbow Connector 97"/>
            <p:cNvCxnSpPr/>
            <p:nvPr/>
          </p:nvCxnSpPr>
          <p:spPr>
            <a:xfrm rot="5400000" flipH="1" flipV="1">
              <a:off x="4324419" y="3878013"/>
              <a:ext cx="3907882" cy="527914"/>
            </a:xfrm>
            <a:prstGeom prst="bentConnector3">
              <a:avLst>
                <a:gd name="adj1" fmla="val -14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542317" y="2188029"/>
              <a:ext cx="42116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753931" y="1451401"/>
              <a:ext cx="0" cy="7366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03518" y="1451401"/>
            <a:ext cx="3499065" cy="4543483"/>
            <a:chOff x="6003518" y="1451401"/>
            <a:chExt cx="3499065" cy="4543483"/>
          </a:xfrm>
        </p:grpSpPr>
        <p:cxnSp>
          <p:nvCxnSpPr>
            <p:cNvPr id="15" name="Elbow Connector 14"/>
            <p:cNvCxnSpPr/>
            <p:nvPr/>
          </p:nvCxnSpPr>
          <p:spPr>
            <a:xfrm flipV="1">
              <a:off x="6003518" y="1948541"/>
              <a:ext cx="420006" cy="4046343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425734" y="1948541"/>
              <a:ext cx="307684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491697" y="1451401"/>
              <a:ext cx="0" cy="49714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232602" y="1451401"/>
              <a:ext cx="0" cy="49714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761960" y="5320433"/>
            <a:ext cx="245828" cy="228600"/>
            <a:chOff x="5761960" y="5320433"/>
            <a:chExt cx="245828" cy="228600"/>
          </a:xfrm>
        </p:grpSpPr>
        <p:sp>
          <p:nvSpPr>
            <p:cNvPr id="90" name="Document 89"/>
            <p:cNvSpPr/>
            <p:nvPr/>
          </p:nvSpPr>
          <p:spPr>
            <a:xfrm>
              <a:off x="5765155" y="5320433"/>
              <a:ext cx="242633" cy="22860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&quot;No&quot; Symbol 114"/>
            <p:cNvSpPr/>
            <p:nvPr/>
          </p:nvSpPr>
          <p:spPr>
            <a:xfrm>
              <a:off x="5761960" y="5320433"/>
              <a:ext cx="228600" cy="2286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00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 1"/>
          <p:cNvSpPr/>
          <p:nvPr/>
        </p:nvSpPr>
        <p:spPr>
          <a:xfrm>
            <a:off x="4474084" y="3782298"/>
            <a:ext cx="1387130" cy="1164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ocument 184"/>
          <p:cNvSpPr/>
          <p:nvPr/>
        </p:nvSpPr>
        <p:spPr>
          <a:xfrm>
            <a:off x="5760885" y="5945900"/>
            <a:ext cx="242633" cy="228600"/>
          </a:xfrm>
          <a:prstGeom prst="flowChartDocumen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2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5761960" y="5320433"/>
            <a:ext cx="245828" cy="228600"/>
            <a:chOff x="5761960" y="5320433"/>
            <a:chExt cx="245828" cy="228600"/>
          </a:xfrm>
        </p:grpSpPr>
        <p:sp>
          <p:nvSpPr>
            <p:cNvPr id="78" name="Document 77"/>
            <p:cNvSpPr/>
            <p:nvPr/>
          </p:nvSpPr>
          <p:spPr>
            <a:xfrm>
              <a:off x="5765155" y="5320433"/>
              <a:ext cx="242633" cy="22860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&quot;No&quot; Symbol 78"/>
            <p:cNvSpPr/>
            <p:nvPr/>
          </p:nvSpPr>
          <p:spPr>
            <a:xfrm>
              <a:off x="5761960" y="5320433"/>
              <a:ext cx="228600" cy="2286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Alternate Process 16"/>
          <p:cNvSpPr/>
          <p:nvPr/>
        </p:nvSpPr>
        <p:spPr>
          <a:xfrm>
            <a:off x="4571237" y="4221906"/>
            <a:ext cx="1171636" cy="1694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lternate Process 88"/>
          <p:cNvSpPr/>
          <p:nvPr/>
        </p:nvSpPr>
        <p:spPr>
          <a:xfrm>
            <a:off x="4571237" y="4472428"/>
            <a:ext cx="1171636" cy="16949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09765 -0.208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6068 -0.253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2161 -0.3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5" grpId="0" animBg="1"/>
      <p:bldP spid="92" grpId="0" animBg="1"/>
      <p:bldP spid="17" grpId="1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74084" y="3782298"/>
            <a:ext cx="1387130" cy="1164529"/>
            <a:chOff x="4474084" y="3782298"/>
            <a:chExt cx="1387130" cy="1164529"/>
          </a:xfrm>
        </p:grpSpPr>
        <p:sp>
          <p:nvSpPr>
            <p:cNvPr id="2" name="Document 1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84" name="Document 8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&quot;No&quot; Symbol 8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Document 8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ocument 8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7" name="Alternate Process 16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lternate Process 88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59214" y="1801682"/>
            <a:ext cx="1387130" cy="1164529"/>
            <a:chOff x="4474084" y="3782298"/>
            <a:chExt cx="1387130" cy="1164529"/>
          </a:xfrm>
        </p:grpSpPr>
        <p:sp>
          <p:nvSpPr>
            <p:cNvPr id="94" name="Document 9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01" name="Document 10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&quot;No&quot; Symbol 10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Document 9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cument 9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99" name="Alternate Process 9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lternate Process 9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0" name="Octagon 89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1" name="Octagon 90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04" name="Document 10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11" name="Document 11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&quot;No&quot; Symbol 11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Document 10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cument 10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09" name="Alternate Process 10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lternate Process 10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114" name="Document 11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21" name="Document 12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&quot;No&quot; Symbol 12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Document 11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cument 11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19" name="Alternate Process 11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2.59259E-6 C 0.0056 -0.08264 0.01055 -0.16504 0.00065 -0.21296 C -0.00925 -0.26111 -0.0586 -0.28796 -0.0586 -0.28796 L -0.0586 -0.28796 L -0.0586 -0.287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015 0.219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9 -0.28773 L -0.16758 -0.472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92" name="Document 91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02" name="Document 101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&quot;No&quot; Symbol 102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Document 93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cument 9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00" name="Alternate Process 99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lternate Process 100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105" name="Document 104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12" name="Document 111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&quot;No&quot; Symbol 112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Document 106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cument 10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10" name="Alternate Process 109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lternate Process 110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328" y="783192"/>
            <a:ext cx="523667" cy="67497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473223" y="1117296"/>
            <a:ext cx="1361444" cy="3383"/>
          </a:xfrm>
          <a:prstGeom prst="straightConnector1">
            <a:avLst/>
          </a:prstGeom>
          <a:ln>
            <a:solidFill>
              <a:srgbClr val="026D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233161" y="1545223"/>
            <a:ext cx="0" cy="1356537"/>
          </a:xfrm>
          <a:prstGeom prst="straightConnector1">
            <a:avLst/>
          </a:prstGeom>
          <a:ln>
            <a:solidFill>
              <a:srgbClr val="026D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129211" y="324284"/>
            <a:ext cx="1612138" cy="579230"/>
          </a:xfrm>
          <a:prstGeom prst="borderCallout1">
            <a:avLst>
              <a:gd name="adj1" fmla="val 18750"/>
              <a:gd name="adj2" fmla="val -8333"/>
              <a:gd name="adj3" fmla="val 116634"/>
              <a:gd name="adj4" fmla="val -1236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 App &amp;</a:t>
            </a:r>
          </a:p>
          <a:p>
            <a:pPr algn="ctr"/>
            <a:r>
              <a:rPr lang="en-US" sz="1400" dirty="0" smtClean="0"/>
              <a:t>Subscribe to Plan</a:t>
            </a:r>
            <a:endParaRPr lang="en-US" sz="1400" dirty="0"/>
          </a:p>
        </p:txBody>
      </p:sp>
      <p:sp>
        <p:nvSpPr>
          <p:cNvPr id="115" name="Line Callout 1 114"/>
          <p:cNvSpPr/>
          <p:nvPr/>
        </p:nvSpPr>
        <p:spPr>
          <a:xfrm>
            <a:off x="4129211" y="3203068"/>
            <a:ext cx="1612138" cy="579230"/>
          </a:xfrm>
          <a:prstGeom prst="borderCallout1">
            <a:avLst>
              <a:gd name="adj1" fmla="val 18750"/>
              <a:gd name="adj2" fmla="val -8333"/>
              <a:gd name="adj3" fmla="val -155871"/>
              <a:gd name="adj4" fmla="val -17292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Configure App w/</a:t>
            </a:r>
          </a:p>
          <a:p>
            <a:pPr algn="ctr"/>
            <a:r>
              <a:rPr lang="en-US" sz="1400" dirty="0" smtClean="0"/>
              <a:t>Client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8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721</Words>
  <Application>Microsoft Macintosh PowerPoint</Application>
  <PresentationFormat>Widescreen</PresentationFormat>
  <Paragraphs>243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API Connect v5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Baker</dc:creator>
  <cp:lastModifiedBy>Tim Baker</cp:lastModifiedBy>
  <cp:revision>26</cp:revision>
  <dcterms:created xsi:type="dcterms:W3CDTF">2016-04-28T22:52:48Z</dcterms:created>
  <dcterms:modified xsi:type="dcterms:W3CDTF">2016-05-02T20:56:38Z</dcterms:modified>
</cp:coreProperties>
</file>